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0" r:id="rId1"/>
  </p:sldMasterIdLst>
  <p:notesMasterIdLst>
    <p:notesMasterId r:id="rId40"/>
  </p:notesMasterIdLst>
  <p:handoutMasterIdLst>
    <p:handoutMasterId r:id="rId41"/>
  </p:handoutMasterIdLst>
  <p:sldIdLst>
    <p:sldId id="379" r:id="rId2"/>
    <p:sldId id="454" r:id="rId3"/>
    <p:sldId id="380" r:id="rId4"/>
    <p:sldId id="381" r:id="rId5"/>
    <p:sldId id="429" r:id="rId6"/>
    <p:sldId id="430" r:id="rId7"/>
    <p:sldId id="431" r:id="rId8"/>
    <p:sldId id="432" r:id="rId9"/>
    <p:sldId id="452" r:id="rId10"/>
    <p:sldId id="428" r:id="rId11"/>
    <p:sldId id="274" r:id="rId12"/>
    <p:sldId id="275" r:id="rId13"/>
    <p:sldId id="279" r:id="rId14"/>
    <p:sldId id="304" r:id="rId15"/>
    <p:sldId id="305" r:id="rId16"/>
    <p:sldId id="412" r:id="rId17"/>
    <p:sldId id="413" r:id="rId18"/>
    <p:sldId id="414" r:id="rId19"/>
    <p:sldId id="416" r:id="rId20"/>
    <p:sldId id="417" r:id="rId21"/>
    <p:sldId id="419" r:id="rId22"/>
    <p:sldId id="420" r:id="rId23"/>
    <p:sldId id="440" r:id="rId24"/>
    <p:sldId id="441" r:id="rId25"/>
    <p:sldId id="442" r:id="rId26"/>
    <p:sldId id="443" r:id="rId27"/>
    <p:sldId id="444" r:id="rId28"/>
    <p:sldId id="445" r:id="rId29"/>
    <p:sldId id="446" r:id="rId30"/>
    <p:sldId id="447" r:id="rId31"/>
    <p:sldId id="451" r:id="rId32"/>
    <p:sldId id="421" r:id="rId33"/>
    <p:sldId id="423" r:id="rId34"/>
    <p:sldId id="424" r:id="rId35"/>
    <p:sldId id="425" r:id="rId36"/>
    <p:sldId id="426" r:id="rId37"/>
    <p:sldId id="453" r:id="rId38"/>
    <p:sldId id="427" r:id="rId39"/>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4" autoAdjust="0"/>
    <p:restoredTop sz="94044" autoAdjust="0"/>
  </p:normalViewPr>
  <p:slideViewPr>
    <p:cSldViewPr>
      <p:cViewPr varScale="1">
        <p:scale>
          <a:sx n="102" d="100"/>
          <a:sy n="102"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155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5360" y="4560570"/>
            <a:ext cx="5364480" cy="432054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19"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4192585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153"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305"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458"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61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5762"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2525" y="692150"/>
            <a:ext cx="4552950" cy="3416300"/>
          </a:xfrm>
          <a:ln/>
        </p:spPr>
      </p:sp>
      <p:sp>
        <p:nvSpPr>
          <p:cNvPr id="26627"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81601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latin typeface="Times New Roman" pitchFamily="18" charset="0"/>
              </a:rPr>
              <a:t>8</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One example of unary relationships would be supervisor-subordinate relationships, which exists between employees. </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758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latin typeface="Times New Roman" pitchFamily="18" charset="0"/>
              </a:rPr>
              <a:t>22</a:t>
            </a:r>
          </a:p>
        </p:txBody>
      </p:sp>
      <p:sp>
        <p:nvSpPr>
          <p:cNvPr id="6758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758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7590" name="Rectangle 6"/>
          <p:cNvSpPr>
            <a:spLocks noGrp="1" noRot="1" noChangeAspect="1" noChangeArrowheads="1" noTextEdit="1"/>
          </p:cNvSpPr>
          <p:nvPr>
            <p:ph type="sldImg"/>
          </p:nvPr>
        </p:nvSpPr>
        <p:spPr>
          <a:xfrm>
            <a:off x="1150938" y="692150"/>
            <a:ext cx="4556125" cy="3416300"/>
          </a:xfrm>
          <a:ln cap="flat"/>
        </p:spPr>
      </p:sp>
      <p:sp>
        <p:nvSpPr>
          <p:cNvPr id="67591" name="Rectangle 7"/>
          <p:cNvSpPr>
            <a:spLocks noGrp="1" noChangeArrowheads="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a:cs typeface="Arial" pitchFamily="34" charset="0"/>
            </a:endParaRP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861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latin typeface="Times New Roman" pitchFamily="18" charset="0"/>
              </a:rPr>
              <a:t>22</a:t>
            </a:r>
          </a:p>
        </p:txBody>
      </p:sp>
      <p:sp>
        <p:nvSpPr>
          <p:cNvPr id="6861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861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8614" name="Rectangle 6"/>
          <p:cNvSpPr>
            <a:spLocks noGrp="1" noRot="1" noChangeAspect="1" noChangeArrowheads="1" noTextEdit="1"/>
          </p:cNvSpPr>
          <p:nvPr>
            <p:ph type="sldImg"/>
          </p:nvPr>
        </p:nvSpPr>
        <p:spPr>
          <a:xfrm>
            <a:off x="1150938" y="692150"/>
            <a:ext cx="4556125" cy="3416300"/>
          </a:xfrm>
          <a:ln cap="flat"/>
        </p:spPr>
      </p:sp>
      <p:sp>
        <p:nvSpPr>
          <p:cNvPr id="68615" name="Rectangle 7"/>
          <p:cNvSpPr>
            <a:spLocks noGrp="1" noChangeArrowheads="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Here are binary degree relationships with all he different possible</a:t>
            </a:r>
            <a:r>
              <a:rPr lang="en-US" altLang="en-US" baseline="0" dirty="0">
                <a:cs typeface="Arial" pitchFamily="34" charset="0"/>
              </a:rPr>
              <a:t> cardinalities.</a:t>
            </a:r>
            <a:endParaRPr lang="en-US" altLang="en-US" dirty="0">
              <a:cs typeface="Arial" pitchFamily="34" charset="0"/>
            </a:endParaRP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963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latin typeface="Times New Roman" pitchFamily="18" charset="0"/>
              </a:rPr>
              <a:t>22</a:t>
            </a:r>
          </a:p>
        </p:txBody>
      </p:sp>
      <p:sp>
        <p:nvSpPr>
          <p:cNvPr id="6963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963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9638" name="Rectangle 6"/>
          <p:cNvSpPr>
            <a:spLocks noGrp="1" noRot="1" noChangeAspect="1" noChangeArrowheads="1" noTextEdit="1"/>
          </p:cNvSpPr>
          <p:nvPr>
            <p:ph type="sldImg"/>
          </p:nvPr>
        </p:nvSpPr>
        <p:spPr>
          <a:xfrm>
            <a:off x="1150938" y="692150"/>
            <a:ext cx="4556125" cy="3416300"/>
          </a:xfrm>
          <a:ln cap="flat"/>
        </p:spPr>
      </p:sp>
      <p:sp>
        <p:nvSpPr>
          <p:cNvPr id="69639" name="Rectangle 7"/>
          <p:cNvSpPr>
            <a:spLocks noGrp="1" noChangeArrowheads="1"/>
          </p:cNvSpPr>
          <p:nvPr>
            <p:ph type="body" idx="1"/>
          </p:nvPr>
        </p:nvSpPr>
        <p:spPr>
          <a:noFill/>
          <a:ln w="9525"/>
        </p:spPr>
        <p:txBody>
          <a:bodyPr/>
          <a:lstStyle/>
          <a:p>
            <a:pPr eaLnBrk="1" hangingPunct="1"/>
            <a:r>
              <a:rPr lang="en-US" altLang="en-US" dirty="0">
                <a:cs typeface="Arial" pitchFamily="34" charset="0"/>
              </a:rPr>
              <a:t>The cardinality of this ternary relationship is many-to-many-to-many. In other words, each</a:t>
            </a:r>
            <a:r>
              <a:rPr lang="en-US" altLang="en-US" baseline="0" dirty="0">
                <a:cs typeface="Arial" pitchFamily="34" charset="0"/>
              </a:rPr>
              <a:t> vendor could supply many parts to many warehouses. Each part could come from many vendors and housed in many warehouses. Each warehouse could have many parts from many vendors. </a:t>
            </a:r>
          </a:p>
          <a:p>
            <a:pPr eaLnBrk="1" hangingPunct="1"/>
            <a:endParaRPr lang="en-US" altLang="en-US" baseline="0" dirty="0">
              <a:cs typeface="Arial" pitchFamily="34" charset="0"/>
            </a:endParaRPr>
          </a:p>
          <a:p>
            <a:pPr eaLnBrk="1" hangingPunct="1"/>
            <a:r>
              <a:rPr lang="en-US" altLang="en-US" baseline="0" dirty="0">
                <a:cs typeface="Arial" pitchFamily="34" charset="0"/>
              </a:rPr>
              <a:t>The dashed line is a way of representing the attributes of the relationship. For a given vendor supplying a given part to a given warehouse, here is a shipping mode and a unit cost. Each of these ternary relationship instances could have its own shipping mode and unit cost.</a:t>
            </a:r>
            <a:endParaRPr lang="en-US" altLang="en-US" dirty="0">
              <a:cs typeface="Arial" pitchFamily="34" charset="0"/>
            </a:endParaRP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6825" y="727075"/>
            <a:ext cx="4781550" cy="3586163"/>
          </a:xfrm>
          <a:ln/>
        </p:spPr>
      </p:sp>
      <p:sp>
        <p:nvSpPr>
          <p:cNvPr id="880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85739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a:xfrm>
            <a:off x="1266825" y="727075"/>
            <a:ext cx="4781550" cy="3586163"/>
          </a:xfrm>
          <a:ln/>
        </p:spPr>
      </p:sp>
      <p:sp>
        <p:nvSpPr>
          <p:cNvPr id="89091"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801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Rot="1" noChangeAspect="1" noChangeArrowheads="1" noTextEdit="1"/>
          </p:cNvSpPr>
          <p:nvPr>
            <p:ph type="sldImg"/>
          </p:nvPr>
        </p:nvSpPr>
        <p:spPr>
          <a:xfrm>
            <a:off x="1266825" y="727075"/>
            <a:ext cx="4781550" cy="3586163"/>
          </a:xfrm>
          <a:ln/>
        </p:spPr>
      </p:sp>
      <p:sp>
        <p:nvSpPr>
          <p:cNvPr id="90115"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080402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Rot="1" noChangeAspect="1" noChangeArrowheads="1" noTextEdit="1"/>
          </p:cNvSpPr>
          <p:nvPr>
            <p:ph type="sldImg"/>
          </p:nvPr>
        </p:nvSpPr>
        <p:spPr>
          <a:xfrm>
            <a:off x="1266825" y="727075"/>
            <a:ext cx="4781550" cy="3586163"/>
          </a:xfrm>
          <a:ln/>
        </p:spPr>
      </p:sp>
      <p:sp>
        <p:nvSpPr>
          <p:cNvPr id="92163"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4216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Rot="1" noChangeAspect="1" noChangeArrowheads="1" noTextEdit="1"/>
          </p:cNvSpPr>
          <p:nvPr>
            <p:ph type="sldImg"/>
          </p:nvPr>
        </p:nvSpPr>
        <p:spPr>
          <a:xfrm>
            <a:off x="1266825" y="727075"/>
            <a:ext cx="4781550" cy="3586163"/>
          </a:xfrm>
          <a:ln/>
        </p:spPr>
      </p:sp>
      <p:sp>
        <p:nvSpPr>
          <p:cNvPr id="94211" name="Rectangle 102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05884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66825" y="727075"/>
            <a:ext cx="4781550" cy="3586163"/>
          </a:xfrm>
          <a:ln/>
        </p:spPr>
      </p:sp>
      <p:sp>
        <p:nvSpPr>
          <p:cNvPr id="962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2971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66825" y="727075"/>
            <a:ext cx="4781550" cy="3586163"/>
          </a:xfrm>
          <a:ln/>
        </p:spPr>
      </p:sp>
      <p:sp>
        <p:nvSpPr>
          <p:cNvPr id="66563" name="Rectangle 3"/>
          <p:cNvSpPr>
            <a:spLocks noGrp="1" noChangeArrowheads="1"/>
          </p:cNvSpPr>
          <p:nvPr>
            <p:ph type="body" idx="1"/>
          </p:nvPr>
        </p:nvSpPr>
        <p:spPr>
          <a:noFill/>
          <a:ln w="9525"/>
        </p:spPr>
        <p:txBody>
          <a:bodyPr/>
          <a:lstStyle/>
          <a:p>
            <a:r>
              <a:rPr lang="en-US"/>
              <a:t>Free Online ERD Tool: https</a:t>
            </a:r>
            <a:r>
              <a:rPr lang="en-US" dirty="0"/>
              <a:t>://app.diagrams.net/</a:t>
            </a:r>
          </a:p>
        </p:txBody>
      </p:sp>
    </p:spTree>
    <p:extLst>
      <p:ext uri="{BB962C8B-B14F-4D97-AF65-F5344CB8AC3E}">
        <p14:creationId xmlns:p14="http://schemas.microsoft.com/office/powerpoint/2010/main" val="2079748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66825" y="727075"/>
            <a:ext cx="4781550" cy="3586163"/>
          </a:xfrm>
          <a:ln/>
        </p:spPr>
      </p:sp>
      <p:sp>
        <p:nvSpPr>
          <p:cNvPr id="9728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17165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9598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665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7687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2480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9253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84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5635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2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01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66825" y="727075"/>
            <a:ext cx="4781550" cy="3586163"/>
          </a:xfrm>
          <a:ln/>
        </p:spPr>
      </p:sp>
      <p:sp>
        <p:nvSpPr>
          <p:cNvPr id="66563" name="Rectangle 3"/>
          <p:cNvSpPr>
            <a:spLocks noGrp="1" noChangeArrowheads="1"/>
          </p:cNvSpPr>
          <p:nvPr>
            <p:ph type="body" idx="1"/>
          </p:nvPr>
        </p:nvSpPr>
        <p:spPr>
          <a:noFill/>
          <a:ln w="9525"/>
        </p:spPr>
        <p:txBody>
          <a:bodyPr/>
          <a:lstStyle/>
          <a:p>
            <a:r>
              <a:rPr lang="en-US" dirty="0"/>
              <a:t>Free Online ERD Tool: https://app.diagrams.net/</a:t>
            </a:r>
          </a:p>
        </p:txBody>
      </p:sp>
    </p:spTree>
    <p:extLst>
      <p:ext uri="{BB962C8B-B14F-4D97-AF65-F5344CB8AC3E}">
        <p14:creationId xmlns:p14="http://schemas.microsoft.com/office/powerpoint/2010/main" val="2033200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266825" y="727075"/>
            <a:ext cx="4781550" cy="3586163"/>
          </a:xfrm>
          <a:ln/>
        </p:spPr>
      </p:sp>
      <p:sp>
        <p:nvSpPr>
          <p:cNvPr id="1105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1071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266825" y="727075"/>
            <a:ext cx="4781550" cy="3586163"/>
          </a:xfrm>
          <a:ln/>
        </p:spPr>
      </p:sp>
      <p:sp>
        <p:nvSpPr>
          <p:cNvPr id="1116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69329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2525" y="692150"/>
            <a:ext cx="4552950" cy="3416300"/>
          </a:xfrm>
          <a:ln/>
        </p:spPr>
      </p:sp>
      <p:sp>
        <p:nvSpPr>
          <p:cNvPr id="45059" name="Rectangle 3"/>
          <p:cNvSpPr>
            <a:spLocks noGrp="1" noChangeArrowheads="1"/>
          </p:cNvSpPr>
          <p:nvPr>
            <p:ph type="body" idx="1"/>
          </p:nvPr>
        </p:nvSpPr>
        <p:spPr>
          <a:noFill/>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200470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66825" y="727075"/>
            <a:ext cx="4781550" cy="3586163"/>
          </a:xfrm>
          <a:ln/>
        </p:spPr>
      </p:sp>
      <p:sp>
        <p:nvSpPr>
          <p:cNvPr id="1146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64588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266825" y="727075"/>
            <a:ext cx="4781550" cy="3586163"/>
          </a:xfrm>
          <a:ln/>
        </p:spPr>
      </p:sp>
      <p:sp>
        <p:nvSpPr>
          <p:cNvPr id="1157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656892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266825" y="727075"/>
            <a:ext cx="4781550" cy="3586163"/>
          </a:xfrm>
          <a:ln/>
        </p:spPr>
      </p:sp>
      <p:sp>
        <p:nvSpPr>
          <p:cNvPr id="1177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59747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6825" y="727075"/>
            <a:ext cx="4781550" cy="3586163"/>
          </a:xfrm>
          <a:ln/>
        </p:spPr>
      </p:sp>
      <p:sp>
        <p:nvSpPr>
          <p:cNvPr id="686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6156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84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779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255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r>
              <a:rPr lang="en-US" dirty="0"/>
              <a:t>Product, color, height, wide, length, weight, fabric, number of buttons</a:t>
            </a:r>
          </a:p>
          <a:p>
            <a:endParaRPr lang="en-US" dirty="0"/>
          </a:p>
        </p:txBody>
      </p:sp>
    </p:spTree>
    <p:extLst>
      <p:ext uri="{BB962C8B-B14F-4D97-AF65-F5344CB8AC3E}">
        <p14:creationId xmlns:p14="http://schemas.microsoft.com/office/powerpoint/2010/main" val="189475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eaLnBrk="0" hangingPunct="0"/>
            <a:r>
              <a:rPr lang="en-US" sz="1200">
                <a:latin typeface="Times New Roman" pitchFamily="18" charset="0"/>
              </a:rPr>
              <a:t>16</a:t>
            </a:r>
          </a:p>
        </p:txBody>
      </p:sp>
      <p:sp>
        <p:nvSpPr>
          <p:cNvPr id="6349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3494" name="Rectangle 6"/>
          <p:cNvSpPr>
            <a:spLocks noGrp="1" noRot="1" noChangeAspect="1" noChangeArrowheads="1" noTextEdit="1"/>
          </p:cNvSpPr>
          <p:nvPr>
            <p:ph type="sldImg"/>
          </p:nvPr>
        </p:nvSpPr>
        <p:spPr>
          <a:xfrm>
            <a:off x="1150938" y="692150"/>
            <a:ext cx="4556125" cy="3416300"/>
          </a:xfrm>
          <a:ln cap="flat"/>
        </p:spPr>
      </p:sp>
      <p:sp>
        <p:nvSpPr>
          <p:cNvPr id="63495" name="Rectangle 7"/>
          <p:cNvSpPr>
            <a:spLocks noGrp="1" noChangeArrowheads="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Most relationships are</a:t>
            </a:r>
            <a:r>
              <a:rPr lang="en-US" altLang="en-US" baseline="0" dirty="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a:cs typeface="Arial" pitchFamily="34" charset="0"/>
              </a:rPr>
              <a:t>ary</a:t>
            </a:r>
            <a:r>
              <a:rPr lang="en-US" altLang="en-US" baseline="0" dirty="0">
                <a:cs typeface="Arial" pitchFamily="34" charset="0"/>
              </a:rPr>
              <a:t>” relationship.</a:t>
            </a:r>
            <a:endParaRPr lang="en-US" altLang="en-US" dirty="0">
              <a:cs typeface="Arial" pitchFamily="34" charset="0"/>
            </a:endParaRP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283263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34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593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830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6ABF4FE1-FBCA-44B0-AE24-12D351E35392}" type="slidenum">
              <a:rPr lang="en-US" smtClean="0"/>
              <a:pPr>
                <a:defRPr/>
              </a:pPr>
              <a:t>‹#›</a:t>
            </a:fld>
            <a:endParaRPr lang="en-US"/>
          </a:p>
        </p:txBody>
      </p:sp>
    </p:spTree>
    <p:extLst>
      <p:ext uri="{BB962C8B-B14F-4D97-AF65-F5344CB8AC3E}">
        <p14:creationId xmlns:p14="http://schemas.microsoft.com/office/powerpoint/2010/main" val="61175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83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404683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75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460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708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06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101511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186696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62476659"/>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FireLite:Books:Data%20Management:5e:Art:Slides%20art:7-nation-stock-modal.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FireLite:Books:Data%20Management:5e:Art:Slides%20art:7-m-and-m-modality.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FireLite:Books:Data%20Management:5e:Art:Slides%20art:7-rec-1-and-m-modality.p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NUL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file://localhost/Volumes/rickwatson/Documents/Books/Data%20Management/6e/Art%20PNG/07-art%20collection.png" TargetMode="External"/><Relationship Id="rId5" Type="http://schemas.openxmlformats.org/officeDocument/2006/relationships/image" Target="../media/image19.png"/><Relationship Id="rId4" Type="http://schemas.openxmlformats.org/officeDocument/2006/relationships/image" Target="file://localhost/Volumes/rickwatson/Documents/Books/Data%20Management/6e/Art%20PNG/07-art%20collection%20revised.pn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FireLite:Books:Data%20Management:6e:Art%20PNG:07-address-multiple.pn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990601"/>
            <a:ext cx="7467600" cy="2514600"/>
          </a:xfrm>
          <a:extLst>
            <a:ext uri="{91240B29-F687-4f45-9708-019B960494DF}">
              <a14:hiddenLine xmlns:a14="http://schemas.microsoft.com/office/drawing/2010/main" xmlns="" w="12700">
                <a:solidFill>
                  <a:schemeClr val="folHlink"/>
                </a:solidFill>
                <a:miter lim="800000"/>
                <a:headEnd/>
                <a:tailEnd/>
              </a14:hiddenLine>
            </a:ext>
          </a:extLst>
        </p:spPr>
        <p:txBody>
          <a:bodyPr lIns="90478" tIns="44445" rIns="90478" bIns="44445" anchor="ctr"/>
          <a:lstStyle/>
          <a:p>
            <a:r>
              <a:rPr lang="en-US" altLang="en-US" dirty="0"/>
              <a:t>Data Modeling</a:t>
            </a:r>
            <a:br>
              <a:rPr lang="en-GB" altLang="en-US" dirty="0"/>
            </a:br>
            <a:endParaRPr lang="en-US" altLang="en-US" dirty="0"/>
          </a:p>
        </p:txBody>
      </p:sp>
      <p:sp>
        <p:nvSpPr>
          <p:cNvPr id="3075" name="Rectangle 3"/>
          <p:cNvSpPr>
            <a:spLocks noGrp="1" noChangeArrowheads="1"/>
          </p:cNvSpPr>
          <p:nvPr>
            <p:ph type="subTitle" idx="1"/>
          </p:nvPr>
        </p:nvSpPr>
        <p:spPr>
          <a:xfrm>
            <a:off x="381000" y="3886201"/>
            <a:ext cx="8153400" cy="1676400"/>
          </a:xfrm>
          <a:extLst>
            <a:ext uri="{91240B29-F687-4f45-9708-019B960494DF}">
              <a14:hiddenLine xmlns:a14="http://schemas.microsoft.com/office/drawing/2010/main" xmlns="" w="12700">
                <a:solidFill>
                  <a:schemeClr val="folHlink"/>
                </a:solidFill>
                <a:miter lim="800000"/>
                <a:headEnd/>
                <a:tailEnd/>
              </a14:hiddenLine>
            </a:ext>
          </a:extLst>
        </p:spPr>
        <p:txBody>
          <a:bodyPr lIns="90478" tIns="44445" rIns="90478" bIns="44445"/>
          <a:lstStyle/>
          <a:p>
            <a:r>
              <a:rPr lang="en-US" sz="2800" dirty="0"/>
              <a:t>Ling Xue</a:t>
            </a:r>
            <a:endParaRPr lang="en-US" sz="2800" dirty="0">
              <a:solidFill>
                <a:srgbClr val="FF0000"/>
              </a:solidFill>
            </a:endParaRPr>
          </a:p>
        </p:txBody>
      </p:sp>
    </p:spTree>
    <p:extLst>
      <p:ext uri="{BB962C8B-B14F-4D97-AF65-F5344CB8AC3E}">
        <p14:creationId xmlns:p14="http://schemas.microsoft.com/office/powerpoint/2010/main" val="1094676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a:t>
            </a:r>
          </a:p>
        </p:txBody>
      </p:sp>
      <p:sp>
        <p:nvSpPr>
          <p:cNvPr id="3" name="Content Placeholder 2"/>
          <p:cNvSpPr>
            <a:spLocks noGrp="1"/>
          </p:cNvSpPr>
          <p:nvPr>
            <p:ph idx="1"/>
          </p:nvPr>
        </p:nvSpPr>
        <p:spPr/>
        <p:txBody>
          <a:bodyPr/>
          <a:lstStyle/>
          <a:p>
            <a:pPr marL="0" indent="0" algn="just">
              <a:buNone/>
            </a:pPr>
            <a:r>
              <a:rPr lang="en-US" sz="2200" dirty="0"/>
              <a:t>Steve operates a cinema chain and has given you the following information: “I have many cinemas. Each cinema can have multiple theaters. Movies are shown throughout the day starting at 11 a.m. and finishing at 1 a.m. Each movie is given a two-hour time slot. We never show a movie in more than one theater at a time, but we do shift movies among theaters because seating capacity varies. I am interested in knowing how many people, classified by adults and children, attended each showing of a movie. I vary ticket prices by movie and time slot. For instance, Lassie Get Lost is 50 cents for everyone at 11 a.m. but is 75 cents at 11 p.m.”</a:t>
            </a:r>
          </a:p>
          <a:p>
            <a:pPr marL="0" indent="0">
              <a:buNone/>
            </a:pPr>
            <a:endParaRPr lang="en-US" sz="2000" dirty="0"/>
          </a:p>
        </p:txBody>
      </p:sp>
    </p:spTree>
    <p:extLst>
      <p:ext uri="{BB962C8B-B14F-4D97-AF65-F5344CB8AC3E}">
        <p14:creationId xmlns:p14="http://schemas.microsoft.com/office/powerpoint/2010/main" val="167907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lIns="90488" tIns="44450" rIns="90488" bIns="44450"/>
          <a:lstStyle/>
          <a:p>
            <a:pPr eaLnBrk="1" hangingPunct="1">
              <a:defRPr/>
            </a:pPr>
            <a:r>
              <a:rPr lang="en-US" dirty="0">
                <a:solidFill>
                  <a:srgbClr val="000000"/>
                </a:solidFill>
                <a:effectLst>
                  <a:outerShdw blurRad="38100" dist="38100" dir="2700000" algn="tl">
                    <a:srgbClr val="FFFFFF"/>
                  </a:outerShdw>
                </a:effectLst>
              </a:rPr>
              <a:t>Degree of Relationships</a:t>
            </a:r>
          </a:p>
        </p:txBody>
      </p:sp>
      <p:sp>
        <p:nvSpPr>
          <p:cNvPr id="184323" name="Rectangle 3"/>
          <p:cNvSpPr>
            <a:spLocks noGrp="1" noChangeArrowheads="1"/>
          </p:cNvSpPr>
          <p:nvPr>
            <p:ph idx="1"/>
          </p:nvPr>
        </p:nvSpPr>
        <p:spPr>
          <a:xfrm>
            <a:off x="507076" y="2438400"/>
            <a:ext cx="8088283" cy="3809999"/>
          </a:xfrm>
        </p:spPr>
        <p:txBody>
          <a:bodyPr lIns="90488" tIns="44450" rIns="90488" bIns="44450">
            <a:normAutofit/>
          </a:bodyPr>
          <a:lstStyle/>
          <a:p>
            <a:pPr eaLnBrk="1" hangingPunct="1">
              <a:lnSpc>
                <a:spcPct val="90000"/>
              </a:lnSpc>
              <a:defRPr/>
            </a:pPr>
            <a:r>
              <a:rPr lang="en-US" sz="3200" dirty="0">
                <a:solidFill>
                  <a:srgbClr val="C00000"/>
                </a:solidFill>
                <a:effectLst>
                  <a:outerShdw blurRad="38100" dist="38100" dir="2700000" algn="tl">
                    <a:srgbClr val="FFFFFF"/>
                  </a:outerShdw>
                </a:effectLst>
              </a:rPr>
              <a:t>Degree of a relationship </a:t>
            </a:r>
          </a:p>
          <a:p>
            <a:pPr lvl="1">
              <a:lnSpc>
                <a:spcPct val="90000"/>
              </a:lnSpc>
              <a:defRPr/>
            </a:pPr>
            <a:r>
              <a:rPr lang="en-US" sz="3000" dirty="0">
                <a:solidFill>
                  <a:srgbClr val="000000"/>
                </a:solidFill>
                <a:effectLst>
                  <a:outerShdw blurRad="38100" dist="38100" dir="2700000" algn="tl">
                    <a:srgbClr val="FFFFFF"/>
                  </a:outerShdw>
                </a:effectLst>
              </a:rPr>
              <a:t>Number of entity types that participate in the relationship.</a:t>
            </a:r>
          </a:p>
          <a:p>
            <a:pPr>
              <a:lnSpc>
                <a:spcPct val="90000"/>
              </a:lnSpc>
              <a:defRPr/>
            </a:pPr>
            <a:r>
              <a:rPr lang="en-US" sz="3000" dirty="0">
                <a:solidFill>
                  <a:srgbClr val="C00000"/>
                </a:solidFill>
                <a:effectLst>
                  <a:outerShdw blurRad="38100" dist="38100" dir="2700000" algn="tl">
                    <a:srgbClr val="FFFFFF"/>
                  </a:outerShdw>
                </a:effectLst>
              </a:rPr>
              <a:t>Unary</a:t>
            </a:r>
            <a:r>
              <a:rPr lang="en-US" sz="3000" dirty="0">
                <a:solidFill>
                  <a:srgbClr val="000000"/>
                </a:solidFill>
                <a:effectLst>
                  <a:outerShdw blurRad="38100" dist="38100" dir="2700000" algn="tl">
                    <a:srgbClr val="FFFFFF"/>
                  </a:outerShdw>
                </a:effectLst>
              </a:rPr>
              <a:t> relationship</a:t>
            </a:r>
          </a:p>
          <a:p>
            <a:pPr>
              <a:lnSpc>
                <a:spcPct val="90000"/>
              </a:lnSpc>
              <a:defRPr/>
            </a:pPr>
            <a:r>
              <a:rPr lang="en-US" sz="3000" dirty="0">
                <a:solidFill>
                  <a:srgbClr val="C00000"/>
                </a:solidFill>
                <a:effectLst>
                  <a:outerShdw blurRad="38100" dist="38100" dir="2700000" algn="tl">
                    <a:srgbClr val="FFFFFF"/>
                  </a:outerShdw>
                </a:effectLst>
              </a:rPr>
              <a:t>Binary</a:t>
            </a:r>
            <a:r>
              <a:rPr lang="en-US" sz="3000" dirty="0">
                <a:solidFill>
                  <a:srgbClr val="000000"/>
                </a:solidFill>
                <a:effectLst>
                  <a:outerShdw blurRad="38100" dist="38100" dir="2700000" algn="tl">
                    <a:srgbClr val="FFFFFF"/>
                  </a:outerShdw>
                </a:effectLst>
              </a:rPr>
              <a:t> relationship</a:t>
            </a:r>
          </a:p>
          <a:p>
            <a:pPr>
              <a:lnSpc>
                <a:spcPct val="90000"/>
              </a:lnSpc>
              <a:defRPr/>
            </a:pPr>
            <a:r>
              <a:rPr lang="en-US" sz="3000" dirty="0">
                <a:solidFill>
                  <a:srgbClr val="C00000"/>
                </a:solidFill>
                <a:effectLst>
                  <a:outerShdw blurRad="38100" dist="38100" dir="2700000" algn="tl">
                    <a:srgbClr val="FFFFFF"/>
                  </a:outerShdw>
                </a:effectLst>
              </a:rPr>
              <a:t>Ternary</a:t>
            </a:r>
            <a:r>
              <a:rPr lang="en-US" sz="3000" dirty="0">
                <a:solidFill>
                  <a:srgbClr val="000000"/>
                </a:solidFill>
                <a:effectLst>
                  <a:outerShdw blurRad="38100" dist="38100" dir="2700000" algn="tl">
                    <a:srgbClr val="FFFFFF"/>
                  </a:outerShdw>
                </a:effectLst>
              </a:rPr>
              <a:t> relationship</a:t>
            </a:r>
          </a:p>
        </p:txBody>
      </p:sp>
      <p:sp>
        <p:nvSpPr>
          <p:cNvPr id="4" name="Slide Number Placeholder 3"/>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DB861E-5D64-49DB-811B-625CB18B7B38}" type="slidenum">
              <a:rPr lang="en-US" smtClean="0"/>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C2961CC-8D36-4B91-828B-D6FA644C4B77}" type="slidenum">
              <a:rPr lang="en-US" smtClean="0"/>
              <a:pPr/>
              <a:t>12</a:t>
            </a:fld>
            <a:endParaRPr lang="en-US"/>
          </a:p>
        </p:txBody>
      </p:sp>
      <p:pic>
        <p:nvPicPr>
          <p:cNvPr id="23555" name="Picture 16" descr="CAP1"/>
          <p:cNvPicPr>
            <a:picLocks noChangeAspect="1" noChangeArrowheads="1"/>
          </p:cNvPicPr>
          <p:nvPr/>
        </p:nvPicPr>
        <p:blipFill>
          <a:blip r:embed="rId3"/>
          <a:srcRect/>
          <a:stretch>
            <a:fillRect/>
          </a:stretch>
        </p:blipFill>
        <p:spPr bwMode="auto">
          <a:xfrm>
            <a:off x="729344" y="1504054"/>
            <a:ext cx="8001000" cy="2438400"/>
          </a:xfrm>
          <a:prstGeom prst="rect">
            <a:avLst/>
          </a:prstGeom>
          <a:noFill/>
          <a:ln w="9525">
            <a:noFill/>
            <a:miter lim="800000"/>
            <a:headEnd/>
            <a:tailEnd/>
          </a:ln>
        </p:spPr>
      </p:pic>
      <p:sp>
        <p:nvSpPr>
          <p:cNvPr id="23556" name="Rectangle 2"/>
          <p:cNvSpPr>
            <a:spLocks noChangeArrowheads="1"/>
          </p:cNvSpPr>
          <p:nvPr/>
        </p:nvSpPr>
        <p:spPr bwMode="auto">
          <a:xfrm>
            <a:off x="1905000" y="913108"/>
            <a:ext cx="3582841" cy="520655"/>
          </a:xfrm>
          <a:prstGeom prst="rect">
            <a:avLst/>
          </a:prstGeom>
          <a:noFill/>
          <a:ln w="12700">
            <a:noFill/>
            <a:miter lim="800000"/>
            <a:headEnd/>
            <a:tailEnd/>
          </a:ln>
        </p:spPr>
        <p:txBody>
          <a:bodyPr wrap="none" lIns="90488" tIns="44450" rIns="90488" bIns="44450">
            <a:spAutoFit/>
          </a:bodyPr>
          <a:lstStyle/>
          <a:p>
            <a:pPr eaLnBrk="0" hangingPunct="0"/>
            <a:r>
              <a:rPr lang="en-US" sz="2800" dirty="0">
                <a:solidFill>
                  <a:srgbClr val="000000"/>
                </a:solidFill>
                <a:latin typeface="+mj-lt"/>
              </a:rPr>
              <a:t>Degree of Relationships</a:t>
            </a:r>
          </a:p>
        </p:txBody>
      </p:sp>
      <p:grpSp>
        <p:nvGrpSpPr>
          <p:cNvPr id="2" name="Group 7"/>
          <p:cNvGrpSpPr>
            <a:grpSpLocks/>
          </p:cNvGrpSpPr>
          <p:nvPr/>
        </p:nvGrpSpPr>
        <p:grpSpPr bwMode="auto">
          <a:xfrm>
            <a:off x="3214688" y="2829822"/>
            <a:ext cx="1920875" cy="2854742"/>
            <a:chOff x="451" y="2091"/>
            <a:chExt cx="1210" cy="1259"/>
          </a:xfrm>
        </p:grpSpPr>
        <p:sp>
          <p:nvSpPr>
            <p:cNvPr id="23565" name="Text Box 8"/>
            <p:cNvSpPr txBox="1">
              <a:spLocks noChangeArrowheads="1"/>
            </p:cNvSpPr>
            <p:nvPr/>
          </p:nvSpPr>
          <p:spPr bwMode="auto">
            <a:xfrm>
              <a:off x="451" y="2658"/>
              <a:ext cx="1210" cy="692"/>
            </a:xfrm>
            <a:prstGeom prst="rect">
              <a:avLst/>
            </a:prstGeom>
            <a:noFill/>
            <a:ln w="12700">
              <a:noFill/>
              <a:miter lim="800000"/>
              <a:headEnd/>
              <a:tailEnd/>
            </a:ln>
          </p:spPr>
          <p:txBody>
            <a:bodyPr>
              <a:spAutoFit/>
            </a:bodyPr>
            <a:lstStyle/>
            <a:p>
              <a:r>
                <a:rPr lang="en-US" sz="2400" dirty="0"/>
                <a:t>Entities of </a:t>
              </a:r>
              <a:r>
                <a:rPr lang="en-US" sz="2400" dirty="0">
                  <a:solidFill>
                    <a:srgbClr val="C00000"/>
                  </a:solidFill>
                </a:rPr>
                <a:t>two</a:t>
              </a:r>
              <a:r>
                <a:rPr lang="en-US" sz="2400" dirty="0"/>
                <a:t> </a:t>
              </a:r>
              <a:r>
                <a:rPr lang="en-US" sz="2400" dirty="0">
                  <a:solidFill>
                    <a:srgbClr val="C00000"/>
                  </a:solidFill>
                </a:rPr>
                <a:t>different</a:t>
              </a:r>
              <a:r>
                <a:rPr lang="en-US" sz="2400" dirty="0"/>
                <a:t> types related to each other</a:t>
              </a:r>
            </a:p>
          </p:txBody>
        </p:sp>
        <p:sp>
          <p:nvSpPr>
            <p:cNvPr id="23566" name="Line 9"/>
            <p:cNvSpPr>
              <a:spLocks noChangeShapeType="1"/>
            </p:cNvSpPr>
            <p:nvPr/>
          </p:nvSpPr>
          <p:spPr bwMode="auto">
            <a:xfrm flipV="1">
              <a:off x="998" y="2091"/>
              <a:ext cx="0" cy="536"/>
            </a:xfrm>
            <a:prstGeom prst="line">
              <a:avLst/>
            </a:prstGeom>
            <a:noFill/>
            <a:ln w="15875">
              <a:solidFill>
                <a:srgbClr val="990000"/>
              </a:solidFill>
              <a:round/>
              <a:headEnd/>
              <a:tailEnd type="triangle" w="med" len="med"/>
            </a:ln>
          </p:spPr>
          <p:txBody>
            <a:bodyPr wrap="none"/>
            <a:lstStyle/>
            <a:p>
              <a:endParaRPr lang="en-US"/>
            </a:p>
          </p:txBody>
        </p:sp>
      </p:grpSp>
      <p:sp>
        <p:nvSpPr>
          <p:cNvPr id="23558" name="Rectangle 18"/>
          <p:cNvSpPr>
            <a:spLocks noChangeArrowheads="1"/>
          </p:cNvSpPr>
          <p:nvPr/>
        </p:nvSpPr>
        <p:spPr bwMode="auto">
          <a:xfrm>
            <a:off x="762001" y="3375450"/>
            <a:ext cx="1676400" cy="304800"/>
          </a:xfrm>
          <a:prstGeom prst="rect">
            <a:avLst/>
          </a:prstGeom>
          <a:solidFill>
            <a:srgbClr val="DAF0FA"/>
          </a:solidFill>
          <a:ln w="25400" algn="ctr">
            <a:noFill/>
            <a:miter lim="800000"/>
            <a:headEnd/>
            <a:tailEnd type="none" w="lg" len="lg"/>
          </a:ln>
        </p:spPr>
        <p:txBody>
          <a:bodyPr wrap="none" anchor="ctr"/>
          <a:lstStyle/>
          <a:p>
            <a:endParaRPr lang="en-US"/>
          </a:p>
        </p:txBody>
      </p:sp>
      <p:grpSp>
        <p:nvGrpSpPr>
          <p:cNvPr id="3" name="Group 10"/>
          <p:cNvGrpSpPr>
            <a:grpSpLocks/>
          </p:cNvGrpSpPr>
          <p:nvPr/>
        </p:nvGrpSpPr>
        <p:grpSpPr bwMode="auto">
          <a:xfrm>
            <a:off x="6217542" y="3759198"/>
            <a:ext cx="2286000" cy="1925079"/>
            <a:chOff x="456" y="2064"/>
            <a:chExt cx="1210" cy="849"/>
          </a:xfrm>
        </p:grpSpPr>
        <p:sp>
          <p:nvSpPr>
            <p:cNvPr id="23563" name="Text Box 11"/>
            <p:cNvSpPr txBox="1">
              <a:spLocks noChangeArrowheads="1"/>
            </p:cNvSpPr>
            <p:nvPr/>
          </p:nvSpPr>
          <p:spPr bwMode="auto">
            <a:xfrm>
              <a:off x="456" y="2221"/>
              <a:ext cx="1210" cy="692"/>
            </a:xfrm>
            <a:prstGeom prst="rect">
              <a:avLst/>
            </a:prstGeom>
            <a:noFill/>
            <a:ln w="12700">
              <a:noFill/>
              <a:miter lim="800000"/>
              <a:headEnd/>
              <a:tailEnd/>
            </a:ln>
          </p:spPr>
          <p:txBody>
            <a:bodyPr>
              <a:spAutoFit/>
            </a:bodyPr>
            <a:lstStyle/>
            <a:p>
              <a:r>
                <a:rPr lang="en-US" sz="2400" dirty="0"/>
                <a:t>Entities of </a:t>
              </a:r>
              <a:r>
                <a:rPr lang="en-US" sz="2400" dirty="0">
                  <a:solidFill>
                    <a:srgbClr val="C00000"/>
                  </a:solidFill>
                </a:rPr>
                <a:t>three</a:t>
              </a:r>
              <a:r>
                <a:rPr lang="en-US" sz="2400" dirty="0"/>
                <a:t> </a:t>
              </a:r>
              <a:r>
                <a:rPr lang="en-US" sz="2400" dirty="0">
                  <a:solidFill>
                    <a:srgbClr val="C00000"/>
                  </a:solidFill>
                </a:rPr>
                <a:t>different</a:t>
              </a:r>
              <a:r>
                <a:rPr lang="en-US" sz="2400" dirty="0"/>
                <a:t> types related to each other</a:t>
              </a:r>
            </a:p>
          </p:txBody>
        </p:sp>
        <p:sp>
          <p:nvSpPr>
            <p:cNvPr id="23564" name="Line 12"/>
            <p:cNvSpPr>
              <a:spLocks noChangeShapeType="1"/>
            </p:cNvSpPr>
            <p:nvPr/>
          </p:nvSpPr>
          <p:spPr bwMode="auto">
            <a:xfrm flipV="1">
              <a:off x="1008" y="2064"/>
              <a:ext cx="0" cy="121"/>
            </a:xfrm>
            <a:prstGeom prst="line">
              <a:avLst/>
            </a:prstGeom>
            <a:noFill/>
            <a:ln w="15875">
              <a:solidFill>
                <a:srgbClr val="990000"/>
              </a:solidFill>
              <a:round/>
              <a:headEnd/>
              <a:tailEnd type="triangle" w="med" len="med"/>
            </a:ln>
          </p:spPr>
          <p:txBody>
            <a:bodyPr wrap="none"/>
            <a:lstStyle/>
            <a:p>
              <a:endParaRPr lang="en-US"/>
            </a:p>
          </p:txBody>
        </p:sp>
      </p:grpSp>
      <p:grpSp>
        <p:nvGrpSpPr>
          <p:cNvPr id="4" name="Group 17"/>
          <p:cNvGrpSpPr>
            <a:grpSpLocks/>
          </p:cNvGrpSpPr>
          <p:nvPr/>
        </p:nvGrpSpPr>
        <p:grpSpPr bwMode="auto">
          <a:xfrm>
            <a:off x="350838" y="2819400"/>
            <a:ext cx="2468563" cy="2495550"/>
            <a:chOff x="221" y="1776"/>
            <a:chExt cx="1555" cy="1572"/>
          </a:xfrm>
        </p:grpSpPr>
        <p:sp>
          <p:nvSpPr>
            <p:cNvPr id="23561" name="Text Box 5"/>
            <p:cNvSpPr txBox="1">
              <a:spLocks noChangeArrowheads="1"/>
            </p:cNvSpPr>
            <p:nvPr/>
          </p:nvSpPr>
          <p:spPr bwMode="auto">
            <a:xfrm>
              <a:off x="221" y="2592"/>
              <a:ext cx="1555" cy="756"/>
            </a:xfrm>
            <a:prstGeom prst="rect">
              <a:avLst/>
            </a:prstGeom>
            <a:noFill/>
            <a:ln w="12700">
              <a:noFill/>
              <a:miter lim="800000"/>
              <a:headEnd/>
              <a:tailEnd/>
            </a:ln>
          </p:spPr>
          <p:txBody>
            <a:bodyPr wrap="square">
              <a:spAutoFit/>
            </a:bodyPr>
            <a:lstStyle/>
            <a:p>
              <a:r>
                <a:rPr lang="en-US" sz="2400" dirty="0">
                  <a:solidFill>
                    <a:srgbClr val="C00000"/>
                  </a:solidFill>
                </a:rPr>
                <a:t>One</a:t>
              </a:r>
              <a:r>
                <a:rPr lang="en-US" sz="2400" dirty="0"/>
                <a:t> entity related to another of the </a:t>
              </a:r>
              <a:r>
                <a:rPr lang="en-US" sz="2400" dirty="0">
                  <a:solidFill>
                    <a:srgbClr val="C00000"/>
                  </a:solidFill>
                </a:rPr>
                <a:t>same</a:t>
              </a:r>
              <a:r>
                <a:rPr lang="en-US" sz="2400" dirty="0"/>
                <a:t> entity type</a:t>
              </a:r>
            </a:p>
          </p:txBody>
        </p:sp>
        <p:sp>
          <p:nvSpPr>
            <p:cNvPr id="23562" name="Line 6"/>
            <p:cNvSpPr>
              <a:spLocks noChangeShapeType="1"/>
            </p:cNvSpPr>
            <p:nvPr/>
          </p:nvSpPr>
          <p:spPr bwMode="auto">
            <a:xfrm flipV="1">
              <a:off x="1008" y="1776"/>
              <a:ext cx="0" cy="768"/>
            </a:xfrm>
            <a:prstGeom prst="line">
              <a:avLst/>
            </a:prstGeom>
            <a:noFill/>
            <a:ln w="15875">
              <a:solidFill>
                <a:srgbClr val="990000"/>
              </a:solidFill>
              <a:round/>
              <a:headEnd/>
              <a:tailEnd type="triangle" w="med" len="med"/>
            </a:ln>
          </p:spPr>
          <p:txBody>
            <a:bodyPr wrap="none"/>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C2961CC-8D36-4B91-828B-D6FA644C4B77}" type="slidenum">
              <a:rPr lang="en-US" smtClean="0"/>
              <a:pPr/>
              <a:t>13</a:t>
            </a:fld>
            <a:endParaRPr lang="en-US"/>
          </a:p>
        </p:txBody>
      </p:sp>
      <p:sp>
        <p:nvSpPr>
          <p:cNvPr id="26627" name="Text Box 7"/>
          <p:cNvSpPr txBox="1">
            <a:spLocks noChangeArrowheads="1"/>
          </p:cNvSpPr>
          <p:nvPr/>
        </p:nvSpPr>
        <p:spPr bwMode="auto">
          <a:xfrm>
            <a:off x="685800" y="990600"/>
            <a:ext cx="5897384" cy="1077218"/>
          </a:xfrm>
          <a:prstGeom prst="rect">
            <a:avLst/>
          </a:prstGeom>
          <a:noFill/>
          <a:ln w="25400" algn="ctr">
            <a:noFill/>
            <a:miter lim="800000"/>
            <a:headEnd/>
            <a:tailEnd type="none" w="lg" len="lg"/>
          </a:ln>
        </p:spPr>
        <p:txBody>
          <a:bodyPr wrap="none">
            <a:spAutoFit/>
          </a:bodyPr>
          <a:lstStyle/>
          <a:p>
            <a:r>
              <a:rPr lang="en-US" sz="2400" dirty="0">
                <a:solidFill>
                  <a:srgbClr val="000000"/>
                </a:solidFill>
              </a:rPr>
              <a:t>Examples of relationships of different degrees</a:t>
            </a:r>
          </a:p>
          <a:p>
            <a:endParaRPr lang="en-US" sz="2000" dirty="0">
              <a:solidFill>
                <a:srgbClr val="000000"/>
              </a:solidFill>
            </a:endParaRPr>
          </a:p>
          <a:p>
            <a:r>
              <a:rPr lang="en-US" sz="2000" dirty="0">
                <a:solidFill>
                  <a:srgbClr val="000000"/>
                </a:solidFill>
              </a:rPr>
              <a:t>a) </a:t>
            </a:r>
            <a:r>
              <a:rPr lang="en-US" sz="2000" dirty="0">
                <a:solidFill>
                  <a:srgbClr val="C00000"/>
                </a:solidFill>
              </a:rPr>
              <a:t>Unary</a:t>
            </a:r>
            <a:r>
              <a:rPr lang="en-US" sz="2000" dirty="0">
                <a:solidFill>
                  <a:srgbClr val="000000"/>
                </a:solidFill>
              </a:rPr>
              <a:t> relationships</a:t>
            </a:r>
          </a:p>
        </p:txBody>
      </p:sp>
      <p:pic>
        <p:nvPicPr>
          <p:cNvPr id="26628" name="Picture 4" descr="Noname.jpg"/>
          <p:cNvPicPr>
            <a:picLocks noChangeAspect="1"/>
          </p:cNvPicPr>
          <p:nvPr/>
        </p:nvPicPr>
        <p:blipFill>
          <a:blip r:embed="rId3"/>
          <a:srcRect/>
          <a:stretch>
            <a:fillRect/>
          </a:stretch>
        </p:blipFill>
        <p:spPr bwMode="auto">
          <a:xfrm>
            <a:off x="338138" y="2301240"/>
            <a:ext cx="8439150" cy="2168208"/>
          </a:xfrm>
          <a:prstGeom prst="rect">
            <a:avLst/>
          </a:prstGeom>
          <a:noFill/>
          <a:ln w="9525">
            <a:no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C2961CC-8D36-4B91-828B-D6FA644C4B77}" type="slidenum">
              <a:rPr lang="en-US" smtClean="0"/>
              <a:pPr/>
              <a:t>14</a:t>
            </a:fld>
            <a:endParaRPr lang="en-US"/>
          </a:p>
        </p:txBody>
      </p:sp>
      <p:sp>
        <p:nvSpPr>
          <p:cNvPr id="27651" name="Text Box 3"/>
          <p:cNvSpPr txBox="1">
            <a:spLocks noChangeArrowheads="1"/>
          </p:cNvSpPr>
          <p:nvPr/>
        </p:nvSpPr>
        <p:spPr bwMode="auto">
          <a:xfrm>
            <a:off x="609600" y="1066800"/>
            <a:ext cx="6779998" cy="1077218"/>
          </a:xfrm>
          <a:prstGeom prst="rect">
            <a:avLst/>
          </a:prstGeom>
          <a:noFill/>
          <a:ln w="25400" algn="ctr">
            <a:noFill/>
            <a:miter lim="800000"/>
            <a:headEnd/>
            <a:tailEnd type="none" w="lg" len="lg"/>
          </a:ln>
        </p:spPr>
        <p:txBody>
          <a:bodyPr wrap="none">
            <a:spAutoFit/>
          </a:bodyPr>
          <a:lstStyle/>
          <a:p>
            <a:r>
              <a:rPr lang="en-US" sz="2400" dirty="0">
                <a:solidFill>
                  <a:srgbClr val="000000"/>
                </a:solidFill>
              </a:rPr>
              <a:t>Examples of relationships of different degrees (cont.)</a:t>
            </a:r>
          </a:p>
          <a:p>
            <a:endParaRPr lang="en-US" sz="2000" dirty="0">
              <a:solidFill>
                <a:srgbClr val="000000"/>
              </a:solidFill>
            </a:endParaRPr>
          </a:p>
          <a:p>
            <a:r>
              <a:rPr lang="en-US" sz="2000" dirty="0">
                <a:solidFill>
                  <a:srgbClr val="000000"/>
                </a:solidFill>
              </a:rPr>
              <a:t>         b) </a:t>
            </a:r>
            <a:r>
              <a:rPr lang="en-US" sz="2000" dirty="0">
                <a:solidFill>
                  <a:srgbClr val="C00000"/>
                </a:solidFill>
              </a:rPr>
              <a:t>Binary</a:t>
            </a:r>
            <a:r>
              <a:rPr lang="en-US" sz="2000" dirty="0">
                <a:solidFill>
                  <a:srgbClr val="000000"/>
                </a:solidFill>
              </a:rPr>
              <a:t> relationships</a:t>
            </a:r>
          </a:p>
        </p:txBody>
      </p:sp>
      <p:pic>
        <p:nvPicPr>
          <p:cNvPr id="27652" name="Picture 4" descr="Noname.jpg"/>
          <p:cNvPicPr>
            <a:picLocks noChangeAspect="1"/>
          </p:cNvPicPr>
          <p:nvPr/>
        </p:nvPicPr>
        <p:blipFill>
          <a:blip r:embed="rId3"/>
          <a:srcRect/>
          <a:stretch>
            <a:fillRect/>
          </a:stretch>
        </p:blipFill>
        <p:spPr bwMode="auto">
          <a:xfrm>
            <a:off x="398145" y="2194560"/>
            <a:ext cx="8439150" cy="2934018"/>
          </a:xfrm>
          <a:prstGeom prst="rect">
            <a:avLst/>
          </a:prstGeom>
          <a:noFill/>
          <a:ln w="9525">
            <a:no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descr="Noname.jpg"/>
          <p:cNvPicPr>
            <a:picLocks noChangeAspect="1"/>
          </p:cNvPicPr>
          <p:nvPr/>
        </p:nvPicPr>
        <p:blipFill>
          <a:blip r:embed="rId3"/>
          <a:srcRect/>
          <a:stretch>
            <a:fillRect/>
          </a:stretch>
        </p:blipFill>
        <p:spPr bwMode="auto">
          <a:xfrm>
            <a:off x="1309688" y="1555750"/>
            <a:ext cx="6835775" cy="3948113"/>
          </a:xfrm>
          <a:prstGeom prst="rect">
            <a:avLst/>
          </a:prstGeom>
          <a:noFill/>
          <a:ln w="9525">
            <a:noFill/>
            <a:miter lim="800000"/>
            <a:headEnd/>
            <a:tailEnd/>
          </a:ln>
        </p:spPr>
      </p:pic>
      <p:sp>
        <p:nvSpPr>
          <p:cNvPr id="7" name="Slide Number Placeholder 1"/>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C2961CC-8D36-4B91-828B-D6FA644C4B77}" type="slidenum">
              <a:rPr lang="en-US" smtClean="0"/>
              <a:pPr/>
              <a:t>15</a:t>
            </a:fld>
            <a:endParaRPr lang="en-US"/>
          </a:p>
        </p:txBody>
      </p:sp>
      <p:sp>
        <p:nvSpPr>
          <p:cNvPr id="28676" name="Text Box 3"/>
          <p:cNvSpPr txBox="1">
            <a:spLocks noChangeArrowheads="1"/>
          </p:cNvSpPr>
          <p:nvPr/>
        </p:nvSpPr>
        <p:spPr bwMode="auto">
          <a:xfrm>
            <a:off x="1156268" y="319617"/>
            <a:ext cx="6779998" cy="1077218"/>
          </a:xfrm>
          <a:prstGeom prst="rect">
            <a:avLst/>
          </a:prstGeom>
          <a:noFill/>
          <a:ln w="25400" algn="ctr">
            <a:noFill/>
            <a:miter lim="800000"/>
            <a:headEnd/>
            <a:tailEnd type="none" w="lg" len="lg"/>
          </a:ln>
        </p:spPr>
        <p:txBody>
          <a:bodyPr wrap="none">
            <a:spAutoFit/>
          </a:bodyPr>
          <a:lstStyle/>
          <a:p>
            <a:r>
              <a:rPr lang="en-US" sz="2400" dirty="0">
                <a:solidFill>
                  <a:srgbClr val="000000"/>
                </a:solidFill>
              </a:rPr>
              <a:t>Examples of relationships of different degrees (cont.)</a:t>
            </a:r>
          </a:p>
          <a:p>
            <a:endParaRPr lang="en-US" sz="2000" dirty="0">
              <a:solidFill>
                <a:srgbClr val="000000"/>
              </a:solidFill>
            </a:endParaRPr>
          </a:p>
          <a:p>
            <a:r>
              <a:rPr lang="en-US" sz="2000" dirty="0">
                <a:solidFill>
                  <a:srgbClr val="000000"/>
                </a:solidFill>
              </a:rPr>
              <a:t>          c) </a:t>
            </a:r>
            <a:r>
              <a:rPr lang="en-US" sz="2000" dirty="0">
                <a:solidFill>
                  <a:srgbClr val="C00000"/>
                </a:solidFill>
              </a:rPr>
              <a:t>Ternary</a:t>
            </a:r>
            <a:r>
              <a:rPr lang="en-US" sz="2000" dirty="0">
                <a:solidFill>
                  <a:srgbClr val="000000"/>
                </a:solidFill>
              </a:rPr>
              <a:t> relationship</a:t>
            </a:r>
          </a:p>
        </p:txBody>
      </p:sp>
      <p:grpSp>
        <p:nvGrpSpPr>
          <p:cNvPr id="2" name="Group 7"/>
          <p:cNvGrpSpPr>
            <a:grpSpLocks/>
          </p:cNvGrpSpPr>
          <p:nvPr/>
        </p:nvGrpSpPr>
        <p:grpSpPr bwMode="auto">
          <a:xfrm>
            <a:off x="1271588" y="4325939"/>
            <a:ext cx="6653212" cy="1706563"/>
            <a:chOff x="801" y="2640"/>
            <a:chExt cx="4191" cy="1075"/>
          </a:xfrm>
        </p:grpSpPr>
        <p:sp>
          <p:nvSpPr>
            <p:cNvPr id="28678" name="Text Box 5"/>
            <p:cNvSpPr txBox="1">
              <a:spLocks noChangeArrowheads="1"/>
            </p:cNvSpPr>
            <p:nvPr/>
          </p:nvSpPr>
          <p:spPr bwMode="auto">
            <a:xfrm>
              <a:off x="801" y="3427"/>
              <a:ext cx="4191" cy="288"/>
            </a:xfrm>
            <a:prstGeom prst="rect">
              <a:avLst/>
            </a:prstGeom>
            <a:noFill/>
            <a:ln w="12700">
              <a:noFill/>
              <a:miter lim="800000"/>
              <a:headEnd/>
              <a:tailEnd/>
            </a:ln>
          </p:spPr>
          <p:txBody>
            <a:bodyPr wrap="none">
              <a:spAutoFit/>
            </a:bodyPr>
            <a:lstStyle/>
            <a:p>
              <a:r>
                <a:rPr lang="en-US" sz="2400" b="1" dirty="0">
                  <a:solidFill>
                    <a:srgbClr val="990000"/>
                  </a:solidFill>
                  <a:latin typeface="+mj-lt"/>
                </a:rPr>
                <a:t>Note: a relationship can have attributes of its own</a:t>
              </a:r>
            </a:p>
          </p:txBody>
        </p:sp>
        <p:sp>
          <p:nvSpPr>
            <p:cNvPr id="28679" name="Oval 6"/>
            <p:cNvSpPr>
              <a:spLocks noChangeArrowheads="1"/>
            </p:cNvSpPr>
            <p:nvPr/>
          </p:nvSpPr>
          <p:spPr bwMode="auto">
            <a:xfrm>
              <a:off x="2208" y="2640"/>
              <a:ext cx="1488" cy="720"/>
            </a:xfrm>
            <a:prstGeom prst="ellipse">
              <a:avLst/>
            </a:prstGeom>
            <a:noFill/>
            <a:ln w="25400" algn="ctr">
              <a:solidFill>
                <a:srgbClr val="990000"/>
              </a:solidFill>
              <a:prstDash val="dash"/>
              <a:round/>
              <a:headEnd/>
              <a:tailEnd type="none" w="lg" len="lg"/>
            </a:ln>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990601"/>
            <a:ext cx="8686800" cy="762000"/>
          </a:xfrm>
        </p:spPr>
        <p:txBody>
          <a:bodyPr/>
          <a:lstStyle/>
          <a:p>
            <a:pPr eaLnBrk="1" hangingPunct="1"/>
            <a:r>
              <a:rPr lang="en-US" sz="4000" dirty="0"/>
              <a:t>Modality &amp; Cardinality </a:t>
            </a:r>
            <a:endParaRPr lang="en-US" sz="2800" dirty="0"/>
          </a:p>
        </p:txBody>
      </p:sp>
      <p:sp>
        <p:nvSpPr>
          <p:cNvPr id="29700" name="Rectangle 3"/>
          <p:cNvSpPr>
            <a:spLocks noGrp="1" noChangeArrowheads="1"/>
          </p:cNvSpPr>
          <p:nvPr>
            <p:ph idx="1"/>
          </p:nvPr>
        </p:nvSpPr>
        <p:spPr>
          <a:xfrm>
            <a:off x="457201" y="2133600"/>
            <a:ext cx="8374064" cy="3962400"/>
          </a:xfrm>
        </p:spPr>
        <p:txBody>
          <a:bodyPr/>
          <a:lstStyle/>
          <a:p>
            <a:pPr eaLnBrk="1" hangingPunct="1"/>
            <a:r>
              <a:rPr lang="en-US" sz="2400" dirty="0"/>
              <a:t>Modality is also known as optionality</a:t>
            </a:r>
          </a:p>
          <a:p>
            <a:pPr eaLnBrk="1" hangingPunct="1"/>
            <a:endParaRPr lang="en-US" sz="2400" dirty="0"/>
          </a:p>
          <a:p>
            <a:pPr eaLnBrk="1" hangingPunct="1"/>
            <a:r>
              <a:rPr lang="en-US" sz="2400" dirty="0"/>
              <a:t>Cardinality indicates the </a:t>
            </a:r>
            <a:r>
              <a:rPr lang="en-US" sz="2400" u="sng" dirty="0"/>
              <a:t>range</a:t>
            </a:r>
            <a:r>
              <a:rPr lang="en-US" sz="2400" dirty="0"/>
              <a:t> of instances in a relationship</a:t>
            </a:r>
          </a:p>
          <a:p>
            <a:pPr eaLnBrk="1" hangingPunct="1"/>
            <a:endParaRPr lang="en-US" sz="2400" dirty="0"/>
          </a:p>
          <a:p>
            <a:pPr eaLnBrk="1" hangingPunct="1"/>
            <a:r>
              <a:rPr lang="en-US" sz="2400" dirty="0"/>
              <a:t>Modality defines the </a:t>
            </a:r>
            <a:r>
              <a:rPr lang="en-US" sz="2400" u="sng" dirty="0"/>
              <a:t>minimum</a:t>
            </a:r>
            <a:r>
              <a:rPr lang="en-US" sz="2400" dirty="0"/>
              <a:t> number of instances</a:t>
            </a:r>
          </a:p>
          <a:p>
            <a:pPr eaLnBrk="1" hangingPunct="1"/>
            <a:endParaRPr lang="en-US" sz="2400" dirty="0"/>
          </a:p>
          <a:p>
            <a:pPr eaLnBrk="1" hangingPunct="1"/>
            <a:r>
              <a:rPr lang="en-US" sz="2400" dirty="0"/>
              <a:t>Cardinality and modality are linked</a:t>
            </a:r>
          </a:p>
        </p:txBody>
      </p:sp>
    </p:spTree>
    <p:extLst>
      <p:ext uri="{BB962C8B-B14F-4D97-AF65-F5344CB8AC3E}">
        <p14:creationId xmlns:p14="http://schemas.microsoft.com/office/powerpoint/2010/main" val="155224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914400" y="762000"/>
            <a:ext cx="7772400" cy="685800"/>
          </a:xfrm>
        </p:spPr>
        <p:txBody>
          <a:bodyPr/>
          <a:lstStyle/>
          <a:p>
            <a:pPr eaLnBrk="1" hangingPunct="1"/>
            <a:r>
              <a:rPr lang="en-US" dirty="0"/>
              <a:t>Cardinality</a:t>
            </a:r>
          </a:p>
        </p:txBody>
      </p:sp>
      <p:graphicFrame>
        <p:nvGraphicFramePr>
          <p:cNvPr id="116922" name="Group 186"/>
          <p:cNvGraphicFramePr>
            <a:graphicFrameLocks noGrp="1"/>
          </p:cNvGraphicFramePr>
          <p:nvPr>
            <p:ph type="tbl" idx="1"/>
            <p:extLst>
              <p:ext uri="{D42A27DB-BD31-4B8C-83A1-F6EECF244321}">
                <p14:modId xmlns:p14="http://schemas.microsoft.com/office/powerpoint/2010/main" val="3392884925"/>
              </p:ext>
            </p:extLst>
          </p:nvPr>
        </p:nvGraphicFramePr>
        <p:xfrm>
          <a:off x="990600" y="1447800"/>
          <a:ext cx="7315200" cy="3994091"/>
        </p:xfrm>
        <a:graphic>
          <a:graphicData uri="http://schemas.openxmlformats.org/drawingml/2006/table">
            <a:tbl>
              <a:tblPr/>
              <a:tblGrid>
                <a:gridCol w="1786979">
                  <a:extLst>
                    <a:ext uri="{9D8B030D-6E8A-4147-A177-3AD203B41FA5}">
                      <a16:colId xmlns:a16="http://schemas.microsoft.com/office/drawing/2014/main" val="20000"/>
                    </a:ext>
                  </a:extLst>
                </a:gridCol>
                <a:gridCol w="1709284">
                  <a:extLst>
                    <a:ext uri="{9D8B030D-6E8A-4147-A177-3AD203B41FA5}">
                      <a16:colId xmlns:a16="http://schemas.microsoft.com/office/drawing/2014/main" val="20001"/>
                    </a:ext>
                  </a:extLst>
                </a:gridCol>
                <a:gridCol w="3818937">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Cardinality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Modality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10034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0,1</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Optional</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30000" dirty="0">
                        <a:ln>
                          <a:noFill/>
                        </a:ln>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can be zero or one instance of the entity related to the other entity</a:t>
                      </a:r>
                    </a:p>
                  </a:txBody>
                  <a:tcPr marT="91440" marB="9144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0,n</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can be zero or many instances of the entity related to the other entity</a:t>
                      </a:r>
                    </a:p>
                  </a:txBody>
                  <a:tcPr marT="91440" marB="9144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6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rPr>
                        <a:t>1,1</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Mandatory</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There is exactly one instance of the entity related to the other entity</a:t>
                      </a:r>
                    </a:p>
                  </a:txBody>
                  <a:tcPr marT="91440" marB="9144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12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1,n</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a:ln>
                            <a:noFill/>
                          </a:ln>
                          <a:solidFill>
                            <a:srgbClr val="000000"/>
                          </a:solidFill>
                          <a:effectLst/>
                          <a:latin typeface="Calibri" panose="020F0502020204030204" pitchFamily="34" charset="0"/>
                        </a:rPr>
                        <a:t>The entity must have at least one and can have many instances related to the other entity</a:t>
                      </a:r>
                    </a:p>
                  </a:txBody>
                  <a:tcPr marT="91440" marB="9144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4" name="Text Box 187"/>
          <p:cNvSpPr txBox="1">
            <a:spLocks noChangeArrowheads="1"/>
          </p:cNvSpPr>
          <p:nvPr/>
        </p:nvSpPr>
        <p:spPr bwMode="auto">
          <a:xfrm>
            <a:off x="1012371" y="5441891"/>
            <a:ext cx="7772400" cy="707886"/>
          </a:xfrm>
          <a:prstGeom prst="rect">
            <a:avLst/>
          </a:prstGeom>
          <a:noFill/>
          <a:ln w="12700">
            <a:noFill/>
            <a:miter lim="800000"/>
            <a:headEnd/>
            <a:tailEnd/>
          </a:ln>
        </p:spPr>
        <p:txBody>
          <a:bodyPr lIns="91431" tIns="45715" rIns="91431" bIns="45715">
            <a:spAutoFit/>
          </a:bodyPr>
          <a:lstStyle/>
          <a:p>
            <a:r>
              <a:rPr lang="en-US" dirty="0">
                <a:latin typeface="Times" pitchFamily="18" charset="0"/>
              </a:rPr>
              <a:t>Modality defines the </a:t>
            </a:r>
            <a:r>
              <a:rPr lang="en-US" u="sng" dirty="0">
                <a:latin typeface="Times" pitchFamily="18" charset="0"/>
              </a:rPr>
              <a:t>minimum</a:t>
            </a:r>
            <a:r>
              <a:rPr lang="en-US" dirty="0">
                <a:latin typeface="Times" pitchFamily="18" charset="0"/>
              </a:rPr>
              <a:t> number of instances (rows)</a:t>
            </a:r>
          </a:p>
          <a:p>
            <a:r>
              <a:rPr lang="en-US" dirty="0">
                <a:latin typeface="Times" pitchFamily="18" charset="0"/>
              </a:rPr>
              <a:t>Cardinality indicates the </a:t>
            </a:r>
            <a:r>
              <a:rPr lang="en-US" u="sng" dirty="0">
                <a:latin typeface="Times" pitchFamily="18" charset="0"/>
              </a:rPr>
              <a:t>range</a:t>
            </a:r>
            <a:r>
              <a:rPr lang="en-US" dirty="0">
                <a:latin typeface="Times" pitchFamily="18" charset="0"/>
              </a:rPr>
              <a:t> of instances (rows) in a relationship</a:t>
            </a:r>
          </a:p>
        </p:txBody>
      </p:sp>
    </p:spTree>
    <p:extLst>
      <p:ext uri="{BB962C8B-B14F-4D97-AF65-F5344CB8AC3E}">
        <p14:creationId xmlns:p14="http://schemas.microsoft.com/office/powerpoint/2010/main" val="2658801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26"/>
          <p:cNvSpPr>
            <a:spLocks noGrp="1" noChangeArrowheads="1"/>
          </p:cNvSpPr>
          <p:nvPr>
            <p:ph type="title"/>
          </p:nvPr>
        </p:nvSpPr>
        <p:spPr>
          <a:xfrm>
            <a:off x="914400" y="1511300"/>
            <a:ext cx="7772400" cy="609600"/>
          </a:xfrm>
        </p:spPr>
        <p:txBody>
          <a:bodyPr/>
          <a:lstStyle/>
          <a:p>
            <a:pPr eaLnBrk="1" hangingPunct="1"/>
            <a:r>
              <a:rPr lang="en-US" dirty="0"/>
              <a:t>Minimalist approach</a:t>
            </a:r>
          </a:p>
        </p:txBody>
      </p:sp>
      <p:sp>
        <p:nvSpPr>
          <p:cNvPr id="31748" name="Rectangle 1028"/>
          <p:cNvSpPr>
            <a:spLocks noGrp="1" noChangeArrowheads="1"/>
          </p:cNvSpPr>
          <p:nvPr>
            <p:ph idx="1"/>
          </p:nvPr>
        </p:nvSpPr>
        <p:spPr>
          <a:xfrm>
            <a:off x="762001" y="2654300"/>
            <a:ext cx="7924800" cy="3746500"/>
          </a:xfrm>
        </p:spPr>
        <p:txBody>
          <a:bodyPr/>
          <a:lstStyle/>
          <a:p>
            <a:pPr eaLnBrk="1" hangingPunct="1"/>
            <a:r>
              <a:rPr lang="en-US" sz="2400" dirty="0"/>
              <a:t>Focus has been on identifying the basic cardinality (1:m or m:m?)</a:t>
            </a:r>
          </a:p>
          <a:p>
            <a:pPr eaLnBrk="1" hangingPunct="1"/>
            <a:endParaRPr lang="en-US" sz="2400" dirty="0"/>
          </a:p>
          <a:p>
            <a:pPr eaLnBrk="1" hangingPunct="1"/>
            <a:r>
              <a:rPr lang="en-US" sz="2400" dirty="0"/>
              <a:t>Now add greater precision—modality</a:t>
            </a:r>
          </a:p>
          <a:p>
            <a:pPr lvl="1" eaLnBrk="1" hangingPunct="1"/>
            <a:r>
              <a:rPr lang="en-US"/>
              <a:t>E.g., Is </a:t>
            </a:r>
            <a:r>
              <a:rPr lang="en-US" dirty="0"/>
              <a:t>it 0,1 or 1,1?</a:t>
            </a:r>
          </a:p>
          <a:p>
            <a:pPr eaLnBrk="1" hangingPunct="1"/>
            <a:endParaRPr lang="en-US" sz="2400" dirty="0"/>
          </a:p>
          <a:p>
            <a:pPr eaLnBrk="1" hangingPunct="1"/>
            <a:r>
              <a:rPr lang="en-US" sz="2400" dirty="0"/>
              <a:t>Learn the basics and then add more detail</a:t>
            </a:r>
          </a:p>
        </p:txBody>
      </p:sp>
    </p:spTree>
    <p:extLst>
      <p:ext uri="{BB962C8B-B14F-4D97-AF65-F5344CB8AC3E}">
        <p14:creationId xmlns:p14="http://schemas.microsoft.com/office/powerpoint/2010/main" val="8930804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26"/>
          <p:cNvSpPr>
            <a:spLocks noGrp="1" noChangeArrowheads="1"/>
          </p:cNvSpPr>
          <p:nvPr>
            <p:ph type="title"/>
          </p:nvPr>
        </p:nvSpPr>
        <p:spPr>
          <a:xfrm>
            <a:off x="762000" y="1106269"/>
            <a:ext cx="7772400" cy="762000"/>
          </a:xfrm>
        </p:spPr>
        <p:txBody>
          <a:bodyPr/>
          <a:lstStyle/>
          <a:p>
            <a:pPr eaLnBrk="1" hangingPunct="1"/>
            <a:r>
              <a:rPr lang="en-US" dirty="0"/>
              <a:t>Modality</a:t>
            </a:r>
          </a:p>
        </p:txBody>
      </p:sp>
      <p:sp>
        <p:nvSpPr>
          <p:cNvPr id="33796" name="Rectangle 1027"/>
          <p:cNvSpPr>
            <a:spLocks noGrp="1" noChangeArrowheads="1"/>
          </p:cNvSpPr>
          <p:nvPr>
            <p:ph idx="1"/>
          </p:nvPr>
        </p:nvSpPr>
        <p:spPr>
          <a:xfrm>
            <a:off x="381001" y="2109568"/>
            <a:ext cx="8450263" cy="3797300"/>
          </a:xfrm>
        </p:spPr>
        <p:txBody>
          <a:bodyPr/>
          <a:lstStyle/>
          <a:p>
            <a:pPr eaLnBrk="1" hangingPunct="1"/>
            <a:r>
              <a:rPr lang="en-US" sz="2800" dirty="0"/>
              <a:t>Optional entity</a:t>
            </a:r>
          </a:p>
          <a:p>
            <a:pPr lvl="1" eaLnBrk="1" hangingPunct="1"/>
            <a:r>
              <a:rPr lang="en-US" sz="2400" dirty="0"/>
              <a:t>Cardinality is 0</a:t>
            </a:r>
          </a:p>
          <a:p>
            <a:pPr lvl="1" eaLnBrk="1" hangingPunct="1"/>
            <a:r>
              <a:rPr lang="en-US" sz="2400" dirty="0"/>
              <a:t>Indicated by O</a:t>
            </a:r>
          </a:p>
          <a:p>
            <a:pPr eaLnBrk="1" hangingPunct="1"/>
            <a:r>
              <a:rPr lang="en-US" sz="2800" dirty="0"/>
              <a:t>Mandatory entity</a:t>
            </a:r>
          </a:p>
          <a:p>
            <a:pPr lvl="1" eaLnBrk="1" hangingPunct="1"/>
            <a:r>
              <a:rPr lang="en-US" sz="2400" dirty="0"/>
              <a:t>Cardinality is 1</a:t>
            </a:r>
          </a:p>
          <a:p>
            <a:pPr lvl="1" eaLnBrk="1" hangingPunct="1"/>
            <a:r>
              <a:rPr lang="en-US" sz="2400" dirty="0"/>
              <a:t> indicated by l </a:t>
            </a:r>
            <a:r>
              <a:rPr lang="en-US" sz="1600" dirty="0"/>
              <a:t>(bar)</a:t>
            </a:r>
            <a:endParaRPr lang="en-US" sz="1800" dirty="0"/>
          </a:p>
        </p:txBody>
      </p:sp>
      <p:pic>
        <p:nvPicPr>
          <p:cNvPr id="33797" name="Picture 1029" descr="FireLite:Books:Data Management:5e:Art:Slides art:7-nation-stock-modal.png"/>
          <p:cNvPicPr>
            <a:picLocks noChangeAspect="1" noChangeArrowheads="1"/>
          </p:cNvPicPr>
          <p:nvPr/>
        </p:nvPicPr>
        <p:blipFill>
          <a:blip r:embed="rId3" r:link="rId4" cstate="print"/>
          <a:srcRect/>
          <a:stretch>
            <a:fillRect/>
          </a:stretch>
        </p:blipFill>
        <p:spPr bwMode="auto">
          <a:xfrm>
            <a:off x="3886201" y="2230219"/>
            <a:ext cx="4755251" cy="2273300"/>
          </a:xfrm>
          <a:prstGeom prst="rect">
            <a:avLst/>
          </a:prstGeom>
          <a:noFill/>
          <a:ln w="9525">
            <a:noFill/>
            <a:miter lim="800000"/>
            <a:headEnd/>
            <a:tailEnd/>
          </a:ln>
        </p:spPr>
      </p:pic>
      <p:sp>
        <p:nvSpPr>
          <p:cNvPr id="33798" name="Text Box 1030"/>
          <p:cNvSpPr txBox="1">
            <a:spLocks noChangeArrowheads="1"/>
          </p:cNvSpPr>
          <p:nvPr/>
        </p:nvSpPr>
        <p:spPr bwMode="auto">
          <a:xfrm>
            <a:off x="587829" y="5075881"/>
            <a:ext cx="8221664" cy="830987"/>
          </a:xfrm>
          <a:prstGeom prst="rect">
            <a:avLst/>
          </a:prstGeom>
          <a:noFill/>
          <a:ln w="12700">
            <a:noFill/>
            <a:miter lim="800000"/>
            <a:headEnd/>
            <a:tailEnd/>
          </a:ln>
        </p:spPr>
        <p:txBody>
          <a:bodyPr wrap="square" lIns="91431" tIns="45715" rIns="91431" bIns="45715">
            <a:spAutoFit/>
          </a:bodyPr>
          <a:lstStyle/>
          <a:p>
            <a:pPr>
              <a:buFontTx/>
              <a:buChar char="•"/>
            </a:pPr>
            <a:r>
              <a:rPr lang="en-US" sz="1800" dirty="0">
                <a:latin typeface="Calibri" panose="020F0502020204030204" pitchFamily="34" charset="0"/>
              </a:rPr>
              <a:t> </a:t>
            </a:r>
            <a:r>
              <a:rPr lang="en-US" dirty="0">
                <a:latin typeface="Calibri" panose="020F0502020204030204" pitchFamily="34" charset="0"/>
              </a:rPr>
              <a:t>Mandatory that an instance of Stock have an instance of Nation</a:t>
            </a:r>
          </a:p>
          <a:p>
            <a:pPr>
              <a:buFontTx/>
              <a:buChar char="•"/>
            </a:pPr>
            <a:r>
              <a:rPr lang="en-US" dirty="0">
                <a:latin typeface="Calibri" panose="020F0502020204030204" pitchFamily="34" charset="0"/>
              </a:rPr>
              <a:t> Optional that an instance of Nation have an instance of Stock</a:t>
            </a:r>
            <a:endParaRPr lang="en-US" sz="1800" dirty="0">
              <a:latin typeface="Calibri" panose="020F0502020204030204" pitchFamily="34" charset="0"/>
            </a:endParaRPr>
          </a:p>
        </p:txBody>
      </p:sp>
    </p:spTree>
    <p:extLst>
      <p:ext uri="{BB962C8B-B14F-4D97-AF65-F5344CB8AC3E}">
        <p14:creationId xmlns:p14="http://schemas.microsoft.com/office/powerpoint/2010/main" val="12525496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06896" y="821423"/>
            <a:ext cx="8077200" cy="742335"/>
          </a:xfrm>
          <a:noFill/>
        </p:spPr>
        <p:txBody>
          <a:bodyPr lIns="90478" tIns="44445" rIns="90478" bIns="44445" anchor="ctr"/>
          <a:lstStyle/>
          <a:p>
            <a:pPr eaLnBrk="1" hangingPunct="1"/>
            <a:r>
              <a:rPr lang="en-US" dirty="0"/>
              <a:t>Relational DB Design</a:t>
            </a:r>
          </a:p>
        </p:txBody>
      </p:sp>
      <p:sp>
        <p:nvSpPr>
          <p:cNvPr id="143363" name="Rectangle 3"/>
          <p:cNvSpPr>
            <a:spLocks noGrp="1" noChangeArrowheads="1"/>
          </p:cNvSpPr>
          <p:nvPr>
            <p:ph idx="1"/>
          </p:nvPr>
        </p:nvSpPr>
        <p:spPr>
          <a:xfrm>
            <a:off x="304800" y="1676400"/>
            <a:ext cx="8610600" cy="1295399"/>
          </a:xfrm>
          <a:noFill/>
        </p:spPr>
        <p:txBody>
          <a:bodyPr lIns="90478" tIns="44445" rIns="90478" bIns="44445">
            <a:normAutofit/>
          </a:bodyPr>
          <a:lstStyle/>
          <a:p>
            <a:pPr eaLnBrk="1" hangingPunct="1"/>
            <a:r>
              <a:rPr lang="en-US" sz="2000" b="1" dirty="0"/>
              <a:t>Objective</a:t>
            </a:r>
            <a:r>
              <a:rPr lang="en-US" sz="2000" dirty="0"/>
              <a:t>: Converting a data problem to a well-designed relational DB</a:t>
            </a:r>
          </a:p>
          <a:p>
            <a:pPr lvl="1" eaLnBrk="1" hangingPunct="1"/>
            <a:r>
              <a:rPr lang="en-US" sz="2000" dirty="0"/>
              <a:t>To store data for future queries and operations</a:t>
            </a:r>
          </a:p>
          <a:p>
            <a:pPr eaLnBrk="1" hangingPunct="1"/>
            <a:r>
              <a:rPr lang="en-US" sz="2000" b="1" dirty="0"/>
              <a:t>Stages</a:t>
            </a:r>
            <a:r>
              <a:rPr lang="en-US" sz="2000" dirty="0"/>
              <a:t>: 3 stages from general data demand to an implementable DB</a:t>
            </a:r>
          </a:p>
          <a:p>
            <a:pPr lvl="1" eaLnBrk="1" hangingPunct="1"/>
            <a:endParaRPr lang="en-US" sz="2000" dirty="0"/>
          </a:p>
          <a:p>
            <a:pPr lvl="1" eaLnBrk="1" hangingPunct="1"/>
            <a:endParaRPr lang="en-US" sz="2000" dirty="0"/>
          </a:p>
        </p:txBody>
      </p:sp>
      <p:graphicFrame>
        <p:nvGraphicFramePr>
          <p:cNvPr id="2" name="Table 1">
            <a:extLst>
              <a:ext uri="{FF2B5EF4-FFF2-40B4-BE49-F238E27FC236}">
                <a16:creationId xmlns:a16="http://schemas.microsoft.com/office/drawing/2014/main" id="{165AEB6D-9ACF-1A38-1464-C274FB280926}"/>
              </a:ext>
            </a:extLst>
          </p:cNvPr>
          <p:cNvGraphicFramePr>
            <a:graphicFrameLocks noGrp="1"/>
          </p:cNvGraphicFramePr>
          <p:nvPr>
            <p:extLst>
              <p:ext uri="{D42A27DB-BD31-4B8C-83A1-F6EECF244321}">
                <p14:modId xmlns:p14="http://schemas.microsoft.com/office/powerpoint/2010/main" val="36975118"/>
              </p:ext>
            </p:extLst>
          </p:nvPr>
        </p:nvGraphicFramePr>
        <p:xfrm>
          <a:off x="340150" y="2895598"/>
          <a:ext cx="8346651" cy="3212215"/>
        </p:xfrm>
        <a:graphic>
          <a:graphicData uri="http://schemas.openxmlformats.org/drawingml/2006/table">
            <a:tbl>
              <a:tblPr firstRow="1" bandRow="1">
                <a:tableStyleId>{5940675A-B579-460E-94D1-54222C63F5DA}</a:tableStyleId>
              </a:tblPr>
              <a:tblGrid>
                <a:gridCol w="1564850">
                  <a:extLst>
                    <a:ext uri="{9D8B030D-6E8A-4147-A177-3AD203B41FA5}">
                      <a16:colId xmlns:a16="http://schemas.microsoft.com/office/drawing/2014/main" val="1654585099"/>
                    </a:ext>
                  </a:extLst>
                </a:gridCol>
                <a:gridCol w="4114800">
                  <a:extLst>
                    <a:ext uri="{9D8B030D-6E8A-4147-A177-3AD203B41FA5}">
                      <a16:colId xmlns:a16="http://schemas.microsoft.com/office/drawing/2014/main" val="3154887425"/>
                    </a:ext>
                  </a:extLst>
                </a:gridCol>
                <a:gridCol w="2667001">
                  <a:extLst>
                    <a:ext uri="{9D8B030D-6E8A-4147-A177-3AD203B41FA5}">
                      <a16:colId xmlns:a16="http://schemas.microsoft.com/office/drawing/2014/main" val="3916197044"/>
                    </a:ext>
                  </a:extLst>
                </a:gridCol>
              </a:tblGrid>
              <a:tr h="381001">
                <a:tc>
                  <a:txBody>
                    <a:bodyPr/>
                    <a:lstStyle/>
                    <a:p>
                      <a:pPr algn="ctr"/>
                      <a:r>
                        <a:rPr lang="en-US" b="1" dirty="0"/>
                        <a:t>Stage</a:t>
                      </a:r>
                    </a:p>
                  </a:txBody>
                  <a:tcPr>
                    <a:solidFill>
                      <a:schemeClr val="accent3">
                        <a:lumMod val="85000"/>
                      </a:schemeClr>
                    </a:solidFill>
                  </a:tcPr>
                </a:tc>
                <a:tc>
                  <a:txBody>
                    <a:bodyPr/>
                    <a:lstStyle/>
                    <a:p>
                      <a:pPr algn="ctr"/>
                      <a:r>
                        <a:rPr lang="en-US" b="1" dirty="0"/>
                        <a:t>Focus</a:t>
                      </a:r>
                    </a:p>
                  </a:txBody>
                  <a:tcPr>
                    <a:solidFill>
                      <a:schemeClr val="accent3">
                        <a:lumMod val="85000"/>
                      </a:schemeClr>
                    </a:solidFill>
                  </a:tcPr>
                </a:tc>
                <a:tc>
                  <a:txBody>
                    <a:bodyPr/>
                    <a:lstStyle/>
                    <a:p>
                      <a:pPr algn="ctr"/>
                      <a:r>
                        <a:rPr lang="en-US" b="1" dirty="0"/>
                        <a:t>Output</a:t>
                      </a:r>
                    </a:p>
                  </a:txBody>
                  <a:tcPr>
                    <a:solidFill>
                      <a:schemeClr val="accent3">
                        <a:lumMod val="85000"/>
                      </a:schemeClr>
                    </a:solidFill>
                  </a:tcPr>
                </a:tc>
                <a:extLst>
                  <a:ext uri="{0D108BD9-81ED-4DB2-BD59-A6C34878D82A}">
                    <a16:rowId xmlns:a16="http://schemas.microsoft.com/office/drawing/2014/main" val="802902273"/>
                  </a:ext>
                </a:extLst>
              </a:tr>
              <a:tr h="728094">
                <a:tc>
                  <a:txBody>
                    <a:bodyPr/>
                    <a:lstStyle/>
                    <a:p>
                      <a:pPr algn="ctr"/>
                      <a:r>
                        <a:rPr lang="en-US" b="1" dirty="0"/>
                        <a:t>Data Modeling</a:t>
                      </a:r>
                    </a:p>
                  </a:txBody>
                  <a:tcPr anchor="ctr">
                    <a:solidFill>
                      <a:schemeClr val="accent1"/>
                    </a:solidFill>
                  </a:tcPr>
                </a:tc>
                <a:tc>
                  <a:txBody>
                    <a:bodyPr/>
                    <a:lstStyle/>
                    <a:p>
                      <a:r>
                        <a:rPr lang="en-US" b="1" dirty="0"/>
                        <a:t>Entities</a:t>
                      </a:r>
                      <a:r>
                        <a:rPr lang="en-US" dirty="0"/>
                        <a:t>: Types, instances</a:t>
                      </a:r>
                    </a:p>
                    <a:p>
                      <a:r>
                        <a:rPr lang="en-US" b="1" dirty="0"/>
                        <a:t>Attributes</a:t>
                      </a:r>
                      <a:r>
                        <a:rPr lang="en-US" dirty="0"/>
                        <a:t>: Data types, identifiers</a:t>
                      </a:r>
                    </a:p>
                    <a:p>
                      <a:r>
                        <a:rPr lang="en-US" b="1" dirty="0"/>
                        <a:t>Relationships</a:t>
                      </a:r>
                      <a:r>
                        <a:rPr lang="en-US" dirty="0"/>
                        <a:t>: Types (1:M, M:N, 1:1 etc.), cardinalities</a:t>
                      </a:r>
                    </a:p>
                  </a:txBody>
                  <a:tcPr/>
                </a:tc>
                <a:tc>
                  <a:txBody>
                    <a:bodyPr/>
                    <a:lstStyle/>
                    <a:p>
                      <a:pPr algn="ctr"/>
                      <a:r>
                        <a:rPr lang="en-US" b="1" dirty="0"/>
                        <a:t>Entity-Relationship Diagram</a:t>
                      </a:r>
                    </a:p>
                  </a:txBody>
                  <a:tcPr anchor="ctr"/>
                </a:tc>
                <a:extLst>
                  <a:ext uri="{0D108BD9-81ED-4DB2-BD59-A6C34878D82A}">
                    <a16:rowId xmlns:a16="http://schemas.microsoft.com/office/drawing/2014/main" val="2901472493"/>
                  </a:ext>
                </a:extLst>
              </a:tr>
              <a:tr h="728094">
                <a:tc>
                  <a:txBody>
                    <a:bodyPr/>
                    <a:lstStyle/>
                    <a:p>
                      <a:pPr algn="ctr"/>
                      <a:r>
                        <a:rPr lang="en-US" b="1" dirty="0"/>
                        <a:t>Logical Design</a:t>
                      </a:r>
                    </a:p>
                  </a:txBody>
                  <a:tcPr anchor="ctr">
                    <a:solidFill>
                      <a:schemeClr val="accent1"/>
                    </a:solidFill>
                  </a:tcPr>
                </a:tc>
                <a:tc>
                  <a:txBody>
                    <a:bodyPr/>
                    <a:lstStyle/>
                    <a:p>
                      <a:r>
                        <a:rPr lang="en-US" b="1" dirty="0"/>
                        <a:t>Tables &amp; Keys</a:t>
                      </a:r>
                    </a:p>
                    <a:p>
                      <a:r>
                        <a:rPr lang="en-US" b="1" dirty="0"/>
                        <a:t>Normalization</a:t>
                      </a:r>
                      <a:r>
                        <a:rPr lang="en-US" b="0" dirty="0"/>
                        <a:t>: </a:t>
                      </a:r>
                      <a:r>
                        <a:rPr lang="en-US" b="0" u="sng" dirty="0"/>
                        <a:t>minimize data redundancy</a:t>
                      </a:r>
                      <a:endParaRPr lang="en-US" b="1" u="sng" dirty="0"/>
                    </a:p>
                  </a:txBody>
                  <a:tcPr/>
                </a:tc>
                <a:tc>
                  <a:txBody>
                    <a:bodyPr/>
                    <a:lstStyle/>
                    <a:p>
                      <a:pPr algn="ctr"/>
                      <a:r>
                        <a:rPr lang="en-US" b="1" dirty="0"/>
                        <a:t>Table Structure</a:t>
                      </a:r>
                    </a:p>
                  </a:txBody>
                  <a:tcPr anchor="ctr"/>
                </a:tc>
                <a:extLst>
                  <a:ext uri="{0D108BD9-81ED-4DB2-BD59-A6C34878D82A}">
                    <a16:rowId xmlns:a16="http://schemas.microsoft.com/office/drawing/2014/main" val="2953644136"/>
                  </a:ext>
                </a:extLst>
              </a:tr>
              <a:tr h="728094">
                <a:tc>
                  <a:txBody>
                    <a:bodyPr/>
                    <a:lstStyle/>
                    <a:p>
                      <a:pPr algn="ctr"/>
                      <a:r>
                        <a:rPr lang="en-US" b="1" dirty="0"/>
                        <a:t>Physical Design</a:t>
                      </a:r>
                    </a:p>
                  </a:txBody>
                  <a:tcPr anchor="ctr">
                    <a:solidFill>
                      <a:schemeClr val="accent1"/>
                    </a:solidFill>
                  </a:tcPr>
                </a:tc>
                <a:tc>
                  <a:txBody>
                    <a:bodyPr/>
                    <a:lstStyle/>
                    <a:p>
                      <a:pPr algn="l"/>
                      <a:r>
                        <a:rPr lang="en-US" b="0" dirty="0"/>
                        <a:t>Implement in actual DBMS (e.g. MySQL); Other issues (e.g., security)</a:t>
                      </a:r>
                    </a:p>
                  </a:txBody>
                  <a:tcPr anchor="ctr"/>
                </a:tc>
                <a:tc>
                  <a:txBody>
                    <a:bodyPr/>
                    <a:lstStyle/>
                    <a:p>
                      <a:pPr algn="ctr"/>
                      <a:r>
                        <a:rPr lang="en-US" b="1" dirty="0"/>
                        <a:t>Physical DB</a:t>
                      </a:r>
                    </a:p>
                  </a:txBody>
                  <a:tcPr anchor="ctr"/>
                </a:tc>
                <a:extLst>
                  <a:ext uri="{0D108BD9-81ED-4DB2-BD59-A6C34878D82A}">
                    <a16:rowId xmlns:a16="http://schemas.microsoft.com/office/drawing/2014/main" val="769447797"/>
                  </a:ext>
                </a:extLst>
              </a:tr>
            </a:tbl>
          </a:graphicData>
        </a:graphic>
      </p:graphicFrame>
    </p:spTree>
    <p:extLst>
      <p:ext uri="{BB962C8B-B14F-4D97-AF65-F5344CB8AC3E}">
        <p14:creationId xmlns:p14="http://schemas.microsoft.com/office/powerpoint/2010/main" val="21040368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a:xfrm>
            <a:off x="457201" y="1143000"/>
            <a:ext cx="7924800" cy="685800"/>
          </a:xfrm>
        </p:spPr>
        <p:txBody>
          <a:bodyPr/>
          <a:lstStyle/>
          <a:p>
            <a:pPr eaLnBrk="1" hangingPunct="1"/>
            <a:r>
              <a:rPr lang="en-US" dirty="0"/>
              <a:t>Modality</a:t>
            </a:r>
          </a:p>
        </p:txBody>
      </p:sp>
      <p:pic>
        <p:nvPicPr>
          <p:cNvPr id="35844" name="Picture 1031" descr="FireLite:Books:Data Management:5e:Art:Slides art:7-m-and-m-modality.png"/>
          <p:cNvPicPr>
            <a:picLocks noChangeAspect="1" noChangeArrowheads="1"/>
          </p:cNvPicPr>
          <p:nvPr/>
        </p:nvPicPr>
        <p:blipFill>
          <a:blip r:embed="rId3" r:link="rId4" cstate="print"/>
          <a:srcRect/>
          <a:stretch>
            <a:fillRect/>
          </a:stretch>
        </p:blipFill>
        <p:spPr bwMode="auto">
          <a:xfrm>
            <a:off x="105428" y="3043776"/>
            <a:ext cx="4695172" cy="1264830"/>
          </a:xfrm>
          <a:prstGeom prst="rect">
            <a:avLst/>
          </a:prstGeom>
          <a:noFill/>
          <a:ln w="9525">
            <a:noFill/>
            <a:miter lim="800000"/>
            <a:headEnd/>
            <a:tailEnd/>
          </a:ln>
        </p:spPr>
      </p:pic>
      <p:pic>
        <p:nvPicPr>
          <p:cNvPr id="6" name="Picture 5" descr="sale-item.png"/>
          <p:cNvPicPr>
            <a:picLocks noChangeAspect="1"/>
          </p:cNvPicPr>
          <p:nvPr/>
        </p:nvPicPr>
        <p:blipFill>
          <a:blip r:embed="rId5" cstate="print"/>
          <a:stretch>
            <a:fillRect/>
          </a:stretch>
        </p:blipFill>
        <p:spPr>
          <a:xfrm>
            <a:off x="4800601" y="2889423"/>
            <a:ext cx="4083470" cy="1573536"/>
          </a:xfrm>
          <a:prstGeom prst="rect">
            <a:avLst/>
          </a:prstGeom>
        </p:spPr>
      </p:pic>
    </p:spTree>
    <p:extLst>
      <p:ext uri="{BB962C8B-B14F-4D97-AF65-F5344CB8AC3E}">
        <p14:creationId xmlns:p14="http://schemas.microsoft.com/office/powerpoint/2010/main" val="38401372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 y="1587638"/>
            <a:ext cx="8839200" cy="914400"/>
          </a:xfrm>
        </p:spPr>
        <p:txBody>
          <a:bodyPr/>
          <a:lstStyle/>
          <a:p>
            <a:pPr eaLnBrk="1" hangingPunct="1"/>
            <a:r>
              <a:rPr lang="en-US" dirty="0"/>
              <a:t>Modality</a:t>
            </a:r>
          </a:p>
        </p:txBody>
      </p:sp>
      <p:pic>
        <p:nvPicPr>
          <p:cNvPr id="37892" name="Picture 3" descr="FireLite:Books:Data Management:5e:Art:Slides art:7-rec-1-and-m-modality.png"/>
          <p:cNvPicPr>
            <a:picLocks noChangeAspect="1" noChangeArrowheads="1"/>
          </p:cNvPicPr>
          <p:nvPr/>
        </p:nvPicPr>
        <p:blipFill>
          <a:blip r:embed="rId3" r:link="rId4" cstate="print"/>
          <a:srcRect/>
          <a:stretch>
            <a:fillRect/>
          </a:stretch>
        </p:blipFill>
        <p:spPr bwMode="auto">
          <a:xfrm>
            <a:off x="457200" y="3035439"/>
            <a:ext cx="3581400" cy="1559281"/>
          </a:xfrm>
          <a:prstGeom prst="rect">
            <a:avLst/>
          </a:prstGeom>
          <a:noFill/>
          <a:ln w="9525">
            <a:noFill/>
            <a:miter lim="800000"/>
            <a:headEnd/>
            <a:tailEnd/>
          </a:ln>
        </p:spPr>
      </p:pic>
      <p:sp>
        <p:nvSpPr>
          <p:cNvPr id="6" name="Rectangle 17"/>
          <p:cNvSpPr>
            <a:spLocks noChangeArrowheads="1"/>
          </p:cNvSpPr>
          <p:nvPr/>
        </p:nvSpPr>
        <p:spPr bwMode="auto">
          <a:xfrm>
            <a:off x="3021645" y="4630579"/>
            <a:ext cx="1498808" cy="246221"/>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Trebuchet MS" pitchFamily="34" charset="0"/>
              </a:rPr>
              <a:t>employee</a:t>
            </a:r>
            <a:r>
              <a:rPr lang="en-US" sz="1600" dirty="0">
                <a:solidFill>
                  <a:srgbClr val="000000"/>
                </a:solidFill>
                <a:latin typeface="Times" pitchFamily="18" charset="0"/>
              </a:rPr>
              <a:t>’</a:t>
            </a:r>
            <a:r>
              <a:rPr lang="en-US" sz="1600" dirty="0">
                <a:solidFill>
                  <a:srgbClr val="000000"/>
                </a:solidFill>
                <a:latin typeface="Trebuchet MS" pitchFamily="34" charset="0"/>
              </a:rPr>
              <a:t>s boss</a:t>
            </a:r>
            <a:endParaRPr lang="en-US" sz="1600" dirty="0">
              <a:latin typeface="Times" pitchFamily="18" charset="0"/>
            </a:endParaRPr>
          </a:p>
        </p:txBody>
      </p:sp>
      <p:pic>
        <p:nvPicPr>
          <p:cNvPr id="7" name="Picture 6" descr="07-dept-emp-02.png"/>
          <p:cNvPicPr>
            <a:picLocks noChangeAspect="1"/>
          </p:cNvPicPr>
          <p:nvPr/>
        </p:nvPicPr>
        <p:blipFill>
          <a:blip r:embed="rId5" cstate="print"/>
          <a:stretch>
            <a:fillRect/>
          </a:stretch>
        </p:blipFill>
        <p:spPr>
          <a:xfrm>
            <a:off x="4724400" y="3030956"/>
            <a:ext cx="4013200" cy="1549282"/>
          </a:xfrm>
          <a:prstGeom prst="rect">
            <a:avLst/>
          </a:prstGeom>
        </p:spPr>
      </p:pic>
      <p:cxnSp>
        <p:nvCxnSpPr>
          <p:cNvPr id="3" name="Straight Connector 2">
            <a:extLst>
              <a:ext uri="{FF2B5EF4-FFF2-40B4-BE49-F238E27FC236}">
                <a16:creationId xmlns:a16="http://schemas.microsoft.com/office/drawing/2014/main" id="{DA53203B-B6A4-4879-8785-D21DC701D76F}"/>
              </a:ext>
            </a:extLst>
          </p:cNvPr>
          <p:cNvCxnSpPr>
            <a:cxnSpLocks/>
          </p:cNvCxnSpPr>
          <p:nvPr/>
        </p:nvCxnSpPr>
        <p:spPr>
          <a:xfrm>
            <a:off x="2895600" y="4343400"/>
            <a:ext cx="3810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081F5761-D867-4CC9-A40B-E0A1EF771C9C}"/>
              </a:ext>
            </a:extLst>
          </p:cNvPr>
          <p:cNvCxnSpPr>
            <a:cxnSpLocks/>
          </p:cNvCxnSpPr>
          <p:nvPr/>
        </p:nvCxnSpPr>
        <p:spPr>
          <a:xfrm>
            <a:off x="1589314" y="3810000"/>
            <a:ext cx="0" cy="304800"/>
          </a:xfrm>
          <a:prstGeom prst="line">
            <a:avLst/>
          </a:prstGeom>
          <a:ln w="190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76101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990600"/>
            <a:ext cx="8077200" cy="838200"/>
          </a:xfrm>
        </p:spPr>
        <p:txBody>
          <a:bodyPr/>
          <a:lstStyle/>
          <a:p>
            <a:pPr eaLnBrk="1" hangingPunct="1"/>
            <a:r>
              <a:rPr lang="en-US" dirty="0"/>
              <a:t>Modality</a:t>
            </a:r>
          </a:p>
        </p:txBody>
      </p:sp>
      <p:sp>
        <p:nvSpPr>
          <p:cNvPr id="38916" name="Rectangle 3"/>
          <p:cNvSpPr>
            <a:spLocks noGrp="1" noChangeArrowheads="1"/>
          </p:cNvSpPr>
          <p:nvPr>
            <p:ph idx="1"/>
          </p:nvPr>
        </p:nvSpPr>
        <p:spPr>
          <a:xfrm>
            <a:off x="762001" y="2133601"/>
            <a:ext cx="8069263" cy="3746500"/>
          </a:xfrm>
        </p:spPr>
        <p:txBody>
          <a:bodyPr/>
          <a:lstStyle/>
          <a:p>
            <a:pPr eaLnBrk="1" hangingPunct="1"/>
            <a:r>
              <a:rPr lang="en-US" dirty="0"/>
              <a:t>Adds additional information to a data model</a:t>
            </a:r>
          </a:p>
          <a:p>
            <a:pPr eaLnBrk="1" hangingPunct="1"/>
            <a:r>
              <a:rPr lang="en-US" dirty="0"/>
              <a:t>If a relationship is mandatory, then add a constraint</a:t>
            </a:r>
          </a:p>
          <a:p>
            <a:pPr lvl="1" eaLnBrk="1" hangingPunct="1"/>
            <a:r>
              <a:rPr lang="en-US" dirty="0"/>
              <a:t>Could be</a:t>
            </a:r>
          </a:p>
          <a:p>
            <a:pPr lvl="2" eaLnBrk="1" hangingPunct="1"/>
            <a:r>
              <a:rPr lang="en-US" dirty="0"/>
              <a:t>Referential integrity constraint</a:t>
            </a:r>
          </a:p>
          <a:p>
            <a:pPr lvl="2" eaLnBrk="1" hangingPunct="1"/>
            <a:r>
              <a:rPr lang="en-US" dirty="0"/>
              <a:t>Application logic</a:t>
            </a:r>
          </a:p>
          <a:p>
            <a:pPr lvl="1" eaLnBrk="1" hangingPunct="1"/>
            <a:endParaRPr lang="en-US" dirty="0"/>
          </a:p>
        </p:txBody>
      </p:sp>
    </p:spTree>
    <p:extLst>
      <p:ext uri="{BB962C8B-B14F-4D97-AF65-F5344CB8AC3E}">
        <p14:creationId xmlns:p14="http://schemas.microsoft.com/office/powerpoint/2010/main" val="32719997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487" tIns="44450" rIns="90487" bIns="44450" anchor="ctr"/>
          <a:lstStyle/>
          <a:p>
            <a:r>
              <a:rPr lang="en-US"/>
              <a:t>Entity types</a:t>
            </a:r>
          </a:p>
        </p:txBody>
      </p:sp>
      <p:sp>
        <p:nvSpPr>
          <p:cNvPr id="27651" name="Rectangle 3"/>
          <p:cNvSpPr>
            <a:spLocks noGrp="1" noChangeArrowheads="1"/>
          </p:cNvSpPr>
          <p:nvPr>
            <p:ph idx="1"/>
          </p:nvPr>
        </p:nvSpPr>
        <p:spPr>
          <a:xfrm>
            <a:off x="1374775" y="2057400"/>
            <a:ext cx="7769225" cy="4113213"/>
          </a:xfrm>
          <a:noFill/>
          <a:ln/>
        </p:spPr>
        <p:txBody>
          <a:bodyPr lIns="90487" tIns="44450" rIns="90487" bIns="44450"/>
          <a:lstStyle/>
          <a:p>
            <a:r>
              <a:rPr lang="en-US"/>
              <a:t>Independent</a:t>
            </a:r>
          </a:p>
          <a:p>
            <a:r>
              <a:rPr lang="en-US"/>
              <a:t>Dependent</a:t>
            </a:r>
          </a:p>
          <a:p>
            <a:r>
              <a:rPr lang="en-US"/>
              <a:t>Associative</a:t>
            </a:r>
          </a:p>
          <a:p>
            <a:r>
              <a:rPr lang="en-US"/>
              <a:t>Aggregate</a:t>
            </a:r>
          </a:p>
          <a:p>
            <a:r>
              <a:rPr lang="en-US"/>
              <a:t>Subordinate</a:t>
            </a:r>
          </a:p>
        </p:txBody>
      </p:sp>
    </p:spTree>
    <p:extLst>
      <p:ext uri="{BB962C8B-B14F-4D97-AF65-F5344CB8AC3E}">
        <p14:creationId xmlns:p14="http://schemas.microsoft.com/office/powerpoint/2010/main" val="19474420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914400"/>
            <a:ext cx="8229600" cy="1143000"/>
          </a:xfrm>
          <a:noFill/>
          <a:ln/>
        </p:spPr>
        <p:txBody>
          <a:bodyPr lIns="90487" tIns="44450" rIns="90487" bIns="44450" anchor="ctr"/>
          <a:lstStyle/>
          <a:p>
            <a:r>
              <a:rPr lang="en-US"/>
              <a:t>Independent</a:t>
            </a:r>
          </a:p>
        </p:txBody>
      </p:sp>
      <p:sp>
        <p:nvSpPr>
          <p:cNvPr id="28675" name="Rectangle 3"/>
          <p:cNvSpPr>
            <a:spLocks noGrp="1" noChangeArrowheads="1"/>
          </p:cNvSpPr>
          <p:nvPr>
            <p:ph idx="1"/>
          </p:nvPr>
        </p:nvSpPr>
        <p:spPr>
          <a:xfrm>
            <a:off x="457200" y="2057400"/>
            <a:ext cx="8229600" cy="3687763"/>
          </a:xfrm>
          <a:noFill/>
          <a:ln/>
        </p:spPr>
        <p:txBody>
          <a:bodyPr lIns="90487" tIns="44450" rIns="90487" bIns="44450"/>
          <a:lstStyle/>
          <a:p>
            <a:r>
              <a:rPr lang="en-US" dirty="0"/>
              <a:t>Often a starting point</a:t>
            </a:r>
          </a:p>
          <a:p>
            <a:r>
              <a:rPr lang="en-US" dirty="0"/>
              <a:t>Prominent in the client's mind</a:t>
            </a:r>
          </a:p>
          <a:p>
            <a:r>
              <a:rPr lang="en-US" dirty="0"/>
              <a:t>Often related to other independent entities</a:t>
            </a:r>
          </a:p>
        </p:txBody>
      </p:sp>
      <p:pic>
        <p:nvPicPr>
          <p:cNvPr id="28677" name="Picture 5" descr="FireLite:Books:Data Management:6e:Art PNG:04-nation-stock.png"/>
          <p:cNvPicPr>
            <a:picLocks noChangeAspect="1" noChangeArrowheads="1"/>
          </p:cNvPicPr>
          <p:nvPr/>
        </p:nvPicPr>
        <p:blipFill>
          <a:blip r:embed="rId3" r:link="rId4"/>
          <a:srcRect/>
          <a:stretch>
            <a:fillRect/>
          </a:stretch>
        </p:blipFill>
        <p:spPr bwMode="auto">
          <a:xfrm>
            <a:off x="2551113" y="4191000"/>
            <a:ext cx="4041775" cy="2046288"/>
          </a:xfrm>
          <a:prstGeom prst="rect">
            <a:avLst/>
          </a:prstGeom>
          <a:noFill/>
        </p:spPr>
      </p:pic>
    </p:spTree>
    <p:extLst>
      <p:ext uri="{BB962C8B-B14F-4D97-AF65-F5344CB8AC3E}">
        <p14:creationId xmlns:p14="http://schemas.microsoft.com/office/powerpoint/2010/main" val="11434960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914400"/>
            <a:ext cx="8229600" cy="1143000"/>
          </a:xfrm>
          <a:noFill/>
          <a:ln/>
        </p:spPr>
        <p:txBody>
          <a:bodyPr lIns="90487" tIns="44450" rIns="90487" bIns="44450" anchor="ctr"/>
          <a:lstStyle/>
          <a:p>
            <a:r>
              <a:rPr lang="en-US"/>
              <a:t>Dependent</a:t>
            </a:r>
          </a:p>
        </p:txBody>
      </p:sp>
      <p:sp>
        <p:nvSpPr>
          <p:cNvPr id="29699" name="Rectangle 3"/>
          <p:cNvSpPr>
            <a:spLocks noGrp="1" noChangeArrowheads="1"/>
          </p:cNvSpPr>
          <p:nvPr>
            <p:ph idx="1"/>
          </p:nvPr>
        </p:nvSpPr>
        <p:spPr>
          <a:xfrm>
            <a:off x="457200" y="1905000"/>
            <a:ext cx="8229600" cy="3687763"/>
          </a:xfrm>
          <a:noFill/>
          <a:ln/>
        </p:spPr>
        <p:txBody>
          <a:bodyPr lIns="90487" tIns="44450" rIns="90487" bIns="44450"/>
          <a:lstStyle/>
          <a:p>
            <a:r>
              <a:rPr lang="en-US"/>
              <a:t>Relies on another entity for its existence and identification</a:t>
            </a:r>
          </a:p>
          <a:p>
            <a:r>
              <a:rPr lang="en-US" dirty="0"/>
              <a:t>Can become independent if given an arbitrary identifier</a:t>
            </a:r>
          </a:p>
        </p:txBody>
      </p:sp>
      <p:pic>
        <p:nvPicPr>
          <p:cNvPr id="29703" name="Picture 7" descr="FireLite:Books:Data Management:6e:Art PNG:07-region-city.png"/>
          <p:cNvPicPr>
            <a:picLocks noChangeAspect="1" noChangeArrowheads="1"/>
          </p:cNvPicPr>
          <p:nvPr/>
        </p:nvPicPr>
        <p:blipFill>
          <a:blip r:embed="rId3" r:link="rId4"/>
          <a:srcRect/>
          <a:stretch>
            <a:fillRect/>
          </a:stretch>
        </p:blipFill>
        <p:spPr bwMode="auto">
          <a:xfrm>
            <a:off x="2271713" y="4191000"/>
            <a:ext cx="4598987" cy="2190750"/>
          </a:xfrm>
          <a:prstGeom prst="rect">
            <a:avLst/>
          </a:prstGeom>
          <a:noFill/>
        </p:spPr>
      </p:pic>
    </p:spTree>
    <p:extLst>
      <p:ext uri="{BB962C8B-B14F-4D97-AF65-F5344CB8AC3E}">
        <p14:creationId xmlns:p14="http://schemas.microsoft.com/office/powerpoint/2010/main" val="17174870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838200"/>
            <a:ext cx="8229600" cy="1143000"/>
          </a:xfrm>
          <a:noFill/>
          <a:ln/>
        </p:spPr>
        <p:txBody>
          <a:bodyPr lIns="90487" tIns="44450" rIns="90487" bIns="44450" anchor="ctr"/>
          <a:lstStyle/>
          <a:p>
            <a:r>
              <a:rPr lang="en-US"/>
              <a:t>Associative</a:t>
            </a:r>
          </a:p>
        </p:txBody>
      </p:sp>
      <p:sp>
        <p:nvSpPr>
          <p:cNvPr id="30723" name="Rectangle 3"/>
          <p:cNvSpPr>
            <a:spLocks noGrp="1" noChangeArrowheads="1"/>
          </p:cNvSpPr>
          <p:nvPr>
            <p:ph idx="1"/>
          </p:nvPr>
        </p:nvSpPr>
        <p:spPr>
          <a:xfrm>
            <a:off x="457200" y="1981200"/>
            <a:ext cx="8229600" cy="3687763"/>
          </a:xfrm>
          <a:noFill/>
          <a:ln/>
        </p:spPr>
        <p:txBody>
          <a:bodyPr lIns="90487" tIns="44450" rIns="90487" bIns="44450"/>
          <a:lstStyle/>
          <a:p>
            <a:r>
              <a:rPr lang="en-US" dirty="0"/>
              <a:t>A by-product of an </a:t>
            </a:r>
            <a:r>
              <a:rPr lang="en-US" dirty="0" err="1"/>
              <a:t>m:m</a:t>
            </a:r>
            <a:r>
              <a:rPr lang="en-US" dirty="0"/>
              <a:t> relationship</a:t>
            </a:r>
          </a:p>
          <a:p>
            <a:r>
              <a:rPr lang="en-US" dirty="0"/>
              <a:t>Typically between independent entities</a:t>
            </a:r>
          </a:p>
          <a:p>
            <a:r>
              <a:rPr lang="en-US" dirty="0"/>
              <a:t>Can store current or historical data</a:t>
            </a:r>
          </a:p>
          <a:p>
            <a:r>
              <a:rPr lang="en-US" dirty="0"/>
              <a:t>Can become independent if given an arbitrary identifier</a:t>
            </a:r>
          </a:p>
        </p:txBody>
      </p:sp>
      <p:pic>
        <p:nvPicPr>
          <p:cNvPr id="30727" name="Picture 7" descr="FireLite:Books:Data Management:6e:Art PNG:07-history-2.png"/>
          <p:cNvPicPr>
            <a:picLocks noChangeAspect="1" noChangeArrowheads="1"/>
          </p:cNvPicPr>
          <p:nvPr/>
        </p:nvPicPr>
        <p:blipFill>
          <a:blip r:embed="rId3" r:link="rId4"/>
          <a:srcRect/>
          <a:stretch>
            <a:fillRect/>
          </a:stretch>
        </p:blipFill>
        <p:spPr bwMode="auto">
          <a:xfrm>
            <a:off x="957263" y="4800600"/>
            <a:ext cx="7227887" cy="1422400"/>
          </a:xfrm>
          <a:prstGeom prst="rect">
            <a:avLst/>
          </a:prstGeom>
          <a:noFill/>
        </p:spPr>
      </p:pic>
    </p:spTree>
    <p:extLst>
      <p:ext uri="{BB962C8B-B14F-4D97-AF65-F5344CB8AC3E}">
        <p14:creationId xmlns:p14="http://schemas.microsoft.com/office/powerpoint/2010/main" val="19987506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487" tIns="44450" rIns="90487" bIns="44450" anchor="ctr"/>
          <a:lstStyle/>
          <a:p>
            <a:r>
              <a:rPr lang="en-US" dirty="0"/>
              <a:t>Aggregate Entity</a:t>
            </a:r>
          </a:p>
        </p:txBody>
      </p:sp>
      <p:sp>
        <p:nvSpPr>
          <p:cNvPr id="31747" name="Rectangle 3"/>
          <p:cNvSpPr>
            <a:spLocks noGrp="1" noChangeArrowheads="1"/>
          </p:cNvSpPr>
          <p:nvPr>
            <p:ph idx="1"/>
          </p:nvPr>
        </p:nvSpPr>
        <p:spPr>
          <a:xfrm>
            <a:off x="1066800" y="2057400"/>
            <a:ext cx="7769225" cy="4113213"/>
          </a:xfrm>
          <a:noFill/>
          <a:ln/>
        </p:spPr>
        <p:txBody>
          <a:bodyPr lIns="90487" tIns="44450" rIns="90487" bIns="44450"/>
          <a:lstStyle/>
          <a:p>
            <a:r>
              <a:rPr lang="en-US" dirty="0"/>
              <a:t>Created from several different entities that have a common prefix or suffix</a:t>
            </a:r>
          </a:p>
          <a:p>
            <a:r>
              <a:rPr lang="en-US" dirty="0"/>
              <a:t>Commonly used with addresses or names</a:t>
            </a:r>
          </a:p>
          <a:p>
            <a:r>
              <a:rPr lang="en-US" dirty="0" err="1"/>
              <a:t>Supertype</a:t>
            </a:r>
            <a:r>
              <a:rPr lang="en-US" dirty="0"/>
              <a:t> </a:t>
            </a:r>
          </a:p>
        </p:txBody>
      </p:sp>
    </p:spTree>
    <p:extLst>
      <p:ext uri="{BB962C8B-B14F-4D97-AF65-F5344CB8AC3E}">
        <p14:creationId xmlns:p14="http://schemas.microsoft.com/office/powerpoint/2010/main" val="15808055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487" tIns="44450" rIns="90487" bIns="44450" anchor="ctr"/>
          <a:lstStyle/>
          <a:p>
            <a:r>
              <a:rPr lang="en-US" dirty="0"/>
              <a:t>Subordinate Entity</a:t>
            </a:r>
          </a:p>
        </p:txBody>
      </p:sp>
      <p:sp>
        <p:nvSpPr>
          <p:cNvPr id="32771" name="Rectangle 3"/>
          <p:cNvSpPr>
            <a:spLocks noGrp="1" noChangeArrowheads="1"/>
          </p:cNvSpPr>
          <p:nvPr>
            <p:ph idx="1"/>
          </p:nvPr>
        </p:nvSpPr>
        <p:spPr>
          <a:xfrm>
            <a:off x="457200" y="2057401"/>
            <a:ext cx="8229600" cy="1066800"/>
          </a:xfrm>
          <a:noFill/>
          <a:ln/>
        </p:spPr>
        <p:txBody>
          <a:bodyPr lIns="90487" tIns="44450" rIns="90487" bIns="44450"/>
          <a:lstStyle/>
          <a:p>
            <a:r>
              <a:rPr lang="en-US" dirty="0"/>
              <a:t>An entity with data that can vary among instances</a:t>
            </a:r>
          </a:p>
          <a:p>
            <a:r>
              <a:rPr lang="en-US" dirty="0"/>
              <a:t>Subtype</a:t>
            </a:r>
          </a:p>
        </p:txBody>
      </p:sp>
      <p:pic>
        <p:nvPicPr>
          <p:cNvPr id="32773" name="Picture 5" descr="FireLite:Books:Data Management:6e:Art PNG:07-animal.png"/>
          <p:cNvPicPr>
            <a:picLocks noChangeAspect="1" noChangeArrowheads="1"/>
          </p:cNvPicPr>
          <p:nvPr/>
        </p:nvPicPr>
        <p:blipFill>
          <a:blip r:embed="rId3" r:link="rId4"/>
          <a:srcRect/>
          <a:stretch>
            <a:fillRect/>
          </a:stretch>
        </p:blipFill>
        <p:spPr bwMode="auto">
          <a:xfrm>
            <a:off x="1447800" y="3124200"/>
            <a:ext cx="3595687" cy="3028950"/>
          </a:xfrm>
          <a:prstGeom prst="rect">
            <a:avLst/>
          </a:prstGeom>
          <a:noFill/>
        </p:spPr>
      </p:pic>
      <p:pic>
        <p:nvPicPr>
          <p:cNvPr id="5" name="Picture 4" descr="animal.png"/>
          <p:cNvPicPr>
            <a:picLocks noChangeAspect="1"/>
          </p:cNvPicPr>
          <p:nvPr/>
        </p:nvPicPr>
        <p:blipFill>
          <a:blip r:embed="rId5"/>
          <a:stretch>
            <a:fillRect/>
          </a:stretch>
        </p:blipFill>
        <p:spPr>
          <a:xfrm>
            <a:off x="5334000" y="3124200"/>
            <a:ext cx="3454400" cy="2971800"/>
          </a:xfrm>
          <a:prstGeom prst="rect">
            <a:avLst/>
          </a:prstGeom>
        </p:spPr>
      </p:pic>
    </p:spTree>
    <p:extLst>
      <p:ext uri="{BB962C8B-B14F-4D97-AF65-F5344CB8AC3E}">
        <p14:creationId xmlns:p14="http://schemas.microsoft.com/office/powerpoint/2010/main" val="80019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838200"/>
            <a:ext cx="8229600" cy="1143000"/>
          </a:xfrm>
        </p:spPr>
        <p:txBody>
          <a:bodyPr/>
          <a:lstStyle/>
          <a:p>
            <a:r>
              <a:rPr lang="en-US"/>
              <a:t>Generalization</a:t>
            </a:r>
          </a:p>
        </p:txBody>
      </p:sp>
      <p:sp>
        <p:nvSpPr>
          <p:cNvPr id="58371" name="Rectangle 3"/>
          <p:cNvSpPr>
            <a:spLocks noGrp="1" noChangeArrowheads="1"/>
          </p:cNvSpPr>
          <p:nvPr>
            <p:ph idx="1"/>
          </p:nvPr>
        </p:nvSpPr>
        <p:spPr>
          <a:xfrm>
            <a:off x="457200" y="1981200"/>
            <a:ext cx="8229600" cy="3687763"/>
          </a:xfrm>
        </p:spPr>
        <p:txBody>
          <a:bodyPr/>
          <a:lstStyle/>
          <a:p>
            <a:r>
              <a:rPr lang="en-US"/>
              <a:t>A relationship between a more general element and a more specific element</a:t>
            </a:r>
          </a:p>
        </p:txBody>
      </p:sp>
      <p:pic>
        <p:nvPicPr>
          <p:cNvPr id="58375" name="Picture 7" descr="FireLite:Books:Data Management:6e:Art PNG:07-generalizationanimal.png"/>
          <p:cNvPicPr>
            <a:picLocks noChangeAspect="1" noChangeArrowheads="1"/>
          </p:cNvPicPr>
          <p:nvPr/>
        </p:nvPicPr>
        <p:blipFill>
          <a:blip r:embed="rId3" r:link="rId4"/>
          <a:srcRect/>
          <a:stretch>
            <a:fillRect/>
          </a:stretch>
        </p:blipFill>
        <p:spPr bwMode="auto">
          <a:xfrm>
            <a:off x="2557463" y="3124200"/>
            <a:ext cx="4027487" cy="3265488"/>
          </a:xfrm>
          <a:prstGeom prst="rect">
            <a:avLst/>
          </a:prstGeom>
          <a:noFill/>
        </p:spPr>
      </p:pic>
    </p:spTree>
    <p:extLst>
      <p:ext uri="{BB962C8B-B14F-4D97-AF65-F5344CB8AC3E}">
        <p14:creationId xmlns:p14="http://schemas.microsoft.com/office/powerpoint/2010/main" val="138926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06896" y="821423"/>
            <a:ext cx="8077200" cy="742335"/>
          </a:xfrm>
          <a:noFill/>
        </p:spPr>
        <p:txBody>
          <a:bodyPr lIns="90478" tIns="44445" rIns="90478" bIns="44445" anchor="ctr"/>
          <a:lstStyle/>
          <a:p>
            <a:pPr eaLnBrk="1" hangingPunct="1"/>
            <a:r>
              <a:rPr lang="en-US" dirty="0"/>
              <a:t>Data modeling</a:t>
            </a:r>
          </a:p>
        </p:txBody>
      </p:sp>
      <p:sp>
        <p:nvSpPr>
          <p:cNvPr id="143363" name="Rectangle 3"/>
          <p:cNvSpPr>
            <a:spLocks noGrp="1" noChangeArrowheads="1"/>
          </p:cNvSpPr>
          <p:nvPr>
            <p:ph idx="1"/>
          </p:nvPr>
        </p:nvSpPr>
        <p:spPr>
          <a:xfrm>
            <a:off x="533400" y="1905001"/>
            <a:ext cx="8382000" cy="4267200"/>
          </a:xfrm>
          <a:noFill/>
        </p:spPr>
        <p:txBody>
          <a:bodyPr lIns="90478" tIns="44445" rIns="90478" bIns="44445">
            <a:normAutofit fontScale="85000" lnSpcReduction="20000"/>
          </a:bodyPr>
          <a:lstStyle/>
          <a:p>
            <a:pPr eaLnBrk="1" hangingPunct="1"/>
            <a:r>
              <a:rPr lang="en-US" dirty="0"/>
              <a:t>A technique for modeling data</a:t>
            </a:r>
          </a:p>
          <a:p>
            <a:pPr lvl="1" eaLnBrk="1" hangingPunct="1"/>
            <a:r>
              <a:rPr lang="en-US" dirty="0"/>
              <a:t>Method for determining what data and relationships should be stored in a database</a:t>
            </a:r>
          </a:p>
          <a:p>
            <a:pPr eaLnBrk="1" hangingPunct="1"/>
            <a:r>
              <a:rPr lang="en-US" dirty="0"/>
              <a:t>A graphical representation of a database</a:t>
            </a:r>
          </a:p>
          <a:p>
            <a:pPr lvl="1" eaLnBrk="1" hangingPunct="1"/>
            <a:r>
              <a:rPr lang="en-US" dirty="0"/>
              <a:t>Communicates a database design</a:t>
            </a:r>
          </a:p>
          <a:p>
            <a:pPr eaLnBrk="1" hangingPunct="1"/>
            <a:r>
              <a:rPr lang="en-US" dirty="0"/>
              <a:t>The goal: identify the facts to be stored in the database</a:t>
            </a:r>
          </a:p>
          <a:p>
            <a:pPr eaLnBrk="1" hangingPunct="1"/>
            <a:r>
              <a:rPr lang="en-US" dirty="0"/>
              <a:t>Data modeling requires a partnership between client and analyst</a:t>
            </a:r>
          </a:p>
          <a:p>
            <a:pPr eaLnBrk="1" hangingPunct="1"/>
            <a:r>
              <a:rPr lang="en-US" dirty="0"/>
              <a:t>Iterative process – trial and revision</a:t>
            </a:r>
          </a:p>
          <a:p>
            <a:pPr lvl="1" eaLnBrk="1" hangingPunct="1"/>
            <a:r>
              <a:rPr lang="en-US" dirty="0"/>
              <a:t>The data model is a working document</a:t>
            </a:r>
          </a:p>
          <a:p>
            <a:pPr lvl="1" eaLnBrk="1" hangingPunct="1"/>
            <a:endParaRPr lang="en-US" dirty="0"/>
          </a:p>
          <a:p>
            <a:pPr lvl="1" eaLnBrk="1" hangingPunct="1"/>
            <a:endParaRPr lang="en-US" dirty="0"/>
          </a:p>
        </p:txBody>
      </p:sp>
    </p:spTree>
    <p:extLst>
      <p:ext uri="{BB962C8B-B14F-4D97-AF65-F5344CB8AC3E}">
        <p14:creationId xmlns:p14="http://schemas.microsoft.com/office/powerpoint/2010/main" val="1883786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Generalization</a:t>
            </a:r>
          </a:p>
        </p:txBody>
      </p:sp>
      <p:sp>
        <p:nvSpPr>
          <p:cNvPr id="59395" name="Rectangle 3"/>
          <p:cNvSpPr>
            <a:spLocks noGrp="1" noChangeArrowheads="1"/>
          </p:cNvSpPr>
          <p:nvPr>
            <p:ph idx="1"/>
          </p:nvPr>
        </p:nvSpPr>
        <p:spPr/>
        <p:txBody>
          <a:bodyPr/>
          <a:lstStyle/>
          <a:p>
            <a:pPr>
              <a:lnSpc>
                <a:spcPct val="90000"/>
              </a:lnSpc>
            </a:pPr>
            <a:r>
              <a:rPr lang="en-US"/>
              <a:t>Map with one table for each entity</a:t>
            </a:r>
          </a:p>
          <a:p>
            <a:pPr>
              <a:lnSpc>
                <a:spcPct val="90000"/>
              </a:lnSpc>
            </a:pPr>
            <a:r>
              <a:rPr lang="en-US"/>
              <a:t>For each of the subtype entities the primary key is that of the supertype entity </a:t>
            </a:r>
          </a:p>
          <a:p>
            <a:pPr>
              <a:lnSpc>
                <a:spcPct val="90000"/>
              </a:lnSpc>
            </a:pPr>
            <a:r>
              <a:rPr lang="en-US"/>
              <a:t>You must also make this column a foreign key so that a subtype cannot be inserted without the presence of the matching supertype</a:t>
            </a:r>
          </a:p>
        </p:txBody>
      </p:sp>
    </p:spTree>
    <p:extLst>
      <p:ext uri="{BB962C8B-B14F-4D97-AF65-F5344CB8AC3E}">
        <p14:creationId xmlns:p14="http://schemas.microsoft.com/office/powerpoint/2010/main" val="89236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nchor="ctr"/>
          <a:lstStyle/>
          <a:p>
            <a:r>
              <a:rPr lang="en-US"/>
              <a:t>Data model contraction</a:t>
            </a:r>
          </a:p>
        </p:txBody>
      </p:sp>
      <p:pic>
        <p:nvPicPr>
          <p:cNvPr id="6" name="07-art collection revised.png" descr="/Volumes/rickwatson/Documents/Books/Data Management/6e/Art PNG/07-art collection revised.png"/>
          <p:cNvPicPr>
            <a:picLocks noChangeAspect="1"/>
          </p:cNvPicPr>
          <p:nvPr/>
        </p:nvPicPr>
        <p:blipFill>
          <a:blip r:embed="rId3" r:link="rId4"/>
          <a:stretch>
            <a:fillRect/>
          </a:stretch>
        </p:blipFill>
        <p:spPr>
          <a:xfrm>
            <a:off x="4114800" y="4953000"/>
            <a:ext cx="926623" cy="698015"/>
          </a:xfrm>
          <a:prstGeom prst="rect">
            <a:avLst/>
          </a:prstGeom>
        </p:spPr>
      </p:pic>
      <p:pic>
        <p:nvPicPr>
          <p:cNvPr id="7" name="07-art collection.png" descr="/Volumes/rickwatson/Documents/Books/Data Management/6e/Art PNG/07-art collection.png"/>
          <p:cNvPicPr>
            <a:picLocks noChangeAspect="1"/>
          </p:cNvPicPr>
          <p:nvPr/>
        </p:nvPicPr>
        <p:blipFill>
          <a:blip r:embed="rId5" r:link="rId6"/>
          <a:stretch>
            <a:fillRect/>
          </a:stretch>
        </p:blipFill>
        <p:spPr>
          <a:xfrm>
            <a:off x="2737043" y="2622777"/>
            <a:ext cx="3669914" cy="1612446"/>
          </a:xfrm>
          <a:prstGeom prst="rect">
            <a:avLst/>
          </a:prstGeom>
        </p:spPr>
      </p:pic>
    </p:spTree>
    <p:extLst>
      <p:ext uri="{BB962C8B-B14F-4D97-AF65-F5344CB8AC3E}">
        <p14:creationId xmlns:p14="http://schemas.microsoft.com/office/powerpoint/2010/main" val="7998866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28600" y="1282700"/>
            <a:ext cx="8458200" cy="914400"/>
          </a:xfrm>
          <a:noFill/>
        </p:spPr>
        <p:txBody>
          <a:bodyPr lIns="90478" tIns="44445" rIns="90478" bIns="44445" anchor="ctr"/>
          <a:lstStyle/>
          <a:p>
            <a:pPr eaLnBrk="1" hangingPunct="1"/>
            <a:r>
              <a:rPr lang="en-US" dirty="0"/>
              <a:t>Hints on data modeling</a:t>
            </a:r>
          </a:p>
        </p:txBody>
      </p:sp>
      <p:sp>
        <p:nvSpPr>
          <p:cNvPr id="52228" name="Rectangle 3"/>
          <p:cNvSpPr>
            <a:spLocks noGrp="1" noChangeArrowheads="1"/>
          </p:cNvSpPr>
          <p:nvPr>
            <p:ph idx="1"/>
          </p:nvPr>
        </p:nvSpPr>
        <p:spPr>
          <a:xfrm>
            <a:off x="526774" y="2730500"/>
            <a:ext cx="8305800" cy="3670300"/>
          </a:xfrm>
          <a:noFill/>
        </p:spPr>
        <p:txBody>
          <a:bodyPr lIns="90478" tIns="44445" rIns="90478" bIns="44445"/>
          <a:lstStyle/>
          <a:p>
            <a:pPr eaLnBrk="1" hangingPunct="1"/>
            <a:r>
              <a:rPr lang="en-US" sz="2400" dirty="0"/>
              <a:t>The model will expand and contract</a:t>
            </a:r>
          </a:p>
          <a:p>
            <a:pPr eaLnBrk="1" hangingPunct="1"/>
            <a:r>
              <a:rPr lang="en-US" sz="2400" dirty="0"/>
              <a:t>Invent identifiers where necessary</a:t>
            </a:r>
          </a:p>
          <a:p>
            <a:pPr eaLnBrk="1" hangingPunct="1"/>
            <a:r>
              <a:rPr lang="en-US" sz="2400" dirty="0"/>
              <a:t>Identifiers should have only one purpose – identification</a:t>
            </a:r>
          </a:p>
          <a:p>
            <a:pPr eaLnBrk="1" hangingPunct="1"/>
            <a:r>
              <a:rPr lang="en-US" sz="2400" dirty="0"/>
              <a:t>A data model does not imply ordering</a:t>
            </a:r>
          </a:p>
          <a:p>
            <a:pPr eaLnBrk="1" hangingPunct="1"/>
            <a:r>
              <a:rPr lang="en-US" sz="2400" dirty="0"/>
              <a:t>Create an attribute if ordering of instances is required</a:t>
            </a:r>
          </a:p>
          <a:p>
            <a:pPr eaLnBrk="1" hangingPunct="1"/>
            <a:r>
              <a:rPr lang="en-US" sz="2400" dirty="0"/>
              <a:t>An attribute’s meaning must be consistent</a:t>
            </a:r>
          </a:p>
        </p:txBody>
      </p:sp>
    </p:spTree>
    <p:extLst>
      <p:ext uri="{BB962C8B-B14F-4D97-AF65-F5344CB8AC3E}">
        <p14:creationId xmlns:p14="http://schemas.microsoft.com/office/powerpoint/2010/main" val="69975426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 y="851353"/>
            <a:ext cx="8153400" cy="914400"/>
          </a:xfrm>
          <a:noFill/>
        </p:spPr>
        <p:txBody>
          <a:bodyPr lIns="90478" tIns="44445" rIns="90478" bIns="44445" anchor="ctr"/>
          <a:lstStyle/>
          <a:p>
            <a:pPr eaLnBrk="1" hangingPunct="1"/>
            <a:r>
              <a:rPr lang="en-US" dirty="0"/>
              <a:t>Names and addresses</a:t>
            </a:r>
          </a:p>
        </p:txBody>
      </p:sp>
      <p:sp>
        <p:nvSpPr>
          <p:cNvPr id="53252" name="Rectangle 3"/>
          <p:cNvSpPr>
            <a:spLocks noGrp="1" noChangeArrowheads="1"/>
          </p:cNvSpPr>
          <p:nvPr>
            <p:ph idx="1"/>
          </p:nvPr>
        </p:nvSpPr>
        <p:spPr>
          <a:xfrm>
            <a:off x="685800" y="1828800"/>
            <a:ext cx="8153400" cy="4191000"/>
          </a:xfrm>
          <a:noFill/>
        </p:spPr>
        <p:txBody>
          <a:bodyPr lIns="90478" tIns="44445" rIns="90478" bIns="44445"/>
          <a:lstStyle/>
          <a:p>
            <a:pPr eaLnBrk="1" hangingPunct="1"/>
            <a:r>
              <a:rPr lang="en-US" dirty="0"/>
              <a:t>The query test -- if an attribute has parts, are any of the parts ever likely to appear in a query?</a:t>
            </a:r>
          </a:p>
          <a:p>
            <a:pPr eaLnBrk="1" hangingPunct="1"/>
            <a:r>
              <a:rPr lang="en-US" dirty="0"/>
              <a:t>Have an understanding on representing names and addresses in a data model</a:t>
            </a:r>
          </a:p>
        </p:txBody>
      </p:sp>
      <p:pic>
        <p:nvPicPr>
          <p:cNvPr id="6" name="Picture 96" descr="FireLite:Books:Data Management:6e:Art PNG:07-address-multiple.png"/>
          <p:cNvPicPr>
            <a:picLocks noChangeAspect="1" noChangeArrowheads="1"/>
          </p:cNvPicPr>
          <p:nvPr/>
        </p:nvPicPr>
        <p:blipFill>
          <a:blip r:embed="rId3" r:link="rId4" cstate="print"/>
          <a:srcRect r="38560"/>
          <a:stretch>
            <a:fillRect/>
          </a:stretch>
        </p:blipFill>
        <p:spPr bwMode="auto">
          <a:xfrm>
            <a:off x="2057401" y="4572001"/>
            <a:ext cx="3604925" cy="1717675"/>
          </a:xfrm>
          <a:prstGeom prst="rect">
            <a:avLst/>
          </a:prstGeom>
          <a:noFill/>
          <a:ln w="9525">
            <a:noFill/>
            <a:miter lim="800000"/>
            <a:headEnd/>
            <a:tailEnd/>
          </a:ln>
        </p:spPr>
      </p:pic>
    </p:spTree>
    <p:extLst>
      <p:ext uri="{BB962C8B-B14F-4D97-AF65-F5344CB8AC3E}">
        <p14:creationId xmlns:p14="http://schemas.microsoft.com/office/powerpoint/2010/main" val="3205288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066800"/>
            <a:ext cx="8001000" cy="914400"/>
          </a:xfrm>
          <a:noFill/>
          <a:extLst>
            <a:ext uri="{91240B29-F687-4f45-9708-019B960494DF}">
              <a14:hiddenLine xmlns:a14="http://schemas.microsoft.com/office/drawing/2010/main" xmlns="" w="12700">
                <a:solidFill>
                  <a:schemeClr val="tx1"/>
                </a:solidFill>
                <a:miter lim="800000"/>
                <a:headEnd/>
                <a:tailEnd/>
              </a14:hiddenLine>
            </a:ext>
          </a:extLst>
        </p:spPr>
        <p:txBody>
          <a:bodyPr lIns="90478" tIns="44445" rIns="90478" bIns="44445" anchor="ctr"/>
          <a:lstStyle/>
          <a:p>
            <a:pPr eaLnBrk="1" hangingPunct="1"/>
            <a:r>
              <a:rPr lang="en-US" altLang="en-US" dirty="0"/>
              <a:t>Hints on data modeling</a:t>
            </a:r>
          </a:p>
        </p:txBody>
      </p:sp>
      <p:sp>
        <p:nvSpPr>
          <p:cNvPr id="21507" name="Rectangle 3"/>
          <p:cNvSpPr>
            <a:spLocks noGrp="1" noChangeArrowheads="1"/>
          </p:cNvSpPr>
          <p:nvPr>
            <p:ph idx="1"/>
          </p:nvPr>
        </p:nvSpPr>
        <p:spPr>
          <a:xfrm>
            <a:off x="838200" y="2209800"/>
            <a:ext cx="7620000" cy="4343400"/>
          </a:xfrm>
          <a:noFill/>
          <a:extLst>
            <a:ext uri="{91240B29-F687-4f45-9708-019B960494DF}">
              <a14:hiddenLine xmlns:a14="http://schemas.microsoft.com/office/drawing/2010/main" xmlns="" w="12700">
                <a:solidFill>
                  <a:schemeClr val="tx1"/>
                </a:solidFill>
                <a:miter lim="800000"/>
                <a:headEnd/>
                <a:tailEnd/>
              </a14:hiddenLine>
            </a:ext>
          </a:extLst>
        </p:spPr>
        <p:txBody>
          <a:bodyPr lIns="90478" tIns="44445" rIns="90478" bIns="44445">
            <a:normAutofit lnSpcReduction="10000"/>
          </a:bodyPr>
          <a:lstStyle/>
          <a:p>
            <a:pPr eaLnBrk="1" hangingPunct="1">
              <a:lnSpc>
                <a:spcPct val="90000"/>
              </a:lnSpc>
            </a:pPr>
            <a:r>
              <a:rPr lang="en-US" altLang="en-US" sz="2400" dirty="0"/>
              <a:t>Select names carefully.</a:t>
            </a:r>
          </a:p>
          <a:p>
            <a:pPr eaLnBrk="1" hangingPunct="1">
              <a:lnSpc>
                <a:spcPct val="90000"/>
              </a:lnSpc>
            </a:pPr>
            <a:r>
              <a:rPr lang="en-US" altLang="en-US" sz="2400" dirty="0"/>
              <a:t>Synonyms—different words that have the same meaning.</a:t>
            </a:r>
          </a:p>
          <a:p>
            <a:pPr lvl="1" eaLnBrk="1" hangingPunct="1">
              <a:lnSpc>
                <a:spcPct val="90000"/>
              </a:lnSpc>
            </a:pPr>
            <a:r>
              <a:rPr lang="en-US" altLang="en-US" sz="2000" dirty="0"/>
              <a:t>Get clients to settle on a common word or use views</a:t>
            </a:r>
          </a:p>
          <a:p>
            <a:pPr eaLnBrk="1" hangingPunct="1">
              <a:lnSpc>
                <a:spcPct val="90000"/>
              </a:lnSpc>
            </a:pPr>
            <a:r>
              <a:rPr lang="en-US" altLang="en-US" sz="2400" dirty="0"/>
              <a:t>Homonyms—same word has different meanings.</a:t>
            </a:r>
          </a:p>
          <a:p>
            <a:pPr lvl="1" eaLnBrk="1" hangingPunct="1">
              <a:lnSpc>
                <a:spcPct val="90000"/>
              </a:lnSpc>
            </a:pPr>
            <a:r>
              <a:rPr lang="en-US" altLang="en-US" sz="2000" dirty="0"/>
              <a:t>Clarify to avoid confusion.</a:t>
            </a:r>
          </a:p>
          <a:p>
            <a:pPr eaLnBrk="1" hangingPunct="1">
              <a:lnSpc>
                <a:spcPct val="90000"/>
              </a:lnSpc>
            </a:pPr>
            <a:r>
              <a:rPr lang="en-US" altLang="en-US" sz="2400" dirty="0"/>
              <a:t>Naming associative entities.</a:t>
            </a:r>
          </a:p>
          <a:p>
            <a:pPr lvl="1" eaLnBrk="1" hangingPunct="1">
              <a:lnSpc>
                <a:spcPct val="90000"/>
              </a:lnSpc>
            </a:pPr>
            <a:r>
              <a:rPr lang="en-US" altLang="en-US" sz="2000" dirty="0"/>
              <a:t>Concatenate entity names if there is no obvious real world name.</a:t>
            </a:r>
          </a:p>
          <a:p>
            <a:pPr eaLnBrk="1" hangingPunct="1">
              <a:lnSpc>
                <a:spcPct val="90000"/>
              </a:lnSpc>
            </a:pPr>
            <a:r>
              <a:rPr lang="en-US" altLang="en-US" sz="2400" dirty="0"/>
              <a:t>Uncover all exceptions.</a:t>
            </a:r>
          </a:p>
          <a:p>
            <a:pPr eaLnBrk="1" hangingPunct="1">
              <a:lnSpc>
                <a:spcPct val="90000"/>
              </a:lnSpc>
            </a:pPr>
            <a:r>
              <a:rPr lang="en-US" altLang="en-US" sz="2400" dirty="0"/>
              <a:t>Label relationships to avoid ambiguity.</a:t>
            </a:r>
          </a:p>
          <a:p>
            <a:pPr eaLnBrk="1" hangingPunct="1">
              <a:lnSpc>
                <a:spcPct val="90000"/>
              </a:lnSpc>
            </a:pPr>
            <a:r>
              <a:rPr lang="en-US" altLang="en-US" sz="2400" dirty="0"/>
              <a:t>Keep the data model well-formed and accurate.</a:t>
            </a:r>
          </a:p>
          <a:p>
            <a:pPr lvl="1" eaLnBrk="1" hangingPunct="1">
              <a:lnSpc>
                <a:spcPct val="90000"/>
              </a:lnSpc>
            </a:pPr>
            <a:endParaRPr lang="en-US" altLang="en-US" sz="2000" dirty="0"/>
          </a:p>
        </p:txBody>
      </p:sp>
    </p:spTree>
    <p:extLst>
      <p:ext uri="{BB962C8B-B14F-4D97-AF65-F5344CB8AC3E}">
        <p14:creationId xmlns:p14="http://schemas.microsoft.com/office/powerpoint/2010/main" val="13817120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85801" y="1066801"/>
            <a:ext cx="7772400" cy="609600"/>
          </a:xfrm>
        </p:spPr>
        <p:txBody>
          <a:bodyPr/>
          <a:lstStyle/>
          <a:p>
            <a:pPr eaLnBrk="1" hangingPunct="1"/>
            <a:r>
              <a:rPr lang="en-US" dirty="0"/>
              <a:t>Meaningful identifiers</a:t>
            </a:r>
          </a:p>
        </p:txBody>
      </p:sp>
      <p:sp>
        <p:nvSpPr>
          <p:cNvPr id="56324" name="Rectangle 3"/>
          <p:cNvSpPr>
            <a:spLocks noGrp="1" noChangeArrowheads="1"/>
          </p:cNvSpPr>
          <p:nvPr>
            <p:ph idx="1"/>
          </p:nvPr>
        </p:nvSpPr>
        <p:spPr>
          <a:xfrm>
            <a:off x="801688" y="1905000"/>
            <a:ext cx="7769225" cy="4398617"/>
          </a:xfrm>
        </p:spPr>
        <p:txBody>
          <a:bodyPr/>
          <a:lstStyle/>
          <a:p>
            <a:pPr eaLnBrk="1" hangingPunct="1"/>
            <a:r>
              <a:rPr lang="en-US" sz="2400" dirty="0"/>
              <a:t>An identifier is meaningful when some attributes of the entity can be inferred from the identifier’s value.</a:t>
            </a:r>
          </a:p>
        </p:txBody>
      </p:sp>
      <p:graphicFrame>
        <p:nvGraphicFramePr>
          <p:cNvPr id="63523" name="Group 35"/>
          <p:cNvGraphicFramePr>
            <a:graphicFrameLocks noGrp="1"/>
          </p:cNvGraphicFramePr>
          <p:nvPr>
            <p:extLst>
              <p:ext uri="{D42A27DB-BD31-4B8C-83A1-F6EECF244321}">
                <p14:modId xmlns:p14="http://schemas.microsoft.com/office/powerpoint/2010/main" val="192465667"/>
              </p:ext>
            </p:extLst>
          </p:nvPr>
        </p:nvGraphicFramePr>
        <p:xfrm>
          <a:off x="801687" y="2914146"/>
          <a:ext cx="7315200" cy="2221231"/>
        </p:xfrm>
        <a:graphic>
          <a:graphicData uri="http://schemas.openxmlformats.org/drawingml/2006/table">
            <a:tbl>
              <a:tblPr/>
              <a:tblGrid>
                <a:gridCol w="3581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rebuchet MS" pitchFamily="34" charset="0"/>
                        </a:rPr>
                        <a:t>Advantages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rebuchet MS" pitchFamily="34" charset="0"/>
                        </a:rPr>
                        <a:t>Disadvantages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rebuchet MS" pitchFamily="34" charset="0"/>
                        </a:rPr>
                        <a:t>Recognizable and easy to remember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Identifier exhaustion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Administrative simplicity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rebuchet MS" pitchFamily="34" charset="0"/>
                        </a:rPr>
                        <a:t>Reality changes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rebuchet MS" pitchFamily="34" charset="0"/>
                        </a:rPr>
                        <a:t>Loss of meaningfulness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3934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09600" y="990601"/>
            <a:ext cx="8077200" cy="685800"/>
          </a:xfrm>
        </p:spPr>
        <p:txBody>
          <a:bodyPr/>
          <a:lstStyle/>
          <a:p>
            <a:pPr eaLnBrk="1" hangingPunct="1"/>
            <a:r>
              <a:rPr lang="en-US" dirty="0"/>
              <a:t>Recommendation</a:t>
            </a:r>
          </a:p>
        </p:txBody>
      </p:sp>
      <p:sp>
        <p:nvSpPr>
          <p:cNvPr id="57348" name="Rectangle 3"/>
          <p:cNvSpPr>
            <a:spLocks noGrp="1" noChangeArrowheads="1"/>
          </p:cNvSpPr>
          <p:nvPr>
            <p:ph idx="1"/>
          </p:nvPr>
        </p:nvSpPr>
        <p:spPr>
          <a:xfrm>
            <a:off x="685800" y="2133601"/>
            <a:ext cx="8229600" cy="4037013"/>
          </a:xfrm>
        </p:spPr>
        <p:txBody>
          <a:bodyPr>
            <a:normAutofit lnSpcReduction="10000"/>
          </a:bodyPr>
          <a:lstStyle/>
          <a:p>
            <a:pPr eaLnBrk="1" hangingPunct="1">
              <a:lnSpc>
                <a:spcPct val="90000"/>
              </a:lnSpc>
            </a:pPr>
            <a:r>
              <a:rPr lang="en-US" sz="2400" dirty="0"/>
              <a:t>Nothing is lost and much is gained by using </a:t>
            </a:r>
            <a:r>
              <a:rPr lang="en-US" sz="2400" b="1" dirty="0"/>
              <a:t>non-meaningful</a:t>
            </a:r>
            <a:r>
              <a:rPr lang="en-US" sz="2400" dirty="0"/>
              <a:t> identifiers.</a:t>
            </a:r>
          </a:p>
          <a:p>
            <a:pPr eaLnBrk="1" hangingPunct="1">
              <a:lnSpc>
                <a:spcPct val="90000"/>
              </a:lnSpc>
            </a:pPr>
            <a:endParaRPr lang="en-US" sz="2400" dirty="0"/>
          </a:p>
          <a:p>
            <a:pPr eaLnBrk="1" hangingPunct="1">
              <a:lnSpc>
                <a:spcPct val="90000"/>
              </a:lnSpc>
            </a:pPr>
            <a:r>
              <a:rPr lang="en-US" sz="2400" dirty="0"/>
              <a:t>Non-meaningful identifiers serve their sole purpose well.</a:t>
            </a:r>
          </a:p>
          <a:p>
            <a:pPr lvl="1" eaLnBrk="1" hangingPunct="1">
              <a:lnSpc>
                <a:spcPct val="90000"/>
              </a:lnSpc>
            </a:pPr>
            <a:r>
              <a:rPr lang="en-US" sz="2000" dirty="0"/>
              <a:t>They uniquely identify an entity.</a:t>
            </a:r>
          </a:p>
          <a:p>
            <a:pPr eaLnBrk="1" hangingPunct="1">
              <a:lnSpc>
                <a:spcPct val="90000"/>
              </a:lnSpc>
            </a:pPr>
            <a:endParaRPr lang="en-US" sz="2400" dirty="0"/>
          </a:p>
          <a:p>
            <a:pPr eaLnBrk="1" hangingPunct="1">
              <a:lnSpc>
                <a:spcPct val="90000"/>
              </a:lnSpc>
            </a:pPr>
            <a:r>
              <a:rPr lang="en-US" sz="2400" dirty="0"/>
              <a:t>Attributes are used to describe the characteristics of the entity.</a:t>
            </a:r>
          </a:p>
          <a:p>
            <a:pPr eaLnBrk="1" hangingPunct="1">
              <a:lnSpc>
                <a:spcPct val="90000"/>
              </a:lnSpc>
            </a:pPr>
            <a:endParaRPr lang="en-US" sz="2400" dirty="0"/>
          </a:p>
          <a:p>
            <a:pPr eaLnBrk="1" hangingPunct="1">
              <a:lnSpc>
                <a:spcPct val="90000"/>
              </a:lnSpc>
            </a:pPr>
            <a:r>
              <a:rPr lang="en-US" sz="2400" b="1" dirty="0"/>
              <a:t>A clear distinction between the role of identifiers and attributes creates fewer data management problems.</a:t>
            </a:r>
          </a:p>
        </p:txBody>
      </p:sp>
    </p:spTree>
    <p:extLst>
      <p:ext uri="{BB962C8B-B14F-4D97-AF65-F5344CB8AC3E}">
        <p14:creationId xmlns:p14="http://schemas.microsoft.com/office/powerpoint/2010/main" val="223181358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4DA3-BF74-8245-A15B-35D7EC0788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1EFFAE7D-3B9B-BA40-8391-516C0790BD5F}"/>
              </a:ext>
            </a:extLst>
          </p:cNvPr>
          <p:cNvSpPr>
            <a:spLocks noGrp="1"/>
          </p:cNvSpPr>
          <p:nvPr>
            <p:ph idx="1"/>
          </p:nvPr>
        </p:nvSpPr>
        <p:spPr/>
        <p:txBody>
          <a:bodyPr/>
          <a:lstStyle/>
          <a:p>
            <a:pPr marL="0" indent="0">
              <a:buNone/>
            </a:pPr>
            <a:r>
              <a:rPr lang="en-US" sz="1800" dirty="0"/>
              <a:t>An organization has several managers who work on one or more projects. Each project has an id, a name, and a goal. A manager always uses certain IT equipment items on a given project. A piece of equipment has an id, a description, and a date of purchase. The organization wishes to record the date when a given IT equipment item was assigned to a particular manager working on a specific project, as well as the total number of hours the manager has used the IT equipment for the project. Basic information about each manager should be kept. Each project has a manager as its leader, who will follow the project from its inception to its completion. It is possible for a manager to lead more than one project.  </a:t>
            </a:r>
          </a:p>
          <a:p>
            <a:pPr marL="0" indent="0">
              <a:buNone/>
            </a:pPr>
            <a:endParaRPr lang="en-US" sz="1800" dirty="0"/>
          </a:p>
          <a:p>
            <a:pPr marL="0" indent="0">
              <a:buNone/>
            </a:pPr>
            <a:r>
              <a:rPr lang="en-US" sz="1800" dirty="0"/>
              <a:t>Draw the data model to accurately represent the situation above</a:t>
            </a:r>
          </a:p>
          <a:p>
            <a:pPr marL="0" indent="0">
              <a:buNone/>
            </a:pPr>
            <a:endParaRPr lang="en-US" sz="1800" dirty="0"/>
          </a:p>
        </p:txBody>
      </p:sp>
    </p:spTree>
    <p:extLst>
      <p:ext uri="{BB962C8B-B14F-4D97-AF65-F5344CB8AC3E}">
        <p14:creationId xmlns:p14="http://schemas.microsoft.com/office/powerpoint/2010/main" val="4188428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81000" y="1189036"/>
            <a:ext cx="8305800" cy="685800"/>
          </a:xfrm>
        </p:spPr>
        <p:txBody>
          <a:bodyPr/>
          <a:lstStyle/>
          <a:p>
            <a:pPr eaLnBrk="1" hangingPunct="1"/>
            <a:r>
              <a:rPr lang="en-US" dirty="0"/>
              <a:t>Key points</a:t>
            </a:r>
          </a:p>
        </p:txBody>
      </p:sp>
      <p:sp>
        <p:nvSpPr>
          <p:cNvPr id="59396" name="Rectangle 3"/>
          <p:cNvSpPr>
            <a:spLocks noGrp="1" noChangeArrowheads="1"/>
          </p:cNvSpPr>
          <p:nvPr>
            <p:ph idx="1"/>
          </p:nvPr>
        </p:nvSpPr>
        <p:spPr>
          <a:xfrm>
            <a:off x="457200" y="2789237"/>
            <a:ext cx="8229600" cy="3687763"/>
          </a:xfrm>
        </p:spPr>
        <p:txBody>
          <a:bodyPr/>
          <a:lstStyle/>
          <a:p>
            <a:pPr eaLnBrk="1" hangingPunct="1"/>
            <a:r>
              <a:rPr lang="en-US" sz="2400" dirty="0"/>
              <a:t>A high-fidelity data model handles all exceptions.</a:t>
            </a:r>
          </a:p>
          <a:p>
            <a:pPr eaLnBrk="1" hangingPunct="1"/>
            <a:endParaRPr lang="en-US" sz="2400" dirty="0"/>
          </a:p>
          <a:p>
            <a:pPr eaLnBrk="1" hangingPunct="1"/>
            <a:r>
              <a:rPr lang="en-US" sz="2400" dirty="0"/>
              <a:t>Identifiers need only identify an instance.</a:t>
            </a:r>
          </a:p>
          <a:p>
            <a:pPr eaLnBrk="1" hangingPunct="1"/>
            <a:endParaRPr lang="en-US" sz="2400" dirty="0"/>
          </a:p>
          <a:p>
            <a:pPr eaLnBrk="1" hangingPunct="1"/>
            <a:r>
              <a:rPr lang="en-US" sz="2400" dirty="0"/>
              <a:t>Data modeling skills take time </a:t>
            </a:r>
            <a:r>
              <a:rPr lang="en-US" sz="2400"/>
              <a:t>to develop.</a:t>
            </a:r>
            <a:endParaRPr lang="en-US" sz="2400" dirty="0"/>
          </a:p>
          <a:p>
            <a:pPr eaLnBrk="1" hangingPunct="1"/>
            <a:endParaRPr lang="en-US" sz="2400" dirty="0"/>
          </a:p>
        </p:txBody>
      </p:sp>
    </p:spTree>
    <p:extLst>
      <p:ext uri="{BB962C8B-B14F-4D97-AF65-F5344CB8AC3E}">
        <p14:creationId xmlns:p14="http://schemas.microsoft.com/office/powerpoint/2010/main" val="9711437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52400" y="944732"/>
            <a:ext cx="8382000" cy="914400"/>
          </a:xfrm>
          <a:noFill/>
        </p:spPr>
        <p:txBody>
          <a:bodyPr lIns="90478" tIns="44445" rIns="90478" bIns="44445" anchor="ctr"/>
          <a:lstStyle/>
          <a:p>
            <a:pPr eaLnBrk="1" hangingPunct="1"/>
            <a:r>
              <a:rPr lang="en-US" sz="3200" dirty="0"/>
              <a:t>Data Modeling - The building blocks</a:t>
            </a:r>
          </a:p>
        </p:txBody>
      </p:sp>
      <p:sp>
        <p:nvSpPr>
          <p:cNvPr id="145411" name="Rectangle 3"/>
          <p:cNvSpPr>
            <a:spLocks noGrp="1" noChangeArrowheads="1"/>
          </p:cNvSpPr>
          <p:nvPr>
            <p:ph idx="1"/>
          </p:nvPr>
        </p:nvSpPr>
        <p:spPr>
          <a:xfrm>
            <a:off x="381001" y="1905001"/>
            <a:ext cx="8382001" cy="4191000"/>
          </a:xfrm>
          <a:noFill/>
        </p:spPr>
        <p:txBody>
          <a:bodyPr lIns="90478" tIns="44445" rIns="90478" bIns="44445"/>
          <a:lstStyle/>
          <a:p>
            <a:pPr eaLnBrk="1" hangingPunct="1">
              <a:buFont typeface="Courier New" pitchFamily="49" charset="0"/>
              <a:buChar char="o"/>
            </a:pPr>
            <a:r>
              <a:rPr lang="en-US" sz="2400" dirty="0">
                <a:latin typeface="Arial" pitchFamily="34" charset="0"/>
                <a:cs typeface="Arial" pitchFamily="34" charset="0"/>
              </a:rPr>
              <a:t>Entity – thing about which data should be stored (basic building block)</a:t>
            </a:r>
          </a:p>
          <a:p>
            <a:pPr lvl="1">
              <a:buFont typeface="Courier New" pitchFamily="49" charset="0"/>
              <a:buChar char="o"/>
            </a:pPr>
            <a:r>
              <a:rPr lang="en-US" sz="1600" dirty="0">
                <a:latin typeface="Arial" pitchFamily="34" charset="0"/>
                <a:cs typeface="Arial" pitchFamily="34" charset="0"/>
              </a:rPr>
              <a:t>Entity type</a:t>
            </a:r>
          </a:p>
          <a:p>
            <a:pPr lvl="1">
              <a:buFont typeface="Courier New" pitchFamily="49" charset="0"/>
              <a:buChar char="o"/>
            </a:pPr>
            <a:r>
              <a:rPr lang="en-US" sz="1600" dirty="0">
                <a:latin typeface="Arial" pitchFamily="34" charset="0"/>
                <a:cs typeface="Arial" pitchFamily="34" charset="0"/>
              </a:rPr>
              <a:t>Entity instance</a:t>
            </a:r>
          </a:p>
          <a:p>
            <a:pPr eaLnBrk="1" hangingPunct="1">
              <a:buFont typeface="Courier New" pitchFamily="49" charset="0"/>
              <a:buChar char="o"/>
            </a:pPr>
            <a:endParaRPr lang="en-US" sz="1200" dirty="0">
              <a:latin typeface="Arial" pitchFamily="34" charset="0"/>
              <a:cs typeface="Arial" pitchFamily="34" charset="0"/>
            </a:endParaRPr>
          </a:p>
          <a:p>
            <a:pPr eaLnBrk="1" hangingPunct="1">
              <a:buFont typeface="Courier New" pitchFamily="49" charset="0"/>
              <a:buChar char="o"/>
            </a:pPr>
            <a:r>
              <a:rPr lang="en-US" sz="2400" dirty="0">
                <a:latin typeface="Arial" pitchFamily="34" charset="0"/>
                <a:cs typeface="Arial" pitchFamily="34" charset="0"/>
              </a:rPr>
              <a:t>Attribute – describes an entity (</a:t>
            </a:r>
            <a:r>
              <a:rPr lang="en-US" sz="2400" b="1" dirty="0">
                <a:latin typeface="Arial" pitchFamily="34" charset="0"/>
                <a:cs typeface="Arial" pitchFamily="34" charset="0"/>
              </a:rPr>
              <a:t>singular</a:t>
            </a:r>
            <a:r>
              <a:rPr lang="en-US" sz="2400" dirty="0">
                <a:latin typeface="Arial" pitchFamily="34" charset="0"/>
                <a:cs typeface="Arial" pitchFamily="34" charset="0"/>
              </a:rPr>
              <a:t> and </a:t>
            </a:r>
            <a:r>
              <a:rPr lang="en-US" sz="2400" b="1" dirty="0">
                <a:latin typeface="Arial" pitchFamily="34" charset="0"/>
                <a:cs typeface="Arial" pitchFamily="34" charset="0"/>
              </a:rPr>
              <a:t>unique </a:t>
            </a:r>
            <a:r>
              <a:rPr lang="en-US" sz="2400" dirty="0">
                <a:latin typeface="Arial" pitchFamily="34" charset="0"/>
                <a:cs typeface="Arial" pitchFamily="34" charset="0"/>
              </a:rPr>
              <a:t>within the model)</a:t>
            </a:r>
            <a:endParaRPr lang="en-US" sz="2000" dirty="0">
              <a:latin typeface="Arial" pitchFamily="34" charset="0"/>
              <a:cs typeface="Arial" pitchFamily="34" charset="0"/>
            </a:endParaRPr>
          </a:p>
          <a:p>
            <a:pPr lvl="1">
              <a:buFont typeface="Courier New" pitchFamily="49" charset="0"/>
              <a:buChar char="o"/>
            </a:pPr>
            <a:r>
              <a:rPr lang="en-US" sz="2000" dirty="0">
                <a:latin typeface="Arial" pitchFamily="34" charset="0"/>
                <a:cs typeface="Arial" pitchFamily="34" charset="0"/>
              </a:rPr>
              <a:t>Identifier – uniquely distinguishes an instance of an entity</a:t>
            </a:r>
          </a:p>
          <a:p>
            <a:pPr eaLnBrk="1" hangingPunct="1">
              <a:buFont typeface="Courier New" pitchFamily="49" charset="0"/>
              <a:buChar char="o"/>
            </a:pPr>
            <a:endParaRPr lang="en-US" sz="1200" dirty="0">
              <a:latin typeface="Arial" pitchFamily="34" charset="0"/>
              <a:cs typeface="Arial" pitchFamily="34" charset="0"/>
            </a:endParaRPr>
          </a:p>
          <a:p>
            <a:pPr eaLnBrk="1" hangingPunct="1">
              <a:buFont typeface="Courier New" pitchFamily="49" charset="0"/>
              <a:buChar char="o"/>
            </a:pPr>
            <a:r>
              <a:rPr lang="en-US" sz="2400" dirty="0">
                <a:latin typeface="Arial" pitchFamily="34" charset="0"/>
                <a:cs typeface="Arial" pitchFamily="34" charset="0"/>
              </a:rPr>
              <a:t>Relationship – describes a linkage between two </a:t>
            </a:r>
            <a:r>
              <a:rPr lang="en-US" sz="2400" u="sng" dirty="0">
                <a:latin typeface="Arial" pitchFamily="34" charset="0"/>
                <a:cs typeface="Arial" pitchFamily="34" charset="0"/>
              </a:rPr>
              <a:t>entities</a:t>
            </a:r>
          </a:p>
          <a:p>
            <a:pPr lvl="1" eaLnBrk="1" hangingPunct="1">
              <a:buClrTx/>
              <a:buFont typeface="Arial" pitchFamily="34" charset="0"/>
              <a:buChar char="•"/>
            </a:pPr>
            <a:r>
              <a:rPr lang="en-US" sz="2200" dirty="0">
                <a:latin typeface="Arial" pitchFamily="34" charset="0"/>
                <a:cs typeface="Arial" pitchFamily="34" charset="0"/>
              </a:rPr>
              <a:t>Relationship degree designate/describe instances between entities (1:1, 1:m, m:m)</a:t>
            </a:r>
          </a:p>
          <a:p>
            <a:pPr eaLnBrk="1" hangingPunct="1">
              <a:buFont typeface="Courier New" pitchFamily="49" charset="0"/>
              <a:buChar char="o"/>
            </a:pP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03417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199" y="1110916"/>
            <a:ext cx="8229600" cy="1143000"/>
          </a:xfrm>
          <a:noFill/>
          <a:ln/>
        </p:spPr>
        <p:txBody>
          <a:bodyPr lIns="90487" tIns="44450" rIns="90487" bIns="44450" anchor="ctr"/>
          <a:lstStyle/>
          <a:p>
            <a:r>
              <a:rPr lang="en-US"/>
              <a:t>Data model quality</a:t>
            </a:r>
          </a:p>
        </p:txBody>
      </p:sp>
      <p:sp>
        <p:nvSpPr>
          <p:cNvPr id="7171" name="Rectangle 3"/>
          <p:cNvSpPr>
            <a:spLocks noGrp="1" noChangeArrowheads="1"/>
          </p:cNvSpPr>
          <p:nvPr>
            <p:ph idx="1"/>
          </p:nvPr>
        </p:nvSpPr>
        <p:spPr>
          <a:xfrm>
            <a:off x="687387" y="2253916"/>
            <a:ext cx="7769225" cy="4113213"/>
          </a:xfrm>
          <a:noFill/>
          <a:ln/>
        </p:spPr>
        <p:txBody>
          <a:bodyPr lIns="90487" tIns="44450" rIns="90487" bIns="44450"/>
          <a:lstStyle/>
          <a:p>
            <a:r>
              <a:rPr lang="en-US" dirty="0"/>
              <a:t>Two criteria</a:t>
            </a:r>
          </a:p>
          <a:p>
            <a:pPr lvl="1"/>
            <a:r>
              <a:rPr lang="en-US" dirty="0"/>
              <a:t>A well-formed data model</a:t>
            </a:r>
          </a:p>
          <a:p>
            <a:pPr lvl="1"/>
            <a:r>
              <a:rPr lang="en-US" dirty="0"/>
              <a:t>A high fidelity image</a:t>
            </a:r>
          </a:p>
        </p:txBody>
      </p:sp>
    </p:spTree>
    <p:extLst>
      <p:ext uri="{BB962C8B-B14F-4D97-AF65-F5344CB8AC3E}">
        <p14:creationId xmlns:p14="http://schemas.microsoft.com/office/powerpoint/2010/main" val="15746511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nchor="ctr"/>
          <a:lstStyle/>
          <a:p>
            <a:r>
              <a:rPr lang="en-US"/>
              <a:t>A well-formed data model</a:t>
            </a:r>
          </a:p>
        </p:txBody>
      </p:sp>
      <p:sp>
        <p:nvSpPr>
          <p:cNvPr id="8195" name="Rectangle 3"/>
          <p:cNvSpPr>
            <a:spLocks noGrp="1" noChangeArrowheads="1"/>
          </p:cNvSpPr>
          <p:nvPr>
            <p:ph idx="1"/>
          </p:nvPr>
        </p:nvSpPr>
        <p:spPr>
          <a:xfrm>
            <a:off x="533401" y="2133600"/>
            <a:ext cx="7923212" cy="4281655"/>
          </a:xfrm>
          <a:noFill/>
          <a:ln/>
        </p:spPr>
        <p:txBody>
          <a:bodyPr lIns="90487" tIns="44450" rIns="90487" bIns="44450"/>
          <a:lstStyle/>
          <a:p>
            <a:r>
              <a:rPr lang="en-US" sz="2400" dirty="0"/>
              <a:t>No ambiguity</a:t>
            </a:r>
          </a:p>
          <a:p>
            <a:pPr lvl="1"/>
            <a:r>
              <a:rPr lang="en-US" sz="2000" dirty="0"/>
              <a:t>All entities, attributes, relationships, and identifiers are defined</a:t>
            </a:r>
          </a:p>
          <a:p>
            <a:pPr lvl="1"/>
            <a:r>
              <a:rPr lang="en-US" sz="2000" dirty="0"/>
              <a:t>Names are meaningful to the client</a:t>
            </a:r>
          </a:p>
          <a:p>
            <a:r>
              <a:rPr lang="en-US" sz="2400" dirty="0"/>
              <a:t>Every entity has an identifier</a:t>
            </a:r>
          </a:p>
          <a:p>
            <a:r>
              <a:rPr lang="en-US" sz="2400" dirty="0"/>
              <a:t>All relationships are represented, using the correct notation</a:t>
            </a:r>
          </a:p>
          <a:p>
            <a:r>
              <a:rPr lang="en-US" sz="2400" dirty="0"/>
              <a:t>Relationships are labeled to avoid misunderstanding</a:t>
            </a:r>
          </a:p>
          <a:p>
            <a:r>
              <a:rPr lang="en-US" sz="2400" dirty="0"/>
              <a:t>All attributes of each entity are listed</a:t>
            </a:r>
          </a:p>
          <a:p>
            <a:r>
              <a:rPr lang="en-US" sz="2400" dirty="0"/>
              <a:t>All attribute names are meaningful and unique.</a:t>
            </a:r>
          </a:p>
          <a:p>
            <a:endParaRPr lang="en-US" dirty="0"/>
          </a:p>
        </p:txBody>
      </p:sp>
    </p:spTree>
    <p:extLst>
      <p:ext uri="{BB962C8B-B14F-4D97-AF65-F5344CB8AC3E}">
        <p14:creationId xmlns:p14="http://schemas.microsoft.com/office/powerpoint/2010/main" val="20905317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199" y="1058779"/>
            <a:ext cx="8229600" cy="1143000"/>
          </a:xfrm>
          <a:noFill/>
          <a:ln/>
        </p:spPr>
        <p:txBody>
          <a:bodyPr lIns="90487" tIns="44450" rIns="90487" bIns="44450" anchor="ctr"/>
          <a:lstStyle/>
          <a:p>
            <a:r>
              <a:rPr lang="en-US"/>
              <a:t>A high fidelity image</a:t>
            </a:r>
          </a:p>
        </p:txBody>
      </p:sp>
      <p:sp>
        <p:nvSpPr>
          <p:cNvPr id="9219" name="Rectangle 3"/>
          <p:cNvSpPr>
            <a:spLocks noGrp="1" noChangeArrowheads="1"/>
          </p:cNvSpPr>
          <p:nvPr>
            <p:ph idx="1"/>
          </p:nvPr>
        </p:nvSpPr>
        <p:spPr>
          <a:xfrm>
            <a:off x="687387" y="2209800"/>
            <a:ext cx="7769225" cy="4113213"/>
          </a:xfrm>
          <a:noFill/>
          <a:ln/>
        </p:spPr>
        <p:txBody>
          <a:bodyPr lIns="90487" tIns="44450" rIns="90487" bIns="44450"/>
          <a:lstStyle/>
          <a:p>
            <a:r>
              <a:rPr lang="en-US" dirty="0"/>
              <a:t>Faithfully describes the world it is supposed to represent</a:t>
            </a:r>
          </a:p>
          <a:p>
            <a:pPr lvl="1"/>
            <a:r>
              <a:rPr lang="en-US" dirty="0"/>
              <a:t>Relationships are of the correct degree</a:t>
            </a:r>
          </a:p>
          <a:p>
            <a:pPr lvl="1"/>
            <a:r>
              <a:rPr lang="en-US" dirty="0"/>
              <a:t>Data model is complete, understandable, and accurate</a:t>
            </a:r>
          </a:p>
          <a:p>
            <a:pPr lvl="1"/>
            <a:r>
              <a:rPr lang="en-US" dirty="0"/>
              <a:t>The data model makes sense to the client</a:t>
            </a:r>
          </a:p>
        </p:txBody>
      </p:sp>
    </p:spTree>
    <p:extLst>
      <p:ext uri="{BB962C8B-B14F-4D97-AF65-F5344CB8AC3E}">
        <p14:creationId xmlns:p14="http://schemas.microsoft.com/office/powerpoint/2010/main" val="6548981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199" y="1143000"/>
            <a:ext cx="8229600" cy="1143000"/>
          </a:xfrm>
          <a:noFill/>
          <a:ln/>
        </p:spPr>
        <p:txBody>
          <a:bodyPr lIns="90487" tIns="44450" rIns="90487" bIns="44450" anchor="ctr"/>
          <a:lstStyle/>
          <a:p>
            <a:r>
              <a:rPr lang="en-US"/>
              <a:t>Quality improvement</a:t>
            </a:r>
          </a:p>
        </p:txBody>
      </p:sp>
      <p:sp>
        <p:nvSpPr>
          <p:cNvPr id="10243" name="Rectangle 3"/>
          <p:cNvSpPr>
            <a:spLocks noGrp="1" noChangeArrowheads="1"/>
          </p:cNvSpPr>
          <p:nvPr>
            <p:ph idx="1"/>
          </p:nvPr>
        </p:nvSpPr>
        <p:spPr>
          <a:xfrm>
            <a:off x="687387" y="2438400"/>
            <a:ext cx="7769225" cy="4113213"/>
          </a:xfrm>
          <a:noFill/>
          <a:ln/>
        </p:spPr>
        <p:txBody>
          <a:bodyPr lIns="90487" tIns="44450" rIns="90487" bIns="44450"/>
          <a:lstStyle/>
          <a:p>
            <a:r>
              <a:rPr lang="en-US" dirty="0"/>
              <a:t>Is the level of detail correct?</a:t>
            </a:r>
          </a:p>
          <a:p>
            <a:r>
              <a:rPr lang="en-US" dirty="0"/>
              <a:t>Are all exceptions handled?</a:t>
            </a:r>
          </a:p>
          <a:p>
            <a:r>
              <a:rPr lang="en-US" dirty="0"/>
              <a:t>Is the model accurate?</a:t>
            </a:r>
          </a:p>
        </p:txBody>
      </p:sp>
    </p:spTree>
    <p:extLst>
      <p:ext uri="{BB962C8B-B14F-4D97-AF65-F5344CB8AC3E}">
        <p14:creationId xmlns:p14="http://schemas.microsoft.com/office/powerpoint/2010/main" val="19278265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E059A5-B7A2-4A46-897D-DDD52F0BB397}"/>
              </a:ext>
            </a:extLst>
          </p:cNvPr>
          <p:cNvSpPr>
            <a:spLocks noGrp="1"/>
          </p:cNvSpPr>
          <p:nvPr>
            <p:ph type="title"/>
          </p:nvPr>
        </p:nvSpPr>
        <p:spPr>
          <a:xfrm>
            <a:off x="457200" y="685800"/>
            <a:ext cx="8229600" cy="1143000"/>
          </a:xfrm>
        </p:spPr>
        <p:txBody>
          <a:bodyPr/>
          <a:lstStyle/>
          <a:p>
            <a:r>
              <a:rPr lang="en-US" dirty="0"/>
              <a:t>Data Modeling </a:t>
            </a:r>
          </a:p>
        </p:txBody>
      </p:sp>
      <p:sp>
        <p:nvSpPr>
          <p:cNvPr id="3" name="Content Placeholder 2">
            <a:extLst>
              <a:ext uri="{FF2B5EF4-FFF2-40B4-BE49-F238E27FC236}">
                <a16:creationId xmlns:a16="http://schemas.microsoft.com/office/drawing/2014/main" id="{98D54F1B-A1A1-6846-BE0D-AB41E67108A2}"/>
              </a:ext>
            </a:extLst>
          </p:cNvPr>
          <p:cNvSpPr>
            <a:spLocks noGrp="1"/>
          </p:cNvSpPr>
          <p:nvPr>
            <p:ph idx="1"/>
          </p:nvPr>
        </p:nvSpPr>
        <p:spPr>
          <a:xfrm>
            <a:off x="457200" y="1981199"/>
            <a:ext cx="8229600" cy="4144965"/>
          </a:xfrm>
        </p:spPr>
        <p:txBody>
          <a:bodyPr/>
          <a:lstStyle/>
          <a:p>
            <a:pPr marL="0" indent="0">
              <a:buNone/>
            </a:pPr>
            <a:r>
              <a:rPr lang="en-US" sz="2400" dirty="0"/>
              <a:t>A real estate investment company own many shopping malls. Each mall contains many shops. To encourage rental of its shops, the company gives a negotiated discount to retailers who have shops in more than one mall. Each shop generates an income stream that can vary from month to month because rental is based on a flat rental charge and a negotiated percentage of sales revenue. Also each shop has monthly expenses for scheduled and unscheduled maintenance. The company uses the data to compute its monthly net income per square meter for each shop and for ad-hoc querying.</a:t>
            </a:r>
          </a:p>
        </p:txBody>
      </p:sp>
    </p:spTree>
    <p:extLst>
      <p:ext uri="{BB962C8B-B14F-4D97-AF65-F5344CB8AC3E}">
        <p14:creationId xmlns:p14="http://schemas.microsoft.com/office/powerpoint/2010/main" val="3016931129"/>
      </p:ext>
    </p:extLst>
  </p:cSld>
  <p:clrMapOvr>
    <a:masterClrMapping/>
  </p:clrMapOvr>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6373</TotalTime>
  <Pages>48</Pages>
  <Words>1864</Words>
  <Application>Microsoft Office PowerPoint</Application>
  <PresentationFormat>Letter Paper (8.5x11 in)</PresentationFormat>
  <Paragraphs>237</Paragraphs>
  <Slides>38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Times</vt:lpstr>
      <vt:lpstr>Times New Roman</vt:lpstr>
      <vt:lpstr>Trebuchet MS</vt:lpstr>
      <vt:lpstr>UGA theme</vt:lpstr>
      <vt:lpstr>Data Modeling </vt:lpstr>
      <vt:lpstr>Relational DB Design</vt:lpstr>
      <vt:lpstr>Data modeling</vt:lpstr>
      <vt:lpstr>Data Modeling - The building blocks</vt:lpstr>
      <vt:lpstr>Data model quality</vt:lpstr>
      <vt:lpstr>A well-formed data model</vt:lpstr>
      <vt:lpstr>A high fidelity image</vt:lpstr>
      <vt:lpstr>Quality improvement</vt:lpstr>
      <vt:lpstr>Data Modeling </vt:lpstr>
      <vt:lpstr>Data Modeling </vt:lpstr>
      <vt:lpstr>Degree of Relationships</vt:lpstr>
      <vt:lpstr>PowerPoint Presentation</vt:lpstr>
      <vt:lpstr>PowerPoint Presentation</vt:lpstr>
      <vt:lpstr>PowerPoint Presentation</vt:lpstr>
      <vt:lpstr>PowerPoint Presentation</vt:lpstr>
      <vt:lpstr>Modality &amp; Cardinality </vt:lpstr>
      <vt:lpstr>Cardinality</vt:lpstr>
      <vt:lpstr>Minimalist approach</vt:lpstr>
      <vt:lpstr>Modality</vt:lpstr>
      <vt:lpstr>Modality</vt:lpstr>
      <vt:lpstr>Modality</vt:lpstr>
      <vt:lpstr>Modality</vt:lpstr>
      <vt:lpstr>Entity types</vt:lpstr>
      <vt:lpstr>Independent</vt:lpstr>
      <vt:lpstr>Dependent</vt:lpstr>
      <vt:lpstr>Associative</vt:lpstr>
      <vt:lpstr>Aggregate Entity</vt:lpstr>
      <vt:lpstr>Subordinate Entity</vt:lpstr>
      <vt:lpstr>Generalization</vt:lpstr>
      <vt:lpstr>Generalization</vt:lpstr>
      <vt:lpstr>Data model contraction</vt:lpstr>
      <vt:lpstr>Hints on data modeling</vt:lpstr>
      <vt:lpstr>Names and addresses</vt:lpstr>
      <vt:lpstr>Hints on data modeling</vt:lpstr>
      <vt:lpstr>Meaningful identifiers</vt:lpstr>
      <vt:lpstr>Recommendation</vt:lpstr>
      <vt:lpstr>Practice</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dcalbos</dc:creator>
  <cp:lastModifiedBy>Ling Xue</cp:lastModifiedBy>
  <cp:revision>270</cp:revision>
  <cp:lastPrinted>2014-02-17T20:20:31Z</cp:lastPrinted>
  <dcterms:created xsi:type="dcterms:W3CDTF">1997-10-25T13:32:38Z</dcterms:created>
  <dcterms:modified xsi:type="dcterms:W3CDTF">2024-10-06T20:24:37Z</dcterms:modified>
</cp:coreProperties>
</file>