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13"/>
  </p:notesMasterIdLst>
  <p:handoutMasterIdLst>
    <p:handoutMasterId r:id="rId14"/>
  </p:handoutMasterIdLst>
  <p:sldIdLst>
    <p:sldId id="390" r:id="rId2"/>
    <p:sldId id="391" r:id="rId3"/>
    <p:sldId id="406" r:id="rId4"/>
    <p:sldId id="399" r:id="rId5"/>
    <p:sldId id="397" r:id="rId6"/>
    <p:sldId id="405" r:id="rId7"/>
    <p:sldId id="398" r:id="rId8"/>
    <p:sldId id="400" r:id="rId9"/>
    <p:sldId id="401" r:id="rId10"/>
    <p:sldId id="408" r:id="rId11"/>
    <p:sldId id="407" r:id="rId1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00"/>
    <a:srgbClr val="FF0000"/>
    <a:srgbClr val="0066FF"/>
    <a:srgbClr val="990000"/>
    <a:srgbClr val="000000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1065" autoAdjust="0"/>
  </p:normalViewPr>
  <p:slideViewPr>
    <p:cSldViewPr snapToGrid="0">
      <p:cViewPr varScale="1">
        <p:scale>
          <a:sx n="99" d="100"/>
          <a:sy n="99" d="100"/>
        </p:scale>
        <p:origin x="18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F654-4915-401B-9F2E-62CB798FA6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8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anose="02020603050405020304" pitchFamily="18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MIST 7510: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2236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5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" y="990600"/>
            <a:ext cx="9143988" cy="2651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" y="1101636"/>
            <a:ext cx="9141619" cy="2438400"/>
          </a:xfr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962400"/>
            <a:ext cx="7543800" cy="163622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4F7687-5086-4395-BFFB-D1BCE4A8D7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8EF00-EB49-4926-8C10-F8A40ED2B8E3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CE4D2-D5C5-4C8F-BA1B-CC6816B27B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811DA-3F01-4853-B9A8-97380C12910A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8C7E8-3AE5-459C-8BF4-966F2B648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066800"/>
            <a:ext cx="8088283" cy="5181600"/>
          </a:xfrm>
        </p:spPr>
        <p:txBody>
          <a:bodyPr/>
          <a:lstStyle>
            <a:lvl1pPr marL="274320" indent="-27432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457200" indent="-274320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DE0B88-D0F7-420F-9ED9-57A515E0F3F8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77F8E-8D59-4700-8C5E-4B14D838B8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8EEC7-447C-486B-BA18-00F350D60951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B50E9-6A78-4F63-9004-74C8355CC2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A37A60-A90E-498F-B96C-31B8C18A3EC5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47DA1-96E3-4EC8-AA20-B7E81B9A82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DE3D1-9570-48A5-AC3A-F2FA362F8324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3453E-7B77-4938-8665-F76968E0FE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39E70-7D8B-4A12-9B84-DFBEF9A56729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C565F-E865-4C9F-824F-B4C4DE74CB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60912-EC67-4048-9071-813388A2760A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FCBCA-EB82-45C8-8AFD-151D78D9F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B78F6E6-081D-4CFC-BA33-C3D0EACF2EEF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089BE5-9D97-4618-97C9-2BD43C1F25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41922-7B1B-4ED4-9EF7-6B2AEFEE790B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333F8-626B-4F61-A8AC-DC06E2321A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8217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076" y="286604"/>
            <a:ext cx="8088284" cy="1132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076" y="1521446"/>
            <a:ext cx="8088283" cy="4726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5" y="6459301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7921E7-5B5E-4545-8D70-158842257DB5}" type="datetimeFigureOut">
              <a:rPr lang="en-US" smtClean="0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1873" y="6459786"/>
            <a:ext cx="5957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772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A7614B-26A5-4BF1-8B10-53FE62016D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07076" y="1470453"/>
            <a:ext cx="808828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9144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713297"/>
            <a:ext cx="8088283" cy="4535102"/>
          </a:xfrm>
        </p:spPr>
        <p:txBody>
          <a:bodyPr>
            <a:normAutofit/>
          </a:bodyPr>
          <a:lstStyle/>
          <a:p>
            <a:r>
              <a:rPr lang="en-US" dirty="0"/>
              <a:t>In class (Oct. 2), on ELC</a:t>
            </a:r>
          </a:p>
          <a:p>
            <a:r>
              <a:rPr lang="en-US" dirty="0"/>
              <a:t>Part 1: 25 Multiple Choice, True/False questions</a:t>
            </a:r>
          </a:p>
          <a:p>
            <a:r>
              <a:rPr lang="en-US" dirty="0"/>
              <a:t>Part 2: SQL questions.</a:t>
            </a:r>
          </a:p>
          <a:p>
            <a:r>
              <a:rPr lang="en-US" dirty="0"/>
              <a:t>Close-book, close-note</a:t>
            </a:r>
          </a:p>
          <a:p>
            <a:pPr lvl="1"/>
            <a:endParaRPr lang="en-US" dirty="0"/>
          </a:p>
          <a:p>
            <a:pPr algn="r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DML &amp; DDL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DML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CREATE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INSERT INTO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DELETE FROM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UPDATE TABLE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922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7718" y="53763"/>
            <a:ext cx="8229600" cy="12812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Changing Tables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9027"/>
            <a:ext cx="8229600" cy="51566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ALTER TABLE statement allows you to change column specifications: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Table Actions: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Example </a:t>
            </a:r>
            <a:r>
              <a:rPr lang="en-US" altLang="en-US" sz="1600" dirty="0"/>
              <a:t>(adding a new column with a default value)</a:t>
            </a:r>
            <a:r>
              <a:rPr lang="en-US" altLang="en-US" sz="2400" dirty="0"/>
              <a:t>:</a:t>
            </a:r>
          </a:p>
          <a:p>
            <a:pPr eaLnBrk="1" hangingPunct="1"/>
            <a:endParaRPr lang="en-US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4" y="5781497"/>
            <a:ext cx="7267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500493"/>
            <a:ext cx="566051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3" y="3500834"/>
            <a:ext cx="5506788" cy="161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0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088283" cy="4670121"/>
          </a:xfrm>
        </p:spPr>
        <p:txBody>
          <a:bodyPr/>
          <a:lstStyle/>
          <a:p>
            <a:r>
              <a:rPr lang="en-US" dirty="0"/>
              <a:t>Class slides</a:t>
            </a:r>
          </a:p>
          <a:p>
            <a:r>
              <a:rPr lang="en-US" dirty="0"/>
              <a:t>Homework assignments 1-2</a:t>
            </a:r>
          </a:p>
          <a:p>
            <a:r>
              <a:rPr lang="en-US" dirty="0"/>
              <a:t>Book chapters 1-6</a:t>
            </a:r>
          </a:p>
        </p:txBody>
      </p:sp>
    </p:spTree>
    <p:extLst>
      <p:ext uri="{BB962C8B-B14F-4D97-AF65-F5344CB8AC3E}">
        <p14:creationId xmlns:p14="http://schemas.microsoft.com/office/powerpoint/2010/main" val="32780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DBMS: 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088283" cy="4993118"/>
          </a:xfrm>
        </p:spPr>
        <p:txBody>
          <a:bodyPr>
            <a:normAutofit/>
          </a:bodyPr>
          <a:lstStyle/>
          <a:p>
            <a:r>
              <a:rPr lang="en-US" dirty="0"/>
              <a:t>Relation/entity/table, attribute/column/field</a:t>
            </a:r>
          </a:p>
          <a:p>
            <a:r>
              <a:rPr lang="en-US" dirty="0"/>
              <a:t>Identifier/primary key, foreign key, relationship</a:t>
            </a:r>
          </a:p>
          <a:p>
            <a:r>
              <a:rPr lang="en-US" dirty="0"/>
              <a:t>Table structure, data record, data type, constraints in the table (e.g., referential integrity)</a:t>
            </a:r>
          </a:p>
          <a:p>
            <a:r>
              <a:rPr lang="en-US" dirty="0"/>
              <a:t>Data definition language (DDL): create, alter, drop…</a:t>
            </a:r>
          </a:p>
          <a:p>
            <a:r>
              <a:rPr lang="en-US" dirty="0"/>
              <a:t>Data manipulation language (DML): </a:t>
            </a:r>
            <a:r>
              <a:rPr lang="en-US" b="1" u="sng" dirty="0"/>
              <a:t>select</a:t>
            </a:r>
            <a:r>
              <a:rPr lang="en-US" dirty="0"/>
              <a:t>, insert, update, 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0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SQL: Key Issues in Developing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088283" cy="4993118"/>
          </a:xfrm>
        </p:spPr>
        <p:txBody>
          <a:bodyPr>
            <a:normAutofit/>
          </a:bodyPr>
          <a:lstStyle/>
          <a:p>
            <a:r>
              <a:rPr lang="en-US" dirty="0"/>
              <a:t>Apply general SQL syntax</a:t>
            </a:r>
          </a:p>
          <a:p>
            <a:r>
              <a:rPr lang="en-US" dirty="0"/>
              <a:t>Pay attention to data structure</a:t>
            </a:r>
          </a:p>
          <a:p>
            <a:pPr lvl="1"/>
            <a:r>
              <a:rPr lang="en-US" dirty="0"/>
              <a:t>What relationships are involved? </a:t>
            </a:r>
          </a:p>
          <a:p>
            <a:pPr lvl="1"/>
            <a:r>
              <a:rPr lang="en-US" dirty="0"/>
              <a:t>How to JOIN tables? </a:t>
            </a:r>
          </a:p>
          <a:p>
            <a:pPr lvl="1"/>
            <a:r>
              <a:rPr lang="en-US" dirty="0"/>
              <a:t>At which level to apply aggregation? </a:t>
            </a:r>
          </a:p>
          <a:p>
            <a:r>
              <a:rPr lang="en-US" dirty="0"/>
              <a:t>Use subqueries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1C02F94-B9CA-457B-9529-9954C10FD6BC}" type="slidenum">
              <a:rPr lang="en-US"/>
              <a:pPr/>
              <a:t>5</a:t>
            </a:fld>
            <a:endParaRPr lang="en-US"/>
          </a:p>
        </p:txBody>
      </p:sp>
      <p:pic>
        <p:nvPicPr>
          <p:cNvPr id="32772" name="Picture 4" descr="Nona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4241" y="110788"/>
            <a:ext cx="40195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0" y="2348290"/>
            <a:ext cx="3754128" cy="191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07723" y="965111"/>
            <a:ext cx="3122103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1" eaLnBrk="0" hangingPunct="0"/>
            <a:r>
              <a:rPr lang="en-US" sz="2000" dirty="0">
                <a:latin typeface="Arial" charset="0"/>
              </a:rPr>
              <a:t>General Syntax of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112680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F5C-A206-D24E-9617-B9099CA6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76"/>
            <a:ext cx="8229600" cy="1143000"/>
          </a:xfrm>
        </p:spPr>
        <p:txBody>
          <a:bodyPr/>
          <a:lstStyle/>
          <a:p>
            <a:r>
              <a:rPr lang="en-US" dirty="0"/>
              <a:t>General SQL Syntax: SELECT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45DE4-638D-9445-A5AD-89A76672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9" y="1792586"/>
            <a:ext cx="8229600" cy="4532014"/>
          </a:xfrm>
        </p:spPr>
        <p:txBody>
          <a:bodyPr>
            <a:normAutofit/>
          </a:bodyPr>
          <a:lstStyle/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Simple query: use SELECT and FROM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Criteria: use WHERE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Simple criteria, using comparison operators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Compound criteria, using Boolean operators</a:t>
            </a:r>
          </a:p>
          <a:p>
            <a:pPr lvl="2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Some useful clauses: IN, BETWEEN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Computed fields: in SELECT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Built-in-functions: use GROUP BY and HAVING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Sort results: use ORDER BY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Regular expression (REGEXP, ^, …), wildcards (%, *, _, …)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Distinct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</a:rPr>
              <a:t>Limit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088283" cy="4993118"/>
          </a:xfrm>
        </p:spPr>
        <p:txBody>
          <a:bodyPr>
            <a:normAutofit/>
          </a:bodyPr>
          <a:lstStyle/>
          <a:p>
            <a:r>
              <a:rPr lang="en-US" dirty="0"/>
              <a:t>Single-table</a:t>
            </a:r>
          </a:p>
          <a:p>
            <a:r>
              <a:rPr lang="en-US" dirty="0"/>
              <a:t>Multi-table</a:t>
            </a:r>
          </a:p>
          <a:p>
            <a:pPr lvl="1"/>
            <a:r>
              <a:rPr lang="en-US" dirty="0"/>
              <a:t>1-TO-Many relationship (including 1-To-1)</a:t>
            </a:r>
          </a:p>
          <a:p>
            <a:pPr lvl="1"/>
            <a:r>
              <a:rPr lang="en-US" dirty="0"/>
              <a:t>M-TO-M Relationship</a:t>
            </a:r>
          </a:p>
          <a:p>
            <a:pPr lvl="1"/>
            <a:r>
              <a:rPr lang="en-US" dirty="0"/>
              <a:t>JOIN</a:t>
            </a:r>
          </a:p>
          <a:p>
            <a:pPr lvl="2"/>
            <a:r>
              <a:rPr lang="en-US" dirty="0"/>
              <a:t>INNER JOIN</a:t>
            </a:r>
          </a:p>
          <a:p>
            <a:pPr lvl="2"/>
            <a:r>
              <a:rPr lang="en-US" dirty="0"/>
              <a:t>OUT JOIN (LEFT JOIN and RIGHT JOIN)</a:t>
            </a:r>
          </a:p>
          <a:p>
            <a:r>
              <a:rPr lang="en-US" dirty="0"/>
              <a:t>Single-table recursive</a:t>
            </a:r>
          </a:p>
          <a:p>
            <a:pPr lvl="1"/>
            <a:r>
              <a:rPr lang="en-US" dirty="0"/>
              <a:t>1-TO-Many relationship (including 1-To-1)</a:t>
            </a:r>
          </a:p>
          <a:p>
            <a:pPr lvl="1"/>
            <a:r>
              <a:rPr lang="en-US" dirty="0"/>
              <a:t>M-TO-M Relationship</a:t>
            </a:r>
          </a:p>
          <a:p>
            <a:pPr lvl="1"/>
            <a:r>
              <a:rPr lang="en-US" dirty="0"/>
              <a:t>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3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JOIN: Key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088283" cy="4993118"/>
          </a:xfrm>
        </p:spPr>
        <p:txBody>
          <a:bodyPr>
            <a:normAutofit/>
          </a:bodyPr>
          <a:lstStyle/>
          <a:p>
            <a:r>
              <a:rPr lang="en-US" dirty="0"/>
              <a:t>Primary keys and foreign keys</a:t>
            </a:r>
          </a:p>
          <a:p>
            <a:r>
              <a:rPr lang="en-US" dirty="0"/>
              <a:t>What tables are involved</a:t>
            </a:r>
          </a:p>
          <a:p>
            <a:r>
              <a:rPr lang="en-US" dirty="0"/>
              <a:t>Where to put the INNER JOIN conditions? </a:t>
            </a:r>
          </a:p>
          <a:p>
            <a:pPr lvl="1"/>
            <a:r>
              <a:rPr lang="en-US" dirty="0"/>
              <a:t>In FROM clause or in WHERE clause?</a:t>
            </a:r>
          </a:p>
          <a:p>
            <a:r>
              <a:rPr lang="en-US" dirty="0"/>
              <a:t>INNER JOIN, LEFT JOIN, or RIGHT JOIN?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Subquery: Key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6" y="1578278"/>
            <a:ext cx="8365320" cy="4993118"/>
          </a:xfrm>
        </p:spPr>
        <p:txBody>
          <a:bodyPr>
            <a:normAutofit/>
          </a:bodyPr>
          <a:lstStyle/>
          <a:p>
            <a:r>
              <a:rPr lang="en-US" dirty="0"/>
              <a:t>Correlated versus uncorrelated subqueries</a:t>
            </a:r>
          </a:p>
          <a:p>
            <a:pPr lvl="1"/>
            <a:r>
              <a:rPr lang="en-US" dirty="0"/>
              <a:t>The use of a correlated subquery </a:t>
            </a:r>
            <a:r>
              <a:rPr lang="en-US" u="sng" dirty="0"/>
              <a:t>avoids a JOIN operation</a:t>
            </a:r>
          </a:p>
          <a:p>
            <a:pPr lvl="1"/>
            <a:r>
              <a:rPr lang="en-US" dirty="0"/>
              <a:t>Correlated subqueries are </a:t>
            </a:r>
            <a:r>
              <a:rPr lang="en-US" u="sng" dirty="0"/>
              <a:t>always in the WHERE clause</a:t>
            </a:r>
          </a:p>
          <a:p>
            <a:r>
              <a:rPr lang="en-US" dirty="0"/>
              <a:t>Where to include subqueries? </a:t>
            </a:r>
          </a:p>
          <a:p>
            <a:pPr lvl="1"/>
            <a:r>
              <a:rPr lang="en-US" dirty="0"/>
              <a:t>WHERE clause or HAVING clause: use as part of a condition</a:t>
            </a:r>
          </a:p>
          <a:p>
            <a:pPr lvl="1"/>
            <a:r>
              <a:rPr lang="en-US" dirty="0"/>
              <a:t>In FROM clause: use as a “table” </a:t>
            </a:r>
          </a:p>
          <a:p>
            <a:pPr lvl="1"/>
            <a:r>
              <a:rPr lang="en-US" dirty="0"/>
              <a:t>In SELECT clause: use as part of a computed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75080"/>
      </p:ext>
    </p:extLst>
  </p:cSld>
  <p:clrMapOvr>
    <a:masterClrMapping/>
  </p:clrMapOvr>
</p:sld>
</file>

<file path=ppt/theme/theme1.xml><?xml version="1.0" encoding="utf-8"?>
<a:theme xmlns:a="http://schemas.openxmlformats.org/drawingml/2006/main" name="UGA">
  <a:themeElements>
    <a:clrScheme name="Custom 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656565"/>
      </a:accent1>
      <a:accent2>
        <a:srgbClr val="D30738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GA" id="{C8ABE583-08BB-4451-AE87-3400D9AB1B58}" vid="{B4E53A04-17AA-46D4-B55F-10C081935BD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UGA</Template>
  <TotalTime>8767</TotalTime>
  <Pages>9</Pages>
  <Words>401</Words>
  <Application>Microsoft Office PowerPoint</Application>
  <PresentationFormat>On-screen Show (4:3)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Times</vt:lpstr>
      <vt:lpstr>Times New Roman</vt:lpstr>
      <vt:lpstr>Wingdings</vt:lpstr>
      <vt:lpstr>UGA</vt:lpstr>
      <vt:lpstr>Exam 1</vt:lpstr>
      <vt:lpstr>Coverage</vt:lpstr>
      <vt:lpstr>DBMS: Basic Concepts</vt:lpstr>
      <vt:lpstr>SQL: Key Issues in Developing Queries</vt:lpstr>
      <vt:lpstr>PowerPoint Presentation</vt:lpstr>
      <vt:lpstr>General SQL Syntax: SELECT</vt:lpstr>
      <vt:lpstr>Data Structure</vt:lpstr>
      <vt:lpstr>JOIN: Key Issues</vt:lpstr>
      <vt:lpstr>Subquery: Key Issues</vt:lpstr>
      <vt:lpstr>DML &amp; DDL</vt:lpstr>
      <vt:lpstr>Changing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Database Environment</dc:title>
  <dc:subject/>
  <dc:creator>Michel Mitri</dc:creator>
  <cp:keywords/>
  <dc:description/>
  <cp:lastModifiedBy>Ling Xue</cp:lastModifiedBy>
  <cp:revision>564</cp:revision>
  <cp:lastPrinted>1998-01-19T09:29:56Z</cp:lastPrinted>
  <dcterms:created xsi:type="dcterms:W3CDTF">1998-01-19T10:00:26Z</dcterms:created>
  <dcterms:modified xsi:type="dcterms:W3CDTF">2024-09-25T02:28:01Z</dcterms:modified>
</cp:coreProperties>
</file>