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9" r:id="rId1"/>
  </p:sldMasterIdLst>
  <p:notesMasterIdLst>
    <p:notesMasterId r:id="rId31"/>
  </p:notesMasterIdLst>
  <p:handoutMasterIdLst>
    <p:handoutMasterId r:id="rId32"/>
  </p:handoutMasterIdLst>
  <p:sldIdLst>
    <p:sldId id="352" r:id="rId2"/>
    <p:sldId id="353" r:id="rId3"/>
    <p:sldId id="388" r:id="rId4"/>
    <p:sldId id="391" r:id="rId5"/>
    <p:sldId id="355" r:id="rId6"/>
    <p:sldId id="357" r:id="rId7"/>
    <p:sldId id="360" r:id="rId8"/>
    <p:sldId id="387" r:id="rId9"/>
    <p:sldId id="386" r:id="rId10"/>
    <p:sldId id="366" r:id="rId11"/>
    <p:sldId id="367" r:id="rId12"/>
    <p:sldId id="368" r:id="rId13"/>
    <p:sldId id="369" r:id="rId14"/>
    <p:sldId id="370"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92" r:id="rId29"/>
    <p:sldId id="390" r:id="rId3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89504" autoAdjust="0"/>
  </p:normalViewPr>
  <p:slideViewPr>
    <p:cSldViewPr snapToGrid="0">
      <p:cViewPr varScale="1">
        <p:scale>
          <a:sx n="113" d="100"/>
          <a:sy n="113" d="100"/>
        </p:scale>
        <p:origin x="146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177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7.xml"/><Relationship Id="rId7" Type="http://schemas.openxmlformats.org/officeDocument/2006/relationships/slide" Target="slides/slide22.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9.xml"/><Relationship Id="rId5" Type="http://schemas.openxmlformats.org/officeDocument/2006/relationships/slide" Target="slides/slide15.xml"/><Relationship Id="rId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683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842488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760165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A bit</a:t>
            </a:r>
            <a:r>
              <a:rPr lang="en-US" altLang="en-US" baseline="0" dirty="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900318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Multivalued attributes in E-R</a:t>
            </a:r>
            <a:r>
              <a:rPr lang="en-US" baseline="0" dirty="0"/>
              <a:t> models must be converted to separate relations in the logical database design. This is because there is no such thing as a multivalued attribute in relational databases. Remember the rules for 1</a:t>
            </a:r>
            <a:r>
              <a:rPr lang="en-US" baseline="30000" dirty="0"/>
              <a:t>st</a:t>
            </a:r>
            <a:r>
              <a:rPr lang="en-US" baseline="0" dirty="0"/>
              <a:t> normal form.</a:t>
            </a:r>
          </a:p>
          <a:p>
            <a:endParaRPr lang="en-US" baseline="0" dirty="0"/>
          </a:p>
          <a:p>
            <a:r>
              <a:rPr lang="en-US" baseline="0" dirty="0"/>
              <a:t>In this case, there is a one-to-many relationship in the final database structure. The Employee Skill relation has a composite primary key (</a:t>
            </a:r>
            <a:r>
              <a:rPr lang="en-US" baseline="0" dirty="0" err="1"/>
              <a:t>EmployeeID</a:t>
            </a:r>
            <a:r>
              <a:rPr lang="en-US" baseline="0" dirty="0"/>
              <a:t> and Skill). The </a:t>
            </a:r>
            <a:r>
              <a:rPr lang="en-US" baseline="0" dirty="0" err="1"/>
              <a:t>EmployeeID</a:t>
            </a:r>
            <a:r>
              <a:rPr lang="en-US" baseline="0" dirty="0"/>
              <a:t> portion of this composite primary key is also a foreign key to the Employee table.</a:t>
            </a:r>
            <a:endParaRPr lang="en-US" dirty="0"/>
          </a:p>
          <a:p>
            <a:endParaRPr lang="en-US" dirty="0"/>
          </a:p>
        </p:txBody>
      </p:sp>
    </p:spTree>
    <p:extLst>
      <p:ext uri="{BB962C8B-B14F-4D97-AF65-F5344CB8AC3E}">
        <p14:creationId xmlns:p14="http://schemas.microsoft.com/office/powerpoint/2010/main" val="213819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42490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p:spPr>
        <p:txBody>
          <a:bodyPr/>
          <a:lstStyle/>
          <a:p>
            <a:pPr eaLnBrk="1" hangingPunct="1"/>
            <a:r>
              <a:rPr lang="en-US" altLang="en-US" dirty="0">
                <a:cs typeface="Arial" pitchFamily="34" charset="0"/>
              </a:rPr>
              <a:t>Because of the mandatory one in the relationship, we could have modelled ORDER as a weak entity and Submits</a:t>
            </a:r>
            <a:r>
              <a:rPr lang="en-US" altLang="en-US" baseline="0" dirty="0">
                <a:cs typeface="Arial" pitchFamily="34" charset="0"/>
              </a:rPr>
              <a:t> as an identifying relationship.</a:t>
            </a:r>
          </a:p>
          <a:p>
            <a:pPr eaLnBrk="1" hangingPunct="1"/>
            <a:endParaRPr lang="en-US" altLang="en-US" baseline="0" dirty="0">
              <a:cs typeface="Arial" pitchFamily="34" charset="0"/>
            </a:endParaRPr>
          </a:p>
          <a:p>
            <a:pPr eaLnBrk="1" hangingPunct="1"/>
            <a:r>
              <a:rPr lang="en-US" altLang="en-US" baseline="0" dirty="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282853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Although 1 – to - 1 relationships are less common than 1:N or M:N, they still can occur. This E-R diagram shows that a nurse could be in charge of at most one care center,</a:t>
            </a:r>
            <a:r>
              <a:rPr lang="en-US" baseline="0" dirty="0"/>
              <a:t> and that each care center must have exactly one nurse in charge.</a:t>
            </a:r>
            <a:r>
              <a:rPr lang="en-US" dirty="0"/>
              <a:t> </a:t>
            </a:r>
          </a:p>
          <a:p>
            <a:endParaRPr lang="en-US" dirty="0"/>
          </a:p>
        </p:txBody>
      </p:sp>
    </p:spTree>
    <p:extLst>
      <p:ext uri="{BB962C8B-B14F-4D97-AF65-F5344CB8AC3E}">
        <p14:creationId xmlns:p14="http://schemas.microsoft.com/office/powerpoint/2010/main" val="406143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As we saw in chapter 2, M:N relationships can also be modeled as associative entities. Sometimes this is preferable. Associative entities will map onto intersection tables in the resulting logical database design.</a:t>
            </a:r>
          </a:p>
          <a:p>
            <a:pPr eaLnBrk="1" hangingPunct="1"/>
            <a:endParaRPr lang="en-US" dirty="0"/>
          </a:p>
        </p:txBody>
      </p:sp>
    </p:spTree>
    <p:extLst>
      <p:ext uri="{BB962C8B-B14F-4D97-AF65-F5344CB8AC3E}">
        <p14:creationId xmlns:p14="http://schemas.microsoft.com/office/powerpoint/2010/main" val="438574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In this case, the associative</a:t>
            </a:r>
            <a:r>
              <a:rPr lang="en-US" altLang="en-US" baseline="0" dirty="0">
                <a:cs typeface="Arial" pitchFamily="34" charset="0"/>
              </a:rPr>
              <a:t> entity has its own identifier…..</a:t>
            </a:r>
            <a:endParaRPr lang="en-US" altLang="en-US" dirty="0">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Here, Order Line, which implements</a:t>
            </a:r>
            <a:r>
              <a:rPr lang="en-US" altLang="en-US" baseline="0" dirty="0">
                <a:cs typeface="Arial" pitchFamily="34" charset="0"/>
              </a:rPr>
              <a:t> a M:N relationship between Order and Product, is explicitly modelled as an associative entity.</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255576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2760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993314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p:spPr>
        <p:txBody>
          <a:bodyPr/>
          <a:lstStyle/>
          <a:p>
            <a:pPr eaLnBrk="1" hangingPunct="1"/>
            <a:r>
              <a:rPr lang="en-US" altLang="en-US" dirty="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a:cs typeface="Arial" pitchFamily="34" charset="0"/>
            </a:endParaRPr>
          </a:p>
          <a:p>
            <a:pPr eaLnBrk="1" hangingPunct="1"/>
            <a:r>
              <a:rPr lang="en-US" altLang="en-US" dirty="0">
                <a:cs typeface="Arial" pitchFamily="34" charset="0"/>
              </a:rPr>
              <a:t>Because of the optional relationship,</a:t>
            </a:r>
            <a:r>
              <a:rPr lang="en-US" altLang="en-US" baseline="0" dirty="0">
                <a:cs typeface="Arial" pitchFamily="34" charset="0"/>
              </a:rPr>
              <a:t> it is possible for an employee not to have any supervisor. Therefore, the </a:t>
            </a:r>
            <a:r>
              <a:rPr lang="en-US" altLang="en-US" baseline="0" dirty="0" err="1">
                <a:cs typeface="Arial" pitchFamily="34" charset="0"/>
              </a:rPr>
              <a:t>ManagerID</a:t>
            </a:r>
            <a:r>
              <a:rPr lang="en-US" altLang="en-US" baseline="0" dirty="0">
                <a:cs typeface="Arial" pitchFamily="34" charset="0"/>
              </a:rPr>
              <a:t> field could be null.</a:t>
            </a:r>
          </a:p>
          <a:p>
            <a:pPr eaLnBrk="1" hangingPunct="1"/>
            <a:endParaRPr lang="en-US" altLang="en-US" baseline="0" dirty="0">
              <a:cs typeface="Arial" pitchFamily="34" charset="0"/>
            </a:endParaRPr>
          </a:p>
          <a:p>
            <a:pPr eaLnBrk="1" hangingPunct="1"/>
            <a:r>
              <a:rPr lang="en-US" altLang="en-US" baseline="0" dirty="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180405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8499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p:spPr>
        <p:txBody>
          <a:bodyPr/>
          <a:lstStyle/>
          <a:p>
            <a:pPr eaLnBrk="1" hangingPunct="1"/>
            <a:r>
              <a:rPr lang="en-US" altLang="en-US" dirty="0">
                <a:cs typeface="Arial" pitchFamily="34" charset="0"/>
              </a:rPr>
              <a:t>As always, any many-to-many relationship requires a separate table (relation). </a:t>
            </a:r>
          </a:p>
          <a:p>
            <a:pPr eaLnBrk="1" hangingPunct="1"/>
            <a:endParaRPr lang="en-US" altLang="en-US" dirty="0">
              <a:cs typeface="Arial" pitchFamily="34" charset="0"/>
            </a:endParaRPr>
          </a:p>
          <a:p>
            <a:pPr eaLnBrk="1" hangingPunct="1"/>
            <a:r>
              <a:rPr lang="en-US" altLang="en-US" dirty="0">
                <a:cs typeface="Arial" pitchFamily="34" charset="0"/>
              </a:rPr>
              <a:t>Bill-of-materials is another classic example of representing hierarchies in a database. An</a:t>
            </a:r>
            <a:r>
              <a:rPr lang="en-US" altLang="en-US" baseline="0" dirty="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389461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253720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Note that this ER diagram shows that a given physician can give a particular treatment to a particular patient, and that this could happen more than once. </a:t>
            </a:r>
          </a:p>
          <a:p>
            <a:pPr eaLnBrk="1" hangingPunct="1"/>
            <a:endParaRPr lang="en-US" dirty="0"/>
          </a:p>
        </p:txBody>
      </p:sp>
    </p:spTree>
    <p:extLst>
      <p:ext uri="{BB962C8B-B14F-4D97-AF65-F5344CB8AC3E}">
        <p14:creationId xmlns:p14="http://schemas.microsoft.com/office/powerpoint/2010/main" val="3237728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p:spPr>
        <p:txBody>
          <a:bodyPr/>
          <a:lstStyle/>
          <a:p>
            <a:pPr eaLnBrk="1" hangingPunct="1"/>
            <a:r>
              <a:rPr lang="en-US" altLang="en-US" dirty="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4283011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p:spPr>
        <p:txBody>
          <a:bodyPr/>
          <a:lstStyle/>
          <a:p>
            <a:pPr eaLnBrk="1" hangingPunct="1"/>
            <a:r>
              <a:rPr lang="en-US" altLang="en-US" dirty="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19030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p:spPr>
        <p:txBody>
          <a:bodyPr/>
          <a:lstStyle/>
          <a:p>
            <a:pPr eaLnBrk="1" hangingPunct="1"/>
            <a:r>
              <a:rPr lang="en-US" altLang="en-US" dirty="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283150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11580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Keys are to databases as identifiers are to E-R models.</a:t>
            </a:r>
          </a:p>
          <a:p>
            <a:pPr eaLnBrk="1" hangingPunct="1"/>
            <a:endParaRPr lang="en-US" dirty="0"/>
          </a:p>
        </p:txBody>
      </p:sp>
    </p:spTree>
    <p:extLst>
      <p:ext uri="{BB962C8B-B14F-4D97-AF65-F5344CB8AC3E}">
        <p14:creationId xmlns:p14="http://schemas.microsoft.com/office/powerpoint/2010/main" val="274183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7510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is an example of CREATE</a:t>
            </a:r>
            <a:r>
              <a:rPr lang="en-US" baseline="0" dirty="0"/>
              <a:t> TABLE statements in SQL. Here we can see how a dependent table references its dominant table through creation of a foreign key. </a:t>
            </a:r>
            <a:endParaRPr lang="en-US" dirty="0"/>
          </a:p>
        </p:txBody>
      </p:sp>
    </p:spTree>
    <p:extLst>
      <p:ext uri="{BB962C8B-B14F-4D97-AF65-F5344CB8AC3E}">
        <p14:creationId xmlns:p14="http://schemas.microsoft.com/office/powerpoint/2010/main" val="13000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is an example of CREATE</a:t>
            </a:r>
            <a:r>
              <a:rPr lang="en-US" baseline="0" dirty="0"/>
              <a:t> TABLE statements in SQL. Here we can see how a dependent table references its dominant table through creation of a foreign key. </a:t>
            </a:r>
            <a:endParaRPr lang="en-US" dirty="0"/>
          </a:p>
        </p:txBody>
      </p:sp>
    </p:spTree>
    <p:extLst>
      <p:ext uri="{BB962C8B-B14F-4D97-AF65-F5344CB8AC3E}">
        <p14:creationId xmlns:p14="http://schemas.microsoft.com/office/powerpoint/2010/main" val="378824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p:spPr>
        <p:txBody>
          <a:bodyPr/>
          <a:lstStyle/>
          <a:p>
            <a:pPr eaLnBrk="1" hangingPunct="1"/>
            <a:r>
              <a:rPr lang="en-US" altLang="en-US" dirty="0">
                <a:cs typeface="Arial" pitchFamily="34" charset="0"/>
              </a:rPr>
              <a:t>The next several slides show</a:t>
            </a:r>
            <a:r>
              <a:rPr lang="en-US" altLang="en-US" baseline="0" dirty="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a:cs typeface="Arial" pitchFamily="34" charset="0"/>
            </a:endParaRPr>
          </a:p>
          <a:p>
            <a:pPr eaLnBrk="1" hangingPunct="1"/>
            <a:r>
              <a:rPr lang="en-US" altLang="en-US" baseline="0" dirty="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88797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itchFamily="34" charset="0"/>
              </a:rPr>
              <a:t>Very simple. Each attribute</a:t>
            </a:r>
            <a:r>
              <a:rPr lang="en-US" altLang="en-US" baseline="0" dirty="0">
                <a:cs typeface="Arial" pitchFamily="34" charset="0"/>
              </a:rPr>
              <a:t> of the entity becomes a column (field) of the resulting relation. The identifier of the entity becomes a primary key in the relation.</a:t>
            </a:r>
            <a:endParaRPr lang="en-US" altLang="en-US" dirty="0">
              <a:cs typeface="Arial" pitchFamily="34" charset="0"/>
            </a:endParaRPr>
          </a:p>
          <a:p>
            <a:pPr eaLnBrk="1" hangingPunct="1"/>
            <a:endParaRPr lang="en-US" dirty="0"/>
          </a:p>
        </p:txBody>
      </p:sp>
    </p:spTree>
    <p:extLst>
      <p:ext uri="{BB962C8B-B14F-4D97-AF65-F5344CB8AC3E}">
        <p14:creationId xmlns:p14="http://schemas.microsoft.com/office/powerpoint/2010/main" val="426971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12" y="990600"/>
            <a:ext cx="9143988" cy="2651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 y="1101636"/>
            <a:ext cx="9141619" cy="2438400"/>
          </a:xfrm>
          <a:ln>
            <a:noFill/>
          </a:ln>
        </p:spPr>
        <p:style>
          <a:lnRef idx="2">
            <a:schemeClr val="accent2">
              <a:shade val="50000"/>
            </a:schemeClr>
          </a:lnRef>
          <a:fillRef idx="1">
            <a:schemeClr val="accent2"/>
          </a:fillRef>
          <a:effectRef idx="0">
            <a:schemeClr val="accent2"/>
          </a:effectRef>
          <a:fontRef idx="none"/>
        </p:style>
        <p:txBody>
          <a:bodyPr anchor="b">
            <a:noAutofit/>
          </a:bodyPr>
          <a:lstStyle>
            <a:lvl1pPr algn="ctr">
              <a:lnSpc>
                <a:spcPct val="85000"/>
              </a:lnSpc>
              <a:defRPr sz="48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962400"/>
            <a:ext cx="7543800" cy="1636221"/>
          </a:xfrm>
        </p:spPr>
        <p:txBody>
          <a:bodyPr lIns="91440" rIns="91440">
            <a:normAutofit/>
          </a:bodyPr>
          <a:lstStyle>
            <a:lvl1pPr marL="0" indent="0" algn="ctr">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E64215-CFC4-460D-92EE-ABA65728E990}" type="datetime1">
              <a:rPr lang="en-US" smtClean="0"/>
              <a:pPr/>
              <a:t>10/11/2023</a:t>
            </a:fld>
            <a:endParaRPr lang="en-US"/>
          </a:p>
        </p:txBody>
      </p:sp>
      <p:sp>
        <p:nvSpPr>
          <p:cNvPr id="5" name="Footer Placeholder 4"/>
          <p:cNvSpPr>
            <a:spLocks noGrp="1"/>
          </p:cNvSpPr>
          <p:nvPr>
            <p:ph type="ftr" sz="quarter" idx="11"/>
          </p:nvPr>
        </p:nvSpPr>
        <p:spPr/>
        <p:txBody>
          <a:bodyPr/>
          <a:lstStyle/>
          <a:p>
            <a:r>
              <a:rPr lang="fr-FR"/>
              <a:t>Modern Database Management   Chapter 7</a:t>
            </a:r>
            <a:endParaRPr lang="en-US"/>
          </a:p>
        </p:txBody>
      </p:sp>
      <p:sp>
        <p:nvSpPr>
          <p:cNvPr id="6" name="Slide Number Placeholder 5"/>
          <p:cNvSpPr>
            <a:spLocks noGrp="1"/>
          </p:cNvSpPr>
          <p:nvPr>
            <p:ph type="sldNum" sz="quarter" idx="12"/>
          </p:nvPr>
        </p:nvSpPr>
        <p:spPr/>
        <p:txBody>
          <a:bodyPr/>
          <a:lstStyle/>
          <a:p>
            <a:fld id="{7FF23AA5-5FC4-4A05-960B-8B92B68E3F8D}" type="slidenum">
              <a:rPr lang="en-US" smtClean="0"/>
              <a:pPr/>
              <a:t>‹#›</a:t>
            </a:fld>
            <a:endParaRPr lang="en-US"/>
          </a:p>
        </p:txBody>
      </p:sp>
    </p:spTree>
    <p:extLst>
      <p:ext uri="{BB962C8B-B14F-4D97-AF65-F5344CB8AC3E}">
        <p14:creationId xmlns:p14="http://schemas.microsoft.com/office/powerpoint/2010/main" val="8029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6EEC7-4C75-4B75-A2B4-0FFAA1E5B985}" type="datetime1">
              <a:rPr lang="en-US" smtClean="0"/>
              <a:pPr/>
              <a:t>10/11/2023</a:t>
            </a:fld>
            <a:endParaRPr lang="en-US"/>
          </a:p>
        </p:txBody>
      </p:sp>
      <p:sp>
        <p:nvSpPr>
          <p:cNvPr id="5" name="Footer Placeholder 4"/>
          <p:cNvSpPr>
            <a:spLocks noGrp="1"/>
          </p:cNvSpPr>
          <p:nvPr>
            <p:ph type="ftr" sz="quarter" idx="11"/>
          </p:nvPr>
        </p:nvSpPr>
        <p:spPr/>
        <p:txBody>
          <a:bodyPr/>
          <a:lstStyle/>
          <a:p>
            <a:r>
              <a:rPr kumimoji="0" lang="fr-FR"/>
              <a:t>Modern Database Management   Chapter 7</a:t>
            </a:r>
            <a:endParaRPr kumimoji="0" lang="en-US"/>
          </a:p>
        </p:txBody>
      </p:sp>
      <p:sp>
        <p:nvSpPr>
          <p:cNvPr id="6" name="Slide Number Placeholder 5"/>
          <p:cNvSpPr>
            <a:spLocks noGrp="1"/>
          </p:cNvSpPr>
          <p:nvPr>
            <p:ph type="sldNum" sz="quarter" idx="12"/>
          </p:nvPr>
        </p:nvSpPr>
        <p:spPr/>
        <p:txBody>
          <a:bodyPr/>
          <a:lstStyle/>
          <a:p>
            <a:fld id="{CB268874-EEA3-43D9-A9C6-674FC2E64F27}" type="slidenum">
              <a:rPr lang="en-US" smtClean="0"/>
              <a:pPr/>
              <a:t>‹#›</a:t>
            </a:fld>
            <a:endParaRPr lang="en-US"/>
          </a:p>
        </p:txBody>
      </p:sp>
    </p:spTree>
    <p:extLst>
      <p:ext uri="{BB962C8B-B14F-4D97-AF65-F5344CB8AC3E}">
        <p14:creationId xmlns:p14="http://schemas.microsoft.com/office/powerpoint/2010/main" val="292068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21EF-5633-4DB3-A92D-3231DF5FC048}" type="datetime1">
              <a:rPr lang="en-US" smtClean="0"/>
              <a:pPr/>
              <a:t>10/11/2023</a:t>
            </a:fld>
            <a:endParaRPr lang="en-US"/>
          </a:p>
        </p:txBody>
      </p:sp>
      <p:sp>
        <p:nvSpPr>
          <p:cNvPr id="5" name="Footer Placeholder 4"/>
          <p:cNvSpPr>
            <a:spLocks noGrp="1"/>
          </p:cNvSpPr>
          <p:nvPr>
            <p:ph type="ftr" sz="quarter" idx="11"/>
          </p:nvPr>
        </p:nvSpPr>
        <p:spPr/>
        <p:txBody>
          <a:bodyPr/>
          <a:lstStyle/>
          <a:p>
            <a:r>
              <a:rPr kumimoji="0" lang="fr-FR"/>
              <a:t>Modern Database Management   Chapter 7</a:t>
            </a:r>
            <a:endParaRPr kumimoji="0" lang="en-US"/>
          </a:p>
        </p:txBody>
      </p:sp>
      <p:sp>
        <p:nvSpPr>
          <p:cNvPr id="6" name="Slide Number Placeholder 5"/>
          <p:cNvSpPr>
            <a:spLocks noGrp="1"/>
          </p:cNvSpPr>
          <p:nvPr>
            <p:ph type="sldNum" sz="quarter" idx="12"/>
          </p:nvPr>
        </p:nvSpPr>
        <p:spPr/>
        <p:txBody>
          <a:bodyPr/>
          <a:lstStyle/>
          <a:p>
            <a:fld id="{71BE30E1-DECD-49E5-B6AB-3439B27169EF}" type="slidenum">
              <a:rPr lang="en-US" smtClean="0"/>
              <a:pPr/>
              <a:t>‹#›</a:t>
            </a:fld>
            <a:endParaRPr lang="en-US"/>
          </a:p>
        </p:txBody>
      </p:sp>
    </p:spTree>
    <p:extLst>
      <p:ext uri="{BB962C8B-B14F-4D97-AF65-F5344CB8AC3E}">
        <p14:creationId xmlns:p14="http://schemas.microsoft.com/office/powerpoint/2010/main" val="395164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10/11/2023</a:t>
            </a:fld>
            <a:endParaRPr lang="en-US" dirty="0">
              <a:solidFill>
                <a:schemeClr val="tx2">
                  <a:shade val="90000"/>
                </a:schemeClr>
              </a:solidFill>
            </a:endParaRPr>
          </a:p>
        </p:txBody>
      </p:sp>
      <p:sp>
        <p:nvSpPr>
          <p:cNvPr id="4" name="Footer Placeholder 3"/>
          <p:cNvSpPr>
            <a:spLocks noGrp="1"/>
          </p:cNvSpPr>
          <p:nvPr>
            <p:ph type="ftr" sz="quarter" idx="11"/>
          </p:nvPr>
        </p:nvSpPr>
        <p:spPr/>
        <p:txBody>
          <a:bodyPr/>
          <a:lstStyle/>
          <a:p>
            <a:pPr algn="l" eaLnBrk="1" latinLnBrk="0" hangingPunct="1"/>
            <a:endParaRPr kumimoji="0" lang="en-US" dirty="0">
              <a:solidFill>
                <a:schemeClr val="tx2">
                  <a:shade val="90000"/>
                </a:schemeClr>
              </a:solidFill>
            </a:endParaRPr>
          </a:p>
        </p:txBody>
      </p:sp>
      <p:sp>
        <p:nvSpPr>
          <p:cNvPr id="5" name="Slide Number Placeholder 4"/>
          <p:cNvSpPr>
            <a:spLocks noGrp="1"/>
          </p:cNvSpPr>
          <p:nvPr>
            <p:ph type="sldNum" sz="quarter" idx="12"/>
          </p:nvPr>
        </p:nvSpPr>
        <p:spPr/>
        <p:txBody>
          <a:bodyPr/>
          <a:lstStyle/>
          <a:p>
            <a:fld id="{D3805F48-44FE-4AB4-9028-5C69EBE63046}" type="slidenum">
              <a:rPr lang="en-US" smtClean="0"/>
              <a:pPr/>
              <a:t>‹#›</a:t>
            </a:fld>
            <a:endParaRPr lang="en-US"/>
          </a:p>
        </p:txBody>
      </p:sp>
    </p:spTree>
    <p:extLst>
      <p:ext uri="{BB962C8B-B14F-4D97-AF65-F5344CB8AC3E}">
        <p14:creationId xmlns:p14="http://schemas.microsoft.com/office/powerpoint/2010/main" val="33010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07076" y="1425146"/>
            <a:ext cx="8088283" cy="4823253"/>
          </a:xfrm>
        </p:spPr>
        <p:txBody>
          <a:bodyPr/>
          <a:lstStyle>
            <a:lvl1pPr marL="274320" indent="-274320">
              <a:buClr>
                <a:schemeClr val="accent2"/>
              </a:buClr>
              <a:buFont typeface="Wingdings" panose="05000000000000000000" pitchFamily="2" charset="2"/>
              <a:buChar char="§"/>
              <a:defRPr>
                <a:solidFill>
                  <a:schemeClr val="tx1"/>
                </a:solidFill>
              </a:defRPr>
            </a:lvl1pPr>
            <a:lvl2pPr marL="457200" indent="-274320">
              <a:buClr>
                <a:schemeClr val="accent2"/>
              </a:buClr>
              <a:defRPr>
                <a:solidFill>
                  <a:schemeClr val="tx1"/>
                </a:solidFill>
              </a:defRPr>
            </a:lvl2pPr>
            <a:lvl3pPr>
              <a:buClr>
                <a:schemeClr val="accent2"/>
              </a:buClr>
              <a:defRPr sz="2000">
                <a:solidFill>
                  <a:schemeClr val="tx1"/>
                </a:solidFill>
              </a:defRPr>
            </a:lvl3pPr>
            <a:lvl4pPr>
              <a:buClr>
                <a:schemeClr val="accent2"/>
              </a:buClr>
              <a:defRPr>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B9A40A10-BBE0-457E-8976-CD63DEAAF30B}" type="slidenum">
              <a:rPr lang="en-US" smtClean="0"/>
              <a:pPr/>
              <a:t>‹#›</a:t>
            </a:fld>
            <a:endParaRPr lang="en-US"/>
          </a:p>
        </p:txBody>
      </p:sp>
    </p:spTree>
    <p:extLst>
      <p:ext uri="{BB962C8B-B14F-4D97-AF65-F5344CB8AC3E}">
        <p14:creationId xmlns:p14="http://schemas.microsoft.com/office/powerpoint/2010/main" val="231524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3F9A5-3562-4A3F-B48A-6586E4B63115}" type="datetime1">
              <a:rPr lang="en-US" smtClean="0"/>
              <a:pPr/>
              <a:t>10/11/2023</a:t>
            </a:fld>
            <a:endParaRPr lang="en-US"/>
          </a:p>
        </p:txBody>
      </p:sp>
      <p:sp>
        <p:nvSpPr>
          <p:cNvPr id="5" name="Footer Placeholder 4"/>
          <p:cNvSpPr>
            <a:spLocks noGrp="1"/>
          </p:cNvSpPr>
          <p:nvPr>
            <p:ph type="ftr" sz="quarter" idx="11"/>
          </p:nvPr>
        </p:nvSpPr>
        <p:spPr/>
        <p:txBody>
          <a:bodyPr/>
          <a:lstStyle/>
          <a:p>
            <a:r>
              <a:rPr kumimoji="0" lang="fr-FR"/>
              <a:t>Modern Database Management   Chapter 7</a:t>
            </a:r>
            <a:endParaRPr kumimoji="0" lang="en-US"/>
          </a:p>
        </p:txBody>
      </p:sp>
      <p:sp>
        <p:nvSpPr>
          <p:cNvPr id="6" name="Slide Number Placeholder 5"/>
          <p:cNvSpPr>
            <a:spLocks noGrp="1"/>
          </p:cNvSpPr>
          <p:nvPr>
            <p:ph type="sldNum" sz="quarter" idx="12"/>
          </p:nvPr>
        </p:nvSpPr>
        <p:spPr/>
        <p:txBody>
          <a:bodyPr/>
          <a:lstStyle/>
          <a:p>
            <a:fld id="{3FD8E994-2628-4134-A043-99A70BEFA3A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15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35459" y="286605"/>
            <a:ext cx="7974227" cy="1047926"/>
          </a:xfrm>
        </p:spPr>
        <p:txBody>
          <a:bodyPr/>
          <a:lstStyle/>
          <a:p>
            <a:r>
              <a:rPr lang="en-US" dirty="0"/>
              <a:t>Click to edit Master title style</a:t>
            </a:r>
          </a:p>
        </p:txBody>
      </p:sp>
      <p:sp>
        <p:nvSpPr>
          <p:cNvPr id="3" name="Content Placeholder 2"/>
          <p:cNvSpPr>
            <a:spLocks noGrp="1"/>
          </p:cNvSpPr>
          <p:nvPr>
            <p:ph sz="half" idx="1"/>
          </p:nvPr>
        </p:nvSpPr>
        <p:spPr>
          <a:xfrm>
            <a:off x="535459" y="1499286"/>
            <a:ext cx="3990821" cy="43698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499286"/>
            <a:ext cx="3846246" cy="4369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7762256-95BE-4F53-8798-E22AB7CACAB7}" type="datetime1">
              <a:rPr lang="en-US" smtClean="0"/>
              <a:pPr/>
              <a:t>10/11/2023</a:t>
            </a:fld>
            <a:endParaRPr lang="en-US"/>
          </a:p>
        </p:txBody>
      </p:sp>
      <p:sp>
        <p:nvSpPr>
          <p:cNvPr id="6" name="Footer Placeholder 5"/>
          <p:cNvSpPr>
            <a:spLocks noGrp="1"/>
          </p:cNvSpPr>
          <p:nvPr>
            <p:ph type="ftr" sz="quarter" idx="11"/>
          </p:nvPr>
        </p:nvSpPr>
        <p:spPr/>
        <p:txBody>
          <a:bodyPr/>
          <a:lstStyle/>
          <a:p>
            <a:r>
              <a:rPr kumimoji="0" lang="fr-FR"/>
              <a:t>Modern Database Management   Chapter 7</a:t>
            </a:r>
            <a:endParaRPr kumimoji="0" lang="en-US"/>
          </a:p>
        </p:txBody>
      </p:sp>
      <p:sp>
        <p:nvSpPr>
          <p:cNvPr id="7" name="Slide Number Placeholder 6"/>
          <p:cNvSpPr>
            <a:spLocks noGrp="1"/>
          </p:cNvSpPr>
          <p:nvPr>
            <p:ph type="sldNum" sz="quarter" idx="12"/>
          </p:nvPr>
        </p:nvSpPr>
        <p:spPr/>
        <p:txBody>
          <a:bodyPr/>
          <a:lstStyle/>
          <a:p>
            <a:fld id="{294D0095-D9EA-498C-8E52-A3D1B101EAF5}" type="slidenum">
              <a:rPr lang="en-US" smtClean="0"/>
              <a:pPr/>
              <a:t>‹#›</a:t>
            </a:fld>
            <a:endParaRPr lang="en-US"/>
          </a:p>
        </p:txBody>
      </p:sp>
    </p:spTree>
    <p:extLst>
      <p:ext uri="{BB962C8B-B14F-4D97-AF65-F5344CB8AC3E}">
        <p14:creationId xmlns:p14="http://schemas.microsoft.com/office/powerpoint/2010/main" val="39452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518984" y="286605"/>
            <a:ext cx="7990702" cy="1056164"/>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984" y="1458097"/>
            <a:ext cx="4007296" cy="799071"/>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984" y="2314832"/>
            <a:ext cx="4007296" cy="35542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458097"/>
            <a:ext cx="3846246" cy="799071"/>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314832"/>
            <a:ext cx="3846246" cy="35542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88C80F1-2BF5-40C0-8674-D5BC72CA8637}" type="datetime1">
              <a:rPr lang="en-US" smtClean="0"/>
              <a:pPr/>
              <a:t>10/11/2023</a:t>
            </a:fld>
            <a:endParaRPr lang="en-US"/>
          </a:p>
        </p:txBody>
      </p:sp>
      <p:sp>
        <p:nvSpPr>
          <p:cNvPr id="8" name="Footer Placeholder 7"/>
          <p:cNvSpPr>
            <a:spLocks noGrp="1"/>
          </p:cNvSpPr>
          <p:nvPr>
            <p:ph type="ftr" sz="quarter" idx="11"/>
          </p:nvPr>
        </p:nvSpPr>
        <p:spPr/>
        <p:txBody>
          <a:bodyPr/>
          <a:lstStyle/>
          <a:p>
            <a:r>
              <a:rPr kumimoji="0" lang="fr-FR"/>
              <a:t>Modern Database Management   Chapter 7</a:t>
            </a:r>
            <a:endParaRPr kumimoji="0" lang="en-US"/>
          </a:p>
        </p:txBody>
      </p:sp>
      <p:sp>
        <p:nvSpPr>
          <p:cNvPr id="9" name="Slide Number Placeholder 8"/>
          <p:cNvSpPr>
            <a:spLocks noGrp="1"/>
          </p:cNvSpPr>
          <p:nvPr>
            <p:ph type="sldNum" sz="quarter" idx="12"/>
          </p:nvPr>
        </p:nvSpPr>
        <p:spPr/>
        <p:txBody>
          <a:bodyPr/>
          <a:lstStyle/>
          <a:p>
            <a:fld id="{69B1AAAF-FE25-42D7-A62B-1F442A25B4C7}" type="slidenum">
              <a:rPr lang="en-US" smtClean="0"/>
              <a:pPr/>
              <a:t>‹#›</a:t>
            </a:fld>
            <a:endParaRPr lang="en-US"/>
          </a:p>
        </p:txBody>
      </p:sp>
    </p:spTree>
    <p:extLst>
      <p:ext uri="{BB962C8B-B14F-4D97-AF65-F5344CB8AC3E}">
        <p14:creationId xmlns:p14="http://schemas.microsoft.com/office/powerpoint/2010/main" val="343661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5AEA7-F62E-43F5-84A4-91F21F467F5C}" type="datetime1">
              <a:rPr lang="en-US" smtClean="0"/>
              <a:pPr/>
              <a:t>10/11/2023</a:t>
            </a:fld>
            <a:endParaRPr lang="en-US"/>
          </a:p>
        </p:txBody>
      </p:sp>
      <p:sp>
        <p:nvSpPr>
          <p:cNvPr id="4" name="Footer Placeholder 3"/>
          <p:cNvSpPr>
            <a:spLocks noGrp="1"/>
          </p:cNvSpPr>
          <p:nvPr>
            <p:ph type="ftr" sz="quarter" idx="11"/>
          </p:nvPr>
        </p:nvSpPr>
        <p:spPr/>
        <p:txBody>
          <a:bodyPr/>
          <a:lstStyle/>
          <a:p>
            <a:r>
              <a:rPr kumimoji="0" lang="fr-FR"/>
              <a:t>Modern Database Management   Chapter 7</a:t>
            </a:r>
            <a:endParaRPr kumimoji="0" lang="en-US"/>
          </a:p>
        </p:txBody>
      </p:sp>
      <p:sp>
        <p:nvSpPr>
          <p:cNvPr id="5" name="Slide Number Placeholder 4"/>
          <p:cNvSpPr>
            <a:spLocks noGrp="1"/>
          </p:cNvSpPr>
          <p:nvPr>
            <p:ph type="sldNum" sz="quarter" idx="12"/>
          </p:nvPr>
        </p:nvSpPr>
        <p:spPr/>
        <p:txBody>
          <a:bodyPr/>
          <a:lstStyle/>
          <a:p>
            <a:fld id="{4D16798D-572F-499D-BB31-B63994041C20}" type="slidenum">
              <a:rPr lang="en-US" smtClean="0"/>
              <a:pPr/>
              <a:t>‹#›</a:t>
            </a:fld>
            <a:endParaRPr lang="en-US"/>
          </a:p>
        </p:txBody>
      </p:sp>
    </p:spTree>
    <p:extLst>
      <p:ext uri="{BB962C8B-B14F-4D97-AF65-F5344CB8AC3E}">
        <p14:creationId xmlns:p14="http://schemas.microsoft.com/office/powerpoint/2010/main" val="185666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BCC680-5EE5-4518-B3A6-9B4DAB083353}" type="datetime1">
              <a:rPr lang="en-US" smtClean="0"/>
              <a:pPr/>
              <a:t>10/11/2023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kumimoji="0" lang="fr-FR"/>
              <a:t>Modern Database Management   Chapter 7</a:t>
            </a:r>
            <a:endParaRPr kumimoji="0" lang="en-US" dirty="0"/>
          </a:p>
        </p:txBody>
      </p:sp>
      <p:sp>
        <p:nvSpPr>
          <p:cNvPr id="9" name="Slide Number Placeholder 8"/>
          <p:cNvSpPr>
            <a:spLocks noGrp="1"/>
          </p:cNvSpPr>
          <p:nvPr>
            <p:ph type="sldNum" sz="quarter" idx="12"/>
          </p:nvPr>
        </p:nvSpPr>
        <p:spPr/>
        <p:txBody>
          <a:bodyPr/>
          <a:lstStyle/>
          <a:p>
            <a:fld id="{5E8609B6-4D88-46FD-9984-78B01C4BBFC3}" type="slidenum">
              <a:rPr lang="en-US" smtClean="0"/>
              <a:pPr/>
              <a:t>‹#›</a:t>
            </a:fld>
            <a:endParaRPr lang="en-US"/>
          </a:p>
        </p:txBody>
      </p:sp>
    </p:spTree>
    <p:extLst>
      <p:ext uri="{BB962C8B-B14F-4D97-AF65-F5344CB8AC3E}">
        <p14:creationId xmlns:p14="http://schemas.microsoft.com/office/powerpoint/2010/main" val="103380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3DA233-242B-42B4-A642-8F55FE6C3FF7}" type="datetime1">
              <a:rPr lang="en-US" smtClean="0"/>
              <a:pPr/>
              <a:t>10/11/2023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kumimoji="0" lang="fr-FR"/>
              <a:t>Modern Database Management   Chapter 7</a:t>
            </a:r>
            <a:endParaRPr kumimoji="0"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3E5577-A927-4A05-921B-A4F14F6FD7CD}" type="slidenum">
              <a:rPr lang="en-US" smtClean="0"/>
              <a:pPr/>
              <a:t>‹#›</a:t>
            </a:fld>
            <a:endParaRPr lang="en-US"/>
          </a:p>
        </p:txBody>
      </p:sp>
    </p:spTree>
    <p:extLst>
      <p:ext uri="{BB962C8B-B14F-4D97-AF65-F5344CB8AC3E}">
        <p14:creationId xmlns:p14="http://schemas.microsoft.com/office/powerpoint/2010/main" val="195885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3AECEB-7754-4849-BE66-7FAA1CB1C5D0}" type="datetime1">
              <a:rPr lang="en-US" smtClean="0"/>
              <a:pPr/>
              <a:t>10/11/2023</a:t>
            </a:fld>
            <a:endParaRPr lang="en-US"/>
          </a:p>
        </p:txBody>
      </p:sp>
      <p:sp>
        <p:nvSpPr>
          <p:cNvPr id="6" name="Footer Placeholder 5"/>
          <p:cNvSpPr>
            <a:spLocks noGrp="1"/>
          </p:cNvSpPr>
          <p:nvPr>
            <p:ph type="ftr" sz="quarter" idx="11"/>
          </p:nvPr>
        </p:nvSpPr>
        <p:spPr/>
        <p:txBody>
          <a:bodyPr/>
          <a:lstStyle/>
          <a:p>
            <a:r>
              <a:rPr kumimoji="0" lang="fr-FR"/>
              <a:t>Modern Database Management   Chapter 7</a:t>
            </a:r>
            <a:endParaRPr kumimoji="0" lang="en-US"/>
          </a:p>
        </p:txBody>
      </p:sp>
      <p:sp>
        <p:nvSpPr>
          <p:cNvPr id="7" name="Slide Number Placeholder 6"/>
          <p:cNvSpPr>
            <a:spLocks noGrp="1"/>
          </p:cNvSpPr>
          <p:nvPr>
            <p:ph type="sldNum" sz="quarter" idx="12"/>
          </p:nvPr>
        </p:nvSpPr>
        <p:spPr/>
        <p:txBody>
          <a:bodyPr/>
          <a:lstStyle/>
          <a:p>
            <a:fld id="{69E99E6C-3EE3-4EC9-BEA8-0065498884D6}" type="slidenum">
              <a:rPr lang="en-US" smtClean="0"/>
              <a:pPr/>
              <a:t>‹#›</a:t>
            </a:fld>
            <a:endParaRPr lang="en-US"/>
          </a:p>
        </p:txBody>
      </p:sp>
    </p:spTree>
    <p:extLst>
      <p:ext uri="{BB962C8B-B14F-4D97-AF65-F5344CB8AC3E}">
        <p14:creationId xmlns:p14="http://schemas.microsoft.com/office/powerpoint/2010/main" val="428863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18217"/>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07076" y="286604"/>
            <a:ext cx="8088284" cy="9902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07076" y="1433382"/>
            <a:ext cx="8088283" cy="481501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35" y="6459301"/>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2021873" y="6459786"/>
            <a:ext cx="5957689" cy="365125"/>
          </a:xfrm>
          <a:prstGeom prst="rect">
            <a:avLst/>
          </a:prstGeom>
        </p:spPr>
        <p:txBody>
          <a:bodyPr vert="horz" lIns="91440" tIns="45720" rIns="91440" bIns="45720" rtlCol="0" anchor="ctr"/>
          <a:lstStyle>
            <a:lvl1pPr algn="ctr">
              <a:defRPr sz="900" cap="all" baseline="0">
                <a:solidFill>
                  <a:srgbClr val="FFFFFF"/>
                </a:solidFill>
              </a:defRPr>
            </a:lvl1pPr>
          </a:lstStyle>
          <a:p>
            <a:pPr algn="ctr"/>
            <a:endParaRPr lang="en-US" dirty="0"/>
          </a:p>
        </p:txBody>
      </p:sp>
      <p:sp>
        <p:nvSpPr>
          <p:cNvPr id="6" name="Slide Number Placeholder 5"/>
          <p:cNvSpPr>
            <a:spLocks noGrp="1"/>
          </p:cNvSpPr>
          <p:nvPr>
            <p:ph type="sldNum" sz="quarter" idx="4"/>
          </p:nvPr>
        </p:nvSpPr>
        <p:spPr>
          <a:xfrm>
            <a:off x="8069772"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F6DE801-3713-4CEF-B517-BE198CF28CB4}" type="slidenum">
              <a:rPr lang="en-US" smtClean="0"/>
              <a:pPr/>
              <a:t>‹#›</a:t>
            </a:fld>
            <a:endParaRPr lang="en-US"/>
          </a:p>
        </p:txBody>
      </p:sp>
    </p:spTree>
    <p:extLst>
      <p:ext uri="{BB962C8B-B14F-4D97-AF65-F5344CB8AC3E}">
        <p14:creationId xmlns:p14="http://schemas.microsoft.com/office/powerpoint/2010/main" val="89894065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hf hdr="0" dt="0"/>
  <p:txStyles>
    <p:titleStyle>
      <a:lvl1pPr algn="l" defTabSz="914400" rtl="0" eaLnBrk="1" latinLnBrk="0" hangingPunct="1">
        <a:lnSpc>
          <a:spcPct val="85000"/>
        </a:lnSpc>
        <a:spcBef>
          <a:spcPct val="0"/>
        </a:spcBef>
        <a:buNone/>
        <a:defRPr sz="4400" kern="1200" spc="-50" baseline="0">
          <a:solidFill>
            <a:schemeClr val="tx1"/>
          </a:solidFill>
          <a:latin typeface="+mn-lt"/>
          <a:ea typeface="+mj-ea"/>
          <a:cs typeface="+mj-cs"/>
        </a:defRPr>
      </a:lvl1pPr>
    </p:titleStyle>
    <p:bodyStyle>
      <a:lvl1pPr marL="91440" indent="-182880" algn="l" defTabSz="914400" rtl="0" eaLnBrk="1" latinLnBrk="0" hangingPunct="1">
        <a:lnSpc>
          <a:spcPct val="90000"/>
        </a:lnSpc>
        <a:spcBef>
          <a:spcPts val="1200"/>
        </a:spcBef>
        <a:spcAft>
          <a:spcPts val="200"/>
        </a:spcAft>
        <a:buClr>
          <a:schemeClr val="accent2"/>
        </a:buClr>
        <a:buSzPct val="100000"/>
        <a:buFont typeface="Wingdings" panose="05000000000000000000" pitchFamily="2" charset="2"/>
        <a:buChar char="§"/>
        <a:defRPr sz="28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
        <a:defRPr sz="20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 y="1101636"/>
            <a:ext cx="9141619" cy="2438400"/>
          </a:xfrm>
        </p:spPr>
        <p:txBody>
          <a:bodyPr lIns="90488" tIns="44450" rIns="90488" bIns="44450" anchor="b">
            <a:normAutofit/>
          </a:bodyPr>
          <a:lstStyle/>
          <a:p>
            <a:pPr eaLnBrk="1" hangingPunct="1">
              <a:defRPr/>
            </a:pPr>
            <a:r>
              <a:rPr lang="en-US"/>
              <a:t>Logical Database Design</a:t>
            </a:r>
          </a:p>
        </p:txBody>
      </p:sp>
      <p:sp>
        <p:nvSpPr>
          <p:cNvPr id="71" name="Subtitle 2">
            <a:extLst>
              <a:ext uri="{FF2B5EF4-FFF2-40B4-BE49-F238E27FC236}">
                <a16:creationId xmlns:a16="http://schemas.microsoft.com/office/drawing/2014/main" id="{4D9B5F5E-ED1E-4216-BB1E-BFD05654CE36}"/>
              </a:ext>
            </a:extLst>
          </p:cNvPr>
          <p:cNvSpPr>
            <a:spLocks noGrp="1"/>
          </p:cNvSpPr>
          <p:nvPr>
            <p:ph type="subTitle" idx="1"/>
          </p:nvPr>
        </p:nvSpPr>
        <p:spPr>
          <a:xfrm>
            <a:off x="825038" y="3962400"/>
            <a:ext cx="7543800" cy="1636221"/>
          </a:xfrm>
        </p:spPr>
        <p:txBody>
          <a:bodyPr/>
          <a:lstStyle/>
          <a:p>
            <a:endParaRPr lang="en-US"/>
          </a:p>
        </p:txBody>
      </p:sp>
      <p:sp>
        <p:nvSpPr>
          <p:cNvPr id="73" name="Footer Placeholder 3">
            <a:extLst>
              <a:ext uri="{FF2B5EF4-FFF2-40B4-BE49-F238E27FC236}">
                <a16:creationId xmlns:a16="http://schemas.microsoft.com/office/drawing/2014/main" id="{D78D7F0E-F6D7-46F4-B0E1-BA8C83313302}"/>
              </a:ext>
            </a:extLst>
          </p:cNvPr>
          <p:cNvSpPr>
            <a:spLocks noGrp="1"/>
          </p:cNvSpPr>
          <p:nvPr>
            <p:ph type="ftr" sz="quarter" idx="11"/>
          </p:nvPr>
        </p:nvSpPr>
        <p:spPr>
          <a:xfrm>
            <a:off x="2021873" y="6459786"/>
            <a:ext cx="5957689" cy="365125"/>
          </a:xfrm>
        </p:spPr>
        <p:txBody>
          <a:bodyPr/>
          <a:lstStyle/>
          <a:p>
            <a:pPr>
              <a:spcAft>
                <a:spcPts val="600"/>
              </a:spcAft>
            </a:pPr>
            <a:r>
              <a:rPr lang="fr-FR"/>
              <a:t>Modern Database Management   Chapter 7</a:t>
            </a:r>
            <a:endParaRPr lang="en-US"/>
          </a:p>
        </p:txBody>
      </p:sp>
      <p:sp>
        <p:nvSpPr>
          <p:cNvPr id="6" name="Rectangle 6"/>
          <p:cNvSpPr>
            <a:spLocks noGrp="1" noChangeArrowheads="1"/>
          </p:cNvSpPr>
          <p:nvPr>
            <p:ph type="sldNum" sz="quarter" idx="12"/>
          </p:nvPr>
        </p:nvSpPr>
        <p:spPr>
          <a:xfrm>
            <a:off x="8069772" y="6459786"/>
            <a:ext cx="984019" cy="365125"/>
          </a:xfrm>
        </p:spPr>
        <p:txBody>
          <a:bodyPr anchor="ctr">
            <a:normAutofit/>
          </a:bodyPr>
          <a:lstStyle/>
          <a:p>
            <a:pPr>
              <a:spcAft>
                <a:spcPts val="600"/>
              </a:spcAft>
            </a:pPr>
            <a:fld id="{5E9A154A-3FA2-4060-90B5-B81254F6E912}" type="slidenum">
              <a:rPr lang="en-US"/>
              <a:pPr>
                <a:spcAft>
                  <a:spcPts val="600"/>
                </a:spcAft>
              </a:pPr>
              <a:t>1</a:t>
            </a:fld>
            <a:endParaRPr lang="en-US"/>
          </a:p>
        </p:txBody>
      </p:sp>
    </p:spTree>
    <p:extLst>
      <p:ext uri="{BB962C8B-B14F-4D97-AF65-F5344CB8AC3E}">
        <p14:creationId xmlns:p14="http://schemas.microsoft.com/office/powerpoint/2010/main" val="363375303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75" y="286605"/>
            <a:ext cx="8769929" cy="729204"/>
          </a:xfrm>
        </p:spPr>
        <p:txBody>
          <a:bodyPr>
            <a:noAutofit/>
          </a:bodyPr>
          <a:lstStyle/>
          <a:p>
            <a:r>
              <a:rPr lang="en-US" sz="3600" dirty="0">
                <a:solidFill>
                  <a:srgbClr val="000000"/>
                </a:solidFill>
                <a:effectLst>
                  <a:outerShdw blurRad="38100" dist="38100" dir="2700000" algn="tl">
                    <a:srgbClr val="FFFFFF"/>
                  </a:outerShdw>
                </a:effectLst>
              </a:rPr>
              <a:t>Transforming ER Diagrams into Relations</a:t>
            </a:r>
            <a:endParaRPr lang="en-US" sz="3600" dirty="0"/>
          </a:p>
        </p:txBody>
      </p:sp>
      <p:sp>
        <p:nvSpPr>
          <p:cNvPr id="3" name="Content Placeholder 2"/>
          <p:cNvSpPr>
            <a:spLocks noGrp="1"/>
          </p:cNvSpPr>
          <p:nvPr>
            <p:ph idx="1"/>
          </p:nvPr>
        </p:nvSpPr>
        <p:spPr>
          <a:xfrm>
            <a:off x="507076" y="1134686"/>
            <a:ext cx="8088283" cy="5113713"/>
          </a:xfrm>
        </p:spPr>
        <p:txBody>
          <a:bodyPr>
            <a:normAutofit/>
          </a:bodyPr>
          <a:lstStyle/>
          <a:p>
            <a:r>
              <a:rPr lang="en-US" dirty="0"/>
              <a:t>Regular entities</a:t>
            </a:r>
          </a:p>
          <a:p>
            <a:pPr lvl="1"/>
            <a:r>
              <a:rPr lang="en-US" dirty="0"/>
              <a:t>Have an independent existence and generally represent real-world objects, such as persons and products.</a:t>
            </a:r>
          </a:p>
          <a:p>
            <a:r>
              <a:rPr lang="en-US" dirty="0"/>
              <a:t>Associative entities</a:t>
            </a:r>
          </a:p>
          <a:p>
            <a:pPr lvl="1"/>
            <a:r>
              <a:rPr lang="en-US" dirty="0"/>
              <a:t>Formed from many-to-many relationships between entities.</a:t>
            </a:r>
          </a:p>
        </p:txBody>
      </p:sp>
      <p:sp>
        <p:nvSpPr>
          <p:cNvPr id="4" name="Slide Number Placeholder 3"/>
          <p:cNvSpPr>
            <a:spLocks noGrp="1"/>
          </p:cNvSpPr>
          <p:nvPr>
            <p:ph type="sldNum" sz="quarter" idx="12"/>
          </p:nvPr>
        </p:nvSpPr>
        <p:spPr/>
        <p:txBody>
          <a:bodyPr/>
          <a:lstStyle/>
          <a:p>
            <a:fld id="{8F620DAD-7860-4173-9861-252AC1206433}" type="slidenum">
              <a:rPr lang="en-US" smtClean="0"/>
              <a:pPr/>
              <a:t>10</a:t>
            </a:fld>
            <a:endParaRPr lang="en-US"/>
          </a:p>
        </p:txBody>
      </p:sp>
    </p:spTree>
    <p:extLst>
      <p:ext uri="{BB962C8B-B14F-4D97-AF65-F5344CB8AC3E}">
        <p14:creationId xmlns:p14="http://schemas.microsoft.com/office/powerpoint/2010/main" val="36875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79400" y="221488"/>
            <a:ext cx="8597900" cy="787505"/>
          </a:xfrm>
        </p:spPr>
        <p:txBody>
          <a:bodyPr>
            <a:normAutofit/>
          </a:bodyPr>
          <a:lstStyle/>
          <a:p>
            <a:pPr marL="609600" indent="-609600"/>
            <a:r>
              <a:rPr lang="en-US" dirty="0">
                <a:solidFill>
                  <a:srgbClr val="000000"/>
                </a:solidFill>
                <a:effectLst>
                  <a:outerShdw blurRad="38100" dist="38100" dir="2700000" algn="tl">
                    <a:srgbClr val="FFFFFF"/>
                  </a:outerShdw>
                </a:effectLst>
              </a:rPr>
              <a:t>Step 1: Mapping Regular Entities</a:t>
            </a:r>
          </a:p>
        </p:txBody>
      </p:sp>
      <p:sp>
        <p:nvSpPr>
          <p:cNvPr id="192515" name="Rectangle 3"/>
          <p:cNvSpPr>
            <a:spLocks noGrp="1" noChangeArrowheads="1"/>
          </p:cNvSpPr>
          <p:nvPr>
            <p:ph idx="1"/>
          </p:nvPr>
        </p:nvSpPr>
        <p:spPr>
          <a:xfrm>
            <a:off x="431800" y="1240221"/>
            <a:ext cx="8255000" cy="4703379"/>
          </a:xfrm>
        </p:spPr>
        <p:txBody>
          <a:bodyPr>
            <a:normAutofit fontScale="92500" lnSpcReduction="10000"/>
          </a:bodyPr>
          <a:lstStyle/>
          <a:p>
            <a:pPr marL="624840" indent="-533400"/>
            <a:r>
              <a:rPr lang="en-US" dirty="0">
                <a:solidFill>
                  <a:srgbClr val="000000"/>
                </a:solidFill>
                <a:effectLst>
                  <a:outerShdw blurRad="38100" dist="38100" dir="2700000" algn="tl">
                    <a:srgbClr val="FFFFFF"/>
                  </a:outerShdw>
                </a:effectLst>
              </a:rPr>
              <a:t>Name of the entity</a:t>
            </a:r>
          </a:p>
          <a:p>
            <a:pPr marL="990600" lvl="1" indent="-533400">
              <a:buFont typeface="Calibri" pitchFamily="34" charset="0"/>
              <a:buChar char="→"/>
            </a:pPr>
            <a:r>
              <a:rPr lang="en-US" dirty="0">
                <a:solidFill>
                  <a:srgbClr val="000000"/>
                </a:solidFill>
                <a:effectLst>
                  <a:outerShdw blurRad="38100" dist="38100" dir="2700000" algn="tl">
                    <a:srgbClr val="FFFFFF"/>
                  </a:outerShdw>
                </a:effectLst>
              </a:rPr>
              <a:t>Name of the relation.</a:t>
            </a:r>
          </a:p>
          <a:p>
            <a:pPr marL="624840" indent="-533400"/>
            <a:r>
              <a:rPr lang="en-US" dirty="0">
                <a:solidFill>
                  <a:srgbClr val="000000"/>
                </a:solidFill>
                <a:effectLst>
                  <a:outerShdw blurRad="38100" dist="38100" dir="2700000" algn="tl">
                    <a:srgbClr val="FFFFFF"/>
                  </a:outerShdw>
                </a:effectLst>
              </a:rPr>
              <a:t>Identifier of the entity</a:t>
            </a:r>
          </a:p>
          <a:p>
            <a:pPr marL="990600" lvl="1" indent="-533400">
              <a:buFont typeface="Calibri" pitchFamily="34" charset="0"/>
              <a:buChar char="→"/>
            </a:pPr>
            <a:r>
              <a:rPr lang="en-US" dirty="0">
                <a:solidFill>
                  <a:srgbClr val="000000"/>
                </a:solidFill>
                <a:effectLst>
                  <a:outerShdw blurRad="38100" dist="38100" dir="2700000" algn="tl">
                    <a:srgbClr val="FFFFFF"/>
                  </a:outerShdw>
                </a:effectLst>
              </a:rPr>
              <a:t>Primary key of the relation.</a:t>
            </a:r>
          </a:p>
          <a:p>
            <a:pPr marL="624840" indent="-533400"/>
            <a:r>
              <a:rPr lang="en-US" dirty="0">
                <a:solidFill>
                  <a:srgbClr val="000000"/>
                </a:solidFill>
                <a:effectLst>
                  <a:outerShdw blurRad="38100" dist="38100" dir="2700000" algn="tl">
                    <a:srgbClr val="FFFFFF"/>
                  </a:outerShdw>
                </a:effectLst>
              </a:rPr>
              <a:t>Simple attributes</a:t>
            </a:r>
          </a:p>
          <a:p>
            <a:pPr marL="990600" lvl="1" indent="-533400">
              <a:buFont typeface="Calibri" pitchFamily="34" charset="0"/>
              <a:buChar char="→"/>
            </a:pPr>
            <a:r>
              <a:rPr lang="en-US" dirty="0">
                <a:solidFill>
                  <a:srgbClr val="000000"/>
                </a:solidFill>
                <a:effectLst>
                  <a:outerShdw blurRad="38100" dist="38100" dir="2700000" algn="tl">
                    <a:srgbClr val="FFFFFF"/>
                  </a:outerShdw>
                </a:effectLst>
              </a:rPr>
              <a:t>Columns in the relation.</a:t>
            </a:r>
          </a:p>
          <a:p>
            <a:pPr marL="624840" indent="-533400"/>
            <a:r>
              <a:rPr lang="en-US" dirty="0">
                <a:solidFill>
                  <a:srgbClr val="000000"/>
                </a:solidFill>
                <a:effectLst>
                  <a:outerShdw blurRad="38100" dist="38100" dir="2700000" algn="tl">
                    <a:srgbClr val="FFFFFF"/>
                  </a:outerShdw>
                </a:effectLst>
              </a:rPr>
              <a:t>Composite attributes</a:t>
            </a:r>
          </a:p>
          <a:p>
            <a:pPr marL="990600" lvl="1" indent="-533400">
              <a:buFont typeface="Calibri" pitchFamily="34" charset="0"/>
              <a:buChar char="→"/>
            </a:pPr>
            <a:r>
              <a:rPr lang="en-US" dirty="0">
                <a:solidFill>
                  <a:srgbClr val="000000"/>
                </a:solidFill>
                <a:effectLst>
                  <a:outerShdw blurRad="38100" dist="38100" dir="2700000" algn="tl">
                    <a:srgbClr val="FFFFFF"/>
                  </a:outerShdw>
                </a:effectLst>
              </a:rPr>
              <a:t>Use only their simple, component attributes .</a:t>
            </a:r>
          </a:p>
          <a:p>
            <a:pPr marL="624840" indent="-533400"/>
            <a:r>
              <a:rPr lang="en-US" dirty="0" err="1">
                <a:solidFill>
                  <a:srgbClr val="000000"/>
                </a:solidFill>
                <a:effectLst>
                  <a:outerShdw blurRad="38100" dist="38100" dir="2700000" algn="tl">
                    <a:srgbClr val="FFFFFF"/>
                  </a:outerShdw>
                </a:effectLst>
              </a:rPr>
              <a:t>Multivalued</a:t>
            </a:r>
            <a:r>
              <a:rPr lang="en-US" dirty="0">
                <a:solidFill>
                  <a:srgbClr val="000000"/>
                </a:solidFill>
                <a:effectLst>
                  <a:outerShdw blurRad="38100" dist="38100" dir="2700000" algn="tl">
                    <a:srgbClr val="FFFFFF"/>
                  </a:outerShdw>
                </a:effectLst>
              </a:rPr>
              <a:t> Attribute</a:t>
            </a:r>
          </a:p>
          <a:p>
            <a:pPr marL="990600" lvl="1" indent="-533400">
              <a:buFont typeface="Calibri" pitchFamily="34" charset="0"/>
              <a:buChar char="→"/>
            </a:pPr>
            <a:r>
              <a:rPr lang="en-US" dirty="0">
                <a:solidFill>
                  <a:srgbClr val="000000"/>
                </a:solidFill>
                <a:effectLst>
                  <a:outerShdw blurRad="38100" dist="38100" dir="2700000" algn="tl">
                    <a:srgbClr val="FFFFFF"/>
                  </a:outerShdw>
                </a:effectLst>
              </a:rPr>
              <a:t>Becomes a separate relation with a foreign key taken from the superior entity.</a:t>
            </a:r>
          </a:p>
          <a:p>
            <a:pPr marL="624840" indent="-533400">
              <a:buFont typeface="Calibri" pitchFamily="34" charset="0"/>
              <a:buChar char="→"/>
            </a:pPr>
            <a:endParaRPr lang="en-US" dirty="0">
              <a:solidFill>
                <a:srgbClr val="000000"/>
              </a:solidFill>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fld id="{DA153DF8-EB5A-47FA-8434-A95078EC2435}" type="slidenum">
              <a:rPr lang="en-US"/>
              <a:pPr/>
              <a:t>11</a:t>
            </a:fld>
            <a:endParaRPr lang="en-US"/>
          </a:p>
        </p:txBody>
      </p:sp>
    </p:spTree>
    <p:extLst>
      <p:ext uri="{BB962C8B-B14F-4D97-AF65-F5344CB8AC3E}">
        <p14:creationId xmlns:p14="http://schemas.microsoft.com/office/powerpoint/2010/main" val="1618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25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25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2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Noname.jpg"/>
          <p:cNvPicPr>
            <a:picLocks noChangeAspect="1"/>
          </p:cNvPicPr>
          <p:nvPr/>
        </p:nvPicPr>
        <p:blipFill>
          <a:blip r:embed="rId3"/>
          <a:srcRect/>
          <a:stretch>
            <a:fillRect/>
          </a:stretch>
        </p:blipFill>
        <p:spPr bwMode="auto">
          <a:xfrm>
            <a:off x="333375" y="1684338"/>
            <a:ext cx="8548688" cy="2130425"/>
          </a:xfrm>
          <a:prstGeom prst="rect">
            <a:avLst/>
          </a:prstGeom>
          <a:noFill/>
          <a:ln w="9525">
            <a:noFill/>
            <a:miter lim="800000"/>
            <a:headEnd/>
            <a:tailEnd/>
          </a:ln>
        </p:spPr>
      </p:pic>
      <p:sp>
        <p:nvSpPr>
          <p:cNvPr id="7" name="Slide Number Placeholder 1"/>
          <p:cNvSpPr>
            <a:spLocks noGrp="1"/>
          </p:cNvSpPr>
          <p:nvPr>
            <p:ph type="sldNum" sz="quarter" idx="12"/>
          </p:nvPr>
        </p:nvSpPr>
        <p:spPr>
          <a:xfrm>
            <a:off x="6538913" y="6245225"/>
            <a:ext cx="2133600" cy="476250"/>
          </a:xfrm>
        </p:spPr>
        <p:txBody>
          <a:bodyPr/>
          <a:lstStyle/>
          <a:p>
            <a:fld id="{0386AD85-5717-44EE-B4ED-CD7E1D86C9D1}" type="slidenum">
              <a:rPr lang="en-US"/>
              <a:pPr/>
              <a:t>12</a:t>
            </a:fld>
            <a:endParaRPr lang="en-US"/>
          </a:p>
        </p:txBody>
      </p:sp>
      <p:sp>
        <p:nvSpPr>
          <p:cNvPr id="15364" name="Text Box 2"/>
          <p:cNvSpPr txBox="1">
            <a:spLocks noChangeArrowheads="1"/>
          </p:cNvSpPr>
          <p:nvPr/>
        </p:nvSpPr>
        <p:spPr bwMode="auto">
          <a:xfrm>
            <a:off x="290512" y="1063625"/>
            <a:ext cx="8104188" cy="461665"/>
          </a:xfrm>
          <a:prstGeom prst="rect">
            <a:avLst/>
          </a:prstGeom>
          <a:noFill/>
          <a:ln w="9525">
            <a:noFill/>
            <a:miter lim="800000"/>
            <a:headEnd/>
            <a:tailEnd/>
          </a:ln>
        </p:spPr>
        <p:txBody>
          <a:bodyPr wrap="square">
            <a:spAutoFit/>
          </a:bodyPr>
          <a:lstStyle/>
          <a:p>
            <a:pPr eaLnBrk="0" hangingPunct="0"/>
            <a:r>
              <a:rPr lang="en-US" sz="2400" dirty="0">
                <a:latin typeface="+mj-lt"/>
              </a:rPr>
              <a:t>(a) CUSTOMER entity with simple attributes</a:t>
            </a:r>
          </a:p>
        </p:txBody>
      </p:sp>
      <p:sp>
        <p:nvSpPr>
          <p:cNvPr id="15365" name="Text Box 3"/>
          <p:cNvSpPr txBox="1">
            <a:spLocks noChangeArrowheads="1"/>
          </p:cNvSpPr>
          <p:nvPr/>
        </p:nvSpPr>
        <p:spPr bwMode="auto">
          <a:xfrm>
            <a:off x="2559050" y="273705"/>
            <a:ext cx="3795334" cy="52322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mj-lt"/>
              </a:rPr>
              <a:t>Mapping a Regular Entity</a:t>
            </a:r>
          </a:p>
        </p:txBody>
      </p:sp>
      <p:sp>
        <p:nvSpPr>
          <p:cNvPr id="15366" name="Text Box 4"/>
          <p:cNvSpPr txBox="1">
            <a:spLocks noChangeArrowheads="1"/>
          </p:cNvSpPr>
          <p:nvPr/>
        </p:nvSpPr>
        <p:spPr bwMode="auto">
          <a:xfrm>
            <a:off x="338138" y="3987800"/>
            <a:ext cx="3065134" cy="461665"/>
          </a:xfrm>
          <a:prstGeom prst="rect">
            <a:avLst/>
          </a:prstGeom>
          <a:noFill/>
          <a:ln w="9525">
            <a:noFill/>
            <a:miter lim="800000"/>
            <a:headEnd/>
            <a:tailEnd/>
          </a:ln>
        </p:spPr>
        <p:txBody>
          <a:bodyPr wrap="none">
            <a:spAutoFit/>
          </a:bodyPr>
          <a:lstStyle/>
          <a:p>
            <a:pPr eaLnBrk="0" hangingPunct="0"/>
            <a:r>
              <a:rPr lang="en-US" sz="2400" dirty="0">
                <a:latin typeface="+mj-lt"/>
              </a:rPr>
              <a:t>(b) CUSTOMER relation</a:t>
            </a:r>
          </a:p>
        </p:txBody>
      </p:sp>
      <p:pic>
        <p:nvPicPr>
          <p:cNvPr id="15367" name="Picture 8" descr="Noname.jpg"/>
          <p:cNvPicPr>
            <a:picLocks noChangeAspect="1"/>
          </p:cNvPicPr>
          <p:nvPr/>
        </p:nvPicPr>
        <p:blipFill>
          <a:blip r:embed="rId4"/>
          <a:srcRect/>
          <a:stretch>
            <a:fillRect/>
          </a:stretch>
        </p:blipFill>
        <p:spPr bwMode="auto">
          <a:xfrm>
            <a:off x="658813" y="4613275"/>
            <a:ext cx="7918450" cy="1233488"/>
          </a:xfrm>
          <a:prstGeom prst="rect">
            <a:avLst/>
          </a:prstGeom>
          <a:noFill/>
          <a:ln w="9525">
            <a:noFill/>
            <a:miter lim="800000"/>
            <a:headEnd/>
            <a:tailEnd/>
          </a:ln>
        </p:spPr>
      </p:pic>
      <p:sp>
        <p:nvSpPr>
          <p:cNvPr id="16" name="Freeform 15"/>
          <p:cNvSpPr/>
          <p:nvPr/>
        </p:nvSpPr>
        <p:spPr>
          <a:xfrm>
            <a:off x="1371600" y="2247900"/>
            <a:ext cx="2374900" cy="2578100"/>
          </a:xfrm>
          <a:custGeom>
            <a:avLst/>
            <a:gdLst>
              <a:gd name="connsiteX0" fmla="*/ 2702983 w 2702983"/>
              <a:gd name="connsiteY0" fmla="*/ 0 h 2540000"/>
              <a:gd name="connsiteX1" fmla="*/ 429683 w 2702983"/>
              <a:gd name="connsiteY1" fmla="*/ 1054100 h 2540000"/>
              <a:gd name="connsiteX2" fmla="*/ 124883 w 2702983"/>
              <a:gd name="connsiteY2" fmla="*/ 2540000 h 2540000"/>
              <a:gd name="connsiteX3" fmla="*/ 124883 w 2702983"/>
              <a:gd name="connsiteY3" fmla="*/ 2540000 h 2540000"/>
              <a:gd name="connsiteX4" fmla="*/ 124883 w 2702983"/>
              <a:gd name="connsiteY4" fmla="*/ 254000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2983" h="2540000">
                <a:moveTo>
                  <a:pt x="2702983" y="0"/>
                </a:moveTo>
                <a:cubicBezTo>
                  <a:pt x="1781174" y="315383"/>
                  <a:pt x="859366" y="630767"/>
                  <a:pt x="429683" y="1054100"/>
                </a:cubicBezTo>
                <a:cubicBezTo>
                  <a:pt x="0" y="1477433"/>
                  <a:pt x="124883" y="2540000"/>
                  <a:pt x="124883" y="2540000"/>
                </a:cubicBezTo>
                <a:lnTo>
                  <a:pt x="124883" y="2540000"/>
                </a:lnTo>
                <a:lnTo>
                  <a:pt x="124883" y="2540000"/>
                </a:ln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1765300" y="2514600"/>
            <a:ext cx="1854200" cy="2578100"/>
          </a:xfrm>
          <a:custGeom>
            <a:avLst/>
            <a:gdLst>
              <a:gd name="connsiteX0" fmla="*/ 1917700 w 1917700"/>
              <a:gd name="connsiteY0" fmla="*/ 0 h 2616200"/>
              <a:gd name="connsiteX1" fmla="*/ 381000 w 1917700"/>
              <a:gd name="connsiteY1" fmla="*/ 990600 h 2616200"/>
              <a:gd name="connsiteX2" fmla="*/ 0 w 1917700"/>
              <a:gd name="connsiteY2" fmla="*/ 2616200 h 2616200"/>
            </a:gdLst>
            <a:ahLst/>
            <a:cxnLst>
              <a:cxn ang="0">
                <a:pos x="connsiteX0" y="connsiteY0"/>
              </a:cxn>
              <a:cxn ang="0">
                <a:pos x="connsiteX1" y="connsiteY1"/>
              </a:cxn>
              <a:cxn ang="0">
                <a:pos x="connsiteX2" y="connsiteY2"/>
              </a:cxn>
            </a:cxnLst>
            <a:rect l="l" t="t" r="r" b="b"/>
            <a:pathLst>
              <a:path w="1917700" h="2616200">
                <a:moveTo>
                  <a:pt x="1917700" y="0"/>
                </a:moveTo>
                <a:cubicBezTo>
                  <a:pt x="1309158" y="277283"/>
                  <a:pt x="700617" y="554567"/>
                  <a:pt x="381000" y="990600"/>
                </a:cubicBezTo>
                <a:cubicBezTo>
                  <a:pt x="61383" y="1426633"/>
                  <a:pt x="0" y="2616200"/>
                  <a:pt x="0" y="26162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614083" y="2781300"/>
            <a:ext cx="1005417" cy="2374900"/>
          </a:xfrm>
          <a:custGeom>
            <a:avLst/>
            <a:gdLst>
              <a:gd name="connsiteX0" fmla="*/ 992717 w 992717"/>
              <a:gd name="connsiteY0" fmla="*/ 0 h 2247900"/>
              <a:gd name="connsiteX1" fmla="*/ 27517 w 992717"/>
              <a:gd name="connsiteY1" fmla="*/ 863600 h 2247900"/>
              <a:gd name="connsiteX2" fmla="*/ 827617 w 992717"/>
              <a:gd name="connsiteY2" fmla="*/ 2247900 h 2247900"/>
            </a:gdLst>
            <a:ahLst/>
            <a:cxnLst>
              <a:cxn ang="0">
                <a:pos x="connsiteX0" y="connsiteY0"/>
              </a:cxn>
              <a:cxn ang="0">
                <a:pos x="connsiteX1" y="connsiteY1"/>
              </a:cxn>
              <a:cxn ang="0">
                <a:pos x="connsiteX2" y="connsiteY2"/>
              </a:cxn>
            </a:cxnLst>
            <a:rect l="l" t="t" r="r" b="b"/>
            <a:pathLst>
              <a:path w="992717" h="2247900">
                <a:moveTo>
                  <a:pt x="992717" y="0"/>
                </a:moveTo>
                <a:cubicBezTo>
                  <a:pt x="523875" y="244475"/>
                  <a:pt x="55034" y="488950"/>
                  <a:pt x="27517" y="863600"/>
                </a:cubicBezTo>
                <a:cubicBezTo>
                  <a:pt x="0" y="1238250"/>
                  <a:pt x="413808" y="1743075"/>
                  <a:pt x="827617" y="22479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2810933" y="3073400"/>
            <a:ext cx="2637367" cy="2120900"/>
          </a:xfrm>
          <a:custGeom>
            <a:avLst/>
            <a:gdLst>
              <a:gd name="connsiteX0" fmla="*/ 757767 w 2637367"/>
              <a:gd name="connsiteY0" fmla="*/ 0 h 2120900"/>
              <a:gd name="connsiteX1" fmla="*/ 313267 w 2637367"/>
              <a:gd name="connsiteY1" fmla="*/ 673100 h 2120900"/>
              <a:gd name="connsiteX2" fmla="*/ 2637367 w 2637367"/>
              <a:gd name="connsiteY2" fmla="*/ 2120900 h 2120900"/>
            </a:gdLst>
            <a:ahLst/>
            <a:cxnLst>
              <a:cxn ang="0">
                <a:pos x="connsiteX0" y="connsiteY0"/>
              </a:cxn>
              <a:cxn ang="0">
                <a:pos x="connsiteX1" y="connsiteY1"/>
              </a:cxn>
              <a:cxn ang="0">
                <a:pos x="connsiteX2" y="connsiteY2"/>
              </a:cxn>
            </a:cxnLst>
            <a:rect l="l" t="t" r="r" b="b"/>
            <a:pathLst>
              <a:path w="2637367" h="2120900">
                <a:moveTo>
                  <a:pt x="757767" y="0"/>
                </a:moveTo>
                <a:cubicBezTo>
                  <a:pt x="378883" y="159808"/>
                  <a:pt x="0" y="319617"/>
                  <a:pt x="313267" y="673100"/>
                </a:cubicBezTo>
                <a:cubicBezTo>
                  <a:pt x="626534" y="1026583"/>
                  <a:pt x="1631950" y="1573741"/>
                  <a:pt x="2637367" y="21209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200400" y="3314700"/>
            <a:ext cx="4191000" cy="1879600"/>
          </a:xfrm>
          <a:custGeom>
            <a:avLst/>
            <a:gdLst>
              <a:gd name="connsiteX0" fmla="*/ 381000 w 4191000"/>
              <a:gd name="connsiteY0" fmla="*/ 0 h 1879600"/>
              <a:gd name="connsiteX1" fmla="*/ 635000 w 4191000"/>
              <a:gd name="connsiteY1" fmla="*/ 457200 h 1879600"/>
              <a:gd name="connsiteX2" fmla="*/ 4191000 w 4191000"/>
              <a:gd name="connsiteY2" fmla="*/ 1879600 h 1879600"/>
            </a:gdLst>
            <a:ahLst/>
            <a:cxnLst>
              <a:cxn ang="0">
                <a:pos x="connsiteX0" y="connsiteY0"/>
              </a:cxn>
              <a:cxn ang="0">
                <a:pos x="connsiteX1" y="connsiteY1"/>
              </a:cxn>
              <a:cxn ang="0">
                <a:pos x="connsiteX2" y="connsiteY2"/>
              </a:cxn>
            </a:cxnLst>
            <a:rect l="l" t="t" r="r" b="b"/>
            <a:pathLst>
              <a:path w="4191000" h="1879600">
                <a:moveTo>
                  <a:pt x="381000" y="0"/>
                </a:moveTo>
                <a:cubicBezTo>
                  <a:pt x="190500" y="71966"/>
                  <a:pt x="0" y="143933"/>
                  <a:pt x="635000" y="457200"/>
                </a:cubicBezTo>
                <a:cubicBezTo>
                  <a:pt x="1270000" y="770467"/>
                  <a:pt x="2730500" y="1325033"/>
                  <a:pt x="4191000" y="18796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114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descr="Noname.jpg"/>
          <p:cNvPicPr>
            <a:picLocks noChangeAspect="1"/>
          </p:cNvPicPr>
          <p:nvPr/>
        </p:nvPicPr>
        <p:blipFill>
          <a:blip r:embed="rId3"/>
          <a:srcRect/>
          <a:stretch>
            <a:fillRect/>
          </a:stretch>
        </p:blipFill>
        <p:spPr bwMode="auto">
          <a:xfrm>
            <a:off x="409575" y="1598613"/>
            <a:ext cx="8389938" cy="2278062"/>
          </a:xfrm>
          <a:prstGeom prst="rect">
            <a:avLst/>
          </a:prstGeom>
          <a:noFill/>
          <a:ln w="9525">
            <a:noFill/>
            <a:miter lim="800000"/>
            <a:headEnd/>
            <a:tailEnd/>
          </a:ln>
        </p:spPr>
      </p:pic>
      <p:sp>
        <p:nvSpPr>
          <p:cNvPr id="7" name="Slide Number Placeholder 1"/>
          <p:cNvSpPr>
            <a:spLocks noGrp="1"/>
          </p:cNvSpPr>
          <p:nvPr>
            <p:ph type="sldNum" sz="quarter" idx="12"/>
          </p:nvPr>
        </p:nvSpPr>
        <p:spPr/>
        <p:txBody>
          <a:bodyPr/>
          <a:lstStyle/>
          <a:p>
            <a:fld id="{4D9490E6-27DC-4931-BA03-CE178E5B845A}" type="slidenum">
              <a:rPr lang="en-US"/>
              <a:pPr/>
              <a:t>13</a:t>
            </a:fld>
            <a:endParaRPr lang="en-US"/>
          </a:p>
        </p:txBody>
      </p:sp>
      <p:sp>
        <p:nvSpPr>
          <p:cNvPr id="16388" name="Text Box 3"/>
          <p:cNvSpPr txBox="1">
            <a:spLocks noChangeArrowheads="1"/>
          </p:cNvSpPr>
          <p:nvPr/>
        </p:nvSpPr>
        <p:spPr bwMode="auto">
          <a:xfrm>
            <a:off x="533400" y="990600"/>
            <a:ext cx="8013700" cy="461665"/>
          </a:xfrm>
          <a:prstGeom prst="rect">
            <a:avLst/>
          </a:prstGeom>
          <a:noFill/>
          <a:ln w="9525">
            <a:noFill/>
            <a:miter lim="800000"/>
            <a:headEnd/>
            <a:tailEnd/>
          </a:ln>
        </p:spPr>
        <p:txBody>
          <a:bodyPr wrap="square">
            <a:spAutoFit/>
          </a:bodyPr>
          <a:lstStyle/>
          <a:p>
            <a:pPr eaLnBrk="0" hangingPunct="0"/>
            <a:r>
              <a:rPr lang="en-US" sz="2400" dirty="0">
                <a:latin typeface="+mj-lt"/>
              </a:rPr>
              <a:t>(a) CUSTOMER entity with composite attribute</a:t>
            </a:r>
          </a:p>
        </p:txBody>
      </p:sp>
      <p:sp>
        <p:nvSpPr>
          <p:cNvPr id="16389" name="Text Box 4"/>
          <p:cNvSpPr txBox="1">
            <a:spLocks noChangeArrowheads="1"/>
          </p:cNvSpPr>
          <p:nvPr/>
        </p:nvSpPr>
        <p:spPr bwMode="auto">
          <a:xfrm>
            <a:off x="2182553" y="234018"/>
            <a:ext cx="4715393" cy="52322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mj-lt"/>
              </a:rPr>
              <a:t>Mapping a Composite Attribute</a:t>
            </a:r>
          </a:p>
        </p:txBody>
      </p:sp>
      <p:sp>
        <p:nvSpPr>
          <p:cNvPr id="16390" name="Text Box 6"/>
          <p:cNvSpPr txBox="1">
            <a:spLocks noChangeArrowheads="1"/>
          </p:cNvSpPr>
          <p:nvPr/>
        </p:nvSpPr>
        <p:spPr bwMode="auto">
          <a:xfrm>
            <a:off x="641350" y="4010025"/>
            <a:ext cx="5497018" cy="461665"/>
          </a:xfrm>
          <a:prstGeom prst="rect">
            <a:avLst/>
          </a:prstGeom>
          <a:noFill/>
          <a:ln w="9525">
            <a:noFill/>
            <a:miter lim="800000"/>
            <a:headEnd/>
            <a:tailEnd/>
          </a:ln>
        </p:spPr>
        <p:txBody>
          <a:bodyPr wrap="none">
            <a:spAutoFit/>
          </a:bodyPr>
          <a:lstStyle/>
          <a:p>
            <a:pPr eaLnBrk="0" hangingPunct="0"/>
            <a:r>
              <a:rPr lang="en-US" sz="2400" dirty="0">
                <a:latin typeface="+mj-lt"/>
              </a:rPr>
              <a:t>(b) CUSTOMER relation with address detail</a:t>
            </a:r>
          </a:p>
        </p:txBody>
      </p:sp>
      <p:pic>
        <p:nvPicPr>
          <p:cNvPr id="16391" name="Picture 8" descr="Noname.jpg"/>
          <p:cNvPicPr>
            <a:picLocks noChangeAspect="1"/>
          </p:cNvPicPr>
          <p:nvPr/>
        </p:nvPicPr>
        <p:blipFill>
          <a:blip r:embed="rId4"/>
          <a:srcRect/>
          <a:stretch>
            <a:fillRect/>
          </a:stretch>
        </p:blipFill>
        <p:spPr bwMode="auto">
          <a:xfrm>
            <a:off x="525463" y="4630738"/>
            <a:ext cx="8162925" cy="1196975"/>
          </a:xfrm>
          <a:prstGeom prst="rect">
            <a:avLst/>
          </a:prstGeom>
          <a:noFill/>
          <a:ln w="9525">
            <a:noFill/>
            <a:miter lim="800000"/>
            <a:headEnd/>
            <a:tailEnd/>
          </a:ln>
        </p:spPr>
      </p:pic>
      <p:sp>
        <p:nvSpPr>
          <p:cNvPr id="9" name="Freeform 8"/>
          <p:cNvSpPr/>
          <p:nvPr/>
        </p:nvSpPr>
        <p:spPr>
          <a:xfrm>
            <a:off x="3718983" y="3302000"/>
            <a:ext cx="1005417" cy="1879600"/>
          </a:xfrm>
          <a:custGeom>
            <a:avLst/>
            <a:gdLst>
              <a:gd name="connsiteX0" fmla="*/ 459317 w 1005417"/>
              <a:gd name="connsiteY0" fmla="*/ 0 h 1879600"/>
              <a:gd name="connsiteX1" fmla="*/ 91017 w 1005417"/>
              <a:gd name="connsiteY1" fmla="*/ 635000 h 1879600"/>
              <a:gd name="connsiteX2" fmla="*/ 1005417 w 1005417"/>
              <a:gd name="connsiteY2" fmla="*/ 1879600 h 1879600"/>
            </a:gdLst>
            <a:ahLst/>
            <a:cxnLst>
              <a:cxn ang="0">
                <a:pos x="connsiteX0" y="connsiteY0"/>
              </a:cxn>
              <a:cxn ang="0">
                <a:pos x="connsiteX1" y="connsiteY1"/>
              </a:cxn>
              <a:cxn ang="0">
                <a:pos x="connsiteX2" y="connsiteY2"/>
              </a:cxn>
            </a:cxnLst>
            <a:rect l="l" t="t" r="r" b="b"/>
            <a:pathLst>
              <a:path w="1005417" h="1879600">
                <a:moveTo>
                  <a:pt x="459317" y="0"/>
                </a:moveTo>
                <a:cubicBezTo>
                  <a:pt x="229658" y="160866"/>
                  <a:pt x="0" y="321733"/>
                  <a:pt x="91017" y="635000"/>
                </a:cubicBezTo>
                <a:cubicBezTo>
                  <a:pt x="182034" y="948267"/>
                  <a:pt x="593725" y="1413933"/>
                  <a:pt x="1005417" y="18796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4214283" y="3276600"/>
            <a:ext cx="1335617" cy="1879600"/>
          </a:xfrm>
          <a:custGeom>
            <a:avLst/>
            <a:gdLst>
              <a:gd name="connsiteX0" fmla="*/ 484717 w 1335617"/>
              <a:gd name="connsiteY0" fmla="*/ 0 h 1879600"/>
              <a:gd name="connsiteX1" fmla="*/ 141817 w 1335617"/>
              <a:gd name="connsiteY1" fmla="*/ 444500 h 1879600"/>
              <a:gd name="connsiteX2" fmla="*/ 1335617 w 1335617"/>
              <a:gd name="connsiteY2" fmla="*/ 1879600 h 1879600"/>
            </a:gdLst>
            <a:ahLst/>
            <a:cxnLst>
              <a:cxn ang="0">
                <a:pos x="connsiteX0" y="connsiteY0"/>
              </a:cxn>
              <a:cxn ang="0">
                <a:pos x="connsiteX1" y="connsiteY1"/>
              </a:cxn>
              <a:cxn ang="0">
                <a:pos x="connsiteX2" y="connsiteY2"/>
              </a:cxn>
            </a:cxnLst>
            <a:rect l="l" t="t" r="r" b="b"/>
            <a:pathLst>
              <a:path w="1335617" h="1879600">
                <a:moveTo>
                  <a:pt x="484717" y="0"/>
                </a:moveTo>
                <a:cubicBezTo>
                  <a:pt x="242358" y="65616"/>
                  <a:pt x="0" y="131233"/>
                  <a:pt x="141817" y="444500"/>
                </a:cubicBezTo>
                <a:cubicBezTo>
                  <a:pt x="283634" y="757767"/>
                  <a:pt x="809625" y="1318683"/>
                  <a:pt x="1335617" y="18796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4891617" y="3302000"/>
            <a:ext cx="1509183" cy="1854200"/>
          </a:xfrm>
          <a:custGeom>
            <a:avLst/>
            <a:gdLst>
              <a:gd name="connsiteX0" fmla="*/ 378883 w 1509183"/>
              <a:gd name="connsiteY0" fmla="*/ 0 h 1854200"/>
              <a:gd name="connsiteX1" fmla="*/ 188383 w 1509183"/>
              <a:gd name="connsiteY1" fmla="*/ 393700 h 1854200"/>
              <a:gd name="connsiteX2" fmla="*/ 1509183 w 1509183"/>
              <a:gd name="connsiteY2" fmla="*/ 1854200 h 1854200"/>
            </a:gdLst>
            <a:ahLst/>
            <a:cxnLst>
              <a:cxn ang="0">
                <a:pos x="connsiteX0" y="connsiteY0"/>
              </a:cxn>
              <a:cxn ang="0">
                <a:pos x="connsiteX1" y="connsiteY1"/>
              </a:cxn>
              <a:cxn ang="0">
                <a:pos x="connsiteX2" y="connsiteY2"/>
              </a:cxn>
            </a:cxnLst>
            <a:rect l="l" t="t" r="r" b="b"/>
            <a:pathLst>
              <a:path w="1509183" h="1854200">
                <a:moveTo>
                  <a:pt x="378883" y="0"/>
                </a:moveTo>
                <a:cubicBezTo>
                  <a:pt x="189441" y="42333"/>
                  <a:pt x="0" y="84667"/>
                  <a:pt x="188383" y="393700"/>
                </a:cubicBezTo>
                <a:cubicBezTo>
                  <a:pt x="376766" y="702733"/>
                  <a:pt x="942974" y="1278466"/>
                  <a:pt x="1509183" y="18542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3467100" y="2717800"/>
            <a:ext cx="2298700" cy="3175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0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descr="Noname.jpg"/>
          <p:cNvPicPr>
            <a:picLocks noChangeAspect="1"/>
          </p:cNvPicPr>
          <p:nvPr/>
        </p:nvPicPr>
        <p:blipFill>
          <a:blip r:embed="rId3"/>
          <a:srcRect t="5421" r="3229" b="3150"/>
          <a:stretch>
            <a:fillRect/>
          </a:stretch>
        </p:blipFill>
        <p:spPr bwMode="auto">
          <a:xfrm>
            <a:off x="1520605" y="3812626"/>
            <a:ext cx="6232525" cy="1981200"/>
          </a:xfrm>
          <a:prstGeom prst="rect">
            <a:avLst/>
          </a:prstGeom>
          <a:noFill/>
          <a:ln w="9525">
            <a:noFill/>
            <a:miter lim="800000"/>
            <a:headEnd/>
            <a:tailEnd/>
          </a:ln>
        </p:spPr>
      </p:pic>
      <p:pic>
        <p:nvPicPr>
          <p:cNvPr id="17411" name="Picture 10" descr="Noname.jpg"/>
          <p:cNvPicPr>
            <a:picLocks noChangeAspect="1"/>
          </p:cNvPicPr>
          <p:nvPr/>
        </p:nvPicPr>
        <p:blipFill>
          <a:blip r:embed="rId4"/>
          <a:srcRect t="5419" r="1163" b="7225"/>
          <a:stretch>
            <a:fillRect/>
          </a:stretch>
        </p:blipFill>
        <p:spPr bwMode="auto">
          <a:xfrm>
            <a:off x="493493" y="1577426"/>
            <a:ext cx="8097837" cy="1689100"/>
          </a:xfrm>
          <a:prstGeom prst="rect">
            <a:avLst/>
          </a:prstGeom>
          <a:noFill/>
          <a:ln w="9525">
            <a:noFill/>
            <a:miter lim="800000"/>
            <a:headEnd/>
            <a:tailEnd/>
          </a:ln>
        </p:spPr>
      </p:pic>
      <p:sp>
        <p:nvSpPr>
          <p:cNvPr id="10" name="Slide Number Placeholder 3"/>
          <p:cNvSpPr>
            <a:spLocks noGrp="1"/>
          </p:cNvSpPr>
          <p:nvPr>
            <p:ph type="sldNum" sz="quarter" idx="12"/>
          </p:nvPr>
        </p:nvSpPr>
        <p:spPr/>
        <p:txBody>
          <a:bodyPr/>
          <a:lstStyle/>
          <a:p>
            <a:fld id="{247CC72B-5FD2-4113-B752-0E76676844B4}" type="slidenum">
              <a:rPr lang="en-US"/>
              <a:pPr/>
              <a:t>14</a:t>
            </a:fld>
            <a:endParaRPr lang="en-US"/>
          </a:p>
        </p:txBody>
      </p:sp>
      <p:sp>
        <p:nvSpPr>
          <p:cNvPr id="17413" name="Text Box 3"/>
          <p:cNvSpPr txBox="1">
            <a:spLocks noChangeArrowheads="1"/>
          </p:cNvSpPr>
          <p:nvPr/>
        </p:nvSpPr>
        <p:spPr bwMode="auto">
          <a:xfrm>
            <a:off x="1059583" y="172423"/>
            <a:ext cx="6902595" cy="52322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mj-lt"/>
              </a:rPr>
              <a:t>Mapping an entity with a multivalued attribute</a:t>
            </a:r>
          </a:p>
        </p:txBody>
      </p:sp>
      <p:sp>
        <p:nvSpPr>
          <p:cNvPr id="17414" name="Text Box 4"/>
          <p:cNvSpPr txBox="1">
            <a:spLocks noChangeArrowheads="1"/>
          </p:cNvSpPr>
          <p:nvPr/>
        </p:nvSpPr>
        <p:spPr bwMode="auto">
          <a:xfrm>
            <a:off x="214092" y="5895426"/>
            <a:ext cx="8961438" cy="457200"/>
          </a:xfrm>
          <a:prstGeom prst="rect">
            <a:avLst/>
          </a:prstGeom>
          <a:noFill/>
          <a:ln w="28575">
            <a:noFill/>
            <a:miter lim="800000"/>
            <a:headEnd/>
            <a:tailEnd/>
          </a:ln>
        </p:spPr>
        <p:txBody>
          <a:bodyPr wrap="none">
            <a:spAutoFit/>
          </a:bodyPr>
          <a:lstStyle/>
          <a:p>
            <a:r>
              <a:rPr lang="en-US" sz="2400" dirty="0">
                <a:solidFill>
                  <a:srgbClr val="990000"/>
                </a:solidFill>
              </a:rPr>
              <a:t>One–to–many relationship between original entity and new relation</a:t>
            </a:r>
          </a:p>
        </p:txBody>
      </p:sp>
      <p:sp>
        <p:nvSpPr>
          <p:cNvPr id="17417" name="Text Box 8"/>
          <p:cNvSpPr txBox="1">
            <a:spLocks noChangeArrowheads="1"/>
          </p:cNvSpPr>
          <p:nvPr/>
        </p:nvSpPr>
        <p:spPr bwMode="auto">
          <a:xfrm>
            <a:off x="133130" y="3347489"/>
            <a:ext cx="8866402" cy="461665"/>
          </a:xfrm>
          <a:prstGeom prst="rect">
            <a:avLst/>
          </a:prstGeom>
          <a:noFill/>
          <a:ln w="28575">
            <a:noFill/>
            <a:miter lim="800000"/>
            <a:headEnd/>
            <a:tailEnd/>
          </a:ln>
        </p:spPr>
        <p:txBody>
          <a:bodyPr wrap="none">
            <a:spAutoFit/>
          </a:bodyPr>
          <a:lstStyle/>
          <a:p>
            <a:r>
              <a:rPr lang="en-US" sz="2400" dirty="0">
                <a:latin typeface="+mj-lt"/>
              </a:rPr>
              <a:t>(b) Multivalued attribute becomes a separate relation with foreign key.</a:t>
            </a:r>
          </a:p>
        </p:txBody>
      </p:sp>
      <p:sp>
        <p:nvSpPr>
          <p:cNvPr id="11" name="Text Box 8"/>
          <p:cNvSpPr txBox="1">
            <a:spLocks noChangeArrowheads="1"/>
          </p:cNvSpPr>
          <p:nvPr/>
        </p:nvSpPr>
        <p:spPr bwMode="auto">
          <a:xfrm>
            <a:off x="133130" y="1064961"/>
            <a:ext cx="5160965" cy="461665"/>
          </a:xfrm>
          <a:prstGeom prst="rect">
            <a:avLst/>
          </a:prstGeom>
          <a:noFill/>
          <a:ln w="28575">
            <a:noFill/>
            <a:miter lim="800000"/>
            <a:headEnd/>
            <a:tailEnd/>
          </a:ln>
        </p:spPr>
        <p:txBody>
          <a:bodyPr wrap="none">
            <a:spAutoFit/>
          </a:bodyPr>
          <a:lstStyle/>
          <a:p>
            <a:r>
              <a:rPr lang="en-US" sz="2400" dirty="0">
                <a:latin typeface="+mj-lt"/>
              </a:rPr>
              <a:t>(a) Employee with multivalued attribute.</a:t>
            </a:r>
          </a:p>
        </p:txBody>
      </p:sp>
      <p:sp>
        <p:nvSpPr>
          <p:cNvPr id="9" name="Freeform 8"/>
          <p:cNvSpPr/>
          <p:nvPr/>
        </p:nvSpPr>
        <p:spPr>
          <a:xfrm>
            <a:off x="3162032" y="2980114"/>
            <a:ext cx="1056678" cy="2198716"/>
          </a:xfrm>
          <a:custGeom>
            <a:avLst/>
            <a:gdLst>
              <a:gd name="connsiteX0" fmla="*/ 459317 w 1005417"/>
              <a:gd name="connsiteY0" fmla="*/ 0 h 1879600"/>
              <a:gd name="connsiteX1" fmla="*/ 91017 w 1005417"/>
              <a:gd name="connsiteY1" fmla="*/ 635000 h 1879600"/>
              <a:gd name="connsiteX2" fmla="*/ 1005417 w 1005417"/>
              <a:gd name="connsiteY2" fmla="*/ 1879600 h 1879600"/>
            </a:gdLst>
            <a:ahLst/>
            <a:cxnLst>
              <a:cxn ang="0">
                <a:pos x="connsiteX0" y="connsiteY0"/>
              </a:cxn>
              <a:cxn ang="0">
                <a:pos x="connsiteX1" y="connsiteY1"/>
              </a:cxn>
              <a:cxn ang="0">
                <a:pos x="connsiteX2" y="connsiteY2"/>
              </a:cxn>
            </a:cxnLst>
            <a:rect l="l" t="t" r="r" b="b"/>
            <a:pathLst>
              <a:path w="1005417" h="1879600">
                <a:moveTo>
                  <a:pt x="459317" y="0"/>
                </a:moveTo>
                <a:cubicBezTo>
                  <a:pt x="229658" y="160866"/>
                  <a:pt x="0" y="321733"/>
                  <a:pt x="91017" y="635000"/>
                </a:cubicBezTo>
                <a:cubicBezTo>
                  <a:pt x="182034" y="948267"/>
                  <a:pt x="593725" y="1413933"/>
                  <a:pt x="1005417" y="1879600"/>
                </a:cubicBezTo>
              </a:path>
            </a:pathLst>
          </a:cu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910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07076" y="286605"/>
            <a:ext cx="8405696" cy="729204"/>
          </a:xfrm>
        </p:spPr>
        <p:txBody>
          <a:bodyPr lIns="90488" tIns="44450" rIns="90488" bIns="44450">
            <a:normAutofit/>
          </a:bodyPr>
          <a:lstStyle/>
          <a:p>
            <a:pPr>
              <a:defRPr/>
            </a:pPr>
            <a:r>
              <a:rPr lang="en-US" dirty="0">
                <a:solidFill>
                  <a:srgbClr val="000000"/>
                </a:solidFill>
                <a:effectLst>
                  <a:outerShdw blurRad="38100" dist="38100" dir="2700000" algn="tl">
                    <a:srgbClr val="FFFFFF"/>
                  </a:outerShdw>
                </a:effectLst>
              </a:rPr>
              <a:t>Step 2: Mapping Binary Relationships</a:t>
            </a:r>
          </a:p>
        </p:txBody>
      </p:sp>
      <p:sp>
        <p:nvSpPr>
          <p:cNvPr id="199683" name="Rectangle 3"/>
          <p:cNvSpPr>
            <a:spLocks noGrp="1" noChangeArrowheads="1"/>
          </p:cNvSpPr>
          <p:nvPr>
            <p:ph idx="1"/>
          </p:nvPr>
        </p:nvSpPr>
        <p:spPr>
          <a:xfrm>
            <a:off x="507076" y="1425146"/>
            <a:ext cx="8546715" cy="4823253"/>
          </a:xfrm>
        </p:spPr>
        <p:txBody>
          <a:bodyPr lIns="90488" tIns="44450" rIns="90488" bIns="44450">
            <a:normAutofit lnSpcReduction="10000"/>
          </a:bodyPr>
          <a:lstStyle/>
          <a:p>
            <a:pPr>
              <a:defRPr/>
            </a:pPr>
            <a:r>
              <a:rPr lang="en-US" dirty="0">
                <a:solidFill>
                  <a:srgbClr val="000000"/>
                </a:solidFill>
                <a:effectLst>
                  <a:outerShdw blurRad="38100" dist="38100" dir="2700000" algn="tl">
                    <a:srgbClr val="FFFFFF"/>
                  </a:outerShdw>
                </a:effectLst>
              </a:rPr>
              <a:t>Cardinalities of the relationship (Maximum Cardinality)</a:t>
            </a:r>
          </a:p>
          <a:p>
            <a:pPr lvl="1">
              <a:defRPr/>
            </a:pPr>
            <a:r>
              <a:rPr lang="en-US" dirty="0">
                <a:solidFill>
                  <a:srgbClr val="000000"/>
                </a:solidFill>
                <a:effectLst>
                  <a:outerShdw blurRad="38100" dist="38100" dir="2700000" algn="tl">
                    <a:srgbClr val="FFFFFF"/>
                  </a:outerShdw>
                </a:effectLst>
              </a:rPr>
              <a:t>One-to-Many</a:t>
            </a:r>
          </a:p>
          <a:p>
            <a:pPr lvl="2">
              <a:defRPr/>
            </a:pPr>
            <a:r>
              <a:rPr lang="en-US" dirty="0">
                <a:solidFill>
                  <a:srgbClr val="000000"/>
                </a:solidFill>
                <a:effectLst>
                  <a:outerShdw blurRad="38100" dist="38100" dir="2700000" algn="tl">
                    <a:srgbClr val="FFFFFF"/>
                  </a:outerShdw>
                </a:effectLst>
              </a:rPr>
              <a:t>Primary key on the one side becomes a foreign key on the many side.</a:t>
            </a:r>
          </a:p>
          <a:p>
            <a:pPr lvl="1">
              <a:defRPr/>
            </a:pPr>
            <a:r>
              <a:rPr lang="en-US" dirty="0">
                <a:solidFill>
                  <a:srgbClr val="000000"/>
                </a:solidFill>
                <a:effectLst>
                  <a:outerShdw blurRad="38100" dist="38100" dir="2700000" algn="tl">
                    <a:srgbClr val="FFFFFF"/>
                  </a:outerShdw>
                </a:effectLst>
              </a:rPr>
              <a:t>Many-to-Many</a:t>
            </a:r>
          </a:p>
          <a:p>
            <a:pPr lvl="2">
              <a:defRPr/>
            </a:pPr>
            <a:r>
              <a:rPr lang="en-US" dirty="0">
                <a:solidFill>
                  <a:srgbClr val="000000"/>
                </a:solidFill>
                <a:effectLst>
                  <a:outerShdw blurRad="38100" dist="38100" dir="2700000" algn="tl">
                    <a:srgbClr val="FFFFFF"/>
                  </a:outerShdw>
                </a:effectLst>
              </a:rPr>
              <a:t>Create a </a:t>
            </a:r>
            <a:r>
              <a:rPr lang="en-US" b="1" i="1" dirty="0">
                <a:solidFill>
                  <a:srgbClr val="000000"/>
                </a:solidFill>
                <a:effectLst>
                  <a:outerShdw blurRad="38100" dist="38100" dir="2700000" algn="tl">
                    <a:srgbClr val="FFFFFF"/>
                  </a:outerShdw>
                </a:effectLst>
              </a:rPr>
              <a:t>new relation</a:t>
            </a:r>
            <a:r>
              <a:rPr lang="en-US" dirty="0">
                <a:solidFill>
                  <a:srgbClr val="000000"/>
                </a:solidFill>
                <a:effectLst>
                  <a:outerShdw blurRad="38100" dist="38100" dir="2700000" algn="tl">
                    <a:srgbClr val="FFFFFF"/>
                  </a:outerShdw>
                </a:effectLst>
              </a:rPr>
              <a:t> with the primary keys of the two entities as its primary key.</a:t>
            </a:r>
          </a:p>
          <a:p>
            <a:pPr lvl="1">
              <a:defRPr/>
            </a:pPr>
            <a:r>
              <a:rPr lang="en-US" dirty="0">
                <a:solidFill>
                  <a:srgbClr val="000000"/>
                </a:solidFill>
                <a:effectLst>
                  <a:outerShdw blurRad="38100" dist="38100" dir="2700000" algn="tl">
                    <a:srgbClr val="FFFFFF"/>
                  </a:outerShdw>
                </a:effectLst>
              </a:rPr>
              <a:t>One-to-One</a:t>
            </a:r>
          </a:p>
          <a:p>
            <a:pPr lvl="2">
              <a:defRPr/>
            </a:pPr>
            <a:r>
              <a:rPr lang="en-US" dirty="0">
                <a:solidFill>
                  <a:srgbClr val="000000"/>
                </a:solidFill>
                <a:effectLst>
                  <a:outerShdw blurRad="38100" dist="38100" dir="2700000" algn="tl">
                    <a:srgbClr val="FFFFFF"/>
                  </a:outerShdw>
                </a:effectLst>
              </a:rPr>
              <a:t>Primary key on the mandatory side becomes a foreign key on the optional side.</a:t>
            </a:r>
          </a:p>
          <a:p>
            <a:pPr>
              <a:defRPr/>
            </a:pPr>
            <a:r>
              <a:rPr lang="en-US" dirty="0">
                <a:solidFill>
                  <a:srgbClr val="000000"/>
                </a:solidFill>
                <a:effectLst>
                  <a:outerShdw blurRad="38100" dist="38100" dir="2700000" algn="tl">
                    <a:srgbClr val="FFFFFF"/>
                  </a:outerShdw>
                </a:effectLst>
              </a:rPr>
              <a:t>Degree of the relationship</a:t>
            </a:r>
          </a:p>
          <a:p>
            <a:pPr lvl="1">
              <a:defRPr/>
            </a:pPr>
            <a:r>
              <a:rPr lang="en-US" dirty="0">
                <a:solidFill>
                  <a:srgbClr val="000000"/>
                </a:solidFill>
                <a:effectLst>
                  <a:outerShdw blurRad="38100" dist="38100" dir="2700000" algn="tl">
                    <a:srgbClr val="FFFFFF"/>
                  </a:outerShdw>
                </a:effectLst>
              </a:rPr>
              <a:t>Unary</a:t>
            </a:r>
          </a:p>
          <a:p>
            <a:pPr lvl="1">
              <a:defRPr/>
            </a:pPr>
            <a:r>
              <a:rPr lang="en-US" dirty="0">
                <a:solidFill>
                  <a:srgbClr val="000000"/>
                </a:solidFill>
                <a:effectLst>
                  <a:outerShdw blurRad="38100" dist="38100" dir="2700000" algn="tl">
                    <a:srgbClr val="FFFFFF"/>
                  </a:outerShdw>
                </a:effectLst>
              </a:rPr>
              <a:t>Binary</a:t>
            </a:r>
          </a:p>
          <a:p>
            <a:pPr lvl="1">
              <a:defRPr/>
            </a:pPr>
            <a:r>
              <a:rPr lang="en-US" dirty="0">
                <a:solidFill>
                  <a:srgbClr val="000000"/>
                </a:solidFill>
                <a:effectLst>
                  <a:outerShdw blurRad="38100" dist="38100" dir="2700000" algn="tl">
                    <a:srgbClr val="FFFFFF"/>
                  </a:outerShdw>
                </a:effectLst>
              </a:rPr>
              <a:t>Ternary</a:t>
            </a:r>
          </a:p>
          <a:p>
            <a:pPr lvl="1">
              <a:defRPr/>
            </a:pPr>
            <a:endParaRPr lang="en-US" dirty="0">
              <a:solidFill>
                <a:srgbClr val="000000"/>
              </a:solidFill>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fld id="{DD1B3AD1-B458-4E29-82BE-03CDABF07856}" type="slidenum">
              <a:rPr lang="en-US"/>
              <a:pPr/>
              <a:t>15</a:t>
            </a:fld>
            <a:endParaRPr lang="en-US"/>
          </a:p>
        </p:txBody>
      </p:sp>
    </p:spTree>
    <p:extLst>
      <p:ext uri="{BB962C8B-B14F-4D97-AF65-F5344CB8AC3E}">
        <p14:creationId xmlns:p14="http://schemas.microsoft.com/office/powerpoint/2010/main" val="190749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blinds(horizontal)">
                                      <p:cBhvr>
                                        <p:cTn id="7" dur="500"/>
                                        <p:tgtEl>
                                          <p:spTgt spid="1996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9683">
                                            <p:txEl>
                                              <p:pRg st="7" end="7"/>
                                            </p:txEl>
                                          </p:spTgt>
                                        </p:tgtEl>
                                        <p:attrNameLst>
                                          <p:attrName>style.visibility</p:attrName>
                                        </p:attrNameLst>
                                      </p:cBhvr>
                                      <p:to>
                                        <p:strVal val="visible"/>
                                      </p:to>
                                    </p:set>
                                    <p:animEffect transition="in" filter="blinds(horizontal)">
                                      <p:cBhvr>
                                        <p:cTn id="10" dur="500"/>
                                        <p:tgtEl>
                                          <p:spTgt spid="19968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9683">
                                            <p:txEl>
                                              <p:pRg st="1" end="1"/>
                                            </p:txEl>
                                          </p:spTgt>
                                        </p:tgtEl>
                                        <p:attrNameLst>
                                          <p:attrName>style.visibility</p:attrName>
                                        </p:attrNameLst>
                                      </p:cBhvr>
                                      <p:to>
                                        <p:strVal val="visible"/>
                                      </p:to>
                                    </p:set>
                                    <p:animEffect transition="in" filter="blinds(horizontal)">
                                      <p:cBhvr>
                                        <p:cTn id="15" dur="500"/>
                                        <p:tgtEl>
                                          <p:spTgt spid="19968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9683">
                                            <p:txEl>
                                              <p:pRg st="3" end="3"/>
                                            </p:txEl>
                                          </p:spTgt>
                                        </p:tgtEl>
                                        <p:attrNameLst>
                                          <p:attrName>style.visibility</p:attrName>
                                        </p:attrNameLst>
                                      </p:cBhvr>
                                      <p:to>
                                        <p:strVal val="visible"/>
                                      </p:to>
                                    </p:set>
                                    <p:animEffect transition="in" filter="blinds(horizontal)">
                                      <p:cBhvr>
                                        <p:cTn id="18" dur="500"/>
                                        <p:tgtEl>
                                          <p:spTgt spid="19968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9683">
                                            <p:txEl>
                                              <p:pRg st="5" end="5"/>
                                            </p:txEl>
                                          </p:spTgt>
                                        </p:tgtEl>
                                        <p:attrNameLst>
                                          <p:attrName>style.visibility</p:attrName>
                                        </p:attrNameLst>
                                      </p:cBhvr>
                                      <p:to>
                                        <p:strVal val="visible"/>
                                      </p:to>
                                    </p:set>
                                    <p:animEffect transition="in" filter="blinds(horizontal)">
                                      <p:cBhvr>
                                        <p:cTn id="21" dur="500"/>
                                        <p:tgtEl>
                                          <p:spTgt spid="19968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99683">
                                            <p:txEl>
                                              <p:pRg st="8" end="8"/>
                                            </p:txEl>
                                          </p:spTgt>
                                        </p:tgtEl>
                                        <p:attrNameLst>
                                          <p:attrName>style.visibility</p:attrName>
                                        </p:attrNameLst>
                                      </p:cBhvr>
                                      <p:to>
                                        <p:strVal val="visible"/>
                                      </p:to>
                                    </p:set>
                                    <p:animEffect transition="in" filter="blinds(horizontal)">
                                      <p:cBhvr>
                                        <p:cTn id="26" dur="500"/>
                                        <p:tgtEl>
                                          <p:spTgt spid="199683">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99683">
                                            <p:txEl>
                                              <p:pRg st="9" end="9"/>
                                            </p:txEl>
                                          </p:spTgt>
                                        </p:tgtEl>
                                        <p:attrNameLst>
                                          <p:attrName>style.visibility</p:attrName>
                                        </p:attrNameLst>
                                      </p:cBhvr>
                                      <p:to>
                                        <p:strVal val="visible"/>
                                      </p:to>
                                    </p:set>
                                    <p:animEffect transition="in" filter="blinds(horizontal)">
                                      <p:cBhvr>
                                        <p:cTn id="29" dur="500"/>
                                        <p:tgtEl>
                                          <p:spTgt spid="199683">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99683">
                                            <p:txEl>
                                              <p:pRg st="10" end="10"/>
                                            </p:txEl>
                                          </p:spTgt>
                                        </p:tgtEl>
                                        <p:attrNameLst>
                                          <p:attrName>style.visibility</p:attrName>
                                        </p:attrNameLst>
                                      </p:cBhvr>
                                      <p:to>
                                        <p:strVal val="visible"/>
                                      </p:to>
                                    </p:set>
                                    <p:animEffect transition="in" filter="blinds(horizontal)">
                                      <p:cBhvr>
                                        <p:cTn id="32" dur="500"/>
                                        <p:tgtEl>
                                          <p:spTgt spid="19968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9683">
                                            <p:txEl>
                                              <p:pRg st="2" end="2"/>
                                            </p:txEl>
                                          </p:spTgt>
                                        </p:tgtEl>
                                        <p:attrNameLst>
                                          <p:attrName>style.visibility</p:attrName>
                                        </p:attrNameLst>
                                      </p:cBhvr>
                                      <p:to>
                                        <p:strVal val="visible"/>
                                      </p:to>
                                    </p:set>
                                    <p:animEffect transition="in" filter="blinds(horizontal)">
                                      <p:cBhvr>
                                        <p:cTn id="37" dur="500"/>
                                        <p:tgtEl>
                                          <p:spTgt spid="19968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9683">
                                            <p:txEl>
                                              <p:pRg st="4" end="4"/>
                                            </p:txEl>
                                          </p:spTgt>
                                        </p:tgtEl>
                                        <p:attrNameLst>
                                          <p:attrName>style.visibility</p:attrName>
                                        </p:attrNameLst>
                                      </p:cBhvr>
                                      <p:to>
                                        <p:strVal val="visible"/>
                                      </p:to>
                                    </p:set>
                                    <p:animEffect transition="in" filter="blinds(horizontal)">
                                      <p:cBhvr>
                                        <p:cTn id="42" dur="500"/>
                                        <p:tgtEl>
                                          <p:spTgt spid="19968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99683">
                                            <p:txEl>
                                              <p:pRg st="6" end="6"/>
                                            </p:txEl>
                                          </p:spTgt>
                                        </p:tgtEl>
                                        <p:attrNameLst>
                                          <p:attrName>style.visibility</p:attrName>
                                        </p:attrNameLst>
                                      </p:cBhvr>
                                      <p:to>
                                        <p:strVal val="visible"/>
                                      </p:to>
                                    </p:set>
                                    <p:animEffect transition="in" filter="blinds(horizontal)">
                                      <p:cBhvr>
                                        <p:cTn id="47" dur="500"/>
                                        <p:tgtEl>
                                          <p:spTgt spid="199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jpg"/>
          <p:cNvPicPr>
            <a:picLocks noChangeAspect="1"/>
          </p:cNvPicPr>
          <p:nvPr/>
        </p:nvPicPr>
        <p:blipFill>
          <a:blip r:embed="rId3"/>
          <a:srcRect/>
          <a:stretch>
            <a:fillRect/>
          </a:stretch>
        </p:blipFill>
        <p:spPr bwMode="auto">
          <a:xfrm>
            <a:off x="1228725" y="3568700"/>
            <a:ext cx="7439025" cy="2514600"/>
          </a:xfrm>
          <a:prstGeom prst="rect">
            <a:avLst/>
          </a:prstGeom>
          <a:noFill/>
          <a:ln w="9525">
            <a:noFill/>
            <a:miter lim="800000"/>
            <a:headEnd/>
            <a:tailEnd/>
          </a:ln>
        </p:spPr>
      </p:pic>
      <p:pic>
        <p:nvPicPr>
          <p:cNvPr id="22531" name="Picture 11" descr="Noname.jpg"/>
          <p:cNvPicPr>
            <a:picLocks noChangeAspect="1"/>
          </p:cNvPicPr>
          <p:nvPr/>
        </p:nvPicPr>
        <p:blipFill>
          <a:blip r:embed="rId4"/>
          <a:srcRect/>
          <a:stretch>
            <a:fillRect/>
          </a:stretch>
        </p:blipFill>
        <p:spPr bwMode="auto">
          <a:xfrm>
            <a:off x="1208088" y="1284288"/>
            <a:ext cx="7212012" cy="1743075"/>
          </a:xfrm>
          <a:prstGeom prst="rect">
            <a:avLst/>
          </a:prstGeom>
          <a:noFill/>
          <a:ln w="9525">
            <a:noFill/>
            <a:miter lim="800000"/>
            <a:headEnd/>
            <a:tailEnd/>
          </a:ln>
        </p:spPr>
      </p:pic>
      <p:sp>
        <p:nvSpPr>
          <p:cNvPr id="11" name="Slide Number Placeholder 1"/>
          <p:cNvSpPr>
            <a:spLocks noGrp="1"/>
          </p:cNvSpPr>
          <p:nvPr>
            <p:ph type="sldNum" sz="quarter" idx="12"/>
          </p:nvPr>
        </p:nvSpPr>
        <p:spPr/>
        <p:txBody>
          <a:bodyPr/>
          <a:lstStyle/>
          <a:p>
            <a:fld id="{75402BEF-89A0-474A-936E-64DE9F6484D4}" type="slidenum">
              <a:rPr lang="en-US"/>
              <a:pPr/>
              <a:t>16</a:t>
            </a:fld>
            <a:endParaRPr lang="en-US"/>
          </a:p>
        </p:txBody>
      </p:sp>
      <p:sp>
        <p:nvSpPr>
          <p:cNvPr id="22533" name="Text Box 2"/>
          <p:cNvSpPr txBox="1">
            <a:spLocks noChangeArrowheads="1"/>
          </p:cNvSpPr>
          <p:nvPr/>
        </p:nvSpPr>
        <p:spPr bwMode="auto">
          <a:xfrm>
            <a:off x="1648976" y="185738"/>
            <a:ext cx="5848845" cy="461665"/>
          </a:xfrm>
          <a:prstGeom prst="rect">
            <a:avLst/>
          </a:prstGeom>
          <a:noFill/>
          <a:ln w="9525">
            <a:noFill/>
            <a:miter lim="800000"/>
            <a:headEnd/>
            <a:tailEnd/>
          </a:ln>
        </p:spPr>
        <p:txBody>
          <a:bodyPr wrap="none">
            <a:spAutoFit/>
          </a:bodyPr>
          <a:lstStyle/>
          <a:p>
            <a:pPr algn="ctr" eaLnBrk="0" hangingPunct="0"/>
            <a:r>
              <a:rPr lang="en-US" sz="2400" dirty="0">
                <a:solidFill>
                  <a:srgbClr val="000000"/>
                </a:solidFill>
                <a:latin typeface="+mj-lt"/>
              </a:rPr>
              <a:t>Example of mapping a </a:t>
            </a:r>
            <a:r>
              <a:rPr lang="en-US" sz="2400" dirty="0">
                <a:solidFill>
                  <a:srgbClr val="C00000"/>
                </a:solidFill>
                <a:effectLst>
                  <a:outerShdw blurRad="38100" dist="38100" dir="2700000" algn="tl">
                    <a:srgbClr val="000000">
                      <a:alpha val="43137"/>
                    </a:srgbClr>
                  </a:outerShdw>
                </a:effectLst>
                <a:latin typeface="+mj-lt"/>
              </a:rPr>
              <a:t>Binary 1:M</a:t>
            </a:r>
            <a:r>
              <a:rPr lang="en-US" sz="2400" dirty="0">
                <a:solidFill>
                  <a:srgbClr val="000000"/>
                </a:solidFill>
                <a:effectLst>
                  <a:outerShdw blurRad="38100" dist="38100" dir="2700000" algn="tl">
                    <a:srgbClr val="000000">
                      <a:alpha val="43137"/>
                    </a:srgbClr>
                  </a:outerShdw>
                </a:effectLst>
                <a:latin typeface="+mj-lt"/>
              </a:rPr>
              <a:t> </a:t>
            </a:r>
            <a:r>
              <a:rPr lang="en-US" sz="2400" dirty="0">
                <a:solidFill>
                  <a:srgbClr val="000000"/>
                </a:solidFill>
                <a:latin typeface="+mj-lt"/>
              </a:rPr>
              <a:t>relationship</a:t>
            </a:r>
          </a:p>
        </p:txBody>
      </p:sp>
      <p:sp>
        <p:nvSpPr>
          <p:cNvPr id="22534" name="Text Box 3"/>
          <p:cNvSpPr txBox="1">
            <a:spLocks noChangeArrowheads="1"/>
          </p:cNvSpPr>
          <p:nvPr/>
        </p:nvSpPr>
        <p:spPr bwMode="auto">
          <a:xfrm>
            <a:off x="492125" y="771525"/>
            <a:ext cx="6073907"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(a) Relationship between customers and orders</a:t>
            </a:r>
          </a:p>
        </p:txBody>
      </p:sp>
      <p:sp>
        <p:nvSpPr>
          <p:cNvPr id="200709" name="Text Box 5"/>
          <p:cNvSpPr txBox="1">
            <a:spLocks noChangeArrowheads="1"/>
          </p:cNvSpPr>
          <p:nvPr/>
        </p:nvSpPr>
        <p:spPr bwMode="auto">
          <a:xfrm>
            <a:off x="3325812" y="2344738"/>
            <a:ext cx="2735019" cy="769441"/>
          </a:xfrm>
          <a:prstGeom prst="rect">
            <a:avLst/>
          </a:prstGeom>
          <a:noFill/>
          <a:ln w="9525">
            <a:noFill/>
            <a:miter lim="800000"/>
            <a:headEnd/>
            <a:tailEnd/>
          </a:ln>
        </p:spPr>
        <p:txBody>
          <a:bodyPr wrap="square">
            <a:spAutoFit/>
          </a:bodyPr>
          <a:lstStyle/>
          <a:p>
            <a:pPr eaLnBrk="0" hangingPunct="0"/>
            <a:r>
              <a:rPr lang="en-US" sz="2200" dirty="0">
                <a:solidFill>
                  <a:srgbClr val="990000"/>
                </a:solidFill>
                <a:latin typeface="+mj-lt"/>
              </a:rPr>
              <a:t>Note the mandatory modality</a:t>
            </a:r>
          </a:p>
        </p:txBody>
      </p:sp>
      <p:sp>
        <p:nvSpPr>
          <p:cNvPr id="22536" name="Text Box 7"/>
          <p:cNvSpPr txBox="1">
            <a:spLocks noChangeArrowheads="1"/>
          </p:cNvSpPr>
          <p:nvPr/>
        </p:nvSpPr>
        <p:spPr bwMode="auto">
          <a:xfrm>
            <a:off x="552450" y="3032125"/>
            <a:ext cx="3752437"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Mapping the relationship</a:t>
            </a:r>
          </a:p>
        </p:txBody>
      </p:sp>
      <p:sp>
        <p:nvSpPr>
          <p:cNvPr id="200713" name="Text Box 9"/>
          <p:cNvSpPr txBox="1">
            <a:spLocks noChangeArrowheads="1"/>
          </p:cNvSpPr>
          <p:nvPr/>
        </p:nvSpPr>
        <p:spPr bwMode="auto">
          <a:xfrm>
            <a:off x="5940425" y="4740275"/>
            <a:ext cx="2797175" cy="1200329"/>
          </a:xfrm>
          <a:prstGeom prst="rect">
            <a:avLst/>
          </a:prstGeom>
          <a:noFill/>
          <a:ln w="9525">
            <a:noFill/>
            <a:miter lim="800000"/>
            <a:headEnd/>
            <a:tailEnd/>
          </a:ln>
        </p:spPr>
        <p:txBody>
          <a:bodyPr>
            <a:spAutoFit/>
          </a:bodyPr>
          <a:lstStyle/>
          <a:p>
            <a:pPr eaLnBrk="0" hangingPunct="0"/>
            <a:r>
              <a:rPr lang="en-US" dirty="0">
                <a:latin typeface="+mj-lt"/>
              </a:rPr>
              <a:t>Note: </a:t>
            </a:r>
            <a:r>
              <a:rPr lang="en-US" dirty="0">
                <a:solidFill>
                  <a:srgbClr val="C00000"/>
                </a:solidFill>
                <a:latin typeface="+mj-lt"/>
              </a:rPr>
              <a:t>No null </a:t>
            </a:r>
            <a:r>
              <a:rPr lang="en-US" dirty="0">
                <a:latin typeface="+mj-lt"/>
              </a:rPr>
              <a:t>constraint on the </a:t>
            </a:r>
            <a:r>
              <a:rPr lang="en-US" dirty="0">
                <a:solidFill>
                  <a:srgbClr val="C00000"/>
                </a:solidFill>
                <a:latin typeface="+mj-lt"/>
              </a:rPr>
              <a:t>foreign key</a:t>
            </a:r>
            <a:r>
              <a:rPr lang="en-US" dirty="0">
                <a:latin typeface="+mj-lt"/>
              </a:rPr>
              <a:t>…this is because of the mandatory modality.</a:t>
            </a:r>
          </a:p>
        </p:txBody>
      </p:sp>
      <p:sp>
        <p:nvSpPr>
          <p:cNvPr id="200714" name="Text Box 10"/>
          <p:cNvSpPr txBox="1">
            <a:spLocks noChangeArrowheads="1"/>
          </p:cNvSpPr>
          <p:nvPr/>
        </p:nvSpPr>
        <p:spPr bwMode="auto">
          <a:xfrm>
            <a:off x="4135438" y="5807075"/>
            <a:ext cx="1643062" cy="396875"/>
          </a:xfrm>
          <a:prstGeom prst="rect">
            <a:avLst/>
          </a:prstGeom>
          <a:noFill/>
          <a:ln w="28575">
            <a:noFill/>
            <a:miter lim="800000"/>
            <a:headEnd/>
            <a:tailEnd/>
          </a:ln>
        </p:spPr>
        <p:txBody>
          <a:bodyPr>
            <a:spAutoFit/>
          </a:bodyPr>
          <a:lstStyle/>
          <a:p>
            <a:pPr algn="ctr"/>
            <a:r>
              <a:rPr lang="en-US" sz="2000" dirty="0">
                <a:solidFill>
                  <a:srgbClr val="990000"/>
                </a:solidFill>
                <a:latin typeface="+mj-lt"/>
              </a:rPr>
              <a:t>Foreign key</a:t>
            </a:r>
            <a:endParaRPr lang="en-US" sz="2000" i="1" dirty="0">
              <a:solidFill>
                <a:srgbClr val="990000"/>
              </a:solidFill>
              <a:latin typeface="+mj-lt"/>
            </a:endParaRPr>
          </a:p>
        </p:txBody>
      </p:sp>
    </p:spTree>
    <p:extLst>
      <p:ext uri="{BB962C8B-B14F-4D97-AF65-F5344CB8AC3E}">
        <p14:creationId xmlns:p14="http://schemas.microsoft.com/office/powerpoint/2010/main" val="6894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 calcmode="lin" valueType="num">
                                      <p:cBhvr additive="base">
                                        <p:cTn id="12" dur="500" fill="hold"/>
                                        <p:tgtEl>
                                          <p:spTgt spid="200709"/>
                                        </p:tgtEl>
                                        <p:attrNameLst>
                                          <p:attrName>ppt_x</p:attrName>
                                        </p:attrNameLst>
                                      </p:cBhvr>
                                      <p:tavLst>
                                        <p:tav tm="0">
                                          <p:val>
                                            <p:strVal val="0-#ppt_w/2"/>
                                          </p:val>
                                        </p:tav>
                                        <p:tav tm="100000">
                                          <p:val>
                                            <p:strVal val="#ppt_x"/>
                                          </p:val>
                                        </p:tav>
                                      </p:tavLst>
                                    </p:anim>
                                    <p:anim calcmode="lin" valueType="num">
                                      <p:cBhvr additive="base">
                                        <p:cTn id="13" dur="500" fill="hold"/>
                                        <p:tgtEl>
                                          <p:spTgt spid="20070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0713"/>
                                        </p:tgtEl>
                                        <p:attrNameLst>
                                          <p:attrName>style.visibility</p:attrName>
                                        </p:attrNameLst>
                                      </p:cBhvr>
                                      <p:to>
                                        <p:strVal val="visible"/>
                                      </p:to>
                                    </p:set>
                                    <p:animEffect transition="in" filter="blinds(horizontal)">
                                      <p:cBhvr>
                                        <p:cTn id="18" dur="500"/>
                                        <p:tgtEl>
                                          <p:spTgt spid="200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utoUpdateAnimBg="0"/>
      <p:bldP spid="200713" grpId="0" autoUpdateAnimBg="0"/>
      <p:bldP spid="20071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8" descr="Noname.jpg"/>
          <p:cNvPicPr>
            <a:picLocks noChangeAspect="1"/>
          </p:cNvPicPr>
          <p:nvPr/>
        </p:nvPicPr>
        <p:blipFill>
          <a:blip r:embed="rId2"/>
          <a:srcRect t="6386" r="667" b="5492"/>
          <a:stretch>
            <a:fillRect/>
          </a:stretch>
        </p:blipFill>
        <p:spPr bwMode="auto">
          <a:xfrm>
            <a:off x="1304923" y="1168400"/>
            <a:ext cx="6721477" cy="1752600"/>
          </a:xfrm>
          <a:prstGeom prst="rect">
            <a:avLst/>
          </a:prstGeom>
          <a:noFill/>
          <a:ln w="9525">
            <a:noFill/>
            <a:miter lim="800000"/>
            <a:headEnd/>
            <a:tailEnd/>
          </a:ln>
        </p:spPr>
      </p:pic>
      <p:sp>
        <p:nvSpPr>
          <p:cNvPr id="8" name="Slide Number Placeholder 1"/>
          <p:cNvSpPr>
            <a:spLocks noGrp="1"/>
          </p:cNvSpPr>
          <p:nvPr>
            <p:ph type="sldNum" sz="quarter" idx="12"/>
          </p:nvPr>
        </p:nvSpPr>
        <p:spPr/>
        <p:txBody>
          <a:bodyPr/>
          <a:lstStyle/>
          <a:p>
            <a:fld id="{19A04AB3-E275-4851-9D43-8CA8E80BAF7D}" type="slidenum">
              <a:rPr lang="en-US"/>
              <a:pPr/>
              <a:t>17</a:t>
            </a:fld>
            <a:endParaRPr lang="en-US"/>
          </a:p>
        </p:txBody>
      </p:sp>
      <p:sp>
        <p:nvSpPr>
          <p:cNvPr id="23555" name="Text Box 3"/>
          <p:cNvSpPr txBox="1">
            <a:spLocks noChangeArrowheads="1"/>
          </p:cNvSpPr>
          <p:nvPr/>
        </p:nvSpPr>
        <p:spPr bwMode="auto">
          <a:xfrm>
            <a:off x="1849503" y="228600"/>
            <a:ext cx="5890522" cy="461665"/>
          </a:xfrm>
          <a:prstGeom prst="rect">
            <a:avLst/>
          </a:prstGeom>
          <a:noFill/>
          <a:ln w="9525">
            <a:noFill/>
            <a:miter lim="800000"/>
            <a:headEnd/>
            <a:tailEnd/>
          </a:ln>
        </p:spPr>
        <p:txBody>
          <a:bodyPr wrap="none">
            <a:spAutoFit/>
          </a:bodyPr>
          <a:lstStyle/>
          <a:p>
            <a:pPr algn="ctr" eaLnBrk="0" hangingPunct="0"/>
            <a:r>
              <a:rPr lang="en-US" sz="2400" dirty="0">
                <a:solidFill>
                  <a:srgbClr val="000000"/>
                </a:solidFill>
                <a:latin typeface="+mj-lt"/>
              </a:rPr>
              <a:t>Example of mapping a </a:t>
            </a:r>
            <a:r>
              <a:rPr lang="en-US" sz="2400" dirty="0">
                <a:solidFill>
                  <a:srgbClr val="C00000"/>
                </a:solidFill>
                <a:effectLst>
                  <a:outerShdw blurRad="38100" dist="38100" dir="2700000" algn="tl">
                    <a:srgbClr val="000000">
                      <a:alpha val="43137"/>
                    </a:srgbClr>
                  </a:outerShdw>
                </a:effectLst>
                <a:latin typeface="+mj-lt"/>
              </a:rPr>
              <a:t>Binary M:N </a:t>
            </a:r>
            <a:r>
              <a:rPr lang="en-US" sz="2400" dirty="0">
                <a:solidFill>
                  <a:srgbClr val="000000"/>
                </a:solidFill>
                <a:latin typeface="+mj-lt"/>
              </a:rPr>
              <a:t>relationship</a:t>
            </a:r>
          </a:p>
        </p:txBody>
      </p:sp>
      <p:sp>
        <p:nvSpPr>
          <p:cNvPr id="23556" name="Text Box 4"/>
          <p:cNvSpPr txBox="1">
            <a:spLocks noChangeArrowheads="1"/>
          </p:cNvSpPr>
          <p:nvPr/>
        </p:nvSpPr>
        <p:spPr bwMode="auto">
          <a:xfrm>
            <a:off x="419100" y="736600"/>
            <a:ext cx="4173835"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a) Completes relationship (M:N)</a:t>
            </a:r>
          </a:p>
        </p:txBody>
      </p:sp>
      <p:sp>
        <p:nvSpPr>
          <p:cNvPr id="23559" name="Text Box 6"/>
          <p:cNvSpPr txBox="1">
            <a:spLocks noChangeArrowheads="1"/>
          </p:cNvSpPr>
          <p:nvPr/>
        </p:nvSpPr>
        <p:spPr bwMode="auto">
          <a:xfrm>
            <a:off x="5573712" y="774700"/>
            <a:ext cx="3417888" cy="1015663"/>
          </a:xfrm>
          <a:prstGeom prst="rect">
            <a:avLst/>
          </a:prstGeom>
          <a:solidFill>
            <a:schemeClr val="bg2"/>
          </a:solidFill>
          <a:ln w="28575">
            <a:noFill/>
            <a:miter lim="800000"/>
            <a:headEnd/>
            <a:tailEnd/>
          </a:ln>
        </p:spPr>
        <p:txBody>
          <a:bodyPr wrap="square">
            <a:spAutoFit/>
          </a:bodyPr>
          <a:lstStyle/>
          <a:p>
            <a:r>
              <a:rPr lang="en-US" sz="2000" dirty="0">
                <a:solidFill>
                  <a:srgbClr val="000000"/>
                </a:solidFill>
                <a:latin typeface="+mj-lt"/>
              </a:rPr>
              <a:t>The </a:t>
            </a:r>
            <a:r>
              <a:rPr lang="en-US" sz="2000" i="1" dirty="0">
                <a:solidFill>
                  <a:srgbClr val="C00000"/>
                </a:solidFill>
                <a:latin typeface="+mj-lt"/>
              </a:rPr>
              <a:t>Completes</a:t>
            </a:r>
            <a:r>
              <a:rPr lang="en-US" sz="2000" dirty="0">
                <a:solidFill>
                  <a:srgbClr val="000000"/>
                </a:solidFill>
                <a:latin typeface="+mj-lt"/>
              </a:rPr>
              <a:t> relationship will need to become a </a:t>
            </a:r>
            <a:r>
              <a:rPr lang="en-US" sz="2000" dirty="0">
                <a:solidFill>
                  <a:srgbClr val="C00000"/>
                </a:solidFill>
                <a:latin typeface="+mj-lt"/>
              </a:rPr>
              <a:t>separate</a:t>
            </a:r>
            <a:r>
              <a:rPr lang="en-US" sz="2000" dirty="0">
                <a:solidFill>
                  <a:srgbClr val="000000"/>
                </a:solidFill>
                <a:latin typeface="+mj-lt"/>
              </a:rPr>
              <a:t> relation</a:t>
            </a:r>
          </a:p>
        </p:txBody>
      </p:sp>
      <p:pic>
        <p:nvPicPr>
          <p:cNvPr id="9" name="Picture 13" descr="Noname.jpg"/>
          <p:cNvPicPr>
            <a:picLocks noChangeAspect="1"/>
          </p:cNvPicPr>
          <p:nvPr/>
        </p:nvPicPr>
        <p:blipFill>
          <a:blip r:embed="rId3"/>
          <a:srcRect t="3832" r="919" b="4338"/>
          <a:stretch>
            <a:fillRect/>
          </a:stretch>
        </p:blipFill>
        <p:spPr bwMode="auto">
          <a:xfrm>
            <a:off x="1271588" y="3416300"/>
            <a:ext cx="6742112" cy="3225800"/>
          </a:xfrm>
          <a:prstGeom prst="rect">
            <a:avLst/>
          </a:prstGeom>
          <a:noFill/>
          <a:ln w="9525">
            <a:noFill/>
            <a:miter lim="800000"/>
            <a:headEnd/>
            <a:tailEnd/>
          </a:ln>
        </p:spPr>
      </p:pic>
      <p:sp>
        <p:nvSpPr>
          <p:cNvPr id="10" name="Text Box 5"/>
          <p:cNvSpPr txBox="1">
            <a:spLocks noChangeArrowheads="1"/>
          </p:cNvSpPr>
          <p:nvPr/>
        </p:nvSpPr>
        <p:spPr bwMode="auto">
          <a:xfrm>
            <a:off x="6989762" y="4756150"/>
            <a:ext cx="1925637" cy="1015663"/>
          </a:xfrm>
          <a:prstGeom prst="rect">
            <a:avLst/>
          </a:prstGeom>
          <a:solidFill>
            <a:schemeClr val="bg2"/>
          </a:solidFill>
          <a:ln w="28575">
            <a:noFill/>
            <a:miter lim="800000"/>
            <a:headEnd/>
            <a:tailEnd/>
          </a:ln>
        </p:spPr>
        <p:txBody>
          <a:bodyPr wrap="square">
            <a:spAutoFit/>
          </a:bodyPr>
          <a:lstStyle/>
          <a:p>
            <a:r>
              <a:rPr lang="en-US" sz="2000" dirty="0">
                <a:latin typeface="+mj-lt"/>
              </a:rPr>
              <a:t>Create </a:t>
            </a:r>
            <a:r>
              <a:rPr lang="en-US" sz="2000" dirty="0">
                <a:solidFill>
                  <a:srgbClr val="990000"/>
                </a:solidFill>
                <a:latin typeface="+mj-lt"/>
              </a:rPr>
              <a:t>New </a:t>
            </a:r>
            <a:r>
              <a:rPr lang="en-US" sz="2000" i="1" dirty="0">
                <a:solidFill>
                  <a:srgbClr val="990000"/>
                </a:solidFill>
                <a:latin typeface="+mj-lt"/>
              </a:rPr>
              <a:t>intersection relation</a:t>
            </a:r>
          </a:p>
        </p:txBody>
      </p:sp>
      <p:grpSp>
        <p:nvGrpSpPr>
          <p:cNvPr id="11" name="Group 6"/>
          <p:cNvGrpSpPr>
            <a:grpSpLocks/>
          </p:cNvGrpSpPr>
          <p:nvPr/>
        </p:nvGrpSpPr>
        <p:grpSpPr bwMode="auto">
          <a:xfrm>
            <a:off x="1063625" y="4121150"/>
            <a:ext cx="4987925" cy="1838325"/>
            <a:chOff x="638" y="1921"/>
            <a:chExt cx="3142" cy="1158"/>
          </a:xfrm>
        </p:grpSpPr>
        <p:sp>
          <p:nvSpPr>
            <p:cNvPr id="12" name="Text Box 7"/>
            <p:cNvSpPr txBox="1">
              <a:spLocks noChangeArrowheads="1"/>
            </p:cNvSpPr>
            <p:nvPr/>
          </p:nvSpPr>
          <p:spPr bwMode="auto">
            <a:xfrm>
              <a:off x="638" y="1921"/>
              <a:ext cx="1035" cy="446"/>
            </a:xfrm>
            <a:prstGeom prst="rect">
              <a:avLst/>
            </a:prstGeom>
            <a:noFill/>
            <a:ln w="28575">
              <a:noFill/>
              <a:miter lim="800000"/>
              <a:headEnd/>
              <a:tailEnd/>
            </a:ln>
          </p:spPr>
          <p:txBody>
            <a:bodyPr>
              <a:spAutoFit/>
            </a:bodyPr>
            <a:lstStyle/>
            <a:p>
              <a:pPr algn="ctr"/>
              <a:r>
                <a:rPr lang="en-US" sz="2000" dirty="0">
                  <a:solidFill>
                    <a:srgbClr val="990000"/>
                  </a:solidFill>
                  <a:latin typeface="+mj-lt"/>
                </a:rPr>
                <a:t>Foreign </a:t>
              </a:r>
            </a:p>
            <a:p>
              <a:pPr algn="ctr"/>
              <a:r>
                <a:rPr lang="en-US" sz="2000" dirty="0">
                  <a:solidFill>
                    <a:srgbClr val="990000"/>
                  </a:solidFill>
                  <a:latin typeface="+mj-lt"/>
                </a:rPr>
                <a:t>key</a:t>
              </a:r>
            </a:p>
          </p:txBody>
        </p:sp>
        <p:sp>
          <p:nvSpPr>
            <p:cNvPr id="13" name="Text Box 8"/>
            <p:cNvSpPr txBox="1">
              <a:spLocks noChangeArrowheads="1"/>
            </p:cNvSpPr>
            <p:nvPr/>
          </p:nvSpPr>
          <p:spPr bwMode="auto">
            <a:xfrm>
              <a:off x="2745" y="2829"/>
              <a:ext cx="1035" cy="250"/>
            </a:xfrm>
            <a:prstGeom prst="rect">
              <a:avLst/>
            </a:prstGeom>
            <a:noFill/>
            <a:ln w="28575">
              <a:noFill/>
              <a:miter lim="800000"/>
              <a:headEnd/>
              <a:tailEnd/>
            </a:ln>
          </p:spPr>
          <p:txBody>
            <a:bodyPr>
              <a:spAutoFit/>
            </a:bodyPr>
            <a:lstStyle/>
            <a:p>
              <a:pPr algn="ctr"/>
              <a:r>
                <a:rPr lang="en-US" sz="2000" dirty="0">
                  <a:solidFill>
                    <a:srgbClr val="990000"/>
                  </a:solidFill>
                  <a:latin typeface="+mj-lt"/>
                </a:rPr>
                <a:t>Foreign key</a:t>
              </a:r>
            </a:p>
          </p:txBody>
        </p:sp>
      </p:grpSp>
      <p:grpSp>
        <p:nvGrpSpPr>
          <p:cNvPr id="14" name="Group 9"/>
          <p:cNvGrpSpPr>
            <a:grpSpLocks/>
          </p:cNvGrpSpPr>
          <p:nvPr/>
        </p:nvGrpSpPr>
        <p:grpSpPr bwMode="auto">
          <a:xfrm>
            <a:off x="2704758" y="4168775"/>
            <a:ext cx="3149808" cy="546100"/>
            <a:chOff x="1377" y="1672"/>
            <a:chExt cx="2387" cy="344"/>
          </a:xfrm>
        </p:grpSpPr>
        <p:sp>
          <p:nvSpPr>
            <p:cNvPr id="15" name="Text Box 10"/>
            <p:cNvSpPr txBox="1">
              <a:spLocks noChangeArrowheads="1"/>
            </p:cNvSpPr>
            <p:nvPr/>
          </p:nvSpPr>
          <p:spPr bwMode="auto">
            <a:xfrm>
              <a:off x="1377" y="1672"/>
              <a:ext cx="2387" cy="250"/>
            </a:xfrm>
            <a:prstGeom prst="rect">
              <a:avLst/>
            </a:prstGeom>
            <a:noFill/>
            <a:ln w="28575">
              <a:noFill/>
              <a:miter lim="800000"/>
              <a:headEnd/>
              <a:tailEnd/>
            </a:ln>
          </p:spPr>
          <p:txBody>
            <a:bodyPr wrap="square">
              <a:spAutoFit/>
            </a:bodyPr>
            <a:lstStyle/>
            <a:p>
              <a:pPr algn="ctr"/>
              <a:r>
                <a:rPr lang="en-US" sz="2000" dirty="0">
                  <a:solidFill>
                    <a:srgbClr val="990000"/>
                  </a:solidFill>
                  <a:latin typeface="+mj-lt"/>
                </a:rPr>
                <a:t>Composite primary key</a:t>
              </a:r>
            </a:p>
          </p:txBody>
        </p:sp>
        <p:sp>
          <p:nvSpPr>
            <p:cNvPr id="16" name="AutoShape 11"/>
            <p:cNvSpPr>
              <a:spLocks/>
            </p:cNvSpPr>
            <p:nvPr/>
          </p:nvSpPr>
          <p:spPr bwMode="auto">
            <a:xfrm rot="16200000">
              <a:off x="2487" y="1095"/>
              <a:ext cx="114" cy="1728"/>
            </a:xfrm>
            <a:prstGeom prst="rightBrace">
              <a:avLst>
                <a:gd name="adj1" fmla="val 100000"/>
                <a:gd name="adj2" fmla="val 50000"/>
              </a:avLst>
            </a:prstGeom>
            <a:noFill/>
            <a:ln w="28575">
              <a:solidFill>
                <a:srgbClr val="990000"/>
              </a:solidFill>
              <a:round/>
              <a:headEnd/>
              <a:tailEnd/>
            </a:ln>
          </p:spPr>
          <p:txBody>
            <a:bodyPr wrap="none" anchor="ctr"/>
            <a:lstStyle/>
            <a:p>
              <a:endParaRPr lang="en-US"/>
            </a:p>
          </p:txBody>
        </p:sp>
      </p:grpSp>
      <p:sp>
        <p:nvSpPr>
          <p:cNvPr id="17" name="Text Box 13"/>
          <p:cNvSpPr txBox="1">
            <a:spLocks noChangeArrowheads="1"/>
          </p:cNvSpPr>
          <p:nvPr/>
        </p:nvSpPr>
        <p:spPr bwMode="auto">
          <a:xfrm>
            <a:off x="457200" y="2895600"/>
            <a:ext cx="3548792"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Three resulting relations</a:t>
            </a:r>
          </a:p>
        </p:txBody>
      </p:sp>
      <p:cxnSp>
        <p:nvCxnSpPr>
          <p:cNvPr id="19" name="Straight Arrow Connector 18"/>
          <p:cNvCxnSpPr/>
          <p:nvPr/>
        </p:nvCxnSpPr>
        <p:spPr>
          <a:xfrm rot="10800000" flipV="1">
            <a:off x="4826000" y="1765300"/>
            <a:ext cx="876300" cy="5334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56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8" descr="Noname.jpg"/>
          <p:cNvPicPr>
            <a:picLocks noChangeAspect="1"/>
          </p:cNvPicPr>
          <p:nvPr/>
        </p:nvPicPr>
        <p:blipFill>
          <a:blip r:embed="rId3"/>
          <a:srcRect t="8030" r="364" b="8939"/>
          <a:stretch>
            <a:fillRect/>
          </a:stretch>
        </p:blipFill>
        <p:spPr bwMode="auto">
          <a:xfrm>
            <a:off x="1127125" y="1244600"/>
            <a:ext cx="6772275" cy="1739900"/>
          </a:xfrm>
          <a:prstGeom prst="rect">
            <a:avLst/>
          </a:prstGeom>
          <a:noFill/>
          <a:ln w="9525">
            <a:noFill/>
            <a:miter lim="800000"/>
            <a:headEnd/>
            <a:tailEnd/>
          </a:ln>
        </p:spPr>
      </p:pic>
      <p:sp>
        <p:nvSpPr>
          <p:cNvPr id="8" name="Slide Number Placeholder 1"/>
          <p:cNvSpPr>
            <a:spLocks noGrp="1"/>
          </p:cNvSpPr>
          <p:nvPr>
            <p:ph type="sldNum" sz="quarter" idx="12"/>
          </p:nvPr>
        </p:nvSpPr>
        <p:spPr/>
        <p:txBody>
          <a:bodyPr/>
          <a:lstStyle/>
          <a:p>
            <a:fld id="{C7092576-ECE0-426F-9881-D92C9C828192}" type="slidenum">
              <a:rPr lang="en-US"/>
              <a:pPr/>
              <a:t>18</a:t>
            </a:fld>
            <a:endParaRPr lang="en-US"/>
          </a:p>
        </p:txBody>
      </p:sp>
      <p:sp>
        <p:nvSpPr>
          <p:cNvPr id="25603" name="Text Box 5"/>
          <p:cNvSpPr txBox="1">
            <a:spLocks noChangeArrowheads="1"/>
          </p:cNvSpPr>
          <p:nvPr/>
        </p:nvSpPr>
        <p:spPr bwMode="auto">
          <a:xfrm>
            <a:off x="1735973" y="228600"/>
            <a:ext cx="5744650" cy="461665"/>
          </a:xfrm>
          <a:prstGeom prst="rect">
            <a:avLst/>
          </a:prstGeom>
          <a:noFill/>
          <a:ln w="9525">
            <a:noFill/>
            <a:miter lim="800000"/>
            <a:headEnd/>
            <a:tailEnd/>
          </a:ln>
        </p:spPr>
        <p:txBody>
          <a:bodyPr wrap="none">
            <a:spAutoFit/>
          </a:bodyPr>
          <a:lstStyle/>
          <a:p>
            <a:pPr algn="ctr" eaLnBrk="0" hangingPunct="0"/>
            <a:r>
              <a:rPr lang="en-US" sz="2400" dirty="0">
                <a:solidFill>
                  <a:srgbClr val="000000"/>
                </a:solidFill>
                <a:latin typeface="+mj-lt"/>
              </a:rPr>
              <a:t>Example of mapping a </a:t>
            </a:r>
            <a:r>
              <a:rPr lang="en-US" sz="2400" dirty="0">
                <a:solidFill>
                  <a:srgbClr val="C00000"/>
                </a:solidFill>
                <a:effectLst>
                  <a:outerShdw blurRad="38100" dist="38100" dir="2700000" algn="tl">
                    <a:srgbClr val="000000">
                      <a:alpha val="43137"/>
                    </a:srgbClr>
                  </a:outerShdw>
                </a:effectLst>
                <a:latin typeface="+mj-lt"/>
              </a:rPr>
              <a:t>Binary 1:1</a:t>
            </a:r>
            <a:r>
              <a:rPr lang="en-US" sz="2400" dirty="0">
                <a:solidFill>
                  <a:srgbClr val="000000"/>
                </a:solidFill>
                <a:latin typeface="+mj-lt"/>
              </a:rPr>
              <a:t> relationship</a:t>
            </a:r>
            <a:endParaRPr lang="en-US" sz="2800" dirty="0">
              <a:solidFill>
                <a:srgbClr val="000000"/>
              </a:solidFill>
              <a:latin typeface="+mj-lt"/>
            </a:endParaRPr>
          </a:p>
        </p:txBody>
      </p:sp>
      <p:sp>
        <p:nvSpPr>
          <p:cNvPr id="25604" name="Text Box 6"/>
          <p:cNvSpPr txBox="1">
            <a:spLocks noChangeArrowheads="1"/>
          </p:cNvSpPr>
          <p:nvPr/>
        </p:nvSpPr>
        <p:spPr bwMode="auto">
          <a:xfrm>
            <a:off x="622300" y="762000"/>
            <a:ext cx="3925177"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a) </a:t>
            </a:r>
            <a:r>
              <a:rPr lang="en-US" sz="2400" dirty="0" err="1">
                <a:solidFill>
                  <a:srgbClr val="000000"/>
                </a:solidFill>
                <a:latin typeface="+mj-lt"/>
              </a:rPr>
              <a:t>In_charge</a:t>
            </a:r>
            <a:r>
              <a:rPr lang="en-US" sz="2400" dirty="0">
                <a:solidFill>
                  <a:srgbClr val="000000"/>
                </a:solidFill>
                <a:latin typeface="+mj-lt"/>
              </a:rPr>
              <a:t> relationship (1:1)</a:t>
            </a:r>
          </a:p>
        </p:txBody>
      </p:sp>
      <p:sp>
        <p:nvSpPr>
          <p:cNvPr id="25607" name="Text Box 9"/>
          <p:cNvSpPr txBox="1">
            <a:spLocks noChangeArrowheads="1"/>
          </p:cNvSpPr>
          <p:nvPr/>
        </p:nvSpPr>
        <p:spPr bwMode="auto">
          <a:xfrm>
            <a:off x="5545138" y="925516"/>
            <a:ext cx="3128962" cy="707886"/>
          </a:xfrm>
          <a:prstGeom prst="rect">
            <a:avLst/>
          </a:prstGeom>
          <a:solidFill>
            <a:schemeClr val="bg2"/>
          </a:solidFill>
          <a:ln w="28575">
            <a:noFill/>
            <a:miter lim="800000"/>
            <a:headEnd/>
            <a:tailEnd/>
          </a:ln>
        </p:spPr>
        <p:txBody>
          <a:bodyPr wrap="square">
            <a:spAutoFit/>
          </a:bodyPr>
          <a:lstStyle/>
          <a:p>
            <a:r>
              <a:rPr lang="en-US" sz="2000" dirty="0">
                <a:solidFill>
                  <a:srgbClr val="990000"/>
                </a:solidFill>
                <a:latin typeface="+mj-lt"/>
              </a:rPr>
              <a:t>Often in 1:1 relationships, one direction is optional.</a:t>
            </a:r>
          </a:p>
        </p:txBody>
      </p:sp>
      <p:cxnSp>
        <p:nvCxnSpPr>
          <p:cNvPr id="10" name="Straight Arrow Connector 9"/>
          <p:cNvCxnSpPr/>
          <p:nvPr/>
        </p:nvCxnSpPr>
        <p:spPr>
          <a:xfrm rot="10800000" flipV="1">
            <a:off x="4711700" y="1651000"/>
            <a:ext cx="8509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8" descr="Noname.jpg"/>
          <p:cNvPicPr>
            <a:picLocks noChangeAspect="1"/>
          </p:cNvPicPr>
          <p:nvPr/>
        </p:nvPicPr>
        <p:blipFill>
          <a:blip r:embed="rId4"/>
          <a:srcRect t="5086" r="-364" b="5170"/>
          <a:stretch>
            <a:fillRect/>
          </a:stretch>
        </p:blipFill>
        <p:spPr bwMode="auto">
          <a:xfrm>
            <a:off x="1171575" y="3479800"/>
            <a:ext cx="6829425" cy="2044700"/>
          </a:xfrm>
          <a:prstGeom prst="rect">
            <a:avLst/>
          </a:prstGeom>
          <a:noFill/>
          <a:ln w="9525">
            <a:noFill/>
            <a:miter lim="800000"/>
            <a:headEnd/>
            <a:tailEnd/>
          </a:ln>
        </p:spPr>
      </p:pic>
      <p:sp>
        <p:nvSpPr>
          <p:cNvPr id="13" name="Text Box 8"/>
          <p:cNvSpPr txBox="1">
            <a:spLocks noChangeArrowheads="1"/>
          </p:cNvSpPr>
          <p:nvPr/>
        </p:nvSpPr>
        <p:spPr bwMode="auto">
          <a:xfrm>
            <a:off x="1873250" y="5561015"/>
            <a:ext cx="5641481" cy="707886"/>
          </a:xfrm>
          <a:prstGeom prst="rect">
            <a:avLst/>
          </a:prstGeom>
          <a:solidFill>
            <a:schemeClr val="bg2"/>
          </a:solidFill>
          <a:ln w="28575">
            <a:noFill/>
            <a:miter lim="800000"/>
            <a:headEnd/>
            <a:tailEnd/>
          </a:ln>
        </p:spPr>
        <p:txBody>
          <a:bodyPr wrap="none">
            <a:spAutoFit/>
          </a:bodyPr>
          <a:lstStyle/>
          <a:p>
            <a:r>
              <a:rPr lang="en-US" sz="2000" dirty="0">
                <a:solidFill>
                  <a:srgbClr val="990000"/>
                </a:solidFill>
                <a:latin typeface="+mj-lt"/>
              </a:rPr>
              <a:t>Foreign key </a:t>
            </a:r>
            <a:r>
              <a:rPr lang="en-US" sz="2000" dirty="0">
                <a:latin typeface="+mj-lt"/>
              </a:rPr>
              <a:t>goes in the relation on the </a:t>
            </a:r>
            <a:r>
              <a:rPr lang="en-US" sz="2000" dirty="0">
                <a:solidFill>
                  <a:srgbClr val="990000"/>
                </a:solidFill>
                <a:latin typeface="+mj-lt"/>
              </a:rPr>
              <a:t>optional side</a:t>
            </a:r>
            <a:r>
              <a:rPr lang="en-US" sz="2000" dirty="0">
                <a:latin typeface="+mj-lt"/>
              </a:rPr>
              <a:t>,</a:t>
            </a:r>
          </a:p>
          <a:p>
            <a:r>
              <a:rPr lang="en-US" sz="2000" dirty="0">
                <a:latin typeface="+mj-lt"/>
              </a:rPr>
              <a:t>matching the</a:t>
            </a:r>
            <a:r>
              <a:rPr lang="en-US" sz="2000" dirty="0">
                <a:solidFill>
                  <a:srgbClr val="990000"/>
                </a:solidFill>
                <a:latin typeface="+mj-lt"/>
              </a:rPr>
              <a:t> primary key </a:t>
            </a:r>
            <a:r>
              <a:rPr lang="en-US" sz="2000" dirty="0">
                <a:latin typeface="+mj-lt"/>
              </a:rPr>
              <a:t>on the </a:t>
            </a:r>
            <a:r>
              <a:rPr lang="en-US" sz="2000" dirty="0">
                <a:solidFill>
                  <a:srgbClr val="990000"/>
                </a:solidFill>
                <a:latin typeface="+mj-lt"/>
              </a:rPr>
              <a:t>mandatory side.</a:t>
            </a:r>
          </a:p>
        </p:txBody>
      </p:sp>
      <p:sp>
        <p:nvSpPr>
          <p:cNvPr id="15" name="Text Box 2"/>
          <p:cNvSpPr txBox="1">
            <a:spLocks noChangeArrowheads="1"/>
          </p:cNvSpPr>
          <p:nvPr/>
        </p:nvSpPr>
        <p:spPr bwMode="auto">
          <a:xfrm>
            <a:off x="720725" y="3025775"/>
            <a:ext cx="2814104"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Resulting relations</a:t>
            </a:r>
          </a:p>
        </p:txBody>
      </p:sp>
      <p:sp>
        <p:nvSpPr>
          <p:cNvPr id="16" name="Text Box 3"/>
          <p:cNvSpPr txBox="1">
            <a:spLocks noChangeArrowheads="1"/>
          </p:cNvSpPr>
          <p:nvPr/>
        </p:nvSpPr>
        <p:spPr bwMode="auto">
          <a:xfrm>
            <a:off x="4619625" y="542925"/>
            <a:ext cx="4124975" cy="461665"/>
          </a:xfrm>
          <a:prstGeom prst="rect">
            <a:avLst/>
          </a:prstGeom>
          <a:noFill/>
          <a:ln w="9525">
            <a:noFill/>
            <a:miter lim="800000"/>
            <a:headEnd/>
            <a:tailEnd/>
          </a:ln>
        </p:spPr>
        <p:txBody>
          <a:bodyPr wrap="none">
            <a:spAutoFit/>
          </a:bodyPr>
          <a:lstStyle/>
          <a:p>
            <a:pPr eaLnBrk="0" hangingPunct="0"/>
            <a:r>
              <a:rPr lang="en-US" sz="2400" dirty="0">
                <a:solidFill>
                  <a:srgbClr val="00B050"/>
                </a:solidFill>
                <a:latin typeface="+mj-lt"/>
              </a:rPr>
              <a:t>Special case of 1:M relationship</a:t>
            </a:r>
          </a:p>
        </p:txBody>
      </p:sp>
    </p:spTree>
    <p:extLst>
      <p:ext uri="{BB962C8B-B14F-4D97-AF65-F5344CB8AC3E}">
        <p14:creationId xmlns:p14="http://schemas.microsoft.com/office/powerpoint/2010/main" val="219423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79400" y="259588"/>
            <a:ext cx="8407400" cy="717874"/>
          </a:xfrm>
        </p:spPr>
        <p:txBody>
          <a:bodyPr>
            <a:normAutofit/>
          </a:bodyPr>
          <a:lstStyle/>
          <a:p>
            <a:pPr>
              <a:lnSpc>
                <a:spcPct val="90000"/>
              </a:lnSpc>
            </a:pPr>
            <a:r>
              <a:rPr lang="en-US" sz="4000" dirty="0">
                <a:solidFill>
                  <a:srgbClr val="000000"/>
                </a:solidFill>
                <a:effectLst>
                  <a:outerShdw blurRad="38100" dist="38100" dir="2700000" algn="tl">
                    <a:srgbClr val="FFFFFF"/>
                  </a:outerShdw>
                </a:effectLst>
              </a:rPr>
              <a:t>Step 3: Mapping Associative Entities</a:t>
            </a:r>
          </a:p>
        </p:txBody>
      </p:sp>
      <p:sp>
        <p:nvSpPr>
          <p:cNvPr id="206851" name="Rectangle 3"/>
          <p:cNvSpPr>
            <a:spLocks noGrp="1" noChangeArrowheads="1"/>
          </p:cNvSpPr>
          <p:nvPr>
            <p:ph idx="1"/>
          </p:nvPr>
        </p:nvSpPr>
        <p:spPr>
          <a:xfrm>
            <a:off x="507076" y="1163782"/>
            <a:ext cx="8088283" cy="5084618"/>
          </a:xfrm>
        </p:spPr>
        <p:txBody>
          <a:bodyPr/>
          <a:lstStyle/>
          <a:p>
            <a:r>
              <a:rPr lang="en-US" dirty="0">
                <a:solidFill>
                  <a:srgbClr val="000000"/>
                </a:solidFill>
                <a:effectLst>
                  <a:outerShdw blurRad="38100" dist="38100" dir="2700000" algn="tl">
                    <a:srgbClr val="FFFFFF"/>
                  </a:outerShdw>
                </a:effectLst>
              </a:rPr>
              <a:t>Identifier assigned </a:t>
            </a:r>
          </a:p>
          <a:p>
            <a:pPr lvl="1"/>
            <a:r>
              <a:rPr lang="en-US" dirty="0">
                <a:solidFill>
                  <a:srgbClr val="000000"/>
                </a:solidFill>
                <a:effectLst>
                  <a:outerShdw blurRad="38100" dist="38100" dir="2700000" algn="tl">
                    <a:srgbClr val="FFFFFF"/>
                  </a:outerShdw>
                </a:effectLst>
              </a:rPr>
              <a:t>Identifier is the primary key.</a:t>
            </a:r>
          </a:p>
          <a:p>
            <a:pPr>
              <a:lnSpc>
                <a:spcPct val="90000"/>
              </a:lnSpc>
            </a:pPr>
            <a:endParaRPr lang="en-US" dirty="0">
              <a:solidFill>
                <a:srgbClr val="000000"/>
              </a:solidFill>
              <a:effectLst>
                <a:outerShdw blurRad="38100" dist="38100" dir="2700000" algn="tl">
                  <a:srgbClr val="FFFFFF"/>
                </a:outerShdw>
              </a:effectLst>
            </a:endParaRPr>
          </a:p>
          <a:p>
            <a:pPr>
              <a:lnSpc>
                <a:spcPct val="90000"/>
              </a:lnSpc>
            </a:pPr>
            <a:r>
              <a:rPr lang="en-US" dirty="0">
                <a:solidFill>
                  <a:srgbClr val="000000"/>
                </a:solidFill>
                <a:effectLst>
                  <a:outerShdw blurRad="38100" dist="38100" dir="2700000" algn="tl">
                    <a:srgbClr val="FFFFFF"/>
                  </a:outerShdw>
                </a:effectLst>
              </a:rPr>
              <a:t>Identifier not assigned </a:t>
            </a:r>
          </a:p>
          <a:p>
            <a:pPr lvl="1">
              <a:lnSpc>
                <a:spcPct val="90000"/>
              </a:lnSpc>
            </a:pPr>
            <a:r>
              <a:rPr lang="en-US" dirty="0">
                <a:solidFill>
                  <a:srgbClr val="000000"/>
                </a:solidFill>
                <a:effectLst>
                  <a:outerShdw blurRad="38100" dist="38100" dir="2700000" algn="tl">
                    <a:srgbClr val="FFFFFF"/>
                  </a:outerShdw>
                </a:effectLst>
              </a:rPr>
              <a:t>Default primary key for </a:t>
            </a:r>
            <a:r>
              <a:rPr lang="en-US">
                <a:solidFill>
                  <a:srgbClr val="000000"/>
                </a:solidFill>
                <a:effectLst>
                  <a:outerShdw blurRad="38100" dist="38100" dir="2700000" algn="tl">
                    <a:srgbClr val="FFFFFF"/>
                  </a:outerShdw>
                </a:effectLst>
              </a:rPr>
              <a:t>the associative </a:t>
            </a:r>
            <a:r>
              <a:rPr lang="en-US" dirty="0">
                <a:solidFill>
                  <a:srgbClr val="000000"/>
                </a:solidFill>
                <a:effectLst>
                  <a:outerShdw blurRad="38100" dist="38100" dir="2700000" algn="tl">
                    <a:srgbClr val="FFFFFF"/>
                  </a:outerShdw>
                </a:effectLst>
              </a:rPr>
              <a:t>relation is composed of the primary keys of the two entities (as in M:N relationship).</a:t>
            </a:r>
          </a:p>
          <a:p>
            <a:pPr lvl="1">
              <a:lnSpc>
                <a:spcPct val="90000"/>
              </a:lnSpc>
              <a:buNone/>
            </a:pPr>
            <a:endParaRPr lang="en-US" dirty="0">
              <a:solidFill>
                <a:srgbClr val="000000"/>
              </a:solidFill>
              <a:effectLst>
                <a:outerShdw blurRad="38100" dist="38100" dir="2700000" algn="tl">
                  <a:srgbClr val="FFFFFF"/>
                </a:outerShdw>
              </a:effectLst>
            </a:endParaRPr>
          </a:p>
          <a:p>
            <a:pPr eaLnBrk="1" hangingPunct="1">
              <a:lnSpc>
                <a:spcPct val="90000"/>
              </a:lnSpc>
              <a:buFont typeface="Wingdings" pitchFamily="2" charset="2"/>
              <a:buNone/>
            </a:pPr>
            <a:endParaRPr lang="en-US" sz="3600" dirty="0">
              <a:solidFill>
                <a:srgbClr val="000000"/>
              </a:solidFill>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fld id="{FE3C6686-E6D0-49C7-880C-D7136F3929AD}" type="slidenum">
              <a:rPr lang="en-US"/>
              <a:pPr/>
              <a:t>19</a:t>
            </a:fld>
            <a:endParaRPr lang="en-US"/>
          </a:p>
        </p:txBody>
      </p:sp>
    </p:spTree>
    <p:extLst>
      <p:ext uri="{BB962C8B-B14F-4D97-AF65-F5344CB8AC3E}">
        <p14:creationId xmlns:p14="http://schemas.microsoft.com/office/powerpoint/2010/main" val="6939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128847"/>
            <a:ext cx="8229600" cy="990600"/>
          </a:xfrm>
        </p:spPr>
        <p:txBody>
          <a:bodyPr/>
          <a:lstStyle/>
          <a:p>
            <a:pPr eaLnBrk="1" hangingPunct="1">
              <a:defRPr/>
            </a:pPr>
            <a:r>
              <a:rPr lang="en-US" dirty="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496290"/>
            <a:ext cx="8229600" cy="4599709"/>
          </a:xfrm>
        </p:spPr>
        <p:txBody>
          <a:bodyPr>
            <a:normAutofit/>
          </a:bodyPr>
          <a:lstStyle/>
          <a:p>
            <a:pPr eaLnBrk="1" hangingPunct="1">
              <a:lnSpc>
                <a:spcPct val="80000"/>
              </a:lnSpc>
              <a:defRPr/>
            </a:pPr>
            <a:r>
              <a:rPr lang="en-US" sz="2800" dirty="0">
                <a:solidFill>
                  <a:srgbClr val="000000"/>
                </a:solidFill>
                <a:effectLst>
                  <a:outerShdw blurRad="38100" dist="38100" dir="2700000" algn="tl">
                    <a:srgbClr val="FFFFFF"/>
                  </a:outerShdw>
                </a:effectLst>
              </a:rPr>
              <a:t>Transform an ER model into a relational model.</a:t>
            </a:r>
          </a:p>
          <a:p>
            <a:pPr eaLnBrk="1" hangingPunct="1">
              <a:lnSpc>
                <a:spcPct val="80000"/>
              </a:lnSpc>
              <a:defRPr/>
            </a:pPr>
            <a:r>
              <a:rPr lang="en-US" sz="2800" dirty="0">
                <a:solidFill>
                  <a:srgbClr val="000000"/>
                </a:solidFill>
                <a:effectLst>
                  <a:outerShdw blurRad="38100" dist="38100" dir="2700000" algn="tl">
                    <a:srgbClr val="FFFFFF"/>
                  </a:outerShdw>
                </a:effectLst>
              </a:rPr>
              <a:t>Create relations for entity and enforce relational integrity constraints.</a:t>
            </a:r>
          </a:p>
        </p:txBody>
      </p:sp>
      <p:sp>
        <p:nvSpPr>
          <p:cNvPr id="4" name="Slide Number Placeholder 3"/>
          <p:cNvSpPr>
            <a:spLocks noGrp="1"/>
          </p:cNvSpPr>
          <p:nvPr>
            <p:ph type="sldNum" sz="quarter" idx="12"/>
          </p:nvPr>
        </p:nvSpPr>
        <p:spPr/>
        <p:txBody>
          <a:bodyPr/>
          <a:lstStyle/>
          <a:p>
            <a:fld id="{66E25A13-B1FA-4749-9F85-87BF225343FC}" type="slidenum">
              <a:rPr lang="en-US"/>
              <a:pPr/>
              <a:t>2</a:t>
            </a:fld>
            <a:endParaRPr lang="en-US"/>
          </a:p>
        </p:txBody>
      </p:sp>
    </p:spTree>
    <p:extLst>
      <p:ext uri="{BB962C8B-B14F-4D97-AF65-F5344CB8AC3E}">
        <p14:creationId xmlns:p14="http://schemas.microsoft.com/office/powerpoint/2010/main" val="29498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BEBFF170-5903-4CD4-A787-53ECB0B69867}" type="slidenum">
              <a:rPr lang="en-US"/>
              <a:pPr/>
              <a:t>20</a:t>
            </a:fld>
            <a:endParaRPr lang="en-US"/>
          </a:p>
        </p:txBody>
      </p:sp>
      <p:sp>
        <p:nvSpPr>
          <p:cNvPr id="28675" name="Text Box 8"/>
          <p:cNvSpPr txBox="1">
            <a:spLocks noChangeArrowheads="1"/>
          </p:cNvSpPr>
          <p:nvPr/>
        </p:nvSpPr>
        <p:spPr bwMode="auto">
          <a:xfrm>
            <a:off x="2029485" y="228600"/>
            <a:ext cx="5255926" cy="461665"/>
          </a:xfrm>
          <a:prstGeom prst="rect">
            <a:avLst/>
          </a:prstGeom>
          <a:noFill/>
          <a:ln w="9525">
            <a:noFill/>
            <a:miter lim="800000"/>
            <a:headEnd/>
            <a:tailEnd/>
          </a:ln>
        </p:spPr>
        <p:txBody>
          <a:bodyPr wrap="none">
            <a:spAutoFit/>
          </a:bodyPr>
          <a:lstStyle/>
          <a:p>
            <a:pPr algn="ctr" eaLnBrk="0" hangingPunct="0"/>
            <a:r>
              <a:rPr lang="en-US" sz="2400" dirty="0">
                <a:solidFill>
                  <a:srgbClr val="000000"/>
                </a:solidFill>
                <a:latin typeface="+mj-lt"/>
              </a:rPr>
              <a:t>Example of mapping an associative entity</a:t>
            </a:r>
          </a:p>
        </p:txBody>
      </p:sp>
      <p:sp>
        <p:nvSpPr>
          <p:cNvPr id="28676" name="Text Box 9"/>
          <p:cNvSpPr txBox="1">
            <a:spLocks noChangeArrowheads="1"/>
          </p:cNvSpPr>
          <p:nvPr/>
        </p:nvSpPr>
        <p:spPr bwMode="auto">
          <a:xfrm>
            <a:off x="292100" y="800100"/>
            <a:ext cx="3058081"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a) An associative entity</a:t>
            </a:r>
          </a:p>
        </p:txBody>
      </p:sp>
      <p:pic>
        <p:nvPicPr>
          <p:cNvPr id="28677" name="Picture 5" descr="Noname.jpg"/>
          <p:cNvPicPr>
            <a:picLocks noChangeAspect="1"/>
          </p:cNvPicPr>
          <p:nvPr/>
        </p:nvPicPr>
        <p:blipFill>
          <a:blip r:embed="rId3"/>
          <a:srcRect t="4337" r="319" b="31955"/>
          <a:stretch>
            <a:fillRect/>
          </a:stretch>
        </p:blipFill>
        <p:spPr bwMode="auto">
          <a:xfrm>
            <a:off x="604838" y="1270000"/>
            <a:ext cx="8043862" cy="1422400"/>
          </a:xfrm>
          <a:prstGeom prst="rect">
            <a:avLst/>
          </a:prstGeom>
          <a:noFill/>
          <a:ln w="9525">
            <a:noFill/>
            <a:miter lim="800000"/>
            <a:headEnd/>
            <a:tailEnd/>
          </a:ln>
        </p:spPr>
      </p:pic>
      <p:pic>
        <p:nvPicPr>
          <p:cNvPr id="7" name="Picture 9" descr="Noname.jpg"/>
          <p:cNvPicPr>
            <a:picLocks noChangeAspect="1"/>
          </p:cNvPicPr>
          <p:nvPr/>
        </p:nvPicPr>
        <p:blipFill>
          <a:blip r:embed="rId4"/>
          <a:srcRect t="3748" r="6506" b="1183"/>
          <a:stretch>
            <a:fillRect/>
          </a:stretch>
        </p:blipFill>
        <p:spPr bwMode="auto">
          <a:xfrm>
            <a:off x="568325" y="3111500"/>
            <a:ext cx="8029575" cy="3060700"/>
          </a:xfrm>
          <a:prstGeom prst="rect">
            <a:avLst/>
          </a:prstGeom>
          <a:noFill/>
          <a:ln w="9525">
            <a:noFill/>
            <a:miter lim="800000"/>
            <a:headEnd/>
            <a:tailEnd/>
          </a:ln>
        </p:spPr>
      </p:pic>
      <p:sp>
        <p:nvSpPr>
          <p:cNvPr id="9" name="Text Box 10"/>
          <p:cNvSpPr txBox="1">
            <a:spLocks noChangeArrowheads="1"/>
          </p:cNvSpPr>
          <p:nvPr/>
        </p:nvSpPr>
        <p:spPr bwMode="auto">
          <a:xfrm>
            <a:off x="355600" y="2689225"/>
            <a:ext cx="3548792"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Three resulting relations</a:t>
            </a:r>
          </a:p>
        </p:txBody>
      </p:sp>
      <p:grpSp>
        <p:nvGrpSpPr>
          <p:cNvPr id="10" name="Group 20"/>
          <p:cNvGrpSpPr>
            <a:grpSpLocks/>
          </p:cNvGrpSpPr>
          <p:nvPr/>
        </p:nvGrpSpPr>
        <p:grpSpPr bwMode="auto">
          <a:xfrm>
            <a:off x="1447800" y="3667125"/>
            <a:ext cx="6375400" cy="1298575"/>
            <a:chOff x="1145" y="1654"/>
            <a:chExt cx="4016" cy="818"/>
          </a:xfrm>
        </p:grpSpPr>
        <p:sp>
          <p:nvSpPr>
            <p:cNvPr id="11" name="Text Box 16"/>
            <p:cNvSpPr txBox="1">
              <a:spLocks noChangeArrowheads="1"/>
            </p:cNvSpPr>
            <p:nvPr/>
          </p:nvSpPr>
          <p:spPr bwMode="auto">
            <a:xfrm>
              <a:off x="2649" y="1654"/>
              <a:ext cx="2512" cy="446"/>
            </a:xfrm>
            <a:prstGeom prst="rect">
              <a:avLst/>
            </a:prstGeom>
            <a:noFill/>
            <a:ln w="28575">
              <a:noFill/>
              <a:miter lim="800000"/>
              <a:headEnd/>
              <a:tailEnd/>
            </a:ln>
          </p:spPr>
          <p:txBody>
            <a:bodyPr wrap="square">
              <a:spAutoFit/>
            </a:bodyPr>
            <a:lstStyle/>
            <a:p>
              <a:r>
                <a:rPr lang="en-US" sz="2000" dirty="0">
                  <a:solidFill>
                    <a:srgbClr val="990000"/>
                  </a:solidFill>
                  <a:latin typeface="+mj-lt"/>
                </a:rPr>
                <a:t>Composite primary key formed from the two foreign keys.</a:t>
              </a:r>
            </a:p>
          </p:txBody>
        </p:sp>
        <p:sp>
          <p:nvSpPr>
            <p:cNvPr id="12" name="Rectangle 18"/>
            <p:cNvSpPr>
              <a:spLocks noChangeArrowheads="1"/>
            </p:cNvSpPr>
            <p:nvPr/>
          </p:nvSpPr>
          <p:spPr bwMode="auto">
            <a:xfrm>
              <a:off x="1145" y="2144"/>
              <a:ext cx="1248" cy="328"/>
            </a:xfrm>
            <a:prstGeom prst="rect">
              <a:avLst/>
            </a:prstGeom>
            <a:noFill/>
            <a:ln w="19050">
              <a:solidFill>
                <a:srgbClr val="990000"/>
              </a:solidFill>
              <a:miter lim="800000"/>
              <a:headEnd/>
              <a:tailEnd/>
            </a:ln>
          </p:spPr>
          <p:txBody>
            <a:bodyPr wrap="none" anchor="ctr"/>
            <a:lstStyle/>
            <a:p>
              <a:endParaRPr lang="en-US"/>
            </a:p>
          </p:txBody>
        </p:sp>
      </p:grpSp>
      <p:sp>
        <p:nvSpPr>
          <p:cNvPr id="17" name="Freeform 16"/>
          <p:cNvSpPr/>
          <p:nvPr/>
        </p:nvSpPr>
        <p:spPr>
          <a:xfrm flipH="1">
            <a:off x="2207030" y="2647421"/>
            <a:ext cx="2419740" cy="1579601"/>
          </a:xfrm>
          <a:custGeom>
            <a:avLst/>
            <a:gdLst>
              <a:gd name="connsiteX0" fmla="*/ 12700 w 1117600"/>
              <a:gd name="connsiteY0" fmla="*/ 16933 h 372533"/>
              <a:gd name="connsiteX1" fmla="*/ 139700 w 1117600"/>
              <a:gd name="connsiteY1" fmla="*/ 16933 h 372533"/>
              <a:gd name="connsiteX2" fmla="*/ 850900 w 1117600"/>
              <a:gd name="connsiteY2" fmla="*/ 118533 h 372533"/>
              <a:gd name="connsiteX3" fmla="*/ 1117600 w 1117600"/>
              <a:gd name="connsiteY3" fmla="*/ 372533 h 372533"/>
            </a:gdLst>
            <a:ahLst/>
            <a:cxnLst>
              <a:cxn ang="0">
                <a:pos x="connsiteX0" y="connsiteY0"/>
              </a:cxn>
              <a:cxn ang="0">
                <a:pos x="connsiteX1" y="connsiteY1"/>
              </a:cxn>
              <a:cxn ang="0">
                <a:pos x="connsiteX2" y="connsiteY2"/>
              </a:cxn>
              <a:cxn ang="0">
                <a:pos x="connsiteX3" y="connsiteY3"/>
              </a:cxn>
            </a:cxnLst>
            <a:rect l="l" t="t" r="r" b="b"/>
            <a:pathLst>
              <a:path w="1117600" h="372533">
                <a:moveTo>
                  <a:pt x="12700" y="16933"/>
                </a:moveTo>
                <a:cubicBezTo>
                  <a:pt x="6350" y="8466"/>
                  <a:pt x="0" y="0"/>
                  <a:pt x="139700" y="16933"/>
                </a:cubicBezTo>
                <a:cubicBezTo>
                  <a:pt x="279400" y="33866"/>
                  <a:pt x="687917" y="59266"/>
                  <a:pt x="850900" y="118533"/>
                </a:cubicBezTo>
                <a:cubicBezTo>
                  <a:pt x="1013883" y="177800"/>
                  <a:pt x="1065741" y="275166"/>
                  <a:pt x="1117600" y="372533"/>
                </a:cubicBezTo>
              </a:path>
            </a:pathLst>
          </a:cu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2806700" y="3966633"/>
            <a:ext cx="1016000" cy="440267"/>
          </a:xfrm>
          <a:custGeom>
            <a:avLst/>
            <a:gdLst>
              <a:gd name="connsiteX0" fmla="*/ 1016000 w 1016000"/>
              <a:gd name="connsiteY0" fmla="*/ 8467 h 440267"/>
              <a:gd name="connsiteX1" fmla="*/ 368300 w 1016000"/>
              <a:gd name="connsiteY1" fmla="*/ 71967 h 440267"/>
              <a:gd name="connsiteX2" fmla="*/ 0 w 1016000"/>
              <a:gd name="connsiteY2" fmla="*/ 440267 h 440267"/>
            </a:gdLst>
            <a:ahLst/>
            <a:cxnLst>
              <a:cxn ang="0">
                <a:pos x="connsiteX0" y="connsiteY0"/>
              </a:cxn>
              <a:cxn ang="0">
                <a:pos x="connsiteX1" y="connsiteY1"/>
              </a:cxn>
              <a:cxn ang="0">
                <a:pos x="connsiteX2" y="connsiteY2"/>
              </a:cxn>
            </a:cxnLst>
            <a:rect l="l" t="t" r="r" b="b"/>
            <a:pathLst>
              <a:path w="1016000" h="440267">
                <a:moveTo>
                  <a:pt x="1016000" y="8467"/>
                </a:moveTo>
                <a:cubicBezTo>
                  <a:pt x="776816" y="4233"/>
                  <a:pt x="537633" y="0"/>
                  <a:pt x="368300" y="71967"/>
                </a:cubicBezTo>
                <a:cubicBezTo>
                  <a:pt x="198967" y="143934"/>
                  <a:pt x="99483" y="292100"/>
                  <a:pt x="0" y="440267"/>
                </a:cubicBezTo>
              </a:path>
            </a:pathLst>
          </a:cu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4348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B9A0AEE6-9466-4A7D-9DBB-1B4A5FCE256F}" type="slidenum">
              <a:rPr lang="en-US"/>
              <a:pPr/>
              <a:t>21</a:t>
            </a:fld>
            <a:endParaRPr lang="en-US"/>
          </a:p>
        </p:txBody>
      </p:sp>
      <p:sp>
        <p:nvSpPr>
          <p:cNvPr id="30723" name="Text Box 5"/>
          <p:cNvSpPr txBox="1">
            <a:spLocks noChangeArrowheads="1"/>
          </p:cNvSpPr>
          <p:nvPr/>
        </p:nvSpPr>
        <p:spPr bwMode="auto">
          <a:xfrm>
            <a:off x="-177800" y="215900"/>
            <a:ext cx="9321800" cy="461665"/>
          </a:xfrm>
          <a:prstGeom prst="rect">
            <a:avLst/>
          </a:prstGeom>
          <a:noFill/>
          <a:ln w="9525">
            <a:noFill/>
            <a:miter lim="800000"/>
            <a:headEnd/>
            <a:tailEnd/>
          </a:ln>
        </p:spPr>
        <p:txBody>
          <a:bodyPr wrap="square">
            <a:spAutoFit/>
          </a:bodyPr>
          <a:lstStyle/>
          <a:p>
            <a:pPr algn="ctr" eaLnBrk="0" hangingPunct="0"/>
            <a:r>
              <a:rPr lang="en-US" sz="2400" dirty="0">
                <a:solidFill>
                  <a:srgbClr val="000000"/>
                </a:solidFill>
                <a:latin typeface="+mj-lt"/>
              </a:rPr>
              <a:t>Example of mapping an associative entity with an identifier</a:t>
            </a:r>
          </a:p>
        </p:txBody>
      </p:sp>
      <p:sp>
        <p:nvSpPr>
          <p:cNvPr id="30724" name="Text Box 6"/>
          <p:cNvSpPr txBox="1">
            <a:spLocks noChangeArrowheads="1"/>
          </p:cNvSpPr>
          <p:nvPr/>
        </p:nvSpPr>
        <p:spPr bwMode="auto">
          <a:xfrm>
            <a:off x="261938" y="804863"/>
            <a:ext cx="4050340"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a) SHIPMENT associative entity</a:t>
            </a:r>
          </a:p>
        </p:txBody>
      </p:sp>
      <p:pic>
        <p:nvPicPr>
          <p:cNvPr id="30725" name="Picture 5" descr="Noname.jpg"/>
          <p:cNvPicPr>
            <a:picLocks noChangeAspect="1"/>
          </p:cNvPicPr>
          <p:nvPr/>
        </p:nvPicPr>
        <p:blipFill>
          <a:blip r:embed="rId3"/>
          <a:srcRect t="9405" r="602" b="8879"/>
          <a:stretch>
            <a:fillRect/>
          </a:stretch>
        </p:blipFill>
        <p:spPr bwMode="auto">
          <a:xfrm>
            <a:off x="706438" y="1231900"/>
            <a:ext cx="7180262" cy="1282700"/>
          </a:xfrm>
          <a:prstGeom prst="rect">
            <a:avLst/>
          </a:prstGeom>
          <a:noFill/>
          <a:ln w="9525">
            <a:noFill/>
            <a:miter lim="800000"/>
            <a:headEnd/>
            <a:tailEnd/>
          </a:ln>
        </p:spPr>
      </p:pic>
      <p:pic>
        <p:nvPicPr>
          <p:cNvPr id="6" name="Picture 6" descr="Noname.jpg"/>
          <p:cNvPicPr>
            <a:picLocks noChangeAspect="1"/>
          </p:cNvPicPr>
          <p:nvPr/>
        </p:nvPicPr>
        <p:blipFill>
          <a:blip r:embed="rId4"/>
          <a:srcRect t="2811" r="725" b="1897"/>
          <a:stretch>
            <a:fillRect/>
          </a:stretch>
        </p:blipFill>
        <p:spPr bwMode="auto">
          <a:xfrm>
            <a:off x="657224" y="3048000"/>
            <a:ext cx="7254876" cy="3539610"/>
          </a:xfrm>
          <a:prstGeom prst="rect">
            <a:avLst/>
          </a:prstGeom>
          <a:noFill/>
          <a:ln w="9525">
            <a:noFill/>
            <a:miter lim="800000"/>
            <a:headEnd/>
            <a:tailEnd/>
          </a:ln>
        </p:spPr>
      </p:pic>
      <p:sp>
        <p:nvSpPr>
          <p:cNvPr id="7" name="Text Box 3"/>
          <p:cNvSpPr txBox="1">
            <a:spLocks noChangeArrowheads="1"/>
          </p:cNvSpPr>
          <p:nvPr/>
        </p:nvSpPr>
        <p:spPr bwMode="auto">
          <a:xfrm>
            <a:off x="338138" y="2582863"/>
            <a:ext cx="3548792"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Three resulting relations</a:t>
            </a:r>
          </a:p>
        </p:txBody>
      </p:sp>
      <p:sp>
        <p:nvSpPr>
          <p:cNvPr id="8" name="Text Box 6"/>
          <p:cNvSpPr txBox="1">
            <a:spLocks noChangeArrowheads="1"/>
          </p:cNvSpPr>
          <p:nvPr/>
        </p:nvSpPr>
        <p:spPr bwMode="auto">
          <a:xfrm>
            <a:off x="3460750" y="4092575"/>
            <a:ext cx="4090988" cy="396875"/>
          </a:xfrm>
          <a:prstGeom prst="rect">
            <a:avLst/>
          </a:prstGeom>
          <a:noFill/>
          <a:ln w="28575">
            <a:noFill/>
            <a:miter lim="800000"/>
            <a:headEnd/>
            <a:tailEnd/>
          </a:ln>
        </p:spPr>
        <p:txBody>
          <a:bodyPr>
            <a:spAutoFit/>
          </a:bodyPr>
          <a:lstStyle/>
          <a:p>
            <a:pPr algn="ctr"/>
            <a:r>
              <a:rPr lang="en-US" sz="2000" dirty="0">
                <a:solidFill>
                  <a:srgbClr val="990000"/>
                </a:solidFill>
                <a:latin typeface="+mj-lt"/>
              </a:rPr>
              <a:t>Primary key differs from foreign keys.</a:t>
            </a:r>
          </a:p>
        </p:txBody>
      </p:sp>
    </p:spTree>
    <p:extLst>
      <p:ext uri="{BB962C8B-B14F-4D97-AF65-F5344CB8AC3E}">
        <p14:creationId xmlns:p14="http://schemas.microsoft.com/office/powerpoint/2010/main" val="225253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30924" y="259588"/>
            <a:ext cx="8255876" cy="807212"/>
          </a:xfrm>
        </p:spPr>
        <p:txBody>
          <a:bodyPr lIns="90488" tIns="44450" rIns="90488" bIns="44450">
            <a:normAutofit fontScale="90000"/>
          </a:bodyPr>
          <a:lstStyle/>
          <a:p>
            <a:pPr>
              <a:defRPr/>
            </a:pPr>
            <a:r>
              <a:rPr lang="en-US" dirty="0">
                <a:solidFill>
                  <a:srgbClr val="000000"/>
                </a:solidFill>
                <a:effectLst>
                  <a:outerShdw blurRad="38100" dist="38100" dir="2700000" algn="tl">
                    <a:srgbClr val="FFFFFF"/>
                  </a:outerShdw>
                </a:effectLst>
              </a:rPr>
              <a:t>Step 4: Mapping Unary Relationships</a:t>
            </a:r>
          </a:p>
        </p:txBody>
      </p:sp>
      <p:sp>
        <p:nvSpPr>
          <p:cNvPr id="209923" name="Rectangle 3"/>
          <p:cNvSpPr>
            <a:spLocks noGrp="1" noChangeArrowheads="1"/>
          </p:cNvSpPr>
          <p:nvPr>
            <p:ph idx="1"/>
          </p:nvPr>
        </p:nvSpPr>
        <p:spPr>
          <a:xfrm>
            <a:off x="507076" y="1267690"/>
            <a:ext cx="8088283" cy="4980709"/>
          </a:xfrm>
        </p:spPr>
        <p:txBody>
          <a:bodyPr lIns="90488" tIns="44450" rIns="90488" bIns="44450">
            <a:normAutofit/>
          </a:bodyPr>
          <a:lstStyle/>
          <a:p>
            <a:pPr>
              <a:defRPr/>
            </a:pPr>
            <a:r>
              <a:rPr lang="en-US" sz="2400" dirty="0">
                <a:solidFill>
                  <a:srgbClr val="000000"/>
                </a:solidFill>
                <a:effectLst>
                  <a:outerShdw blurRad="38100" dist="38100" dir="2700000" algn="tl">
                    <a:srgbClr val="FFFFFF"/>
                  </a:outerShdw>
                </a:effectLst>
              </a:rPr>
              <a:t>One-to-Many Unary Relationship</a:t>
            </a:r>
          </a:p>
          <a:p>
            <a:pPr lvl="1">
              <a:defRPr/>
            </a:pPr>
            <a:r>
              <a:rPr lang="en-US" sz="2200" dirty="0">
                <a:solidFill>
                  <a:srgbClr val="000000"/>
                </a:solidFill>
                <a:effectLst>
                  <a:outerShdw blurRad="38100" dist="38100" dir="2700000" algn="tl">
                    <a:srgbClr val="FFFFFF"/>
                  </a:outerShdw>
                </a:effectLst>
              </a:rPr>
              <a:t>Recursive foreign key in the same relation.</a:t>
            </a:r>
          </a:p>
          <a:p>
            <a:pPr lvl="1">
              <a:defRPr/>
            </a:pPr>
            <a:endParaRPr lang="en-US" sz="2200" dirty="0">
              <a:solidFill>
                <a:srgbClr val="000000"/>
              </a:solidFill>
              <a:effectLst>
                <a:outerShdw blurRad="38100" dist="38100" dir="2700000" algn="tl">
                  <a:srgbClr val="FFFFFF"/>
                </a:outerShdw>
              </a:effectLst>
            </a:endParaRPr>
          </a:p>
          <a:p>
            <a:pPr>
              <a:defRPr/>
            </a:pPr>
            <a:r>
              <a:rPr lang="en-US" sz="2400" dirty="0">
                <a:solidFill>
                  <a:srgbClr val="000000"/>
                </a:solidFill>
                <a:effectLst>
                  <a:outerShdw blurRad="38100" dist="38100" dir="2700000" algn="tl">
                    <a:srgbClr val="FFFFFF"/>
                  </a:outerShdw>
                </a:effectLst>
              </a:rPr>
              <a:t>Many-to-Many Relationship</a:t>
            </a:r>
          </a:p>
          <a:p>
            <a:pPr lvl="1">
              <a:defRPr/>
            </a:pPr>
            <a:r>
              <a:rPr lang="en-US" sz="2200" dirty="0">
                <a:solidFill>
                  <a:srgbClr val="000000"/>
                </a:solidFill>
                <a:effectLst>
                  <a:outerShdw blurRad="38100" dist="38100" dir="2700000" algn="tl">
                    <a:srgbClr val="FFFFFF"/>
                  </a:outerShdw>
                </a:effectLst>
              </a:rPr>
              <a:t>Two relations</a:t>
            </a:r>
          </a:p>
          <a:p>
            <a:pPr lvl="2" eaLnBrk="1" hangingPunct="1">
              <a:defRPr/>
            </a:pPr>
            <a:r>
              <a:rPr lang="en-US" sz="2000" dirty="0">
                <a:solidFill>
                  <a:srgbClr val="000000"/>
                </a:solidFill>
                <a:effectLst>
                  <a:outerShdw blurRad="38100" dist="38100" dir="2700000" algn="tl">
                    <a:srgbClr val="FFFFFF"/>
                  </a:outerShdw>
                </a:effectLst>
              </a:rPr>
              <a:t>One for the entity.</a:t>
            </a:r>
          </a:p>
          <a:p>
            <a:pPr lvl="2" eaLnBrk="1" hangingPunct="1">
              <a:defRPr/>
            </a:pPr>
            <a:r>
              <a:rPr lang="en-US" sz="2000" dirty="0">
                <a:solidFill>
                  <a:srgbClr val="000000"/>
                </a:solidFill>
                <a:effectLst>
                  <a:outerShdw blurRad="38100" dist="38100" dir="2700000" algn="tl">
                    <a:srgbClr val="FFFFFF"/>
                  </a:outerShdw>
                </a:effectLst>
              </a:rPr>
              <a:t>One for an associative entity in which the primary key has two attributes, both taken from the primary key of the entity.</a:t>
            </a:r>
          </a:p>
        </p:txBody>
      </p:sp>
      <p:sp>
        <p:nvSpPr>
          <p:cNvPr id="4" name="Slide Number Placeholder 3"/>
          <p:cNvSpPr>
            <a:spLocks noGrp="1"/>
          </p:cNvSpPr>
          <p:nvPr>
            <p:ph type="sldNum" sz="quarter" idx="12"/>
          </p:nvPr>
        </p:nvSpPr>
        <p:spPr/>
        <p:txBody>
          <a:bodyPr/>
          <a:lstStyle/>
          <a:p>
            <a:fld id="{3EB9B5EF-2F93-4C56-83DF-E45D7CA406A4}" type="slidenum">
              <a:rPr lang="en-US"/>
              <a:pPr/>
              <a:t>22</a:t>
            </a:fld>
            <a:endParaRPr lang="en-US"/>
          </a:p>
        </p:txBody>
      </p:sp>
    </p:spTree>
    <p:extLst>
      <p:ext uri="{BB962C8B-B14F-4D97-AF65-F5344CB8AC3E}">
        <p14:creationId xmlns:p14="http://schemas.microsoft.com/office/powerpoint/2010/main" val="3285468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9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descr="Noname.jpg"/>
          <p:cNvPicPr>
            <a:picLocks noChangeAspect="1"/>
          </p:cNvPicPr>
          <p:nvPr/>
        </p:nvPicPr>
        <p:blipFill>
          <a:blip r:embed="rId3"/>
          <a:srcRect/>
          <a:stretch>
            <a:fillRect/>
          </a:stretch>
        </p:blipFill>
        <p:spPr bwMode="auto">
          <a:xfrm>
            <a:off x="919163" y="3959141"/>
            <a:ext cx="7258050" cy="1543050"/>
          </a:xfrm>
          <a:prstGeom prst="rect">
            <a:avLst/>
          </a:prstGeom>
          <a:noFill/>
          <a:ln w="9525">
            <a:noFill/>
            <a:miter lim="800000"/>
            <a:headEnd/>
            <a:tailEnd/>
          </a:ln>
        </p:spPr>
      </p:pic>
      <p:pic>
        <p:nvPicPr>
          <p:cNvPr id="33795" name="Picture 7" descr="Noname.jpg"/>
          <p:cNvPicPr>
            <a:picLocks noChangeAspect="1"/>
          </p:cNvPicPr>
          <p:nvPr/>
        </p:nvPicPr>
        <p:blipFill>
          <a:blip r:embed="rId4"/>
          <a:srcRect t="5960" r="194" b="8108"/>
          <a:stretch>
            <a:fillRect/>
          </a:stretch>
        </p:blipFill>
        <p:spPr bwMode="auto">
          <a:xfrm>
            <a:off x="919163" y="1437540"/>
            <a:ext cx="7381875" cy="1968500"/>
          </a:xfrm>
          <a:prstGeom prst="rect">
            <a:avLst/>
          </a:prstGeom>
          <a:noFill/>
          <a:ln w="9525">
            <a:noFill/>
            <a:miter lim="800000"/>
            <a:headEnd/>
            <a:tailEnd/>
          </a:ln>
        </p:spPr>
      </p:pic>
      <p:sp>
        <p:nvSpPr>
          <p:cNvPr id="7" name="Slide Number Placeholder 1"/>
          <p:cNvSpPr>
            <a:spLocks noGrp="1"/>
          </p:cNvSpPr>
          <p:nvPr>
            <p:ph type="sldNum" sz="quarter" idx="12"/>
          </p:nvPr>
        </p:nvSpPr>
        <p:spPr/>
        <p:txBody>
          <a:bodyPr/>
          <a:lstStyle/>
          <a:p>
            <a:fld id="{8ED32694-F903-498F-9775-1FBDB2C5559E}" type="slidenum">
              <a:rPr lang="en-US"/>
              <a:pPr/>
              <a:t>23</a:t>
            </a:fld>
            <a:endParaRPr lang="en-US"/>
          </a:p>
        </p:txBody>
      </p:sp>
      <p:sp>
        <p:nvSpPr>
          <p:cNvPr id="33797" name="Text Box 4"/>
          <p:cNvSpPr txBox="1">
            <a:spLocks noChangeArrowheads="1"/>
          </p:cNvSpPr>
          <p:nvPr/>
        </p:nvSpPr>
        <p:spPr bwMode="auto">
          <a:xfrm>
            <a:off x="1356272" y="222696"/>
            <a:ext cx="5749459"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Example of mapping a </a:t>
            </a:r>
            <a:r>
              <a:rPr lang="en-US" sz="2400" dirty="0">
                <a:solidFill>
                  <a:srgbClr val="C00000"/>
                </a:solidFill>
                <a:effectLst>
                  <a:outerShdw blurRad="38100" dist="38100" dir="2700000" algn="tl">
                    <a:srgbClr val="000000">
                      <a:alpha val="43137"/>
                    </a:srgbClr>
                  </a:outerShdw>
                </a:effectLst>
                <a:latin typeface="+mj-lt"/>
              </a:rPr>
              <a:t>Unary 1:N</a:t>
            </a:r>
            <a:r>
              <a:rPr lang="en-US" sz="2400" dirty="0">
                <a:solidFill>
                  <a:srgbClr val="000000"/>
                </a:solidFill>
                <a:latin typeface="+mj-lt"/>
              </a:rPr>
              <a:t> relationship</a:t>
            </a:r>
          </a:p>
        </p:txBody>
      </p:sp>
      <p:sp>
        <p:nvSpPr>
          <p:cNvPr id="33798" name="Text Box 5"/>
          <p:cNvSpPr txBox="1">
            <a:spLocks noChangeArrowheads="1"/>
          </p:cNvSpPr>
          <p:nvPr/>
        </p:nvSpPr>
        <p:spPr bwMode="auto">
          <a:xfrm>
            <a:off x="560388" y="971550"/>
            <a:ext cx="6665912" cy="461665"/>
          </a:xfrm>
          <a:prstGeom prst="rect">
            <a:avLst/>
          </a:prstGeom>
          <a:noFill/>
          <a:ln w="28575">
            <a:noFill/>
            <a:miter lim="800000"/>
            <a:headEnd/>
            <a:tailEnd/>
          </a:ln>
        </p:spPr>
        <p:txBody>
          <a:bodyPr wrap="square">
            <a:spAutoFit/>
          </a:bodyPr>
          <a:lstStyle/>
          <a:p>
            <a:r>
              <a:rPr lang="en-US" sz="2400" dirty="0">
                <a:latin typeface="+mj-lt"/>
              </a:rPr>
              <a:t>(a) EMPLOYEE entity with unary relationship</a:t>
            </a:r>
          </a:p>
        </p:txBody>
      </p:sp>
      <p:sp>
        <p:nvSpPr>
          <p:cNvPr id="33799" name="Text Box 6"/>
          <p:cNvSpPr txBox="1">
            <a:spLocks noChangeArrowheads="1"/>
          </p:cNvSpPr>
          <p:nvPr/>
        </p:nvSpPr>
        <p:spPr bwMode="auto">
          <a:xfrm>
            <a:off x="560388" y="3445262"/>
            <a:ext cx="6669088" cy="461665"/>
          </a:xfrm>
          <a:prstGeom prst="rect">
            <a:avLst/>
          </a:prstGeom>
          <a:noFill/>
          <a:ln w="28575">
            <a:noFill/>
            <a:miter lim="800000"/>
            <a:headEnd/>
            <a:tailEnd/>
          </a:ln>
        </p:spPr>
        <p:txBody>
          <a:bodyPr wrap="square">
            <a:spAutoFit/>
          </a:bodyPr>
          <a:lstStyle/>
          <a:p>
            <a:r>
              <a:rPr lang="en-US" sz="2400" dirty="0">
                <a:latin typeface="+mj-lt"/>
              </a:rPr>
              <a:t>(b) EMPLOYEE relation with recursive foreign key</a:t>
            </a:r>
          </a:p>
        </p:txBody>
      </p:sp>
      <p:sp>
        <p:nvSpPr>
          <p:cNvPr id="2" name="Rectangle 1"/>
          <p:cNvSpPr/>
          <p:nvPr/>
        </p:nvSpPr>
        <p:spPr>
          <a:xfrm>
            <a:off x="869400" y="5364364"/>
            <a:ext cx="8087563" cy="1015663"/>
          </a:xfrm>
          <a:prstGeom prst="rect">
            <a:avLst/>
          </a:prstGeom>
        </p:spPr>
        <p:txBody>
          <a:bodyPr wrap="square">
            <a:spAutoFit/>
          </a:bodyPr>
          <a:lstStyle/>
          <a:p>
            <a:pPr>
              <a:defRPr/>
            </a:pPr>
            <a:r>
              <a:rPr lang="en-US" sz="2000" dirty="0">
                <a:solidFill>
                  <a:srgbClr val="C00000"/>
                </a:solidFill>
              </a:rPr>
              <a:t>Recursive Foreign Key:</a:t>
            </a:r>
          </a:p>
          <a:p>
            <a:pPr>
              <a:defRPr/>
            </a:pPr>
            <a:r>
              <a:rPr lang="en-US" sz="2000" dirty="0">
                <a:solidFill>
                  <a:srgbClr val="C00000"/>
                </a:solidFill>
              </a:rPr>
              <a:t>A foreign key in a relation that references the primary key values of that same relation.</a:t>
            </a:r>
          </a:p>
        </p:txBody>
      </p:sp>
      <p:cxnSp>
        <p:nvCxnSpPr>
          <p:cNvPr id="4" name="Straight Arrow Connector 3"/>
          <p:cNvCxnSpPr/>
          <p:nvPr/>
        </p:nvCxnSpPr>
        <p:spPr>
          <a:xfrm flipV="1">
            <a:off x="3271058" y="4946073"/>
            <a:ext cx="3562004" cy="6083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779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0C6A617E-0EA6-4AD7-83CD-39EB8FCE3B9D}" type="slidenum">
              <a:rPr lang="en-US"/>
              <a:pPr/>
              <a:t>24</a:t>
            </a:fld>
            <a:endParaRPr lang="en-US"/>
          </a:p>
        </p:txBody>
      </p:sp>
      <p:sp>
        <p:nvSpPr>
          <p:cNvPr id="34819" name="Text Box 3"/>
          <p:cNvSpPr txBox="1">
            <a:spLocks noChangeArrowheads="1"/>
          </p:cNvSpPr>
          <p:nvPr/>
        </p:nvSpPr>
        <p:spPr bwMode="auto">
          <a:xfrm>
            <a:off x="1536700" y="224135"/>
            <a:ext cx="5853654"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Example of mapping a </a:t>
            </a:r>
            <a:r>
              <a:rPr lang="en-US" sz="2400" dirty="0">
                <a:solidFill>
                  <a:srgbClr val="C00000"/>
                </a:solidFill>
                <a:effectLst>
                  <a:outerShdw blurRad="38100" dist="38100" dir="2700000" algn="tl">
                    <a:srgbClr val="000000">
                      <a:alpha val="43137"/>
                    </a:srgbClr>
                  </a:outerShdw>
                </a:effectLst>
                <a:latin typeface="+mj-lt"/>
              </a:rPr>
              <a:t>Unary M:N</a:t>
            </a:r>
            <a:r>
              <a:rPr lang="en-US" sz="2400" dirty="0">
                <a:solidFill>
                  <a:srgbClr val="000000"/>
                </a:solidFill>
                <a:latin typeface="+mj-lt"/>
              </a:rPr>
              <a:t> relationship</a:t>
            </a:r>
          </a:p>
        </p:txBody>
      </p:sp>
      <p:sp>
        <p:nvSpPr>
          <p:cNvPr id="34820" name="Text Box 4"/>
          <p:cNvSpPr txBox="1">
            <a:spLocks noChangeArrowheads="1"/>
          </p:cNvSpPr>
          <p:nvPr/>
        </p:nvSpPr>
        <p:spPr bwMode="auto">
          <a:xfrm>
            <a:off x="381000" y="1064567"/>
            <a:ext cx="5526087" cy="461665"/>
          </a:xfrm>
          <a:prstGeom prst="rect">
            <a:avLst/>
          </a:prstGeom>
          <a:noFill/>
          <a:ln w="28575">
            <a:noFill/>
            <a:miter lim="800000"/>
            <a:headEnd/>
            <a:tailEnd/>
          </a:ln>
        </p:spPr>
        <p:txBody>
          <a:bodyPr wrap="square">
            <a:spAutoFit/>
          </a:bodyPr>
          <a:lstStyle/>
          <a:p>
            <a:r>
              <a:rPr lang="en-US" sz="2400" dirty="0">
                <a:latin typeface="+mj-lt"/>
              </a:rPr>
              <a:t>(a) Bill-of-materials relationships (M:N)</a:t>
            </a:r>
          </a:p>
        </p:txBody>
      </p:sp>
      <p:sp>
        <p:nvSpPr>
          <p:cNvPr id="34821" name="Text Box 5"/>
          <p:cNvSpPr txBox="1">
            <a:spLocks noChangeArrowheads="1"/>
          </p:cNvSpPr>
          <p:nvPr/>
        </p:nvSpPr>
        <p:spPr bwMode="auto">
          <a:xfrm>
            <a:off x="381000" y="3759200"/>
            <a:ext cx="5994400" cy="461665"/>
          </a:xfrm>
          <a:prstGeom prst="rect">
            <a:avLst/>
          </a:prstGeom>
          <a:noFill/>
          <a:ln w="28575">
            <a:noFill/>
            <a:miter lim="800000"/>
            <a:headEnd/>
            <a:tailEnd/>
          </a:ln>
        </p:spPr>
        <p:txBody>
          <a:bodyPr wrap="square">
            <a:spAutoFit/>
          </a:bodyPr>
          <a:lstStyle/>
          <a:p>
            <a:r>
              <a:rPr lang="en-US" sz="2400" dirty="0">
                <a:latin typeface="+mj-lt"/>
              </a:rPr>
              <a:t>(b) ITEM and COMPONENT relations</a:t>
            </a:r>
          </a:p>
        </p:txBody>
      </p:sp>
      <p:pic>
        <p:nvPicPr>
          <p:cNvPr id="34822" name="Picture 7" descr="Noname.jpg"/>
          <p:cNvPicPr>
            <a:picLocks noChangeAspect="1"/>
          </p:cNvPicPr>
          <p:nvPr/>
        </p:nvPicPr>
        <p:blipFill rotWithShape="1">
          <a:blip r:embed="rId3"/>
          <a:srcRect l="-6529" t="6300" r="-12592" b="8539"/>
          <a:stretch/>
        </p:blipFill>
        <p:spPr bwMode="auto">
          <a:xfrm>
            <a:off x="1536700" y="1471275"/>
            <a:ext cx="5676900" cy="2342882"/>
          </a:xfrm>
          <a:prstGeom prst="rect">
            <a:avLst/>
          </a:prstGeom>
          <a:noFill/>
          <a:ln w="9525">
            <a:noFill/>
            <a:miter lim="800000"/>
            <a:headEnd/>
            <a:tailEnd/>
          </a:ln>
        </p:spPr>
      </p:pic>
      <p:pic>
        <p:nvPicPr>
          <p:cNvPr id="34823" name="Picture 8" descr="Noname.jpg"/>
          <p:cNvPicPr>
            <a:picLocks noChangeAspect="1"/>
          </p:cNvPicPr>
          <p:nvPr/>
        </p:nvPicPr>
        <p:blipFill>
          <a:blip r:embed="rId4"/>
          <a:srcRect l="-5447" t="12322" r="-6240" b="11012"/>
          <a:stretch>
            <a:fillRect/>
          </a:stretch>
        </p:blipFill>
        <p:spPr bwMode="auto">
          <a:xfrm>
            <a:off x="1689100" y="4254500"/>
            <a:ext cx="5143500" cy="2044700"/>
          </a:xfrm>
          <a:prstGeom prst="rect">
            <a:avLst/>
          </a:prstGeom>
          <a:noFill/>
          <a:ln w="9525">
            <a:noFill/>
            <a:miter lim="800000"/>
            <a:headEnd/>
            <a:tailEnd/>
          </a:ln>
        </p:spPr>
      </p:pic>
    </p:spTree>
    <p:extLst>
      <p:ext uri="{BB962C8B-B14F-4D97-AF65-F5344CB8AC3E}">
        <p14:creationId xmlns:p14="http://schemas.microsoft.com/office/powerpoint/2010/main" val="1826205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507076" y="337596"/>
            <a:ext cx="8088284" cy="981918"/>
          </a:xfrm>
        </p:spPr>
        <p:txBody>
          <a:bodyPr>
            <a:noAutofit/>
          </a:bodyPr>
          <a:lstStyle/>
          <a:p>
            <a:r>
              <a:rPr lang="en-US" sz="3600" dirty="0">
                <a:solidFill>
                  <a:srgbClr val="000000"/>
                </a:solidFill>
                <a:effectLst>
                  <a:outerShdw blurRad="38100" dist="38100" dir="2700000" algn="tl">
                    <a:srgbClr val="FFFFFF"/>
                  </a:outerShdw>
                </a:effectLst>
              </a:rPr>
              <a:t>Step 5: Mapping Ternary (and n-</a:t>
            </a:r>
            <a:r>
              <a:rPr lang="en-US" sz="3600" dirty="0" err="1">
                <a:solidFill>
                  <a:srgbClr val="000000"/>
                </a:solidFill>
                <a:effectLst>
                  <a:outerShdw blurRad="38100" dist="38100" dir="2700000" algn="tl">
                    <a:srgbClr val="FFFFFF"/>
                  </a:outerShdw>
                </a:effectLst>
              </a:rPr>
              <a:t>ary</a:t>
            </a:r>
            <a:r>
              <a:rPr lang="en-US" sz="3600" dirty="0">
                <a:solidFill>
                  <a:srgbClr val="000000"/>
                </a:solidFill>
                <a:effectLst>
                  <a:outerShdw blurRad="38100" dist="38100" dir="2700000" algn="tl">
                    <a:srgbClr val="FFFFFF"/>
                  </a:outerShdw>
                </a:effectLst>
              </a:rPr>
              <a:t>) Relationships</a:t>
            </a:r>
          </a:p>
        </p:txBody>
      </p:sp>
      <p:sp>
        <p:nvSpPr>
          <p:cNvPr id="212995" name="Rectangle 3"/>
          <p:cNvSpPr>
            <a:spLocks noGrp="1" noChangeArrowheads="1"/>
          </p:cNvSpPr>
          <p:nvPr>
            <p:ph idx="1"/>
          </p:nvPr>
        </p:nvSpPr>
        <p:spPr/>
        <p:txBody>
          <a:bodyPr>
            <a:normAutofit/>
          </a:bodyPr>
          <a:lstStyle/>
          <a:p>
            <a:r>
              <a:rPr lang="en-US" sz="2800" dirty="0">
                <a:solidFill>
                  <a:srgbClr val="000000"/>
                </a:solidFill>
                <a:effectLst>
                  <a:outerShdw blurRad="38100" dist="38100" dir="2700000" algn="tl">
                    <a:srgbClr val="FFFFFF"/>
                  </a:outerShdw>
                </a:effectLst>
              </a:rPr>
              <a:t>One relation for each entity and one for the associative entity.</a:t>
            </a:r>
          </a:p>
          <a:p>
            <a:r>
              <a:rPr lang="en-US" sz="2800" dirty="0">
                <a:solidFill>
                  <a:srgbClr val="000000"/>
                </a:solidFill>
                <a:effectLst>
                  <a:outerShdw blurRad="38100" dist="38100" dir="2700000" algn="tl">
                    <a:srgbClr val="FFFFFF"/>
                  </a:outerShdw>
                </a:effectLst>
              </a:rPr>
              <a:t>Associative entity has foreign keys from each entity in the relationship.</a:t>
            </a:r>
          </a:p>
          <a:p>
            <a:pPr eaLnBrk="1" hangingPunct="1">
              <a:buFont typeface="Wingdings" pitchFamily="2" charset="2"/>
              <a:buNone/>
            </a:pPr>
            <a:endParaRPr lang="en-US" sz="3600" dirty="0">
              <a:solidFill>
                <a:srgbClr val="000000"/>
              </a:solidFill>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fld id="{354F229E-5F09-44B5-BFEA-66F7F62671E7}" type="slidenum">
              <a:rPr lang="en-US"/>
              <a:pPr/>
              <a:t>25</a:t>
            </a:fld>
            <a:endParaRPr lang="en-US"/>
          </a:p>
        </p:txBody>
      </p:sp>
    </p:spTree>
    <p:extLst>
      <p:ext uri="{BB962C8B-B14F-4D97-AF65-F5344CB8AC3E}">
        <p14:creationId xmlns:p14="http://schemas.microsoft.com/office/powerpoint/2010/main" val="290537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B83E32D1-700A-40C8-861B-AD6826CA6B2E}" type="slidenum">
              <a:rPr lang="en-US"/>
              <a:pPr/>
              <a:t>26</a:t>
            </a:fld>
            <a:endParaRPr lang="en-US"/>
          </a:p>
        </p:txBody>
      </p:sp>
      <p:sp>
        <p:nvSpPr>
          <p:cNvPr id="36867" name="Text Box 2"/>
          <p:cNvSpPr txBox="1">
            <a:spLocks noChangeArrowheads="1"/>
          </p:cNvSpPr>
          <p:nvPr/>
        </p:nvSpPr>
        <p:spPr bwMode="auto">
          <a:xfrm>
            <a:off x="1399682" y="469256"/>
            <a:ext cx="6306535" cy="52322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mj-lt"/>
              </a:rPr>
              <a:t>Example of mapping a </a:t>
            </a:r>
            <a:r>
              <a:rPr lang="en-US" sz="2800" dirty="0">
                <a:solidFill>
                  <a:srgbClr val="C00000"/>
                </a:solidFill>
                <a:effectLst>
                  <a:outerShdw blurRad="38100" dist="38100" dir="2700000" algn="tl">
                    <a:srgbClr val="000000">
                      <a:alpha val="43137"/>
                    </a:srgbClr>
                  </a:outerShdw>
                </a:effectLst>
                <a:latin typeface="+mj-lt"/>
              </a:rPr>
              <a:t>Ternary</a:t>
            </a:r>
            <a:r>
              <a:rPr lang="en-US" sz="2800" dirty="0">
                <a:solidFill>
                  <a:srgbClr val="000000"/>
                </a:solidFill>
                <a:effectLst>
                  <a:outerShdw blurRad="38100" dist="38100" dir="2700000" algn="tl">
                    <a:srgbClr val="000000">
                      <a:alpha val="43137"/>
                    </a:srgbClr>
                  </a:outerShdw>
                </a:effectLst>
                <a:latin typeface="+mj-lt"/>
              </a:rPr>
              <a:t> </a:t>
            </a:r>
            <a:r>
              <a:rPr lang="en-US" sz="2800" dirty="0">
                <a:solidFill>
                  <a:srgbClr val="000000"/>
                </a:solidFill>
                <a:latin typeface="+mj-lt"/>
              </a:rPr>
              <a:t>relationship</a:t>
            </a:r>
          </a:p>
        </p:txBody>
      </p:sp>
      <p:sp>
        <p:nvSpPr>
          <p:cNvPr id="36868" name="Text Box 3"/>
          <p:cNvSpPr txBox="1">
            <a:spLocks noChangeArrowheads="1"/>
          </p:cNvSpPr>
          <p:nvPr/>
        </p:nvSpPr>
        <p:spPr bwMode="auto">
          <a:xfrm>
            <a:off x="177800" y="1165225"/>
            <a:ext cx="8750300" cy="461665"/>
          </a:xfrm>
          <a:prstGeom prst="rect">
            <a:avLst/>
          </a:prstGeom>
          <a:noFill/>
          <a:ln w="9525">
            <a:noFill/>
            <a:miter lim="800000"/>
            <a:headEnd/>
            <a:tailEnd/>
          </a:ln>
        </p:spPr>
        <p:txBody>
          <a:bodyPr wrap="square">
            <a:spAutoFit/>
          </a:bodyPr>
          <a:lstStyle/>
          <a:p>
            <a:pPr eaLnBrk="0" hangingPunct="0"/>
            <a:r>
              <a:rPr lang="en-US" sz="2400" dirty="0">
                <a:solidFill>
                  <a:srgbClr val="000000"/>
                </a:solidFill>
                <a:latin typeface="+mj-lt"/>
              </a:rPr>
              <a:t>(a) PATIENT TREATMENT Ternary relationship with associative entity</a:t>
            </a:r>
          </a:p>
        </p:txBody>
      </p:sp>
      <p:pic>
        <p:nvPicPr>
          <p:cNvPr id="36869" name="Picture 5" descr="Noname.jpg"/>
          <p:cNvPicPr>
            <a:picLocks noChangeAspect="1"/>
          </p:cNvPicPr>
          <p:nvPr/>
        </p:nvPicPr>
        <p:blipFill>
          <a:blip r:embed="rId3"/>
          <a:srcRect t="2984" r="-144" b="3104"/>
          <a:stretch>
            <a:fillRect/>
          </a:stretch>
        </p:blipFill>
        <p:spPr bwMode="auto">
          <a:xfrm>
            <a:off x="554041" y="1739902"/>
            <a:ext cx="8096462" cy="3449238"/>
          </a:xfrm>
          <a:prstGeom prst="rect">
            <a:avLst/>
          </a:prstGeom>
          <a:noFill/>
          <a:ln w="9525">
            <a:noFill/>
            <a:miter lim="800000"/>
            <a:headEnd/>
            <a:tailEnd/>
          </a:ln>
        </p:spPr>
      </p:pic>
    </p:spTree>
    <p:extLst>
      <p:ext uri="{BB962C8B-B14F-4D97-AF65-F5344CB8AC3E}">
        <p14:creationId xmlns:p14="http://schemas.microsoft.com/office/powerpoint/2010/main" val="5000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2"/>
          </p:nvPr>
        </p:nvSpPr>
        <p:spPr/>
        <p:txBody>
          <a:bodyPr/>
          <a:lstStyle/>
          <a:p>
            <a:fld id="{6033ED8C-751C-48F0-8EE5-9E3997B76009}" type="slidenum">
              <a:rPr lang="en-US"/>
              <a:pPr/>
              <a:t>27</a:t>
            </a:fld>
            <a:endParaRPr lang="en-US"/>
          </a:p>
        </p:txBody>
      </p:sp>
      <p:sp>
        <p:nvSpPr>
          <p:cNvPr id="37891" name="Text Box 2"/>
          <p:cNvSpPr txBox="1">
            <a:spLocks noChangeArrowheads="1"/>
          </p:cNvSpPr>
          <p:nvPr/>
        </p:nvSpPr>
        <p:spPr bwMode="auto">
          <a:xfrm>
            <a:off x="525463" y="987425"/>
            <a:ext cx="7334508"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Mapping the ternary relationship PATIENT TREATMENT</a:t>
            </a:r>
          </a:p>
        </p:txBody>
      </p:sp>
      <p:sp>
        <p:nvSpPr>
          <p:cNvPr id="215044" name="Text Box 4"/>
          <p:cNvSpPr txBox="1">
            <a:spLocks noChangeArrowheads="1"/>
          </p:cNvSpPr>
          <p:nvPr/>
        </p:nvSpPr>
        <p:spPr bwMode="auto">
          <a:xfrm>
            <a:off x="400050" y="4168775"/>
            <a:ext cx="7588250" cy="1015663"/>
          </a:xfrm>
          <a:prstGeom prst="rect">
            <a:avLst/>
          </a:prstGeom>
          <a:noFill/>
          <a:ln w="28575">
            <a:noFill/>
            <a:miter lim="800000"/>
            <a:headEnd/>
            <a:tailEnd/>
          </a:ln>
        </p:spPr>
        <p:txBody>
          <a:bodyPr wrap="square">
            <a:spAutoFit/>
          </a:bodyPr>
          <a:lstStyle/>
          <a:p>
            <a:pPr marL="457200" indent="-457200">
              <a:buFont typeface="Arial" pitchFamily="34" charset="0"/>
              <a:buChar char="•"/>
            </a:pPr>
            <a:r>
              <a:rPr lang="en-US" sz="2000" dirty="0">
                <a:latin typeface="+mj-lt"/>
              </a:rPr>
              <a:t>Remember that the primary key </a:t>
            </a:r>
            <a:r>
              <a:rPr lang="en-US" sz="2000" dirty="0">
                <a:solidFill>
                  <a:srgbClr val="C00000"/>
                </a:solidFill>
                <a:latin typeface="+mj-lt"/>
              </a:rPr>
              <a:t>MUST</a:t>
            </a:r>
            <a:r>
              <a:rPr lang="en-US" sz="2000" dirty="0">
                <a:latin typeface="+mj-lt"/>
              </a:rPr>
              <a:t> be unique.</a:t>
            </a:r>
          </a:p>
          <a:p>
            <a:pPr marL="457200" indent="-457200">
              <a:buFont typeface="Arial" pitchFamily="34" charset="0"/>
              <a:buChar char="•"/>
            </a:pPr>
            <a:r>
              <a:rPr lang="en-US" sz="2000" dirty="0">
                <a:latin typeface="+mj-lt"/>
              </a:rPr>
              <a:t>This is why treatment date and time are included in the composite primary key.</a:t>
            </a:r>
          </a:p>
        </p:txBody>
      </p:sp>
      <p:sp>
        <p:nvSpPr>
          <p:cNvPr id="37893" name="Text Box 5"/>
          <p:cNvSpPr txBox="1">
            <a:spLocks noChangeArrowheads="1"/>
          </p:cNvSpPr>
          <p:nvPr/>
        </p:nvSpPr>
        <p:spPr bwMode="auto">
          <a:xfrm>
            <a:off x="1876536" y="291168"/>
            <a:ext cx="5817037" cy="523220"/>
          </a:xfrm>
          <a:prstGeom prst="rect">
            <a:avLst/>
          </a:prstGeom>
          <a:noFill/>
          <a:ln w="9525">
            <a:noFill/>
            <a:miter lim="800000"/>
            <a:headEnd/>
            <a:tailEnd/>
          </a:ln>
        </p:spPr>
        <p:txBody>
          <a:bodyPr wrap="square">
            <a:spAutoFit/>
          </a:bodyPr>
          <a:lstStyle/>
          <a:p>
            <a:pPr eaLnBrk="0" hangingPunct="0"/>
            <a:r>
              <a:rPr lang="en-US" sz="2800" dirty="0">
                <a:solidFill>
                  <a:srgbClr val="000000"/>
                </a:solidFill>
                <a:latin typeface="+mj-lt"/>
              </a:rPr>
              <a:t>Mapping a ternary relationship (cont.)</a:t>
            </a:r>
          </a:p>
        </p:txBody>
      </p:sp>
      <p:pic>
        <p:nvPicPr>
          <p:cNvPr id="37897" name="Picture 9" descr="Noname.jpg"/>
          <p:cNvPicPr>
            <a:picLocks noChangeAspect="1"/>
          </p:cNvPicPr>
          <p:nvPr/>
        </p:nvPicPr>
        <p:blipFill>
          <a:blip r:embed="rId3"/>
          <a:srcRect/>
          <a:stretch>
            <a:fillRect/>
          </a:stretch>
        </p:blipFill>
        <p:spPr bwMode="auto">
          <a:xfrm>
            <a:off x="211138" y="1682750"/>
            <a:ext cx="8767762" cy="2139950"/>
          </a:xfrm>
          <a:prstGeom prst="rect">
            <a:avLst/>
          </a:prstGeom>
          <a:noFill/>
          <a:ln w="9525">
            <a:noFill/>
            <a:miter lim="800000"/>
            <a:headEnd/>
            <a:tailEnd/>
          </a:ln>
        </p:spPr>
      </p:pic>
    </p:spTree>
    <p:extLst>
      <p:ext uri="{BB962C8B-B14F-4D97-AF65-F5344CB8AC3E}">
        <p14:creationId xmlns:p14="http://schemas.microsoft.com/office/powerpoint/2010/main" val="24512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linds(horizontal)">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2"/>
          </p:nvPr>
        </p:nvSpPr>
        <p:spPr/>
        <p:txBody>
          <a:bodyPr/>
          <a:lstStyle/>
          <a:p>
            <a:fld id="{6033ED8C-751C-48F0-8EE5-9E3997B76009}" type="slidenum">
              <a:rPr lang="en-US"/>
              <a:pPr/>
              <a:t>28</a:t>
            </a:fld>
            <a:endParaRPr lang="en-US"/>
          </a:p>
        </p:txBody>
      </p:sp>
      <p:sp>
        <p:nvSpPr>
          <p:cNvPr id="37891" name="Text Box 2"/>
          <p:cNvSpPr txBox="1">
            <a:spLocks noChangeArrowheads="1"/>
          </p:cNvSpPr>
          <p:nvPr/>
        </p:nvSpPr>
        <p:spPr bwMode="auto">
          <a:xfrm>
            <a:off x="525463" y="987425"/>
            <a:ext cx="7334508" cy="461665"/>
          </a:xfrm>
          <a:prstGeom prst="rect">
            <a:avLst/>
          </a:prstGeom>
          <a:noFill/>
          <a:ln w="9525">
            <a:noFill/>
            <a:miter lim="800000"/>
            <a:headEnd/>
            <a:tailEnd/>
          </a:ln>
        </p:spPr>
        <p:txBody>
          <a:bodyPr wrap="none">
            <a:spAutoFit/>
          </a:bodyPr>
          <a:lstStyle/>
          <a:p>
            <a:pPr eaLnBrk="0" hangingPunct="0"/>
            <a:r>
              <a:rPr lang="en-US" sz="2400" dirty="0">
                <a:solidFill>
                  <a:srgbClr val="000000"/>
                </a:solidFill>
                <a:latin typeface="+mj-lt"/>
              </a:rPr>
              <a:t>b) Mapping the ternary relationship PATIENT TREATMENT</a:t>
            </a:r>
          </a:p>
        </p:txBody>
      </p:sp>
      <p:sp>
        <p:nvSpPr>
          <p:cNvPr id="215044" name="Text Box 4"/>
          <p:cNvSpPr txBox="1">
            <a:spLocks noChangeArrowheads="1"/>
          </p:cNvSpPr>
          <p:nvPr/>
        </p:nvSpPr>
        <p:spPr bwMode="auto">
          <a:xfrm>
            <a:off x="799985" y="4993461"/>
            <a:ext cx="7588250" cy="1015663"/>
          </a:xfrm>
          <a:prstGeom prst="rect">
            <a:avLst/>
          </a:prstGeom>
          <a:noFill/>
          <a:ln w="28575">
            <a:noFill/>
            <a:miter lim="800000"/>
            <a:headEnd/>
            <a:tailEnd/>
          </a:ln>
        </p:spPr>
        <p:txBody>
          <a:bodyPr wrap="square">
            <a:spAutoFit/>
          </a:bodyPr>
          <a:lstStyle/>
          <a:p>
            <a:pPr marL="457200" indent="-457200">
              <a:buFont typeface="Arial" pitchFamily="34" charset="0"/>
              <a:buChar char="•"/>
            </a:pPr>
            <a:r>
              <a:rPr lang="en-US" sz="2000" dirty="0"/>
              <a:t>But this makes a very cumbersome key.</a:t>
            </a:r>
          </a:p>
          <a:p>
            <a:pPr marL="457200" indent="-457200">
              <a:buFont typeface="Arial" pitchFamily="34" charset="0"/>
              <a:buChar char="•"/>
            </a:pPr>
            <a:r>
              <a:rPr lang="en-US" sz="2000" dirty="0"/>
              <a:t>It would be better to create a surrogate key like Treatment#.</a:t>
            </a:r>
          </a:p>
          <a:p>
            <a:pPr algn="ctr"/>
            <a:endParaRPr lang="en-US" sz="2000" dirty="0">
              <a:solidFill>
                <a:srgbClr val="990000"/>
              </a:solidFill>
              <a:latin typeface="Times New Roman" pitchFamily="18" charset="0"/>
            </a:endParaRPr>
          </a:p>
        </p:txBody>
      </p:sp>
      <p:sp>
        <p:nvSpPr>
          <p:cNvPr id="37893" name="Text Box 5"/>
          <p:cNvSpPr txBox="1">
            <a:spLocks noChangeArrowheads="1"/>
          </p:cNvSpPr>
          <p:nvPr/>
        </p:nvSpPr>
        <p:spPr bwMode="auto">
          <a:xfrm>
            <a:off x="1876536" y="291168"/>
            <a:ext cx="5817037" cy="523220"/>
          </a:xfrm>
          <a:prstGeom prst="rect">
            <a:avLst/>
          </a:prstGeom>
          <a:noFill/>
          <a:ln w="9525">
            <a:noFill/>
            <a:miter lim="800000"/>
            <a:headEnd/>
            <a:tailEnd/>
          </a:ln>
        </p:spPr>
        <p:txBody>
          <a:bodyPr wrap="square">
            <a:spAutoFit/>
          </a:bodyPr>
          <a:lstStyle/>
          <a:p>
            <a:pPr eaLnBrk="0" hangingPunct="0"/>
            <a:r>
              <a:rPr lang="en-US" sz="2800" dirty="0">
                <a:solidFill>
                  <a:srgbClr val="000000"/>
                </a:solidFill>
                <a:latin typeface="+mj-lt"/>
              </a:rPr>
              <a:t>Mapping a ternary relationship (cont.)</a:t>
            </a:r>
          </a:p>
        </p:txBody>
      </p:sp>
      <p:pic>
        <p:nvPicPr>
          <p:cNvPr id="37897" name="Picture 9" descr="Noname.jpg"/>
          <p:cNvPicPr>
            <a:picLocks noChangeAspect="1"/>
          </p:cNvPicPr>
          <p:nvPr/>
        </p:nvPicPr>
        <p:blipFill rotWithShape="1">
          <a:blip r:embed="rId3"/>
          <a:srcRect r="1849"/>
          <a:stretch/>
        </p:blipFill>
        <p:spPr bwMode="auto">
          <a:xfrm>
            <a:off x="448075" y="1738957"/>
            <a:ext cx="8605716" cy="2139950"/>
          </a:xfrm>
          <a:prstGeom prst="rect">
            <a:avLst/>
          </a:prstGeom>
          <a:noFill/>
          <a:ln w="9525">
            <a:noFill/>
            <a:miter lim="800000"/>
            <a:headEnd/>
            <a:tailEnd/>
          </a:ln>
        </p:spPr>
      </p:pic>
      <p:graphicFrame>
        <p:nvGraphicFramePr>
          <p:cNvPr id="3" name="Table 2"/>
          <p:cNvGraphicFramePr>
            <a:graphicFrameLocks noGrp="1"/>
          </p:cNvGraphicFramePr>
          <p:nvPr/>
        </p:nvGraphicFramePr>
        <p:xfrm>
          <a:off x="101601" y="3219978"/>
          <a:ext cx="8569804" cy="507960"/>
        </p:xfrm>
        <a:graphic>
          <a:graphicData uri="http://schemas.openxmlformats.org/drawingml/2006/table">
            <a:tbl>
              <a:tblPr firstRow="1" bandRow="1">
                <a:tableStyleId>{0505E3EF-67EA-436B-97B2-0124C06EBD24}</a:tableStyleId>
              </a:tblPr>
              <a:tblGrid>
                <a:gridCol w="965199">
                  <a:extLst>
                    <a:ext uri="{9D8B030D-6E8A-4147-A177-3AD203B41FA5}">
                      <a16:colId xmlns:a16="http://schemas.microsoft.com/office/drawing/2014/main" val="4178831368"/>
                    </a:ext>
                  </a:extLst>
                </a:gridCol>
                <a:gridCol w="1097653">
                  <a:extLst>
                    <a:ext uri="{9D8B030D-6E8A-4147-A177-3AD203B41FA5}">
                      <a16:colId xmlns:a16="http://schemas.microsoft.com/office/drawing/2014/main" val="315210802"/>
                    </a:ext>
                  </a:extLst>
                </a:gridCol>
                <a:gridCol w="1171364">
                  <a:extLst>
                    <a:ext uri="{9D8B030D-6E8A-4147-A177-3AD203B41FA5}">
                      <a16:colId xmlns:a16="http://schemas.microsoft.com/office/drawing/2014/main" val="3867974008"/>
                    </a:ext>
                  </a:extLst>
                </a:gridCol>
                <a:gridCol w="1457885">
                  <a:extLst>
                    <a:ext uri="{9D8B030D-6E8A-4147-A177-3AD203B41FA5}">
                      <a16:colId xmlns:a16="http://schemas.microsoft.com/office/drawing/2014/main" val="322707366"/>
                    </a:ext>
                  </a:extLst>
                </a:gridCol>
                <a:gridCol w="1255634">
                  <a:extLst>
                    <a:ext uri="{9D8B030D-6E8A-4147-A177-3AD203B41FA5}">
                      <a16:colId xmlns:a16="http://schemas.microsoft.com/office/drawing/2014/main" val="976547729"/>
                    </a:ext>
                  </a:extLst>
                </a:gridCol>
                <a:gridCol w="1397811">
                  <a:extLst>
                    <a:ext uri="{9D8B030D-6E8A-4147-A177-3AD203B41FA5}">
                      <a16:colId xmlns:a16="http://schemas.microsoft.com/office/drawing/2014/main" val="1779600277"/>
                    </a:ext>
                  </a:extLst>
                </a:gridCol>
                <a:gridCol w="1224258">
                  <a:extLst>
                    <a:ext uri="{9D8B030D-6E8A-4147-A177-3AD203B41FA5}">
                      <a16:colId xmlns:a16="http://schemas.microsoft.com/office/drawing/2014/main" val="408359252"/>
                    </a:ext>
                  </a:extLst>
                </a:gridCol>
              </a:tblGrid>
              <a:tr h="507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sng" dirty="0">
                          <a:latin typeface="Arial Narrow" panose="020B0606020202030204" pitchFamily="34" charset="0"/>
                        </a:rPr>
                        <a:t>Treatment#</a:t>
                      </a:r>
                      <a:endParaRPr lang="en-US" sz="1400" b="0" u="sng" dirty="0">
                        <a:solidFill>
                          <a:schemeClr val="tx1"/>
                        </a:solidFill>
                        <a:latin typeface="Arial Narrow" panose="020B0606020202030204" pitchFamily="34" charset="0"/>
                      </a:endParaRPr>
                    </a:p>
                  </a:txBody>
                  <a:tcPr anchor="ctr">
                    <a:solidFill>
                      <a:schemeClr val="bg1"/>
                    </a:solidFill>
                  </a:tcPr>
                </a:tc>
                <a:tc>
                  <a:txBody>
                    <a:bodyPr/>
                    <a:lstStyle/>
                    <a:p>
                      <a:r>
                        <a:rPr lang="en-US" sz="1400" b="0" u="dashHeavy" baseline="0" dirty="0" err="1">
                          <a:latin typeface="Arial Narrow" panose="020B0606020202030204" pitchFamily="34" charset="0"/>
                        </a:rPr>
                        <a:t>Patient_ID</a:t>
                      </a:r>
                      <a:endParaRPr lang="en-US" sz="1400" b="0" u="dashHeavy" baseline="0" dirty="0">
                        <a:solidFill>
                          <a:schemeClr val="tx1"/>
                        </a:solidFill>
                        <a:latin typeface="Arial Narrow" panose="020B0606020202030204" pitchFamily="34" charset="0"/>
                      </a:endParaRPr>
                    </a:p>
                  </a:txBody>
                  <a:tcPr anchor="ctr">
                    <a:solidFill>
                      <a:schemeClr val="bg1"/>
                    </a:solidFill>
                  </a:tcPr>
                </a:tc>
                <a:tc>
                  <a:txBody>
                    <a:bodyPr/>
                    <a:lstStyle/>
                    <a:p>
                      <a:r>
                        <a:rPr lang="en-US" sz="1400" b="0" u="dashHeavy" baseline="0" dirty="0" err="1">
                          <a:latin typeface="Arial Narrow" panose="020B0606020202030204" pitchFamily="34" charset="0"/>
                        </a:rPr>
                        <a:t>Physician_ID</a:t>
                      </a:r>
                      <a:endParaRPr lang="en-US" sz="1400" b="0" u="dashHeavy" baseline="0" dirty="0">
                        <a:solidFill>
                          <a:schemeClr val="tx1"/>
                        </a:solidFill>
                        <a:latin typeface="Arial Narrow" panose="020B0606020202030204" pitchFamily="34" charset="0"/>
                      </a:endParaRPr>
                    </a:p>
                  </a:txBody>
                  <a:tcPr anchor="ctr">
                    <a:solidFill>
                      <a:schemeClr val="bg1"/>
                    </a:solidFill>
                  </a:tcPr>
                </a:tc>
                <a:tc>
                  <a:txBody>
                    <a:bodyPr/>
                    <a:lstStyle/>
                    <a:p>
                      <a:r>
                        <a:rPr lang="en-US" sz="1400" b="0" u="dashHeavy" baseline="0" dirty="0" err="1">
                          <a:latin typeface="Arial Narrow" panose="020B0606020202030204" pitchFamily="34" charset="0"/>
                        </a:rPr>
                        <a:t>Treatment_Code</a:t>
                      </a:r>
                      <a:endParaRPr lang="en-US" sz="1400" b="0" u="dashHeavy" baseline="0" dirty="0">
                        <a:solidFill>
                          <a:schemeClr val="tx1"/>
                        </a:solidFill>
                        <a:latin typeface="Arial Narrow" panose="020B0606020202030204" pitchFamily="34" charset="0"/>
                      </a:endParaRPr>
                    </a:p>
                  </a:txBody>
                  <a:tcPr anchor="ctr">
                    <a:solidFill>
                      <a:schemeClr val="bg1"/>
                    </a:solidFill>
                  </a:tcPr>
                </a:tc>
                <a:tc>
                  <a:txBody>
                    <a:bodyPr/>
                    <a:lstStyle/>
                    <a:p>
                      <a:r>
                        <a:rPr lang="en-US" sz="1400" b="0" dirty="0" err="1">
                          <a:latin typeface="Arial Narrow" panose="020B0606020202030204" pitchFamily="34" charset="0"/>
                        </a:rPr>
                        <a:t>Treatment_Date</a:t>
                      </a:r>
                      <a:endParaRPr lang="en-US" sz="1400" b="0" dirty="0">
                        <a:solidFill>
                          <a:schemeClr val="tx1"/>
                        </a:solidFill>
                        <a:latin typeface="Arial Narrow" panose="020B0606020202030204" pitchFamily="34" charset="0"/>
                      </a:endParaRPr>
                    </a:p>
                  </a:txBody>
                  <a:tcPr anchor="ctr">
                    <a:solidFill>
                      <a:schemeClr val="bg1"/>
                    </a:solidFill>
                  </a:tcPr>
                </a:tc>
                <a:tc>
                  <a:txBody>
                    <a:bodyPr/>
                    <a:lstStyle/>
                    <a:p>
                      <a:r>
                        <a:rPr lang="en-US" sz="1400" b="0" dirty="0" err="1">
                          <a:latin typeface="Arial Narrow" panose="020B0606020202030204" pitchFamily="34" charset="0"/>
                        </a:rPr>
                        <a:t>Treatment_Time</a:t>
                      </a:r>
                      <a:endParaRPr lang="en-US" sz="1400" b="0" dirty="0">
                        <a:solidFill>
                          <a:schemeClr val="tx1"/>
                        </a:solidFill>
                        <a:latin typeface="Arial Narrow" panose="020B0606020202030204" pitchFamily="34" charset="0"/>
                      </a:endParaRPr>
                    </a:p>
                  </a:txBody>
                  <a:tcPr anchor="ctr">
                    <a:solidFill>
                      <a:schemeClr val="bg1"/>
                    </a:solidFill>
                  </a:tcPr>
                </a:tc>
                <a:tc>
                  <a:txBody>
                    <a:bodyPr/>
                    <a:lstStyle/>
                    <a:p>
                      <a:r>
                        <a:rPr lang="en-US" sz="1400" b="0" dirty="0">
                          <a:latin typeface="Arial Narrow" panose="020B0606020202030204" pitchFamily="34" charset="0"/>
                        </a:rPr>
                        <a:t>Results</a:t>
                      </a:r>
                      <a:endParaRPr lang="en-US" sz="1400" b="0" dirty="0">
                        <a:solidFill>
                          <a:schemeClr val="tx1"/>
                        </a:solidFill>
                        <a:latin typeface="Arial Narrow" panose="020B0606020202030204" pitchFamily="34" charset="0"/>
                      </a:endParaRPr>
                    </a:p>
                  </a:txBody>
                  <a:tcPr anchor="ctr">
                    <a:solidFill>
                      <a:schemeClr val="bg1"/>
                    </a:solidFill>
                  </a:tcPr>
                </a:tc>
                <a:extLst>
                  <a:ext uri="{0D108BD9-81ED-4DB2-BD59-A6C34878D82A}">
                    <a16:rowId xmlns:a16="http://schemas.microsoft.com/office/drawing/2014/main" val="103946072"/>
                  </a:ext>
                </a:extLst>
              </a:tr>
            </a:tbl>
          </a:graphicData>
        </a:graphic>
      </p:graphicFrame>
    </p:spTree>
    <p:extLst>
      <p:ext uri="{BB962C8B-B14F-4D97-AF65-F5344CB8AC3E}">
        <p14:creationId xmlns:p14="http://schemas.microsoft.com/office/powerpoint/2010/main" val="288579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linds(horizontal)">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2"/>
          </p:nvPr>
        </p:nvSpPr>
        <p:spPr/>
        <p:txBody>
          <a:bodyPr/>
          <a:lstStyle/>
          <a:p>
            <a:fld id="{6033ED8C-751C-48F0-8EE5-9E3997B76009}" type="slidenum">
              <a:rPr lang="en-US"/>
              <a:pPr/>
              <a:t>29</a:t>
            </a:fld>
            <a:endParaRPr lang="en-US"/>
          </a:p>
        </p:txBody>
      </p:sp>
      <p:sp>
        <p:nvSpPr>
          <p:cNvPr id="37891" name="Text Box 2"/>
          <p:cNvSpPr txBox="1">
            <a:spLocks noChangeArrowheads="1"/>
          </p:cNvSpPr>
          <p:nvPr/>
        </p:nvSpPr>
        <p:spPr bwMode="auto">
          <a:xfrm>
            <a:off x="525463" y="987425"/>
            <a:ext cx="7791235" cy="1569660"/>
          </a:xfrm>
          <a:prstGeom prst="rect">
            <a:avLst/>
          </a:prstGeom>
          <a:noFill/>
          <a:ln w="9525">
            <a:noFill/>
            <a:miter lim="800000"/>
            <a:headEnd/>
            <a:tailEnd/>
          </a:ln>
        </p:spPr>
        <p:txBody>
          <a:bodyPr wrap="none">
            <a:spAutoFit/>
          </a:bodyPr>
          <a:lstStyle/>
          <a:p>
            <a:pPr marL="342900" indent="-342900" eaLnBrk="0" hangingPunct="0">
              <a:buFont typeface="Arial" panose="020B0604020202020204" pitchFamily="34" charset="0"/>
              <a:buChar char="•"/>
            </a:pPr>
            <a:r>
              <a:rPr lang="en-US" sz="2400" dirty="0">
                <a:solidFill>
                  <a:srgbClr val="000000"/>
                </a:solidFill>
                <a:latin typeface="+mj-lt"/>
              </a:rPr>
              <a:t>Define it in relationships between tables</a:t>
            </a:r>
          </a:p>
          <a:p>
            <a:pPr marL="800100" lvl="1" indent="-342900" eaLnBrk="0" hangingPunct="0">
              <a:buFont typeface="Arial" panose="020B0604020202020204" pitchFamily="34" charset="0"/>
              <a:buChar char="•"/>
            </a:pPr>
            <a:r>
              <a:rPr lang="en-US" sz="2400" b="1" dirty="0">
                <a:solidFill>
                  <a:srgbClr val="000000"/>
                </a:solidFill>
                <a:latin typeface="+mj-lt"/>
              </a:rPr>
              <a:t>Note</a:t>
            </a:r>
            <a:r>
              <a:rPr lang="en-US" sz="2400" dirty="0">
                <a:solidFill>
                  <a:srgbClr val="000000"/>
                </a:solidFill>
                <a:latin typeface="+mj-lt"/>
              </a:rPr>
              <a:t>: all relationships between tables are 1:M</a:t>
            </a:r>
          </a:p>
          <a:p>
            <a:pPr marL="800100" lvl="1" indent="-342900" eaLnBrk="0" hangingPunct="0">
              <a:buFont typeface="Arial" panose="020B0604020202020204" pitchFamily="34" charset="0"/>
              <a:buChar char="•"/>
            </a:pPr>
            <a:r>
              <a:rPr lang="en-US" sz="2400" dirty="0">
                <a:solidFill>
                  <a:srgbClr val="000000"/>
                </a:solidFill>
                <a:latin typeface="+mj-lt"/>
              </a:rPr>
              <a:t>So we just consider the “one” side and the “many” side</a:t>
            </a:r>
          </a:p>
          <a:p>
            <a:pPr marL="1257300" lvl="2" indent="-342900" eaLnBrk="0" hangingPunct="0">
              <a:buFont typeface="Arial" panose="020B0604020202020204" pitchFamily="34" charset="0"/>
              <a:buChar char="•"/>
            </a:pPr>
            <a:r>
              <a:rPr lang="en-US" sz="2400" dirty="0">
                <a:solidFill>
                  <a:srgbClr val="000000"/>
                </a:solidFill>
                <a:latin typeface="+mj-lt"/>
              </a:rPr>
              <a:t>Optional or Mandatory? </a:t>
            </a:r>
          </a:p>
        </p:txBody>
      </p:sp>
      <p:sp>
        <p:nvSpPr>
          <p:cNvPr id="37893" name="Text Box 5"/>
          <p:cNvSpPr txBox="1">
            <a:spLocks noChangeArrowheads="1"/>
          </p:cNvSpPr>
          <p:nvPr/>
        </p:nvSpPr>
        <p:spPr bwMode="auto">
          <a:xfrm>
            <a:off x="1876536" y="291168"/>
            <a:ext cx="5817037" cy="523220"/>
          </a:xfrm>
          <a:prstGeom prst="rect">
            <a:avLst/>
          </a:prstGeom>
          <a:noFill/>
          <a:ln w="9525">
            <a:noFill/>
            <a:miter lim="800000"/>
            <a:headEnd/>
            <a:tailEnd/>
          </a:ln>
        </p:spPr>
        <p:txBody>
          <a:bodyPr wrap="square">
            <a:spAutoFit/>
          </a:bodyPr>
          <a:lstStyle/>
          <a:p>
            <a:pPr eaLnBrk="0" hangingPunct="0"/>
            <a:r>
              <a:rPr lang="en-US" sz="2800" dirty="0">
                <a:solidFill>
                  <a:srgbClr val="000000"/>
                </a:solidFill>
                <a:latin typeface="+mj-lt"/>
              </a:rPr>
              <a:t>Modality: Minimum Cardinality </a:t>
            </a:r>
          </a:p>
        </p:txBody>
      </p:sp>
      <p:sp>
        <p:nvSpPr>
          <p:cNvPr id="2" name="Text Box 2">
            <a:extLst>
              <a:ext uri="{FF2B5EF4-FFF2-40B4-BE49-F238E27FC236}">
                <a16:creationId xmlns:a16="http://schemas.microsoft.com/office/drawing/2014/main" id="{F8763C8B-FD01-3B92-D24A-736FFE6E06F3}"/>
              </a:ext>
            </a:extLst>
          </p:cNvPr>
          <p:cNvSpPr txBox="1">
            <a:spLocks noChangeArrowheads="1"/>
          </p:cNvSpPr>
          <p:nvPr/>
        </p:nvSpPr>
        <p:spPr bwMode="auto">
          <a:xfrm>
            <a:off x="525462" y="2644170"/>
            <a:ext cx="8690521" cy="1200329"/>
          </a:xfrm>
          <a:prstGeom prst="rect">
            <a:avLst/>
          </a:prstGeom>
          <a:noFill/>
          <a:ln w="9525">
            <a:noFill/>
            <a:miter lim="800000"/>
            <a:headEnd/>
            <a:tailEnd/>
          </a:ln>
        </p:spPr>
        <p:txBody>
          <a:bodyPr wrap="none">
            <a:spAutoFit/>
          </a:bodyPr>
          <a:lstStyle/>
          <a:p>
            <a:pPr marL="342900" indent="-342900" eaLnBrk="0" hangingPunct="0">
              <a:buFont typeface="Arial" panose="020B0604020202020204" pitchFamily="34" charset="0"/>
              <a:buChar char="•"/>
            </a:pPr>
            <a:r>
              <a:rPr lang="en-US" sz="2400" dirty="0">
                <a:solidFill>
                  <a:srgbClr val="000000"/>
                </a:solidFill>
                <a:latin typeface="+mj-lt"/>
              </a:rPr>
              <a:t>The “One” Side</a:t>
            </a:r>
          </a:p>
          <a:p>
            <a:pPr marL="800100" lvl="1" indent="-342900" eaLnBrk="0" hangingPunct="0">
              <a:buFont typeface="Arial" panose="020B0604020202020204" pitchFamily="34" charset="0"/>
              <a:buChar char="•"/>
            </a:pPr>
            <a:r>
              <a:rPr lang="en-US" sz="2400" b="1" dirty="0">
                <a:solidFill>
                  <a:srgbClr val="000000"/>
                </a:solidFill>
                <a:latin typeface="+mj-lt"/>
              </a:rPr>
              <a:t>Optional</a:t>
            </a:r>
            <a:r>
              <a:rPr lang="en-US" sz="2400" dirty="0">
                <a:solidFill>
                  <a:srgbClr val="000000"/>
                </a:solidFill>
                <a:latin typeface="+mj-lt"/>
              </a:rPr>
              <a:t>: the foreign key on the “many” side can be null</a:t>
            </a:r>
          </a:p>
          <a:p>
            <a:pPr marL="800100" lvl="1" indent="-342900" eaLnBrk="0" hangingPunct="0">
              <a:buFont typeface="Arial" panose="020B0604020202020204" pitchFamily="34" charset="0"/>
              <a:buChar char="•"/>
            </a:pPr>
            <a:r>
              <a:rPr lang="en-US" sz="2400" b="1" dirty="0">
                <a:solidFill>
                  <a:srgbClr val="000000"/>
                </a:solidFill>
                <a:latin typeface="+mj-lt"/>
              </a:rPr>
              <a:t>Mandatory</a:t>
            </a:r>
            <a:r>
              <a:rPr lang="en-US" sz="2400" dirty="0">
                <a:solidFill>
                  <a:srgbClr val="000000"/>
                </a:solidFill>
                <a:latin typeface="+mj-lt"/>
              </a:rPr>
              <a:t>: the foreign key on the “many” side </a:t>
            </a:r>
            <a:r>
              <a:rPr lang="en-US" sz="2400" b="1" dirty="0">
                <a:solidFill>
                  <a:srgbClr val="000000"/>
                </a:solidFill>
                <a:highlight>
                  <a:srgbClr val="FFFF00"/>
                </a:highlight>
                <a:latin typeface="+mj-lt"/>
              </a:rPr>
              <a:t>cannot</a:t>
            </a:r>
            <a:r>
              <a:rPr lang="en-US" sz="2400" dirty="0">
                <a:solidFill>
                  <a:srgbClr val="000000"/>
                </a:solidFill>
                <a:latin typeface="+mj-lt"/>
              </a:rPr>
              <a:t> be null </a:t>
            </a:r>
          </a:p>
        </p:txBody>
      </p:sp>
      <p:sp>
        <p:nvSpPr>
          <p:cNvPr id="4" name="Text Box 2">
            <a:extLst>
              <a:ext uri="{FF2B5EF4-FFF2-40B4-BE49-F238E27FC236}">
                <a16:creationId xmlns:a16="http://schemas.microsoft.com/office/drawing/2014/main" id="{B4562266-779F-7C6C-412A-2DB3320C5E07}"/>
              </a:ext>
            </a:extLst>
          </p:cNvPr>
          <p:cNvSpPr txBox="1">
            <a:spLocks noChangeArrowheads="1"/>
          </p:cNvSpPr>
          <p:nvPr/>
        </p:nvSpPr>
        <p:spPr bwMode="auto">
          <a:xfrm>
            <a:off x="542394" y="4176637"/>
            <a:ext cx="8305273" cy="1938992"/>
          </a:xfrm>
          <a:prstGeom prst="rect">
            <a:avLst/>
          </a:prstGeom>
          <a:noFill/>
          <a:ln w="9525">
            <a:noFill/>
            <a:miter lim="800000"/>
            <a:headEnd/>
            <a:tailEnd/>
          </a:ln>
        </p:spPr>
        <p:txBody>
          <a:bodyPr wrap="square">
            <a:spAutoFit/>
          </a:bodyPr>
          <a:lstStyle/>
          <a:p>
            <a:pPr marL="342900" indent="-342900" eaLnBrk="0" hangingPunct="0">
              <a:buFont typeface="Arial" panose="020B0604020202020204" pitchFamily="34" charset="0"/>
              <a:buChar char="•"/>
            </a:pPr>
            <a:r>
              <a:rPr lang="en-US" sz="2400" dirty="0">
                <a:solidFill>
                  <a:srgbClr val="000000"/>
                </a:solidFill>
                <a:latin typeface="+mj-lt"/>
              </a:rPr>
              <a:t>The “Many” Side</a:t>
            </a:r>
          </a:p>
          <a:p>
            <a:pPr marL="800100" lvl="1" indent="-342900" eaLnBrk="0" hangingPunct="0">
              <a:buFont typeface="Arial" panose="020B0604020202020204" pitchFamily="34" charset="0"/>
              <a:buChar char="•"/>
            </a:pPr>
            <a:r>
              <a:rPr lang="en-US" sz="2400" b="1" dirty="0">
                <a:solidFill>
                  <a:srgbClr val="000000"/>
                </a:solidFill>
                <a:latin typeface="+mj-lt"/>
              </a:rPr>
              <a:t>Optional</a:t>
            </a:r>
            <a:r>
              <a:rPr lang="en-US" sz="2400" dirty="0">
                <a:solidFill>
                  <a:srgbClr val="000000"/>
                </a:solidFill>
                <a:latin typeface="+mj-lt"/>
              </a:rPr>
              <a:t>: the primary key on the “one” side </a:t>
            </a:r>
            <a:r>
              <a:rPr lang="en-US" sz="2400" dirty="0">
                <a:solidFill>
                  <a:srgbClr val="000000"/>
                </a:solidFill>
                <a:highlight>
                  <a:srgbClr val="FFFF00"/>
                </a:highlight>
                <a:latin typeface="+mj-lt"/>
              </a:rPr>
              <a:t>can contain values that are not in the foreign key on the “many” side</a:t>
            </a:r>
          </a:p>
          <a:p>
            <a:pPr marL="800100" lvl="1" indent="-342900" eaLnBrk="0" hangingPunct="0">
              <a:buFont typeface="Arial" panose="020B0604020202020204" pitchFamily="34" charset="0"/>
              <a:buChar char="•"/>
            </a:pPr>
            <a:r>
              <a:rPr lang="en-US" sz="2400" b="1" dirty="0">
                <a:solidFill>
                  <a:srgbClr val="000000"/>
                </a:solidFill>
                <a:latin typeface="+mj-lt"/>
              </a:rPr>
              <a:t>Mandatory</a:t>
            </a:r>
            <a:r>
              <a:rPr lang="en-US" sz="2400" dirty="0">
                <a:solidFill>
                  <a:srgbClr val="000000"/>
                </a:solidFill>
                <a:latin typeface="+mj-lt"/>
              </a:rPr>
              <a:t>: all the values in the primary key on the “one” side </a:t>
            </a:r>
            <a:r>
              <a:rPr lang="en-US" sz="2400" dirty="0">
                <a:solidFill>
                  <a:srgbClr val="000000"/>
                </a:solidFill>
                <a:highlight>
                  <a:srgbClr val="FFFF00"/>
                </a:highlight>
                <a:latin typeface="+mj-lt"/>
              </a:rPr>
              <a:t>also  exists in the foreign key on the “many” side</a:t>
            </a:r>
          </a:p>
        </p:txBody>
      </p:sp>
    </p:spTree>
    <p:extLst>
      <p:ext uri="{BB962C8B-B14F-4D97-AF65-F5344CB8AC3E}">
        <p14:creationId xmlns:p14="http://schemas.microsoft.com/office/powerpoint/2010/main" val="154921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Database Design</a:t>
            </a:r>
          </a:p>
        </p:txBody>
      </p:sp>
      <p:sp>
        <p:nvSpPr>
          <p:cNvPr id="3" name="Content Placeholder 2"/>
          <p:cNvSpPr>
            <a:spLocks noGrp="1"/>
          </p:cNvSpPr>
          <p:nvPr>
            <p:ph idx="1"/>
          </p:nvPr>
        </p:nvSpPr>
        <p:spPr>
          <a:xfrm>
            <a:off x="507076" y="1476732"/>
            <a:ext cx="8088283" cy="4771668"/>
          </a:xfrm>
        </p:spPr>
        <p:txBody>
          <a:bodyPr/>
          <a:lstStyle/>
          <a:p>
            <a:r>
              <a:rPr lang="en-US" dirty="0"/>
              <a:t>Process of transforming the conceptual data model into a logical data model.</a:t>
            </a:r>
          </a:p>
          <a:p>
            <a:r>
              <a:rPr lang="en-US" dirty="0"/>
              <a:t>Focus on relational data model.</a:t>
            </a:r>
          </a:p>
          <a:p>
            <a:pPr lvl="1"/>
            <a:r>
              <a:rPr lang="en-US" dirty="0"/>
              <a:t>Most commonly used.</a:t>
            </a:r>
          </a:p>
          <a:p>
            <a:pPr lvl="1"/>
            <a:r>
              <a:rPr lang="en-US" dirty="0"/>
              <a:t>Principles of logical database design for the relational model apply to other logical models.</a:t>
            </a:r>
          </a:p>
        </p:txBody>
      </p:sp>
      <p:sp>
        <p:nvSpPr>
          <p:cNvPr id="4" name="Slide Number Placeholder 3"/>
          <p:cNvSpPr>
            <a:spLocks noGrp="1"/>
          </p:cNvSpPr>
          <p:nvPr>
            <p:ph type="sldNum" sz="quarter" idx="12"/>
          </p:nvPr>
        </p:nvSpPr>
        <p:spPr/>
        <p:txBody>
          <a:bodyPr/>
          <a:lstStyle/>
          <a:p>
            <a:fld id="{8F620DAD-7860-4173-9861-252AC1206433}" type="slidenum">
              <a:rPr lang="en-US" smtClean="0"/>
              <a:pPr/>
              <a:t>3</a:t>
            </a:fld>
            <a:endParaRPr lang="en-US"/>
          </a:p>
        </p:txBody>
      </p:sp>
    </p:spTree>
    <p:extLst>
      <p:ext uri="{BB962C8B-B14F-4D97-AF65-F5344CB8AC3E}">
        <p14:creationId xmlns:p14="http://schemas.microsoft.com/office/powerpoint/2010/main" val="185474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856153"/>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349250" y="1452282"/>
            <a:ext cx="8478866" cy="4465918"/>
          </a:xfrm>
        </p:spPr>
        <p:txBody>
          <a:bodyPr>
            <a:normAutofit/>
          </a:bodyPr>
          <a:lstStyle/>
          <a:p>
            <a:pPr eaLnBrk="1" hangingPunct="1"/>
            <a:r>
              <a:rPr lang="en-US" altLang="en-US" sz="3600" dirty="0"/>
              <a:t>Data structure</a:t>
            </a:r>
          </a:p>
          <a:p>
            <a:pPr lvl="1"/>
            <a:r>
              <a:rPr lang="en-US" altLang="en-US" sz="3200" dirty="0"/>
              <a:t>Relations(tables), rows, columns.</a:t>
            </a:r>
          </a:p>
          <a:p>
            <a:r>
              <a:rPr lang="en-US" altLang="en-US" sz="3600" dirty="0"/>
              <a:t>Data integrity</a:t>
            </a:r>
          </a:p>
          <a:p>
            <a:pPr lvl="1"/>
            <a:r>
              <a:rPr lang="en-US" altLang="en-US" sz="3200" dirty="0"/>
              <a:t>Mechanisms for implementing business rules that maintain integrity of manipulated data.</a:t>
            </a:r>
          </a:p>
          <a:p>
            <a:pPr eaLnBrk="1" hangingPunct="1"/>
            <a:r>
              <a:rPr lang="en-US" altLang="en-US" sz="3600" dirty="0"/>
              <a:t>Data manipulation</a:t>
            </a:r>
          </a:p>
          <a:p>
            <a:pPr lvl="1" eaLnBrk="1" hangingPunct="1"/>
            <a:r>
              <a:rPr lang="en-US" altLang="en-US" sz="3200" dirty="0"/>
              <a:t>Powerful SQL operations for retrieving and modifying data.</a:t>
            </a:r>
          </a:p>
        </p:txBody>
      </p:sp>
    </p:spTree>
    <p:extLst>
      <p:ext uri="{BB962C8B-B14F-4D97-AF65-F5344CB8AC3E}">
        <p14:creationId xmlns:p14="http://schemas.microsoft.com/office/powerpoint/2010/main" val="193091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81000" y="174566"/>
            <a:ext cx="8077200" cy="968433"/>
          </a:xfrm>
        </p:spPr>
        <p:txBody>
          <a:bodyPr/>
          <a:lstStyle/>
          <a:p>
            <a:pPr eaLnBrk="1" hangingPunct="1">
              <a:defRPr/>
            </a:pPr>
            <a:r>
              <a:rPr lang="en-US" dirty="0">
                <a:solidFill>
                  <a:srgbClr val="000000"/>
                </a:solidFill>
                <a:effectLst>
                  <a:outerShdw blurRad="38100" dist="38100" dir="2700000" algn="tl">
                    <a:srgbClr val="FFFFFF"/>
                  </a:outerShdw>
                </a:effectLst>
              </a:rPr>
              <a:t>Relation Recap</a:t>
            </a:r>
          </a:p>
        </p:txBody>
      </p:sp>
      <p:sp>
        <p:nvSpPr>
          <p:cNvPr id="185347" name="Rectangle 3"/>
          <p:cNvSpPr>
            <a:spLocks noGrp="1" noChangeArrowheads="1"/>
          </p:cNvSpPr>
          <p:nvPr>
            <p:ph idx="1"/>
          </p:nvPr>
        </p:nvSpPr>
        <p:spPr>
          <a:xfrm>
            <a:off x="381000" y="1290578"/>
            <a:ext cx="8458200" cy="5237222"/>
          </a:xfrm>
        </p:spPr>
        <p:txBody>
          <a:bodyPr>
            <a:normAutofit/>
          </a:bodyPr>
          <a:lstStyle/>
          <a:p>
            <a:pPr eaLnBrk="1" hangingPunct="1"/>
            <a:r>
              <a:rPr lang="en-US" dirty="0">
                <a:solidFill>
                  <a:srgbClr val="C00000"/>
                </a:solidFill>
                <a:effectLst>
                  <a:outerShdw blurRad="38100" dist="38100" dir="2700000" algn="tl">
                    <a:srgbClr val="FFFFFF"/>
                  </a:outerShdw>
                </a:effectLst>
              </a:rPr>
              <a:t>Relation</a:t>
            </a:r>
          </a:p>
          <a:p>
            <a:pPr lvl="1"/>
            <a:r>
              <a:rPr lang="en-US" sz="2200" dirty="0">
                <a:solidFill>
                  <a:srgbClr val="000000"/>
                </a:solidFill>
                <a:effectLst>
                  <a:outerShdw blurRad="38100" dist="38100" dir="2700000" algn="tl">
                    <a:srgbClr val="FFFFFF"/>
                  </a:outerShdw>
                </a:effectLst>
              </a:rPr>
              <a:t>Named, two-dimensional </a:t>
            </a:r>
            <a:r>
              <a:rPr lang="en-US" sz="2200" dirty="0">
                <a:solidFill>
                  <a:srgbClr val="C00000"/>
                </a:solidFill>
                <a:effectLst>
                  <a:outerShdw blurRad="38100" dist="38100" dir="2700000" algn="tl">
                    <a:srgbClr val="FFFFFF"/>
                  </a:outerShdw>
                </a:effectLst>
              </a:rPr>
              <a:t>table</a:t>
            </a:r>
            <a:r>
              <a:rPr lang="en-US" sz="2200" dirty="0">
                <a:solidFill>
                  <a:srgbClr val="000000"/>
                </a:solidFill>
                <a:effectLst>
                  <a:outerShdw blurRad="38100" dist="38100" dir="2700000" algn="tl">
                    <a:srgbClr val="FFFFFF"/>
                  </a:outerShdw>
                </a:effectLst>
              </a:rPr>
              <a:t> of data. </a:t>
            </a:r>
          </a:p>
          <a:p>
            <a:pPr lvl="1"/>
            <a:r>
              <a:rPr lang="en-US" sz="2200" dirty="0">
                <a:solidFill>
                  <a:srgbClr val="000000"/>
                </a:solidFill>
                <a:effectLst>
                  <a:outerShdw blurRad="38100" dist="38100" dir="2700000" algn="tl">
                    <a:srgbClr val="FFFFFF"/>
                  </a:outerShdw>
                </a:effectLst>
              </a:rPr>
              <a:t>Consists of rows (records) and columns (attributes or fields).</a:t>
            </a:r>
          </a:p>
          <a:p>
            <a:pPr eaLnBrk="1" hangingPunct="1"/>
            <a:r>
              <a:rPr lang="en-US" dirty="0">
                <a:solidFill>
                  <a:srgbClr val="000000"/>
                </a:solidFill>
                <a:effectLst>
                  <a:outerShdw blurRad="38100" dist="38100" dir="2700000" algn="tl">
                    <a:srgbClr val="FFFFFF"/>
                  </a:outerShdw>
                </a:effectLst>
              </a:rPr>
              <a:t>Requirements for a table to qualify as a relation:</a:t>
            </a:r>
          </a:p>
          <a:p>
            <a:pPr lvl="1" eaLnBrk="1" hangingPunct="1"/>
            <a:r>
              <a:rPr lang="en-US" sz="2200" dirty="0">
                <a:solidFill>
                  <a:srgbClr val="000000"/>
                </a:solidFill>
                <a:effectLst>
                  <a:outerShdw blurRad="38100" dist="38100" dir="2700000" algn="tl">
                    <a:srgbClr val="FFFFFF"/>
                  </a:outerShdw>
                </a:effectLst>
              </a:rPr>
              <a:t>It must have a </a:t>
            </a:r>
            <a:r>
              <a:rPr lang="en-US" sz="2200" dirty="0">
                <a:effectLst>
                  <a:outerShdw blurRad="38100" dist="38100" dir="2700000" algn="tl">
                    <a:srgbClr val="FFFFFF"/>
                  </a:outerShdw>
                </a:effectLst>
              </a:rPr>
              <a:t>unique</a:t>
            </a:r>
            <a:r>
              <a:rPr lang="en-US" sz="2200" dirty="0">
                <a:solidFill>
                  <a:srgbClr val="000000"/>
                </a:solidFill>
                <a:effectLst>
                  <a:outerShdw blurRad="38100" dist="38100" dir="2700000" algn="tl">
                    <a:srgbClr val="FFFFFF"/>
                  </a:outerShdw>
                </a:effectLst>
              </a:rPr>
              <a:t> </a:t>
            </a:r>
            <a:r>
              <a:rPr lang="en-US" sz="2200" dirty="0">
                <a:solidFill>
                  <a:srgbClr val="C00000"/>
                </a:solidFill>
                <a:effectLst>
                  <a:outerShdw blurRad="38100" dist="38100" dir="2700000" algn="tl">
                    <a:srgbClr val="FFFFFF"/>
                  </a:outerShdw>
                </a:effectLst>
              </a:rPr>
              <a:t>name.</a:t>
            </a:r>
          </a:p>
          <a:p>
            <a:pPr lvl="1" eaLnBrk="1" hangingPunct="1"/>
            <a:r>
              <a:rPr lang="en-US" sz="2200" dirty="0">
                <a:solidFill>
                  <a:srgbClr val="000000"/>
                </a:solidFill>
                <a:effectLst>
                  <a:outerShdw blurRad="38100" dist="38100" dir="2700000" algn="tl">
                    <a:srgbClr val="FFFFFF"/>
                  </a:outerShdw>
                </a:effectLst>
              </a:rPr>
              <a:t>Every </a:t>
            </a:r>
            <a:r>
              <a:rPr lang="en-US" sz="2200" dirty="0">
                <a:solidFill>
                  <a:srgbClr val="C00000"/>
                </a:solidFill>
                <a:effectLst>
                  <a:outerShdw blurRad="38100" dist="38100" dir="2700000" algn="tl">
                    <a:srgbClr val="FFFFFF"/>
                  </a:outerShdw>
                </a:effectLst>
              </a:rPr>
              <a:t>attribute</a:t>
            </a:r>
            <a:r>
              <a:rPr lang="en-US" sz="2200" dirty="0">
                <a:solidFill>
                  <a:srgbClr val="000000"/>
                </a:solidFill>
                <a:effectLst>
                  <a:outerShdw blurRad="38100" dist="38100" dir="2700000" algn="tl">
                    <a:srgbClr val="FFFFFF"/>
                  </a:outerShdw>
                </a:effectLst>
              </a:rPr>
              <a:t> value must be </a:t>
            </a:r>
            <a:r>
              <a:rPr lang="en-US" sz="2200" dirty="0">
                <a:effectLst>
                  <a:outerShdw blurRad="38100" dist="38100" dir="2700000" algn="tl">
                    <a:srgbClr val="FFFFFF"/>
                  </a:outerShdw>
                </a:effectLst>
              </a:rPr>
              <a:t>atomic</a:t>
            </a:r>
            <a:r>
              <a:rPr lang="en-US" sz="2200" dirty="0">
                <a:solidFill>
                  <a:srgbClr val="000000"/>
                </a:solidFill>
                <a:effectLst>
                  <a:outerShdw blurRad="38100" dist="38100" dir="2700000" algn="tl">
                    <a:srgbClr val="FFFFFF"/>
                  </a:outerShdw>
                </a:effectLst>
              </a:rPr>
              <a:t> (not multivalued, not composite).</a:t>
            </a:r>
          </a:p>
          <a:p>
            <a:pPr lvl="1" eaLnBrk="1" hangingPunct="1"/>
            <a:r>
              <a:rPr lang="en-US" sz="2200" dirty="0">
                <a:solidFill>
                  <a:srgbClr val="000000"/>
                </a:solidFill>
                <a:effectLst>
                  <a:outerShdw blurRad="38100" dist="38100" dir="2700000" algn="tl">
                    <a:srgbClr val="FFFFFF"/>
                  </a:outerShdw>
                </a:effectLst>
              </a:rPr>
              <a:t>Every </a:t>
            </a:r>
            <a:r>
              <a:rPr lang="en-US" sz="2200" dirty="0">
                <a:solidFill>
                  <a:srgbClr val="C00000"/>
                </a:solidFill>
                <a:effectLst>
                  <a:outerShdw blurRad="38100" dist="38100" dir="2700000" algn="tl">
                    <a:srgbClr val="FFFFFF"/>
                  </a:outerShdw>
                </a:effectLst>
              </a:rPr>
              <a:t>row</a:t>
            </a:r>
            <a:r>
              <a:rPr lang="en-US" sz="2200" dirty="0">
                <a:solidFill>
                  <a:srgbClr val="000000"/>
                </a:solidFill>
                <a:effectLst>
                  <a:outerShdw blurRad="38100" dist="38100" dir="2700000" algn="tl">
                    <a:srgbClr val="FFFFFF"/>
                  </a:outerShdw>
                </a:effectLst>
              </a:rPr>
              <a:t> must be </a:t>
            </a:r>
            <a:r>
              <a:rPr lang="en-US" sz="2200" dirty="0">
                <a:solidFill>
                  <a:srgbClr val="C00000"/>
                </a:solidFill>
                <a:effectLst>
                  <a:outerShdw blurRad="38100" dist="38100" dir="2700000" algn="tl">
                    <a:srgbClr val="FFFFFF"/>
                  </a:outerShdw>
                </a:effectLst>
              </a:rPr>
              <a:t>unique</a:t>
            </a:r>
            <a:r>
              <a:rPr lang="en-US" sz="2200" dirty="0">
                <a:solidFill>
                  <a:srgbClr val="000000"/>
                </a:solidFill>
                <a:effectLst>
                  <a:outerShdw blurRad="38100" dist="38100" dir="2700000" algn="tl">
                    <a:srgbClr val="FFFFFF"/>
                  </a:outerShdw>
                </a:effectLst>
              </a:rPr>
              <a:t> (can’t have two rows with exactly the same values for all their fields).</a:t>
            </a:r>
          </a:p>
          <a:p>
            <a:pPr lvl="1" eaLnBrk="1" hangingPunct="1"/>
            <a:r>
              <a:rPr lang="en-US" sz="2200" dirty="0">
                <a:solidFill>
                  <a:srgbClr val="C00000"/>
                </a:solidFill>
                <a:effectLst>
                  <a:outerShdw blurRad="38100" dist="38100" dir="2700000" algn="tl">
                    <a:srgbClr val="FFFFFF"/>
                  </a:outerShdw>
                </a:effectLst>
              </a:rPr>
              <a:t>Attributes</a:t>
            </a:r>
            <a:r>
              <a:rPr lang="en-US" sz="2200" dirty="0">
                <a:solidFill>
                  <a:srgbClr val="000000"/>
                </a:solidFill>
                <a:effectLst>
                  <a:outerShdw blurRad="38100" dist="38100" dir="2700000" algn="tl">
                    <a:srgbClr val="FFFFFF"/>
                  </a:outerShdw>
                </a:effectLst>
              </a:rPr>
              <a:t> (columns) in tables must have </a:t>
            </a:r>
            <a:r>
              <a:rPr lang="en-US" sz="2200" dirty="0">
                <a:effectLst>
                  <a:outerShdw blurRad="38100" dist="38100" dir="2700000" algn="tl">
                    <a:srgbClr val="FFFFFF"/>
                  </a:outerShdw>
                </a:effectLst>
              </a:rPr>
              <a:t>unique</a:t>
            </a:r>
            <a:r>
              <a:rPr lang="en-US" sz="2200" dirty="0">
                <a:solidFill>
                  <a:srgbClr val="C00000"/>
                </a:solidFill>
                <a:effectLst>
                  <a:outerShdw blurRad="38100" dist="38100" dir="2700000" algn="tl">
                    <a:srgbClr val="FFFFFF"/>
                  </a:outerShdw>
                </a:effectLst>
              </a:rPr>
              <a:t> names.</a:t>
            </a:r>
          </a:p>
          <a:p>
            <a:pPr lvl="1" eaLnBrk="1" hangingPunct="1"/>
            <a:r>
              <a:rPr lang="en-US" sz="2200" dirty="0">
                <a:solidFill>
                  <a:srgbClr val="000000"/>
                </a:solidFill>
                <a:effectLst>
                  <a:outerShdw blurRad="38100" dist="38100" dir="2700000" algn="tl">
                    <a:srgbClr val="FFFFFF"/>
                  </a:outerShdw>
                </a:effectLst>
              </a:rPr>
              <a:t>The </a:t>
            </a:r>
            <a:r>
              <a:rPr lang="en-US" sz="2200" dirty="0">
                <a:solidFill>
                  <a:srgbClr val="C00000"/>
                </a:solidFill>
                <a:effectLst>
                  <a:outerShdw blurRad="38100" dist="38100" dir="2700000" algn="tl">
                    <a:srgbClr val="FFFFFF"/>
                  </a:outerShdw>
                </a:effectLst>
              </a:rPr>
              <a:t>order</a:t>
            </a:r>
            <a:r>
              <a:rPr lang="en-US" sz="2200" dirty="0">
                <a:solidFill>
                  <a:srgbClr val="000000"/>
                </a:solidFill>
                <a:effectLst>
                  <a:outerShdw blurRad="38100" dist="38100" dir="2700000" algn="tl">
                    <a:srgbClr val="FFFFFF"/>
                  </a:outerShdw>
                </a:effectLst>
              </a:rPr>
              <a:t> of the </a:t>
            </a:r>
            <a:r>
              <a:rPr lang="en-US" sz="2200" dirty="0">
                <a:solidFill>
                  <a:srgbClr val="C00000"/>
                </a:solidFill>
                <a:effectLst>
                  <a:outerShdw blurRad="38100" dist="38100" dir="2700000" algn="tl">
                    <a:srgbClr val="FFFFFF"/>
                  </a:outerShdw>
                </a:effectLst>
              </a:rPr>
              <a:t>columns</a:t>
            </a:r>
            <a:r>
              <a:rPr lang="en-US" sz="2200" dirty="0">
                <a:solidFill>
                  <a:srgbClr val="000000"/>
                </a:solidFill>
                <a:effectLst>
                  <a:outerShdw blurRad="38100" dist="38100" dir="2700000" algn="tl">
                    <a:srgbClr val="FFFFFF"/>
                  </a:outerShdw>
                </a:effectLst>
              </a:rPr>
              <a:t> must be </a:t>
            </a:r>
            <a:r>
              <a:rPr lang="en-US" sz="2200" dirty="0">
                <a:effectLst>
                  <a:outerShdw blurRad="38100" dist="38100" dir="2700000" algn="tl">
                    <a:srgbClr val="FFFFFF"/>
                  </a:outerShdw>
                </a:effectLst>
              </a:rPr>
              <a:t>irrelevant.</a:t>
            </a:r>
          </a:p>
          <a:p>
            <a:pPr lvl="1" eaLnBrk="1" hangingPunct="1"/>
            <a:r>
              <a:rPr lang="en-US" sz="2200" dirty="0">
                <a:solidFill>
                  <a:srgbClr val="000000"/>
                </a:solidFill>
                <a:effectLst>
                  <a:outerShdw blurRad="38100" dist="38100" dir="2700000" algn="tl">
                    <a:srgbClr val="FFFFFF"/>
                  </a:outerShdw>
                </a:effectLst>
              </a:rPr>
              <a:t>The </a:t>
            </a:r>
            <a:r>
              <a:rPr lang="en-US" sz="2200" dirty="0">
                <a:solidFill>
                  <a:srgbClr val="C00000"/>
                </a:solidFill>
                <a:effectLst>
                  <a:outerShdw blurRad="38100" dist="38100" dir="2700000" algn="tl">
                    <a:srgbClr val="FFFFFF"/>
                  </a:outerShdw>
                </a:effectLst>
              </a:rPr>
              <a:t>order</a:t>
            </a:r>
            <a:r>
              <a:rPr lang="en-US" sz="2200" dirty="0">
                <a:solidFill>
                  <a:srgbClr val="000000"/>
                </a:solidFill>
                <a:effectLst>
                  <a:outerShdw blurRad="38100" dist="38100" dir="2700000" algn="tl">
                    <a:srgbClr val="FFFFFF"/>
                  </a:outerShdw>
                </a:effectLst>
              </a:rPr>
              <a:t> of the </a:t>
            </a:r>
            <a:r>
              <a:rPr lang="en-US" sz="2200" dirty="0">
                <a:solidFill>
                  <a:srgbClr val="C00000"/>
                </a:solidFill>
                <a:effectLst>
                  <a:outerShdw blurRad="38100" dist="38100" dir="2700000" algn="tl">
                    <a:srgbClr val="FFFFFF"/>
                  </a:outerShdw>
                </a:effectLst>
              </a:rPr>
              <a:t>rows</a:t>
            </a:r>
            <a:r>
              <a:rPr lang="en-US" sz="2200" dirty="0">
                <a:solidFill>
                  <a:srgbClr val="000000"/>
                </a:solidFill>
                <a:effectLst>
                  <a:outerShdw blurRad="38100" dist="38100" dir="2700000" algn="tl">
                    <a:srgbClr val="FFFFFF"/>
                  </a:outerShdw>
                </a:effectLst>
              </a:rPr>
              <a:t> must be irrelevant.</a:t>
            </a:r>
          </a:p>
          <a:p>
            <a:pPr lvl="1" eaLnBrk="1" hangingPunct="1">
              <a:lnSpc>
                <a:spcPct val="80000"/>
              </a:lnSpc>
            </a:pPr>
            <a:endParaRPr lang="en-US" sz="2400" dirty="0">
              <a:solidFill>
                <a:srgbClr val="990000"/>
              </a:solidFill>
            </a:endParaRPr>
          </a:p>
        </p:txBody>
      </p:sp>
      <p:sp>
        <p:nvSpPr>
          <p:cNvPr id="4" name="Slide Number Placeholder 3"/>
          <p:cNvSpPr>
            <a:spLocks noGrp="1"/>
          </p:cNvSpPr>
          <p:nvPr>
            <p:ph type="sldNum" sz="quarter" idx="12"/>
          </p:nvPr>
        </p:nvSpPr>
        <p:spPr/>
        <p:txBody>
          <a:bodyPr/>
          <a:lstStyle/>
          <a:p>
            <a:fld id="{C5C7DBB9-F688-49E0-85E4-A237D550F4C1}" type="slidenum">
              <a:rPr lang="en-US"/>
              <a:pPr/>
              <a:t>5</a:t>
            </a:fld>
            <a:endParaRPr lang="en-US"/>
          </a:p>
        </p:txBody>
      </p:sp>
    </p:spTree>
    <p:extLst>
      <p:ext uri="{BB962C8B-B14F-4D97-AF65-F5344CB8AC3E}">
        <p14:creationId xmlns:p14="http://schemas.microsoft.com/office/powerpoint/2010/main" val="269743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534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5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Relation Keys</a:t>
            </a:r>
          </a:p>
        </p:txBody>
      </p:sp>
      <p:sp>
        <p:nvSpPr>
          <p:cNvPr id="187395" name="Rectangle 3"/>
          <p:cNvSpPr>
            <a:spLocks noGrp="1" noChangeArrowheads="1"/>
          </p:cNvSpPr>
          <p:nvPr>
            <p:ph idx="1"/>
          </p:nvPr>
        </p:nvSpPr>
        <p:spPr>
          <a:xfrm>
            <a:off x="448886" y="1371261"/>
            <a:ext cx="8085513" cy="4648539"/>
          </a:xfrm>
        </p:spPr>
        <p:txBody>
          <a:bodyPr/>
          <a:lstStyle/>
          <a:p>
            <a:pPr eaLnBrk="1" hangingPunct="1">
              <a:lnSpc>
                <a:spcPct val="90000"/>
              </a:lnSpc>
            </a:pPr>
            <a:r>
              <a:rPr lang="en-US" sz="2400" dirty="0">
                <a:solidFill>
                  <a:srgbClr val="C00000"/>
                </a:solidFill>
                <a:effectLst>
                  <a:outerShdw blurRad="38100" dist="38100" dir="2700000" algn="tl">
                    <a:srgbClr val="FFFFFF"/>
                  </a:outerShdw>
                </a:effectLst>
              </a:rPr>
              <a:t>Keys</a:t>
            </a:r>
            <a:r>
              <a:rPr lang="en-US" sz="2400" dirty="0">
                <a:solidFill>
                  <a:srgbClr val="000000"/>
                </a:solidFill>
                <a:effectLst>
                  <a:outerShdw blurRad="38100" dist="38100" dir="2700000" algn="tl">
                    <a:srgbClr val="FFFFFF"/>
                  </a:outerShdw>
                </a:effectLst>
              </a:rPr>
              <a:t> are special fields that serve two main purposes:</a:t>
            </a:r>
          </a:p>
          <a:p>
            <a:pPr lvl="1" eaLnBrk="1" hangingPunct="1">
              <a:lnSpc>
                <a:spcPct val="90000"/>
              </a:lnSpc>
            </a:pPr>
            <a:r>
              <a:rPr lang="en-US" sz="2000" b="1" i="1" dirty="0">
                <a:solidFill>
                  <a:srgbClr val="C00000"/>
                </a:solidFill>
                <a:effectLst>
                  <a:outerShdw blurRad="38100" dist="38100" dir="2700000" algn="tl">
                    <a:srgbClr val="FFFFFF"/>
                  </a:outerShdw>
                </a:effectLst>
              </a:rPr>
              <a:t>Primary keys</a:t>
            </a:r>
            <a:r>
              <a:rPr lang="en-US" sz="2000" dirty="0">
                <a:solidFill>
                  <a:srgbClr val="C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are identifiers of the relation in question. E.g. employee numbers, social security numbers, etc. </a:t>
            </a:r>
            <a:r>
              <a:rPr lang="en-US" sz="2000" i="1" dirty="0">
                <a:solidFill>
                  <a:srgbClr val="000000"/>
                </a:solidFill>
                <a:effectLst>
                  <a:outerShdw blurRad="38100" dist="38100" dir="2700000" algn="tl">
                    <a:srgbClr val="FFFFFF"/>
                  </a:outerShdw>
                </a:effectLst>
              </a:rPr>
              <a:t>This is how we can guarantee that all rows are unique.</a:t>
            </a:r>
            <a:endParaRPr lang="en-US" sz="2000" dirty="0">
              <a:solidFill>
                <a:srgbClr val="000000"/>
              </a:solidFill>
              <a:effectLst>
                <a:outerShdw blurRad="38100" dist="38100" dir="2700000" algn="tl">
                  <a:srgbClr val="FFFFFF"/>
                </a:outerShdw>
              </a:effectLst>
            </a:endParaRPr>
          </a:p>
          <a:p>
            <a:pPr lvl="1" eaLnBrk="1" hangingPunct="1">
              <a:lnSpc>
                <a:spcPct val="90000"/>
              </a:lnSpc>
            </a:pPr>
            <a:r>
              <a:rPr lang="en-US" sz="2000" b="1" i="1" dirty="0">
                <a:solidFill>
                  <a:srgbClr val="C00000"/>
                </a:solidFill>
                <a:effectLst>
                  <a:outerShdw blurRad="38100" dist="38100" dir="2700000" algn="tl">
                    <a:srgbClr val="FFFFFF"/>
                  </a:outerShdw>
                </a:effectLst>
              </a:rPr>
              <a:t>Foreign keys</a:t>
            </a:r>
            <a:r>
              <a:rPr lang="en-US" sz="2000" dirty="0">
                <a:solidFill>
                  <a:srgbClr val="C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are attributes that enable a </a:t>
            </a:r>
            <a:r>
              <a:rPr lang="en-US" sz="2000" u="sng" dirty="0">
                <a:solidFill>
                  <a:srgbClr val="C00000"/>
                </a:solidFill>
                <a:effectLst>
                  <a:outerShdw blurRad="38100" dist="38100" dir="2700000" algn="tl">
                    <a:srgbClr val="FFFFFF"/>
                  </a:outerShdw>
                </a:effectLst>
              </a:rPr>
              <a:t>child</a:t>
            </a:r>
            <a:r>
              <a:rPr lang="en-US" sz="2000" dirty="0">
                <a:solidFill>
                  <a:srgbClr val="C00000"/>
                </a:solidFill>
                <a:effectLst>
                  <a:outerShdw blurRad="38100" dist="38100" dir="2700000" algn="tl">
                    <a:srgbClr val="FFFFFF"/>
                  </a:outerShdw>
                </a:effectLst>
              </a:rPr>
              <a:t> relation</a:t>
            </a:r>
            <a:r>
              <a:rPr lang="en-US" sz="2000" dirty="0">
                <a:solidFill>
                  <a:srgbClr val="000000"/>
                </a:solidFill>
                <a:effectLst>
                  <a:outerShdw blurRad="38100" dist="38100" dir="2700000" algn="tl">
                    <a:srgbClr val="FFFFFF"/>
                  </a:outerShdw>
                </a:effectLst>
              </a:rPr>
              <a:t> to refer to its </a:t>
            </a:r>
            <a:r>
              <a:rPr lang="en-US" sz="2000" u="sng" dirty="0">
                <a:solidFill>
                  <a:srgbClr val="C00000"/>
                </a:solidFill>
                <a:effectLst>
                  <a:outerShdw blurRad="38100" dist="38100" dir="2700000" algn="tl">
                    <a:srgbClr val="FFFFFF"/>
                  </a:outerShdw>
                </a:effectLst>
              </a:rPr>
              <a:t>parent</a:t>
            </a:r>
            <a:r>
              <a:rPr lang="en-US" sz="2000" dirty="0">
                <a:solidFill>
                  <a:srgbClr val="C00000"/>
                </a:solidFill>
                <a:effectLst>
                  <a:outerShdw blurRad="38100" dist="38100" dir="2700000" algn="tl">
                    <a:srgbClr val="FFFFFF"/>
                  </a:outerShdw>
                </a:effectLst>
              </a:rPr>
              <a:t> relation.</a:t>
            </a:r>
            <a:endParaRPr lang="en-US" sz="2400" dirty="0">
              <a:solidFill>
                <a:srgbClr val="000000"/>
              </a:solidFill>
              <a:effectLst>
                <a:outerShdw blurRad="38100" dist="38100" dir="2700000" algn="tl">
                  <a:srgbClr val="FFFFFF"/>
                </a:outerShdw>
              </a:effectLst>
            </a:endParaRPr>
          </a:p>
          <a:p>
            <a:pPr eaLnBrk="1" hangingPunct="1">
              <a:lnSpc>
                <a:spcPct val="90000"/>
              </a:lnSpc>
            </a:pPr>
            <a:r>
              <a:rPr lang="en-US" sz="2400" dirty="0">
                <a:solidFill>
                  <a:srgbClr val="000000"/>
                </a:solidFill>
                <a:effectLst>
                  <a:outerShdw blurRad="38100" dist="38100" dir="2700000" algn="tl">
                    <a:srgbClr val="FFFFFF"/>
                  </a:outerShdw>
                </a:effectLst>
              </a:rPr>
              <a:t>Keys can be </a:t>
            </a:r>
            <a:r>
              <a:rPr lang="en-US" sz="2400" b="1" dirty="0">
                <a:solidFill>
                  <a:srgbClr val="C00000"/>
                </a:solidFill>
                <a:effectLst>
                  <a:outerShdw blurRad="38100" dist="38100" dir="2700000" algn="tl">
                    <a:srgbClr val="FFFFFF"/>
                  </a:outerShdw>
                </a:effectLst>
              </a:rPr>
              <a:t>simple</a:t>
            </a:r>
            <a:r>
              <a:rPr lang="en-US" sz="2400" dirty="0">
                <a:solidFill>
                  <a:srgbClr val="000000"/>
                </a:solidFill>
                <a:effectLst>
                  <a:outerShdw blurRad="38100" dist="38100" dir="2700000" algn="tl">
                    <a:srgbClr val="FFFFFF"/>
                  </a:outerShdw>
                </a:effectLst>
              </a:rPr>
              <a:t> (a single field) or </a:t>
            </a:r>
            <a:r>
              <a:rPr lang="en-US" sz="2400" b="1" dirty="0">
                <a:solidFill>
                  <a:srgbClr val="C00000"/>
                </a:solidFill>
                <a:effectLst>
                  <a:outerShdw blurRad="38100" dist="38100" dir="2700000" algn="tl">
                    <a:srgbClr val="FFFFFF"/>
                  </a:outerShdw>
                </a:effectLst>
              </a:rPr>
              <a:t>composite</a:t>
            </a:r>
            <a:r>
              <a:rPr lang="en-US" sz="2400" dirty="0">
                <a:solidFill>
                  <a:srgbClr val="000000"/>
                </a:solidFill>
                <a:effectLst>
                  <a:outerShdw blurRad="38100" dist="38100" dir="2700000" algn="tl">
                    <a:srgbClr val="FFFFFF"/>
                  </a:outerShdw>
                </a:effectLst>
              </a:rPr>
              <a:t> (more than one field)</a:t>
            </a:r>
          </a:p>
        </p:txBody>
      </p:sp>
      <p:sp>
        <p:nvSpPr>
          <p:cNvPr id="5" name="Slide Number Placeholder 3"/>
          <p:cNvSpPr>
            <a:spLocks noGrp="1"/>
          </p:cNvSpPr>
          <p:nvPr>
            <p:ph type="sldNum" sz="quarter" idx="12"/>
          </p:nvPr>
        </p:nvSpPr>
        <p:spPr/>
        <p:txBody>
          <a:bodyPr/>
          <a:lstStyle/>
          <a:p>
            <a:fld id="{701FF918-D8FC-4629-BB94-BACE6114A170}" type="slidenum">
              <a:rPr lang="en-US"/>
              <a:pPr/>
              <a:t>6</a:t>
            </a:fld>
            <a:endParaRPr lang="en-US"/>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name="Microsoft ClipArt Gallery" r:id="rId3" imgW="3342960" imgH="2474640" progId="">
                  <p:embed/>
                </p:oleObj>
              </mc:Choice>
              <mc:Fallback>
                <p:oleObj name="Microsoft ClipArt Gallery" r:id="rId3" imgW="3342960" imgH="2474640" progId="">
                  <p:embed/>
                  <p:pic>
                    <p:nvPicPr>
                      <p:cNvPr id="1026" name="Object 4">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676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Data Integrity Constraints</a:t>
            </a:r>
          </a:p>
        </p:txBody>
      </p:sp>
      <p:sp>
        <p:nvSpPr>
          <p:cNvPr id="189443" name="Rectangle 3"/>
          <p:cNvSpPr>
            <a:spLocks noGrp="1" noChangeArrowheads="1"/>
          </p:cNvSpPr>
          <p:nvPr>
            <p:ph idx="1"/>
          </p:nvPr>
        </p:nvSpPr>
        <p:spPr>
          <a:xfrm>
            <a:off x="567159" y="1383174"/>
            <a:ext cx="8195841" cy="4712825"/>
          </a:xfrm>
        </p:spPr>
        <p:txBody>
          <a:bodyPr>
            <a:normAutofit/>
          </a:bodyPr>
          <a:lstStyle/>
          <a:p>
            <a:pPr eaLnBrk="1" hangingPunct="1"/>
            <a:r>
              <a:rPr lang="en-US" sz="2800" dirty="0">
                <a:solidFill>
                  <a:srgbClr val="C00000"/>
                </a:solidFill>
                <a:effectLst>
                  <a:outerShdw blurRad="38100" dist="38100" dir="2700000" algn="tl">
                    <a:srgbClr val="FFFFFF"/>
                  </a:outerShdw>
                </a:effectLst>
              </a:rPr>
              <a:t>Entity Integrity</a:t>
            </a:r>
          </a:p>
          <a:p>
            <a:pPr lvl="1"/>
            <a:r>
              <a:rPr lang="en-US" dirty="0">
                <a:solidFill>
                  <a:srgbClr val="000000"/>
                </a:solidFill>
                <a:effectLst>
                  <a:outerShdw blurRad="38100" dist="38100" dir="2700000" algn="tl">
                    <a:srgbClr val="FFFFFF"/>
                  </a:outerShdw>
                </a:effectLst>
              </a:rPr>
              <a:t>No primary key attribute may be null. All primary key fields </a:t>
            </a:r>
            <a:r>
              <a:rPr lang="en-US" b="1" dirty="0">
                <a:solidFill>
                  <a:srgbClr val="C00000"/>
                </a:solidFill>
                <a:effectLst>
                  <a:outerShdw blurRad="38100" dist="38100" dir="2700000" algn="tl">
                    <a:srgbClr val="FFFFFF"/>
                  </a:outerShdw>
                </a:effectLst>
              </a:rPr>
              <a:t>MUST</a:t>
            </a:r>
            <a:r>
              <a:rPr lang="en-US" dirty="0">
                <a:solidFill>
                  <a:srgbClr val="000000"/>
                </a:solidFill>
                <a:effectLst>
                  <a:outerShdw blurRad="38100" dist="38100" dir="2700000" algn="tl">
                    <a:srgbClr val="FFFFFF"/>
                  </a:outerShdw>
                </a:effectLst>
              </a:rPr>
              <a:t> have data.</a:t>
            </a:r>
          </a:p>
          <a:p>
            <a:pPr lvl="1"/>
            <a:r>
              <a:rPr lang="en-US" dirty="0">
                <a:solidFill>
                  <a:srgbClr val="000000"/>
                </a:solidFill>
                <a:effectLst>
                  <a:outerShdw blurRad="38100" dist="38100" dir="2700000" algn="tl">
                    <a:srgbClr val="FFFFFF"/>
                  </a:outerShdw>
                </a:effectLst>
              </a:rPr>
              <a:t>Every relation has a primary key.</a:t>
            </a:r>
          </a:p>
          <a:p>
            <a:r>
              <a:rPr lang="en-US" dirty="0">
                <a:solidFill>
                  <a:srgbClr val="C00000"/>
                </a:solidFill>
                <a:effectLst>
                  <a:outerShdw blurRad="38100" dist="38100" dir="2700000" algn="tl">
                    <a:srgbClr val="FFFFFF"/>
                  </a:outerShdw>
                </a:effectLst>
              </a:rPr>
              <a:t>Referential Integrity</a:t>
            </a:r>
          </a:p>
          <a:p>
            <a:pPr lvl="1"/>
            <a:r>
              <a:rPr lang="en-US" dirty="0">
                <a:solidFill>
                  <a:srgbClr val="000000"/>
                </a:solidFill>
                <a:effectLst>
                  <a:outerShdw blurRad="38100" dist="38100" dir="2700000" algn="tl">
                    <a:srgbClr val="FFFFFF"/>
                  </a:outerShdw>
                </a:effectLst>
              </a:rPr>
              <a:t>Rules that maintain consistency among rows of two relations.</a:t>
            </a:r>
          </a:p>
          <a:p>
            <a:pPr lvl="1"/>
            <a:r>
              <a:rPr lang="en-US" dirty="0">
                <a:solidFill>
                  <a:srgbClr val="000000"/>
                </a:solidFill>
                <a:effectLst>
                  <a:outerShdw blurRad="38100" dist="38100" dir="2700000" algn="tl">
                    <a:srgbClr val="FFFFFF"/>
                  </a:outerShdw>
                </a:effectLst>
              </a:rPr>
              <a:t>Rules state that any foreign key value in the child relation </a:t>
            </a:r>
            <a:r>
              <a:rPr lang="en-US" dirty="0">
                <a:solidFill>
                  <a:srgbClr val="C00000"/>
                </a:solidFill>
                <a:effectLst>
                  <a:outerShdw blurRad="38100" dist="38100" dir="2700000" algn="tl">
                    <a:srgbClr val="FFFFFF"/>
                  </a:outerShdw>
                </a:effectLst>
              </a:rPr>
              <a:t>MUST</a:t>
            </a:r>
            <a:r>
              <a:rPr lang="en-US" dirty="0">
                <a:solidFill>
                  <a:srgbClr val="000000"/>
                </a:solidFill>
                <a:effectLst>
                  <a:outerShdw blurRad="38100" dist="38100" dir="2700000" algn="tl">
                    <a:srgbClr val="FFFFFF"/>
                  </a:outerShdw>
                </a:effectLst>
              </a:rPr>
              <a:t> match a primary key value in the parent relation (Or the foreign key can be null) .</a:t>
            </a:r>
          </a:p>
          <a:p>
            <a:pPr lvl="1" eaLnBrk="1" hangingPunct="1"/>
            <a:endParaRPr lang="en-US" dirty="0">
              <a:solidFill>
                <a:srgbClr val="000000"/>
              </a:solidFill>
              <a:effectLst>
                <a:outerShdw blurRad="38100" dist="38100" dir="2700000" algn="tl">
                  <a:srgbClr val="FFFFFF"/>
                </a:outerShdw>
              </a:effectLst>
            </a:endParaRPr>
          </a:p>
        </p:txBody>
      </p:sp>
      <p:sp>
        <p:nvSpPr>
          <p:cNvPr id="4" name="Slide Number Placeholder 3"/>
          <p:cNvSpPr>
            <a:spLocks noGrp="1"/>
          </p:cNvSpPr>
          <p:nvPr>
            <p:ph type="sldNum" sz="quarter" idx="12"/>
          </p:nvPr>
        </p:nvSpPr>
        <p:spPr/>
        <p:txBody>
          <a:bodyPr/>
          <a:lstStyle/>
          <a:p>
            <a:fld id="{9203E12C-BBAA-4051-82CA-5871E433FF29}" type="slidenum">
              <a:rPr lang="en-US"/>
              <a:pPr/>
              <a:t>7</a:t>
            </a:fld>
            <a:endParaRPr lang="en-US"/>
          </a:p>
        </p:txBody>
      </p:sp>
    </p:spTree>
    <p:extLst>
      <p:ext uri="{BB962C8B-B14F-4D97-AF65-F5344CB8AC3E}">
        <p14:creationId xmlns:p14="http://schemas.microsoft.com/office/powerpoint/2010/main" val="38000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075" y="286605"/>
            <a:ext cx="8769929" cy="729204"/>
          </a:xfrm>
        </p:spPr>
        <p:txBody>
          <a:bodyPr>
            <a:noAutofit/>
          </a:bodyPr>
          <a:lstStyle/>
          <a:p>
            <a:r>
              <a:rPr lang="en-US" sz="3600" dirty="0">
                <a:solidFill>
                  <a:srgbClr val="000000"/>
                </a:solidFill>
                <a:effectLst>
                  <a:outerShdw blurRad="38100" dist="38100" dir="2700000" algn="tl">
                    <a:srgbClr val="FFFFFF"/>
                  </a:outerShdw>
                </a:effectLst>
              </a:rPr>
              <a:t>Transforming ER Diagrams into Relations</a:t>
            </a:r>
            <a:endParaRPr lang="en-US" sz="3600" dirty="0"/>
          </a:p>
        </p:txBody>
      </p:sp>
      <p:sp>
        <p:nvSpPr>
          <p:cNvPr id="3" name="Content Placeholder 2"/>
          <p:cNvSpPr>
            <a:spLocks noGrp="1"/>
          </p:cNvSpPr>
          <p:nvPr>
            <p:ph idx="1"/>
          </p:nvPr>
        </p:nvSpPr>
        <p:spPr>
          <a:xfrm>
            <a:off x="507076" y="1134686"/>
            <a:ext cx="8088283" cy="5113713"/>
          </a:xfrm>
        </p:spPr>
        <p:txBody>
          <a:bodyPr>
            <a:normAutofit/>
          </a:bodyPr>
          <a:lstStyle/>
          <a:p>
            <a:r>
              <a:rPr lang="en-US" dirty="0"/>
              <a:t>Components of E-R Diagrams</a:t>
            </a:r>
          </a:p>
          <a:p>
            <a:pPr lvl="1"/>
            <a:r>
              <a:rPr lang="en-US" dirty="0"/>
              <a:t>Entity</a:t>
            </a:r>
          </a:p>
          <a:p>
            <a:pPr lvl="1"/>
            <a:r>
              <a:rPr lang="en-US" dirty="0"/>
              <a:t>Attribute</a:t>
            </a:r>
          </a:p>
          <a:p>
            <a:pPr lvl="1"/>
            <a:r>
              <a:rPr lang="en-US" dirty="0"/>
              <a:t>Relationship</a:t>
            </a:r>
          </a:p>
        </p:txBody>
      </p:sp>
      <p:sp>
        <p:nvSpPr>
          <p:cNvPr id="4" name="Slide Number Placeholder 3"/>
          <p:cNvSpPr>
            <a:spLocks noGrp="1"/>
          </p:cNvSpPr>
          <p:nvPr>
            <p:ph type="sldNum" sz="quarter" idx="12"/>
          </p:nvPr>
        </p:nvSpPr>
        <p:spPr/>
        <p:txBody>
          <a:bodyPr/>
          <a:lstStyle/>
          <a:p>
            <a:fld id="{8F620DAD-7860-4173-9861-252AC1206433}" type="slidenum">
              <a:rPr lang="en-US" smtClean="0"/>
              <a:pPr/>
              <a:t>8</a:t>
            </a:fld>
            <a:endParaRPr lang="en-US"/>
          </a:p>
        </p:txBody>
      </p:sp>
    </p:spTree>
    <p:extLst>
      <p:ext uri="{BB962C8B-B14F-4D97-AF65-F5344CB8AC3E}">
        <p14:creationId xmlns:p14="http://schemas.microsoft.com/office/powerpoint/2010/main" val="182638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286604"/>
            <a:ext cx="7543800" cy="781581"/>
          </a:xfrm>
        </p:spPr>
        <p:txBody>
          <a:bodyPr/>
          <a:lstStyle/>
          <a:p>
            <a:r>
              <a:rPr lang="en-US" dirty="0"/>
              <a:t>Correspondence</a:t>
            </a:r>
          </a:p>
        </p:txBody>
      </p:sp>
      <p:sp>
        <p:nvSpPr>
          <p:cNvPr id="6" name="Text Placeholder 5"/>
          <p:cNvSpPr>
            <a:spLocks noGrp="1"/>
          </p:cNvSpPr>
          <p:nvPr>
            <p:ph type="body" idx="1"/>
          </p:nvPr>
        </p:nvSpPr>
        <p:spPr>
          <a:xfrm>
            <a:off x="4806911" y="1165765"/>
            <a:ext cx="3703320" cy="640080"/>
          </a:xfrm>
        </p:spPr>
        <p:txBody>
          <a:bodyPr>
            <a:normAutofit/>
          </a:bodyPr>
          <a:lstStyle/>
          <a:p>
            <a:r>
              <a:rPr lang="en-US" sz="2800" b="1" dirty="0"/>
              <a:t>RELATIONAL model</a:t>
            </a:r>
          </a:p>
        </p:txBody>
      </p:sp>
      <p:sp>
        <p:nvSpPr>
          <p:cNvPr id="7" name="Content Placeholder 6"/>
          <p:cNvSpPr>
            <a:spLocks noGrp="1"/>
          </p:cNvSpPr>
          <p:nvPr>
            <p:ph sz="half" idx="2"/>
          </p:nvPr>
        </p:nvSpPr>
        <p:spPr>
          <a:xfrm>
            <a:off x="4756111" y="1834441"/>
            <a:ext cx="3703320" cy="3928072"/>
          </a:xfrm>
        </p:spPr>
        <p:txBody>
          <a:bodyPr/>
          <a:lstStyle/>
          <a:p>
            <a:r>
              <a:rPr lang="en-US" dirty="0"/>
              <a:t>Relations</a:t>
            </a:r>
          </a:p>
          <a:p>
            <a:r>
              <a:rPr lang="en-US" dirty="0"/>
              <a:t>Rows</a:t>
            </a:r>
          </a:p>
          <a:p>
            <a:r>
              <a:rPr lang="en-US" dirty="0"/>
              <a:t>Columns</a:t>
            </a:r>
          </a:p>
          <a:p>
            <a:r>
              <a:rPr lang="en-US" dirty="0"/>
              <a:t>Primary keys</a:t>
            </a:r>
          </a:p>
          <a:p>
            <a:r>
              <a:rPr lang="en-US" dirty="0"/>
              <a:t>Foreign keys</a:t>
            </a:r>
          </a:p>
        </p:txBody>
      </p:sp>
      <p:sp>
        <p:nvSpPr>
          <p:cNvPr id="8" name="Text Placeholder 7"/>
          <p:cNvSpPr>
            <a:spLocks noGrp="1"/>
          </p:cNvSpPr>
          <p:nvPr>
            <p:ph type="body" sz="quarter" idx="3"/>
          </p:nvPr>
        </p:nvSpPr>
        <p:spPr>
          <a:xfrm>
            <a:off x="891540" y="1206860"/>
            <a:ext cx="3703320" cy="640080"/>
          </a:xfrm>
        </p:spPr>
        <p:txBody>
          <a:bodyPr>
            <a:normAutofit/>
          </a:bodyPr>
          <a:lstStyle/>
          <a:p>
            <a:r>
              <a:rPr lang="en-US" sz="2800" b="1" dirty="0"/>
              <a:t>E-r model</a:t>
            </a:r>
          </a:p>
        </p:txBody>
      </p:sp>
      <p:sp>
        <p:nvSpPr>
          <p:cNvPr id="9" name="Content Placeholder 8"/>
          <p:cNvSpPr>
            <a:spLocks noGrp="1"/>
          </p:cNvSpPr>
          <p:nvPr>
            <p:ph sz="quarter" idx="4"/>
          </p:nvPr>
        </p:nvSpPr>
        <p:spPr>
          <a:xfrm>
            <a:off x="785553" y="1834441"/>
            <a:ext cx="3703320" cy="3928072"/>
          </a:xfrm>
        </p:spPr>
        <p:txBody>
          <a:bodyPr/>
          <a:lstStyle/>
          <a:p>
            <a:r>
              <a:rPr lang="en-US" dirty="0"/>
              <a:t>Entities</a:t>
            </a:r>
          </a:p>
          <a:p>
            <a:r>
              <a:rPr lang="en-US" dirty="0"/>
              <a:t>Entity instances</a:t>
            </a:r>
          </a:p>
          <a:p>
            <a:r>
              <a:rPr lang="en-US" dirty="0"/>
              <a:t>Attributes</a:t>
            </a:r>
          </a:p>
          <a:p>
            <a:r>
              <a:rPr lang="en-US" dirty="0"/>
              <a:t>Identifiers</a:t>
            </a:r>
          </a:p>
          <a:p>
            <a:r>
              <a:rPr lang="en-US" dirty="0"/>
              <a:t>Relationships</a:t>
            </a:r>
          </a:p>
        </p:txBody>
      </p:sp>
      <p:sp>
        <p:nvSpPr>
          <p:cNvPr id="4" name="Slide Number Placeholder 3"/>
          <p:cNvSpPr>
            <a:spLocks noGrp="1"/>
          </p:cNvSpPr>
          <p:nvPr>
            <p:ph type="sldNum" sz="quarter" idx="12"/>
          </p:nvPr>
        </p:nvSpPr>
        <p:spPr/>
        <p:txBody>
          <a:bodyPr/>
          <a:lstStyle/>
          <a:p>
            <a:fld id="{8F620DAD-7860-4173-9861-252AC1206433}" type="slidenum">
              <a:rPr lang="en-US" smtClean="0"/>
              <a:pPr/>
              <a:t>9</a:t>
            </a:fld>
            <a:endParaRPr lang="en-US"/>
          </a:p>
        </p:txBody>
      </p:sp>
      <p:sp>
        <p:nvSpPr>
          <p:cNvPr id="10" name="Rectangle 9"/>
          <p:cNvSpPr/>
          <p:nvPr/>
        </p:nvSpPr>
        <p:spPr>
          <a:xfrm>
            <a:off x="785553" y="4734407"/>
            <a:ext cx="7618614" cy="757130"/>
          </a:xfrm>
          <a:prstGeom prst="rect">
            <a:avLst/>
          </a:prstGeom>
        </p:spPr>
        <p:txBody>
          <a:bodyPr wrap="square">
            <a:spAutoFit/>
          </a:bodyPr>
          <a:lstStyle/>
          <a:p>
            <a:pPr>
              <a:lnSpc>
                <a:spcPct val="90000"/>
              </a:lnSpc>
            </a:pPr>
            <a:r>
              <a:rPr lang="en-US" sz="2400" dirty="0">
                <a:solidFill>
                  <a:srgbClr val="000000"/>
                </a:solidFill>
                <a:effectLst>
                  <a:outerShdw blurRad="38100" dist="38100" dir="2700000" algn="tl">
                    <a:srgbClr val="FFFFFF"/>
                  </a:outerShdw>
                </a:effectLst>
              </a:rPr>
              <a:t>NOTE: The word </a:t>
            </a:r>
            <a:r>
              <a:rPr lang="en-US" sz="2400" b="1" i="1" dirty="0">
                <a:solidFill>
                  <a:srgbClr val="C00000"/>
                </a:solidFill>
                <a:effectLst>
                  <a:outerShdw blurRad="38100" dist="38100" dir="2700000" algn="tl">
                    <a:srgbClr val="FFFFFF"/>
                  </a:outerShdw>
                </a:effectLst>
              </a:rPr>
              <a:t>relation</a:t>
            </a:r>
            <a:r>
              <a:rPr lang="en-US" sz="2400" dirty="0">
                <a:solidFill>
                  <a:srgbClr val="000000"/>
                </a:solidFill>
                <a:effectLst>
                  <a:outerShdw blurRad="38100" dist="38100" dir="2700000" algn="tl">
                    <a:srgbClr val="FFFFFF"/>
                  </a:outerShdw>
                </a:effectLst>
              </a:rPr>
              <a:t> (in relational database) is NOT the same as the word </a:t>
            </a:r>
            <a:r>
              <a:rPr lang="en-US" sz="2400" b="1" i="1" dirty="0">
                <a:solidFill>
                  <a:srgbClr val="C00000"/>
                </a:solidFill>
                <a:effectLst>
                  <a:outerShdw blurRad="38100" dist="38100" dir="2700000" algn="tl">
                    <a:srgbClr val="FFFFFF"/>
                  </a:outerShdw>
                </a:effectLst>
              </a:rPr>
              <a:t>relationship</a:t>
            </a:r>
            <a:r>
              <a:rPr lang="en-US" sz="2400" dirty="0">
                <a:solidFill>
                  <a:srgbClr val="000000"/>
                </a:solidFill>
                <a:effectLst>
                  <a:outerShdw blurRad="38100" dist="38100" dir="2700000" algn="tl">
                    <a:srgbClr val="FFFFFF"/>
                  </a:outerShdw>
                </a:effectLst>
              </a:rPr>
              <a:t> (in E-R model).</a:t>
            </a:r>
          </a:p>
        </p:txBody>
      </p:sp>
      <p:sp>
        <p:nvSpPr>
          <p:cNvPr id="11" name="Right Arrow 10"/>
          <p:cNvSpPr/>
          <p:nvPr/>
        </p:nvSpPr>
        <p:spPr>
          <a:xfrm>
            <a:off x="3419776" y="2406656"/>
            <a:ext cx="1175084" cy="9892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503391"/>
      </p:ext>
    </p:extLst>
  </p:cSld>
  <p:clrMapOvr>
    <a:masterClrMapping/>
  </p:clrMapOvr>
</p:sld>
</file>

<file path=ppt/theme/theme1.xml><?xml version="1.0" encoding="utf-8"?>
<a:theme xmlns:a="http://schemas.openxmlformats.org/drawingml/2006/main" name="U">
  <a:themeElements>
    <a:clrScheme name="Custom 3">
      <a:dk1>
        <a:sysClr val="windowText" lastClr="000000"/>
      </a:dk1>
      <a:lt1>
        <a:sysClr val="window" lastClr="FFFFFF"/>
      </a:lt1>
      <a:dk2>
        <a:srgbClr val="323232"/>
      </a:dk2>
      <a:lt2>
        <a:srgbClr val="E3DED1"/>
      </a:lt2>
      <a:accent1>
        <a:srgbClr val="656565"/>
      </a:accent1>
      <a:accent2>
        <a:srgbClr val="D30738"/>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 id="{30176B70-2F4A-4D86-83CD-119F28ABBB1A}" vid="{02173BD6-32AE-4ACE-A961-7B721EC672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7997</TotalTime>
  <Pages>9</Pages>
  <Words>2464</Words>
  <Application>Microsoft Office PowerPoint</Application>
  <PresentationFormat>On-screen Show (4:3)</PresentationFormat>
  <Paragraphs>251</Paragraphs>
  <Slides>29</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Arial Narrow</vt:lpstr>
      <vt:lpstr>Calibri</vt:lpstr>
      <vt:lpstr>Calibri Light</vt:lpstr>
      <vt:lpstr>Times New Roman</vt:lpstr>
      <vt:lpstr>Wingdings</vt:lpstr>
      <vt:lpstr>U</vt:lpstr>
      <vt:lpstr>Microsoft ClipArt Gallery</vt:lpstr>
      <vt:lpstr>Logical Database Design</vt:lpstr>
      <vt:lpstr>Objectives</vt:lpstr>
      <vt:lpstr>Logical Database Design</vt:lpstr>
      <vt:lpstr>Components of Relational Model</vt:lpstr>
      <vt:lpstr>Relation Recap</vt:lpstr>
      <vt:lpstr>Relation Keys</vt:lpstr>
      <vt:lpstr>Data Integrity Constraints</vt:lpstr>
      <vt:lpstr>Transforming ER Diagrams into Relations</vt:lpstr>
      <vt:lpstr>Correspondence</vt:lpstr>
      <vt:lpstr>Transforming ER Diagrams into Relations</vt:lpstr>
      <vt:lpstr>Step 1: Mapping Regular Entities</vt:lpstr>
      <vt:lpstr>PowerPoint Presentation</vt:lpstr>
      <vt:lpstr>PowerPoint Presentation</vt:lpstr>
      <vt:lpstr>PowerPoint Presentation</vt:lpstr>
      <vt:lpstr>Step 2: Mapping Binary Relationships</vt:lpstr>
      <vt:lpstr>PowerPoint Presentation</vt:lpstr>
      <vt:lpstr>PowerPoint Presentation</vt:lpstr>
      <vt:lpstr>PowerPoint Presentation</vt:lpstr>
      <vt:lpstr>Step 3: Mapping Associative Entities</vt:lpstr>
      <vt:lpstr>PowerPoint Presentation</vt:lpstr>
      <vt:lpstr>PowerPoint Presentation</vt:lpstr>
      <vt:lpstr>Step 4: Mapping Unary Relationships</vt:lpstr>
      <vt:lpstr>PowerPoint Presentation</vt:lpstr>
      <vt:lpstr>PowerPoint Presentation</vt:lpstr>
      <vt:lpstr>Step 5: Mapping Ternary (and n-ary) Relationships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subject/>
  <dc:creator>Michel Mitri</dc:creator>
  <cp:keywords/>
  <dc:description/>
  <cp:lastModifiedBy>Ling Xue</cp:lastModifiedBy>
  <cp:revision>646</cp:revision>
  <cp:lastPrinted>1998-01-19T09:29:56Z</cp:lastPrinted>
  <dcterms:created xsi:type="dcterms:W3CDTF">1998-01-19T10:00:26Z</dcterms:created>
  <dcterms:modified xsi:type="dcterms:W3CDTF">2023-10-11T12:25:57Z</dcterms:modified>
</cp:coreProperties>
</file>