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80" r:id="rId3"/>
    <p:sldId id="295" r:id="rId4"/>
    <p:sldId id="258" r:id="rId5"/>
    <p:sldId id="259" r:id="rId6"/>
    <p:sldId id="260" r:id="rId7"/>
    <p:sldId id="281" r:id="rId8"/>
    <p:sldId id="297" r:id="rId9"/>
    <p:sldId id="285" r:id="rId10"/>
    <p:sldId id="284" r:id="rId11"/>
    <p:sldId id="263" r:id="rId12"/>
    <p:sldId id="264" r:id="rId13"/>
    <p:sldId id="265" r:id="rId14"/>
    <p:sldId id="266" r:id="rId15"/>
    <p:sldId id="267" r:id="rId16"/>
    <p:sldId id="268" r:id="rId17"/>
    <p:sldId id="286" r:id="rId18"/>
    <p:sldId id="269" r:id="rId19"/>
    <p:sldId id="287" r:id="rId20"/>
    <p:sldId id="270" r:id="rId21"/>
    <p:sldId id="289" r:id="rId22"/>
    <p:sldId id="288" r:id="rId23"/>
    <p:sldId id="271" r:id="rId24"/>
    <p:sldId id="290" r:id="rId25"/>
    <p:sldId id="277" r:id="rId26"/>
    <p:sldId id="26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9FD"/>
    <a:srgbClr val="AFD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07" autoAdjust="0"/>
  </p:normalViewPr>
  <p:slideViewPr>
    <p:cSldViewPr>
      <p:cViewPr varScale="1">
        <p:scale>
          <a:sx n="112" d="100"/>
          <a:sy n="112" d="100"/>
        </p:scale>
        <p:origin x="15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AB874-6542-4C19-B290-364253BD3B5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23279-226D-43F8-804A-15D6D215E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6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en-US" baseline="0" dirty="0">
                <a:cs typeface="Arial" pitchFamily="34" charset="0"/>
              </a:rPr>
              <a:t>Basically, we here are violating the principle of “no multivalued attributes”. It’s as if </a:t>
            </a:r>
            <a:r>
              <a:rPr lang="en-US" altLang="en-US" baseline="0" dirty="0" err="1">
                <a:cs typeface="Arial" pitchFamily="34" charset="0"/>
              </a:rPr>
              <a:t>OrderID</a:t>
            </a:r>
            <a:r>
              <a:rPr lang="en-US" altLang="en-US" baseline="0" dirty="0">
                <a:cs typeface="Arial" pitchFamily="34" charset="0"/>
              </a:rPr>
              <a:t> 1006 has “</a:t>
            </a:r>
            <a:r>
              <a:rPr lang="en-US" altLang="en-US" baseline="0" dirty="0" err="1">
                <a:cs typeface="Arial" pitchFamily="34" charset="0"/>
              </a:rPr>
              <a:t>ProductID</a:t>
            </a:r>
            <a:r>
              <a:rPr lang="en-US" altLang="en-US" baseline="0" dirty="0">
                <a:cs typeface="Arial" pitchFamily="34" charset="0"/>
              </a:rPr>
              <a:t>” 7, 5, and 4. You can’t have that in a true relation.</a:t>
            </a:r>
            <a:endParaRPr lang="en-US" altLang="en-US" dirty="0">
              <a:cs typeface="Arial" pitchFamily="34" charset="0"/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cs typeface="Arial" pitchFamily="34" charset="0"/>
              </a:rPr>
              <a:t>Now we have a true relation. It is in first normal form. But note the data duplication. This will cause anomalies.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cs typeface="Arial" pitchFamily="34" charset="0"/>
              </a:rPr>
              <a:t>So, in</a:t>
            </a:r>
            <a:r>
              <a:rPr lang="en-US" altLang="en-US" baseline="0" dirty="0">
                <a:cs typeface="Arial" pitchFamily="34" charset="0"/>
              </a:rPr>
              <a:t> this one relation, there are partial dependencies. Because of partial dependencies, the relation is not in 2</a:t>
            </a:r>
            <a:r>
              <a:rPr lang="en-US" altLang="en-US" baseline="30000" dirty="0">
                <a:cs typeface="Arial" pitchFamily="34" charset="0"/>
              </a:rPr>
              <a:t>nd</a:t>
            </a:r>
            <a:r>
              <a:rPr lang="en-US" altLang="en-US" baseline="0" dirty="0">
                <a:cs typeface="Arial" pitchFamily="34" charset="0"/>
              </a:rPr>
              <a:t> normal form. So, our first step is to remove the partial dependencies by splitting the table into three, one for orders, one for products, and one for order line.</a:t>
            </a:r>
            <a:endParaRPr lang="en-US" altLang="en-US" dirty="0">
              <a:cs typeface="Arial" pitchFamily="34" charset="0"/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CC23279-226D-43F8-804A-15D6D215E7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92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68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en-US" dirty="0">
                <a:cs typeface="Arial" pitchFamily="34" charset="0"/>
              </a:rPr>
              <a:t>Finally we are at third normal form. At this point we have a well-structured database.</a:t>
            </a:r>
          </a:p>
          <a:p>
            <a:pPr eaLnBrk="1" hangingPunct="1"/>
            <a:endParaRPr lang="en-US" altLang="en-US" dirty="0">
              <a:cs typeface="Arial" pitchFamily="34" charset="0"/>
            </a:endParaRPr>
          </a:p>
          <a:p>
            <a:pPr eaLnBrk="1" hangingPunct="1"/>
            <a:r>
              <a:rPr lang="en-US" altLang="en-US" dirty="0">
                <a:cs typeface="Arial" pitchFamily="34" charset="0"/>
              </a:rPr>
              <a:t>Note that if we had started with a thorough</a:t>
            </a:r>
            <a:r>
              <a:rPr lang="en-US" altLang="en-US" baseline="0" dirty="0">
                <a:cs typeface="Arial" pitchFamily="34" charset="0"/>
              </a:rPr>
              <a:t> ER model, we would not have wound up with one big table containing multiple themes. The original table basically had three separate entities all wrapped into a single relation (customer, product, and order). Furthermore, it hid the fact of a many-to-many relationship between orders and products. </a:t>
            </a:r>
          </a:p>
          <a:p>
            <a:pPr eaLnBrk="1" hangingPunct="1"/>
            <a:endParaRPr lang="en-US" altLang="en-US" baseline="0" dirty="0">
              <a:cs typeface="Arial" pitchFamily="34" charset="0"/>
            </a:endParaRPr>
          </a:p>
          <a:p>
            <a:pPr eaLnBrk="1" hangingPunct="1"/>
            <a:r>
              <a:rPr lang="en-US" altLang="en-US" baseline="0" dirty="0">
                <a:cs typeface="Arial" pitchFamily="34" charset="0"/>
              </a:rPr>
              <a:t>This illustrates the danger of going straight to the logical database design without first performing the conceptual model analysis. But this sort of thing happens all to often.</a:t>
            </a:r>
            <a:endParaRPr lang="en-US" altLang="en-US" dirty="0">
              <a:cs typeface="Arial" pitchFamily="34" charset="0"/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043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cs typeface="Arial" pitchFamily="34" charset="0"/>
              </a:rPr>
              <a:t>This is a relation. But it is not a well-structured relation. 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68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316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attribute in the key can be deleted without destroying</a:t>
            </a:r>
            <a:r>
              <a:rPr lang="en-US" baseline="0" dirty="0"/>
              <a:t> the property of unique identification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CC23279-226D-43F8-804A-15D6D215E7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87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/>
              <a:t>Normalization is based on the analysis of functional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3039107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relation that has a primary key and in which there are no repeating groups.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" y="990600"/>
            <a:ext cx="9143988" cy="2651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" y="1101636"/>
            <a:ext cx="9141619" cy="2438400"/>
          </a:xfr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962400"/>
            <a:ext cx="7543800" cy="163622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4215-CFC4-460D-92EE-ABA65728E990}" type="datetime1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Modern Database Management   Chapter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3AA5-5FC4-4A05-960B-8B92B68E3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EEC7-4C75-4B75-A2B4-0FFAA1E5B985}" type="datetime1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Modern Database Management   Chapter 7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874-EEA3-43D9-A9C6-674FC2E64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0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21EF-5633-4DB3-A92D-3231DF5FC048}" type="datetime1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Modern Database Management   Chapter 7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30E1-DECD-49E5-B6AB-3439B27169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59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10/16/2023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5F48-44FE-4AB4-9028-5C69EBE630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2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76" y="1425146"/>
            <a:ext cx="8088283" cy="4823253"/>
          </a:xfrm>
        </p:spPr>
        <p:txBody>
          <a:bodyPr/>
          <a:lstStyle>
            <a:lvl1pPr marL="274320" indent="-274320"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1pPr>
            <a:lvl2pPr marL="457200" indent="-274320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0A10-BBE0-457E-8976-CD63DEAAF3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7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F9A5-3562-4A3F-B48A-6586E4B63115}" type="datetime1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Modern Database Management   Chapter 7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E994-2628-4134-A043-99A70BEFA3A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62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5459" y="286605"/>
            <a:ext cx="7974227" cy="10479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459" y="1499286"/>
            <a:ext cx="3990821" cy="43698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99286"/>
            <a:ext cx="3846246" cy="436980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256-95BE-4F53-8798-E22AB7CACAB7}" type="datetime1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Modern Database Management   Chapter 7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0095-D9EA-498C-8E52-A3D1B101EA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7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8984" y="286605"/>
            <a:ext cx="7990702" cy="10561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984" y="1458097"/>
            <a:ext cx="4007296" cy="79907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984" y="2314832"/>
            <a:ext cx="4007296" cy="35542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458097"/>
            <a:ext cx="3846246" cy="79907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314832"/>
            <a:ext cx="3846246" cy="35542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80F1-2BF5-40C0-8674-D5BC72CA8637}" type="datetime1">
              <a:rPr lang="en-US" smtClean="0"/>
              <a:pPr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Modern Database Management   Chapter 7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AAAF-FE25-42D7-A62B-1F442A25B4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8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AEA7-F62E-43F5-84A4-91F21F467F5C}" type="datetime1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Modern Database Management   Chapter 7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798D-572F-499D-BB31-B63994041C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3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C680-5EE5-4518-B3A6-9B4DAB083353}" type="datetime1">
              <a:rPr lang="en-US" smtClean="0"/>
              <a:pPr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Modern Database Management   Chapter 7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9B6-4D88-46FD-9984-78B01C4BB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2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A3DA233-242B-42B4-A642-8F55FE6C3FF7}" type="datetime1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Modern Database Management   Chapter 7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3E5577-A927-4A05-921B-A4F14F6FD7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3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ECEB-7754-4849-BE66-7FAA1CB1C5D0}" type="datetime1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Modern Database Management   Chapter 7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9E6C-3EE3-4EC9-BEA8-0065498884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8217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076" y="286604"/>
            <a:ext cx="8088284" cy="99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076" y="1433382"/>
            <a:ext cx="8088283" cy="48150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5" y="6459301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1873" y="6459786"/>
            <a:ext cx="5957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772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6DE801-3713-4CEF-B517-BE198CF28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4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9144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" y="1101636"/>
            <a:ext cx="9141619" cy="2438400"/>
          </a:xfrm>
        </p:spPr>
        <p:txBody>
          <a:bodyPr anchor="b">
            <a:normAutofit/>
          </a:bodyPr>
          <a:lstStyle/>
          <a:p>
            <a:r>
              <a:rPr lang="en-US"/>
              <a:t>Data Normalization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>
          <a:xfrm>
            <a:off x="825038" y="3962400"/>
            <a:ext cx="7543800" cy="1636221"/>
          </a:xfrm>
        </p:spPr>
        <p:txBody>
          <a:bodyPr>
            <a:normAutofit/>
          </a:bodyPr>
          <a:lstStyle/>
          <a:p>
            <a:r>
              <a:rPr lang="en-US" dirty="0"/>
              <a:t>Ling Xue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B80E52A-146E-49FF-950D-54BBA810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21873" y="6459786"/>
            <a:ext cx="595768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fr-FR"/>
              <a:t>Modern Database Management   Chapter 7</a:t>
            </a:r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FE60EB28-0817-4EAF-8EF0-E2BBBEC8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772" y="6459786"/>
            <a:ext cx="98401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F23AA5-5FC4-4A05-960B-8B92B68E3F8D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8348"/>
            <a:ext cx="7772400" cy="82845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Functional Dependencies 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516875" y="1219200"/>
            <a:ext cx="80010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Functional Dependency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constraint between two attributes in which the value of one attribute determines that of another attribute.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SSN                                   →     Name, Address, </a:t>
            </a: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Birthdate</a:t>
            </a: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VIN 			  →     Make, Model, Color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ISBN                                  →     Title, </a:t>
            </a: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First_Author_Name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Publisher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Emp_ID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Course_Title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→      </a:t>
            </a: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Date_Completed</a:t>
            </a: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>
              <a:lnSpc>
                <a:spcPct val="90000"/>
              </a:lnSpc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Determinants</a:t>
            </a:r>
          </a:p>
          <a:p>
            <a:pPr lvl="1"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Attributes on the left-hand side of the arrow in a functional dependency relationship.</a:t>
            </a:r>
          </a:p>
          <a:p>
            <a:pPr lvl="1">
              <a:lnSpc>
                <a:spcPct val="90000"/>
              </a:lnSpc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CDB8-6C33-4B32-9158-5B9F371E7F83}" type="slidenum">
              <a:rPr lang="en-US"/>
              <a:pPr/>
              <a:t>10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 flipV="1">
            <a:off x="1676400" y="4157116"/>
            <a:ext cx="185058" cy="351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28058" y="4480060"/>
            <a:ext cx="914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+mj-lt"/>
              </a:rPr>
              <a:t>And</a:t>
            </a:r>
          </a:p>
        </p:txBody>
      </p:sp>
      <p:sp>
        <p:nvSpPr>
          <p:cNvPr id="7" name="Rectangle 6"/>
          <p:cNvSpPr/>
          <p:nvPr/>
        </p:nvSpPr>
        <p:spPr>
          <a:xfrm>
            <a:off x="843642" y="2743200"/>
            <a:ext cx="2432958" cy="13534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7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First Normal Form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xfrm>
            <a:off x="615108" y="1295400"/>
            <a:ext cx="7772400" cy="43434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primary key 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and</a:t>
            </a: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no </a:t>
            </a:r>
            <a:r>
              <a:rPr lang="en-US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multivalue</a:t>
            </a: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attribute.</a:t>
            </a:r>
            <a:endParaRPr 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With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multivalue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attributes, we cannot achieve functional dependency on the primary key or unique identification</a:t>
            </a:r>
          </a:p>
          <a:p>
            <a:pPr lvl="1"/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Every attribute value is </a:t>
            </a: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atomic.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All relations with a primary key and without </a:t>
            </a:r>
            <a:r>
              <a:rPr lang="en-US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multivalue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attribute are in 1st Normal Form.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E61D-778F-482C-BBFF-5435703230C4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9ACF1-9586-4318-BD9C-D055E481F7B1}" type="slidenum">
              <a:rPr lang="en-US" sz="2400">
                <a:latin typeface="+mj-lt"/>
              </a:rPr>
              <a:pPr/>
              <a:t>12</a:t>
            </a:fld>
            <a:endParaRPr lang="en-US" sz="2400">
              <a:latin typeface="+mj-lt"/>
            </a:endParaRP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685800" y="609600"/>
            <a:ext cx="533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Table with </a:t>
            </a:r>
            <a:r>
              <a:rPr lang="en-US" sz="2800" dirty="0" err="1">
                <a:solidFill>
                  <a:srgbClr val="000000"/>
                </a:solidFill>
              </a:rPr>
              <a:t>multivalued</a:t>
            </a:r>
            <a:r>
              <a:rPr lang="en-US" sz="2800" dirty="0">
                <a:solidFill>
                  <a:srgbClr val="000000"/>
                </a:solidFill>
              </a:rPr>
              <a:t> attributes, not in 1</a:t>
            </a:r>
            <a:r>
              <a:rPr lang="en-US" sz="2800" baseline="30000" dirty="0">
                <a:solidFill>
                  <a:srgbClr val="000000"/>
                </a:solidFill>
              </a:rPr>
              <a:t>st</a:t>
            </a:r>
            <a:r>
              <a:rPr lang="en-US" sz="2800" dirty="0">
                <a:solidFill>
                  <a:srgbClr val="000000"/>
                </a:solidFill>
              </a:rPr>
              <a:t> normal form</a:t>
            </a: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2806700" y="5410200"/>
            <a:ext cx="35324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990000"/>
                </a:solidFill>
                <a:latin typeface="+mj-lt"/>
              </a:rPr>
              <a:t>Note: this is NOT a relation</a:t>
            </a:r>
          </a:p>
        </p:txBody>
      </p:sp>
      <p:pic>
        <p:nvPicPr>
          <p:cNvPr id="49157" name="Picture 5" descr="Noname.jpg"/>
          <p:cNvPicPr>
            <a:picLocks noChangeAspect="1"/>
          </p:cNvPicPr>
          <p:nvPr/>
        </p:nvPicPr>
        <p:blipFill rotWithShape="1">
          <a:blip r:embed="rId3"/>
          <a:srcRect t="9553"/>
          <a:stretch/>
        </p:blipFill>
        <p:spPr bwMode="auto">
          <a:xfrm>
            <a:off x="115888" y="1981200"/>
            <a:ext cx="8853487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/>
          <p:nvPr/>
        </p:nvCxnSpPr>
        <p:spPr>
          <a:xfrm>
            <a:off x="196134" y="4065655"/>
            <a:ext cx="8686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CAA3-1C2C-4873-903F-6B63633AF3AE}" type="slidenum">
              <a:rPr lang="en-US"/>
              <a:pPr/>
              <a:t>13</a:t>
            </a:fld>
            <a:endParaRPr lang="en-US"/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685800" y="409575"/>
            <a:ext cx="8153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800" dirty="0">
                <a:solidFill>
                  <a:srgbClr val="000000"/>
                </a:solidFill>
                <a:latin typeface="+mj-lt"/>
              </a:rPr>
              <a:t>Table with no </a:t>
            </a:r>
            <a:r>
              <a:rPr lang="en-US" sz="2800" dirty="0" err="1">
                <a:solidFill>
                  <a:srgbClr val="000000"/>
                </a:solidFill>
                <a:latin typeface="+mj-lt"/>
              </a:rPr>
              <a:t>multivalued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attributes and unique rows in 1</a:t>
            </a:r>
            <a:r>
              <a:rPr lang="en-US" sz="2800" baseline="30000" dirty="0">
                <a:solidFill>
                  <a:srgbClr val="000000"/>
                </a:solidFill>
                <a:latin typeface="+mj-lt"/>
              </a:rPr>
              <a:t>st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normal form</a:t>
            </a: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1676400" y="5638800"/>
            <a:ext cx="618361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200" dirty="0">
                <a:solidFill>
                  <a:srgbClr val="990000"/>
                </a:solidFill>
              </a:rPr>
              <a:t>Note: this is a relation, but not a well-structured one</a:t>
            </a:r>
            <a:endParaRPr lang="en-US" sz="2600" dirty="0">
              <a:solidFill>
                <a:srgbClr val="990000"/>
              </a:solidFill>
            </a:endParaRPr>
          </a:p>
        </p:txBody>
      </p:sp>
      <p:pic>
        <p:nvPicPr>
          <p:cNvPr id="50181" name="Picture 5" descr="Noname.jpg"/>
          <p:cNvPicPr>
            <a:picLocks noChangeAspect="1"/>
          </p:cNvPicPr>
          <p:nvPr/>
        </p:nvPicPr>
        <p:blipFill rotWithShape="1">
          <a:blip r:embed="rId3"/>
          <a:srcRect t="8755"/>
          <a:stretch/>
        </p:blipFill>
        <p:spPr bwMode="auto">
          <a:xfrm>
            <a:off x="115888" y="1828800"/>
            <a:ext cx="8969375" cy="317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163222" y="2998855"/>
            <a:ext cx="88576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3222" y="3472734"/>
            <a:ext cx="88576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3222" y="3924077"/>
            <a:ext cx="88576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3222" y="4381277"/>
            <a:ext cx="88576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9430" y="228600"/>
            <a:ext cx="8001000" cy="83911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Anomalies in this Table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229600" cy="3276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solidFill>
                  <a:srgbClr val="000000"/>
                </a:solidFill>
              </a:rPr>
              <a:t>Insertion anomaly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If new product is ordered for order 1007 of existing customer, customer data must be re-entered, causing duplication.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000000"/>
                </a:solidFill>
              </a:rPr>
              <a:t>Deletion anomaly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If we delete the Dining Table from Order 1006, we lose information concerning this item's finish and price.</a:t>
            </a:r>
            <a:r>
              <a:rPr lang="en-US" dirty="0"/>
              <a:t> 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000000"/>
                </a:solidFill>
              </a:rPr>
              <a:t>Modification (Update)</a:t>
            </a: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anomaly</a:t>
            </a:r>
            <a:endParaRPr 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Changing the price of product ID 4 requires update in several records.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ECC0-37CC-48F7-AD20-30E7DE6A912D}" type="slidenum">
              <a:rPr lang="en-US"/>
              <a:pPr/>
              <a:t>14</a:t>
            </a:fld>
            <a:endParaRPr lang="en-US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499430" y="4494882"/>
            <a:ext cx="8034969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600" b="1" dirty="0">
                <a:solidFill>
                  <a:srgbClr val="990000"/>
                </a:solidFill>
                <a:latin typeface="+mj-lt"/>
              </a:rPr>
              <a:t>Why do these anomalies exist? </a:t>
            </a:r>
          </a:p>
          <a:p>
            <a:pPr lvl="1" eaLnBrk="0" hangingPunct="0"/>
            <a:r>
              <a:rPr lang="en-US" sz="2600" dirty="0"/>
              <a:t>Because there are multiple entity types in one relation. This results in duplication and an unnecessary dependency between the entities.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Second Normal Form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229600" cy="4191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1NF 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+ no partial functional dependencies.</a:t>
            </a:r>
          </a:p>
          <a:p>
            <a:pPr>
              <a:defRPr/>
            </a:pP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Partial functional dependency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Non-key attribute is functionally dependent on part (but not all) of the primary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4D2-F443-4752-9CEC-972CC4C87863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795D-3BED-4CA9-8E52-74E5BCFBA991}" type="slidenum">
              <a:rPr lang="en-US"/>
              <a:pPr/>
              <a:t>16</a:t>
            </a:fld>
            <a:endParaRPr lang="en-US"/>
          </a:p>
        </p:txBody>
      </p:sp>
      <p:sp>
        <p:nvSpPr>
          <p:cNvPr id="53251" name="Text Box 18"/>
          <p:cNvSpPr txBox="1">
            <a:spLocks noChangeArrowheads="1"/>
          </p:cNvSpPr>
          <p:nvPr/>
        </p:nvSpPr>
        <p:spPr bwMode="auto">
          <a:xfrm>
            <a:off x="457200" y="4098925"/>
            <a:ext cx="8352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err="1">
                <a:latin typeface="+mj-lt"/>
              </a:rPr>
              <a:t>Order_ID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latin typeface="+mj-lt"/>
                <a:sym typeface="Wingdings" pitchFamily="2" charset="2"/>
              </a:rPr>
              <a:t> </a:t>
            </a:r>
            <a:r>
              <a:rPr lang="en-US" sz="2000" dirty="0" err="1">
                <a:latin typeface="+mj-lt"/>
                <a:sym typeface="Wingdings" pitchFamily="2" charset="2"/>
              </a:rPr>
              <a:t>Order_Date</a:t>
            </a:r>
            <a:r>
              <a:rPr lang="en-US" sz="2000" dirty="0">
                <a:latin typeface="+mj-lt"/>
                <a:sym typeface="Wingdings" pitchFamily="2" charset="2"/>
              </a:rPr>
              <a:t>, </a:t>
            </a:r>
            <a:r>
              <a:rPr lang="en-US" sz="2000" dirty="0" err="1">
                <a:latin typeface="+mj-lt"/>
                <a:sym typeface="Wingdings" pitchFamily="2" charset="2"/>
              </a:rPr>
              <a:t>Customer_ID</a:t>
            </a:r>
            <a:r>
              <a:rPr lang="en-US" sz="2000" dirty="0">
                <a:latin typeface="+mj-lt"/>
                <a:sym typeface="Wingdings" pitchFamily="2" charset="2"/>
              </a:rPr>
              <a:t>, </a:t>
            </a:r>
            <a:r>
              <a:rPr lang="en-US" sz="2000" dirty="0" err="1">
                <a:latin typeface="+mj-lt"/>
                <a:sym typeface="Wingdings" pitchFamily="2" charset="2"/>
              </a:rPr>
              <a:t>Customer_Name</a:t>
            </a:r>
            <a:r>
              <a:rPr lang="en-US" sz="2000" dirty="0">
                <a:latin typeface="+mj-lt"/>
                <a:sym typeface="Wingdings" pitchFamily="2" charset="2"/>
              </a:rPr>
              <a:t>, </a:t>
            </a:r>
            <a:r>
              <a:rPr lang="en-US" sz="2000" dirty="0" err="1">
                <a:latin typeface="+mj-lt"/>
                <a:sym typeface="Wingdings" pitchFamily="2" charset="2"/>
              </a:rPr>
              <a:t>Customer_Address</a:t>
            </a:r>
            <a:endParaRPr lang="en-US" sz="2000" dirty="0">
              <a:latin typeface="+mj-lt"/>
            </a:endParaRPr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457200" y="5350763"/>
            <a:ext cx="38387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+mj-lt"/>
              </a:rPr>
              <a:t>Therefore, NOT in 2</a:t>
            </a:r>
            <a:r>
              <a:rPr lang="en-US" sz="2000" baseline="30000" dirty="0">
                <a:latin typeface="+mj-lt"/>
              </a:rPr>
              <a:t>nd</a:t>
            </a:r>
            <a:r>
              <a:rPr lang="en-US" sz="2000" dirty="0">
                <a:latin typeface="+mj-lt"/>
              </a:rPr>
              <a:t> Normal Form</a:t>
            </a:r>
          </a:p>
        </p:txBody>
      </p:sp>
      <p:sp>
        <p:nvSpPr>
          <p:cNvPr id="53254" name="Text Box 28"/>
          <p:cNvSpPr txBox="1">
            <a:spLocks noChangeArrowheads="1"/>
          </p:cNvSpPr>
          <p:nvPr/>
        </p:nvSpPr>
        <p:spPr bwMode="auto">
          <a:xfrm>
            <a:off x="457200" y="4496688"/>
            <a:ext cx="68875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err="1">
                <a:latin typeface="+mj-lt"/>
              </a:rPr>
              <a:t>Product_ID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latin typeface="+mj-lt"/>
                <a:sym typeface="Wingdings" pitchFamily="2" charset="2"/>
              </a:rPr>
              <a:t> </a:t>
            </a:r>
            <a:r>
              <a:rPr lang="en-US" sz="2000" dirty="0" err="1">
                <a:latin typeface="+mj-lt"/>
                <a:sym typeface="Wingdings" pitchFamily="2" charset="2"/>
              </a:rPr>
              <a:t>Product_Description</a:t>
            </a:r>
            <a:r>
              <a:rPr lang="en-US" sz="2000" dirty="0">
                <a:latin typeface="+mj-lt"/>
                <a:sym typeface="Wingdings" pitchFamily="2" charset="2"/>
              </a:rPr>
              <a:t>, </a:t>
            </a:r>
            <a:r>
              <a:rPr lang="en-US" sz="2000" dirty="0" err="1">
                <a:latin typeface="+mj-lt"/>
                <a:sym typeface="Wingdings" pitchFamily="2" charset="2"/>
              </a:rPr>
              <a:t>Product_Finish</a:t>
            </a:r>
            <a:r>
              <a:rPr lang="en-US" sz="2000" dirty="0">
                <a:latin typeface="+mj-lt"/>
                <a:sym typeface="Wingdings" pitchFamily="2" charset="2"/>
              </a:rPr>
              <a:t>, </a:t>
            </a:r>
            <a:r>
              <a:rPr lang="en-US" sz="2000" dirty="0" err="1">
                <a:latin typeface="+mj-lt"/>
                <a:sym typeface="Wingdings" pitchFamily="2" charset="2"/>
              </a:rPr>
              <a:t>Unit_Price</a:t>
            </a:r>
            <a:endParaRPr lang="en-US" sz="2000" dirty="0">
              <a:latin typeface="+mj-lt"/>
            </a:endParaRPr>
          </a:p>
        </p:txBody>
      </p:sp>
      <p:sp>
        <p:nvSpPr>
          <p:cNvPr id="53255" name="Text Box 29"/>
          <p:cNvSpPr txBox="1">
            <a:spLocks noChangeArrowheads="1"/>
          </p:cNvSpPr>
          <p:nvPr/>
        </p:nvSpPr>
        <p:spPr bwMode="auto">
          <a:xfrm>
            <a:off x="457200" y="4877688"/>
            <a:ext cx="45304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err="1">
                <a:latin typeface="+mj-lt"/>
              </a:rPr>
              <a:t>Order_ID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Product_ID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latin typeface="+mj-lt"/>
                <a:sym typeface="Wingdings" pitchFamily="2" charset="2"/>
              </a:rPr>
              <a:t> </a:t>
            </a:r>
            <a:r>
              <a:rPr lang="en-US" sz="2000" dirty="0" err="1">
                <a:latin typeface="+mj-lt"/>
                <a:sym typeface="Wingdings" pitchFamily="2" charset="2"/>
              </a:rPr>
              <a:t>Order_Quantity</a:t>
            </a:r>
            <a:endParaRPr lang="en-US" sz="2000" dirty="0">
              <a:latin typeface="+mj-lt"/>
            </a:endParaRPr>
          </a:p>
        </p:txBody>
      </p:sp>
      <p:sp>
        <p:nvSpPr>
          <p:cNvPr id="53256" name="Text Box 34"/>
          <p:cNvSpPr txBox="1">
            <a:spLocks noChangeArrowheads="1"/>
          </p:cNvSpPr>
          <p:nvPr/>
        </p:nvSpPr>
        <p:spPr bwMode="auto">
          <a:xfrm>
            <a:off x="381000" y="304800"/>
            <a:ext cx="838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solidFill>
                  <a:srgbClr val="000000"/>
                </a:solidFill>
              </a:rPr>
              <a:t>Functional Dependency Diagram for INVOICE</a:t>
            </a:r>
          </a:p>
        </p:txBody>
      </p:sp>
      <p:pic>
        <p:nvPicPr>
          <p:cNvPr id="53257" name="Picture 9" descr="Nonam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338" y="1423988"/>
            <a:ext cx="8853487" cy="236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685090" y="2011006"/>
            <a:ext cx="2590800" cy="533400"/>
          </a:xfrm>
          <a:prstGeom prst="rect">
            <a:avLst/>
          </a:prstGeom>
          <a:solidFill>
            <a:srgbClr val="CFE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1" y="1447800"/>
            <a:ext cx="8861424" cy="1096606"/>
          </a:xfrm>
          <a:prstGeom prst="rect">
            <a:avLst/>
          </a:prstGeom>
          <a:solidFill>
            <a:srgbClr val="CFE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338" y="3077677"/>
            <a:ext cx="4374801" cy="659358"/>
          </a:xfrm>
          <a:prstGeom prst="rect">
            <a:avLst/>
          </a:prstGeom>
          <a:solidFill>
            <a:srgbClr val="CFE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46157" y="3090013"/>
            <a:ext cx="4456651" cy="697762"/>
          </a:xfrm>
          <a:prstGeom prst="rect">
            <a:avLst/>
          </a:prstGeom>
          <a:solidFill>
            <a:srgbClr val="CFE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  <p:bldP spid="227353" grpId="0" autoUpdateAnimBg="0"/>
      <p:bldP spid="53254" grpId="0"/>
      <p:bldP spid="53255" grpId="0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76" y="1371600"/>
            <a:ext cx="8088283" cy="4876800"/>
          </a:xfrm>
        </p:spPr>
        <p:txBody>
          <a:bodyPr/>
          <a:lstStyle/>
          <a:p>
            <a:r>
              <a:rPr lang="en-US" dirty="0"/>
              <a:t>For each determinant in a partial dependency, create a new relation.</a:t>
            </a:r>
          </a:p>
          <a:p>
            <a:r>
              <a:rPr lang="en-US" dirty="0"/>
              <a:t>The determinant becomes the primary key in the new relation.</a:t>
            </a:r>
          </a:p>
          <a:p>
            <a:r>
              <a:rPr lang="en-US" dirty="0"/>
              <a:t>Remove the </a:t>
            </a:r>
            <a:r>
              <a:rPr lang="en-US" dirty="0" err="1"/>
              <a:t>nonkey</a:t>
            </a:r>
            <a:r>
              <a:rPr lang="en-US" dirty="0"/>
              <a:t> attributes that are functionally dependent on this primary key attribute from the original relation to the new relation.</a:t>
            </a:r>
          </a:p>
        </p:txBody>
      </p:sp>
    </p:spTree>
    <p:extLst>
      <p:ext uri="{BB962C8B-B14F-4D97-AF65-F5344CB8AC3E}">
        <p14:creationId xmlns:p14="http://schemas.microsoft.com/office/powerpoint/2010/main" val="325271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6" descr="Nonam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625" y="1581150"/>
            <a:ext cx="880903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10338" y="6381750"/>
            <a:ext cx="2133600" cy="476250"/>
          </a:xfrm>
        </p:spPr>
        <p:txBody>
          <a:bodyPr/>
          <a:lstStyle/>
          <a:p>
            <a:fld id="{BE42B23F-C98B-4DA9-973F-AD913F73F421}" type="slidenum">
              <a:rPr lang="en-US"/>
              <a:pPr/>
              <a:t>18</a:t>
            </a:fld>
            <a:endParaRPr lang="en-US"/>
          </a:p>
        </p:txBody>
      </p:sp>
      <p:sp>
        <p:nvSpPr>
          <p:cNvPr id="228374" name="Text Box 22"/>
          <p:cNvSpPr txBox="1">
            <a:spLocks noChangeArrowheads="1"/>
          </p:cNvSpPr>
          <p:nvPr/>
        </p:nvSpPr>
        <p:spPr bwMode="auto">
          <a:xfrm>
            <a:off x="1752600" y="5067597"/>
            <a:ext cx="6096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990000"/>
                </a:solidFill>
                <a:latin typeface="+mj-lt"/>
              </a:rPr>
              <a:t>Partial dependencies are removed</a:t>
            </a:r>
          </a:p>
        </p:txBody>
      </p:sp>
      <p:sp>
        <p:nvSpPr>
          <p:cNvPr id="228380" name="Rectangle 28"/>
          <p:cNvSpPr>
            <a:spLocks noChangeArrowheads="1"/>
          </p:cNvSpPr>
          <p:nvPr/>
        </p:nvSpPr>
        <p:spPr bwMode="auto">
          <a:xfrm>
            <a:off x="6469063" y="4030663"/>
            <a:ext cx="2297112" cy="646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Getting it into Second Normal Form</a:t>
            </a:r>
          </a:p>
        </p:txBody>
      </p:sp>
      <p:sp>
        <p:nvSpPr>
          <p:cNvPr id="54278" name="Text Box 29"/>
          <p:cNvSpPr txBox="1">
            <a:spLocks noChangeArrowheads="1"/>
          </p:cNvSpPr>
          <p:nvPr/>
        </p:nvSpPr>
        <p:spPr bwMode="auto">
          <a:xfrm>
            <a:off x="533400" y="533400"/>
            <a:ext cx="815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800" dirty="0">
                <a:solidFill>
                  <a:srgbClr val="000000"/>
                </a:solidFill>
                <a:latin typeface="+mj-lt"/>
              </a:rPr>
              <a:t>Removing Partial Dependencies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4263" y="3974432"/>
            <a:ext cx="4114800" cy="609600"/>
          </a:xfrm>
          <a:prstGeom prst="rect">
            <a:avLst/>
          </a:prstGeom>
          <a:solidFill>
            <a:srgbClr val="CFE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9200" y="1905000"/>
            <a:ext cx="533400" cy="216426"/>
          </a:xfrm>
          <a:prstGeom prst="rect">
            <a:avLst/>
          </a:prstGeom>
          <a:solidFill>
            <a:srgbClr val="CFE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45861" y="2761595"/>
            <a:ext cx="533400" cy="216426"/>
          </a:xfrm>
          <a:prstGeom prst="rect">
            <a:avLst/>
          </a:prstGeom>
          <a:solidFill>
            <a:srgbClr val="CFE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20100" y="3648011"/>
            <a:ext cx="533400" cy="216426"/>
          </a:xfrm>
          <a:prstGeom prst="rect">
            <a:avLst/>
          </a:prstGeom>
          <a:solidFill>
            <a:srgbClr val="CFE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	is Achieved When: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76" y="1447800"/>
            <a:ext cx="8088283" cy="4800600"/>
          </a:xfrm>
        </p:spPr>
        <p:txBody>
          <a:bodyPr/>
          <a:lstStyle/>
          <a:p>
            <a:r>
              <a:rPr lang="en-US" dirty="0"/>
              <a:t>Simple primary key</a:t>
            </a:r>
          </a:p>
          <a:p>
            <a:pPr lvl="1"/>
            <a:r>
              <a:rPr lang="en-US" dirty="0"/>
              <a:t>Cannot be a partial dependency. </a:t>
            </a:r>
          </a:p>
          <a:p>
            <a:r>
              <a:rPr lang="en-US" dirty="0"/>
              <a:t>No </a:t>
            </a:r>
            <a:r>
              <a:rPr lang="en-US" dirty="0" err="1"/>
              <a:t>nonkey</a:t>
            </a:r>
            <a:r>
              <a:rPr lang="en-US" dirty="0"/>
              <a:t> attributes exist in the relation.</a:t>
            </a:r>
          </a:p>
          <a:p>
            <a:pPr lvl="1"/>
            <a:r>
              <a:rPr lang="en-US" dirty="0"/>
              <a:t>No functional dependencies.</a:t>
            </a:r>
          </a:p>
          <a:p>
            <a:r>
              <a:rPr lang="en-US" dirty="0"/>
              <a:t>Every </a:t>
            </a:r>
            <a:r>
              <a:rPr lang="en-US" dirty="0" err="1"/>
              <a:t>nonkey</a:t>
            </a:r>
            <a:r>
              <a:rPr lang="en-US" dirty="0"/>
              <a:t> attribute is functionally dependent on the full set of primary key attributes.</a:t>
            </a:r>
          </a:p>
        </p:txBody>
      </p:sp>
    </p:spTree>
    <p:extLst>
      <p:ext uri="{BB962C8B-B14F-4D97-AF65-F5344CB8AC3E}">
        <p14:creationId xmlns:p14="http://schemas.microsoft.com/office/powerpoint/2010/main" val="248507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9271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Normalization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077200" cy="5029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Normalization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process of decomposing relations with anomalies 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(errors or inconsistencies)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to produce smaller, </a:t>
            </a: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well-structured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relations.</a:t>
            </a:r>
          </a:p>
          <a:p>
            <a:pPr lvl="1">
              <a:spcAft>
                <a:spcPts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Primarily a tool to validate and improve a logical design so that it satisfies certain constraints that </a:t>
            </a: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avoid unnecessary duplication of data.</a:t>
            </a:r>
          </a:p>
          <a:p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44E1-D5F5-47CD-8924-1EEB388B90E0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48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Third Normal Form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05800" cy="4876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2NF 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+ </a:t>
            </a:r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o transitive dependencies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C00000"/>
                </a:solidFill>
              </a:rPr>
              <a:t>Transitive dependencies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Functional dependencies on non-primary-key attributes.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primary key is a determinant for another attribute, which in turn is a determinant for a third.</a:t>
            </a:r>
          </a:p>
          <a:p>
            <a:pPr eaLnBrk="1" hangingPunct="1">
              <a:lnSpc>
                <a:spcPct val="110000"/>
              </a:lnSpc>
            </a:pPr>
            <a:endParaRPr lang="en-US" sz="33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5A14-0375-47D1-A68D-08A44EFD8B44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6" descr="Nonam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625" y="1581150"/>
            <a:ext cx="880903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10338" y="6381750"/>
            <a:ext cx="2133600" cy="476250"/>
          </a:xfrm>
        </p:spPr>
        <p:txBody>
          <a:bodyPr/>
          <a:lstStyle/>
          <a:p>
            <a:fld id="{BE42B23F-C98B-4DA9-973F-AD913F73F421}" type="slidenum">
              <a:rPr lang="en-US"/>
              <a:pPr/>
              <a:t>21</a:t>
            </a:fld>
            <a:endParaRPr lang="en-US"/>
          </a:p>
        </p:txBody>
      </p:sp>
      <p:sp>
        <p:nvSpPr>
          <p:cNvPr id="228374" name="Text Box 22"/>
          <p:cNvSpPr txBox="1">
            <a:spLocks noChangeArrowheads="1"/>
          </p:cNvSpPr>
          <p:nvPr/>
        </p:nvSpPr>
        <p:spPr bwMode="auto">
          <a:xfrm>
            <a:off x="1447800" y="5029200"/>
            <a:ext cx="6096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990000"/>
                </a:solidFill>
                <a:latin typeface="+mj-lt"/>
              </a:rPr>
              <a:t>Partial dependencies are removed, but there are still transitive dependencies</a:t>
            </a:r>
          </a:p>
        </p:txBody>
      </p:sp>
      <p:sp>
        <p:nvSpPr>
          <p:cNvPr id="228380" name="Rectangle 28"/>
          <p:cNvSpPr>
            <a:spLocks noChangeArrowheads="1"/>
          </p:cNvSpPr>
          <p:nvPr/>
        </p:nvSpPr>
        <p:spPr bwMode="auto">
          <a:xfrm>
            <a:off x="6566084" y="3958859"/>
            <a:ext cx="2297112" cy="646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Getting it into Second Normal Form</a:t>
            </a:r>
          </a:p>
        </p:txBody>
      </p:sp>
      <p:sp>
        <p:nvSpPr>
          <p:cNvPr id="54278" name="Text Box 29"/>
          <p:cNvSpPr txBox="1">
            <a:spLocks noChangeArrowheads="1"/>
          </p:cNvSpPr>
          <p:nvPr/>
        </p:nvSpPr>
        <p:spPr bwMode="auto">
          <a:xfrm>
            <a:off x="76200" y="467053"/>
            <a:ext cx="815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800" dirty="0">
                <a:solidFill>
                  <a:srgbClr val="000000"/>
                </a:solidFill>
              </a:rPr>
              <a:t>Removing Partial Dependencies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4263" y="3974432"/>
            <a:ext cx="4114800" cy="609600"/>
          </a:xfrm>
          <a:prstGeom prst="rect">
            <a:avLst/>
          </a:prstGeom>
          <a:solidFill>
            <a:srgbClr val="CFE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9200" y="1905000"/>
            <a:ext cx="533400" cy="216426"/>
          </a:xfrm>
          <a:prstGeom prst="rect">
            <a:avLst/>
          </a:prstGeom>
          <a:solidFill>
            <a:srgbClr val="CFE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69063" y="2772490"/>
            <a:ext cx="533400" cy="216426"/>
          </a:xfrm>
          <a:prstGeom prst="rect">
            <a:avLst/>
          </a:prstGeom>
          <a:solidFill>
            <a:srgbClr val="CFE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77238" y="3596909"/>
            <a:ext cx="533400" cy="216426"/>
          </a:xfrm>
          <a:prstGeom prst="rect">
            <a:avLst/>
          </a:prstGeom>
          <a:solidFill>
            <a:srgbClr val="CFE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4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4" grpId="0" autoUpdateAnimBg="0"/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Non-key determinant with transitive dependencies go into a new relation.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Non-key determinant becomes primary key in the new relation and stays as foreign key in the original relation.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Move all the attributes that are functionally dependent on the attribute from the old to the new relation.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33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6" descr="Nonam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5772" y="3299635"/>
            <a:ext cx="6756400" cy="187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F250-FC14-4E64-AB50-9D58EDB1BCEB}" type="slidenum">
              <a:rPr lang="en-US"/>
              <a:pPr/>
              <a:t>23</a:t>
            </a:fld>
            <a:endParaRPr lang="en-US"/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1252918" y="5436090"/>
            <a:ext cx="60960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600" dirty="0">
                <a:solidFill>
                  <a:srgbClr val="990000"/>
                </a:solidFill>
                <a:latin typeface="+mj-lt"/>
              </a:rPr>
              <a:t>Transitive dependencies are removed!</a:t>
            </a:r>
          </a:p>
        </p:txBody>
      </p:sp>
      <p:sp>
        <p:nvSpPr>
          <p:cNvPr id="56325" name="Text Box 7"/>
          <p:cNvSpPr txBox="1">
            <a:spLocks noChangeArrowheads="1"/>
          </p:cNvSpPr>
          <p:nvPr/>
        </p:nvSpPr>
        <p:spPr bwMode="auto">
          <a:xfrm>
            <a:off x="685800" y="609600"/>
            <a:ext cx="815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800" dirty="0">
                <a:solidFill>
                  <a:srgbClr val="000000"/>
                </a:solidFill>
                <a:latin typeface="+mj-lt"/>
              </a:rPr>
              <a:t>Removing Transitive Dependencies</a:t>
            </a:r>
          </a:p>
        </p:txBody>
      </p:sp>
      <p:sp>
        <p:nvSpPr>
          <p:cNvPr id="246792" name="Rectangle 8"/>
          <p:cNvSpPr>
            <a:spLocks noChangeArrowheads="1"/>
          </p:cNvSpPr>
          <p:nvPr/>
        </p:nvSpPr>
        <p:spPr bwMode="auto">
          <a:xfrm>
            <a:off x="6324600" y="4833629"/>
            <a:ext cx="206216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Getting it into Third Normal Form</a:t>
            </a:r>
          </a:p>
        </p:txBody>
      </p:sp>
      <p:pic>
        <p:nvPicPr>
          <p:cNvPr id="7" name="Picture 6" descr="Noname.jpg"/>
          <p:cNvPicPr>
            <a:picLocks noChangeAspect="1"/>
          </p:cNvPicPr>
          <p:nvPr/>
        </p:nvPicPr>
        <p:blipFill rotWithShape="1">
          <a:blip r:embed="rId4"/>
          <a:srcRect t="52469"/>
          <a:stretch/>
        </p:blipFill>
        <p:spPr bwMode="auto">
          <a:xfrm>
            <a:off x="192881" y="1468825"/>
            <a:ext cx="8809038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7E11E-C6BF-4E43-A57F-C3F1B7333F1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1751" name="Text Box 22"/>
          <p:cNvSpPr txBox="1">
            <a:spLocks noChangeArrowheads="1"/>
          </p:cNvSpPr>
          <p:nvPr/>
        </p:nvSpPr>
        <p:spPr bwMode="auto">
          <a:xfrm>
            <a:off x="1371600" y="328900"/>
            <a:ext cx="622907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Schema for four relations (Pine Valley Furniture Company)</a:t>
            </a:r>
          </a:p>
        </p:txBody>
      </p:sp>
      <p:pic>
        <p:nvPicPr>
          <p:cNvPr id="9" name="Picture 5" descr="Nonam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74866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31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Text Box 7"/>
          <p:cNvSpPr txBox="1">
            <a:spLocks noChangeArrowheads="1"/>
          </p:cNvSpPr>
          <p:nvPr/>
        </p:nvSpPr>
        <p:spPr bwMode="auto">
          <a:xfrm>
            <a:off x="685800" y="6096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Arial" pitchFamily="34" charset="0"/>
              </a:rPr>
              <a:t>Removing Partial Dependencies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243" y="1905000"/>
            <a:ext cx="4368957" cy="2686872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1" y="2286000"/>
            <a:ext cx="4219526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The result of normalization, yielding four separate relations where initially there was only one.</a:t>
            </a:r>
          </a:p>
        </p:txBody>
      </p:sp>
    </p:spTree>
    <p:extLst>
      <p:ext uri="{BB962C8B-B14F-4D97-AF65-F5344CB8AC3E}">
        <p14:creationId xmlns:p14="http://schemas.microsoft.com/office/powerpoint/2010/main" val="3505654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BB18-DFCE-4AE1-BC78-02F352ADF514}" type="slidenum">
              <a:rPr lang="en-US"/>
              <a:pPr/>
              <a:t>26</a:t>
            </a:fld>
            <a:endParaRPr lang="en-U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711200" y="214313"/>
            <a:ext cx="7696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800" dirty="0">
                <a:solidFill>
                  <a:srgbClr val="000000"/>
                </a:solidFill>
                <a:latin typeface="+mj-lt"/>
              </a:rPr>
              <a:t>Steps in Normalization</a:t>
            </a:r>
          </a:p>
        </p:txBody>
      </p:sp>
      <p:pic>
        <p:nvPicPr>
          <p:cNvPr id="47108" name="Picture 4" descr="Noname.jpg"/>
          <p:cNvPicPr>
            <a:picLocks noChangeAspect="1"/>
          </p:cNvPicPr>
          <p:nvPr/>
        </p:nvPicPr>
        <p:blipFill rotWithShape="1">
          <a:blip r:embed="rId3"/>
          <a:srcRect r="51379" b="16035"/>
          <a:stretch/>
        </p:blipFill>
        <p:spPr bwMode="auto">
          <a:xfrm>
            <a:off x="2667000" y="1304543"/>
            <a:ext cx="394493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59300" y="5423895"/>
            <a:ext cx="1981200" cy="487817"/>
          </a:xfrm>
          <a:prstGeom prst="rect">
            <a:avLst/>
          </a:prstGeom>
          <a:solidFill>
            <a:srgbClr val="CFE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Goals of Data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Minimize data redundancy.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Avoid anomalies and conserve storage space.</a:t>
            </a: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Simplify the enforcement of referential integrity constraints.</a:t>
            </a: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Make it easier to maintain data.</a:t>
            </a: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Provide a better design that is an improved representation of the real world and a stronger basis for future growth.</a:t>
            </a:r>
          </a:p>
          <a:p>
            <a:pPr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7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5100"/>
            <a:ext cx="7772400" cy="965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Well-Structured Relations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7924800" cy="40386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Contain </a:t>
            </a: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minimal data redundancy 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and allow users to insert, delete, and update rows </a:t>
            </a: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without causing data inconsistencies.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Anomalies 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(errors or inconsistencies)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Insertion Anomaly</a:t>
            </a:r>
            <a:r>
              <a:rPr lang="en-US" dirty="0">
                <a:solidFill>
                  <a:srgbClr val="000000"/>
                </a:solidFill>
              </a:rPr>
              <a:t>–adding 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new rows forces user to create duplicate data.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Deletion Anomaly</a:t>
            </a:r>
            <a:r>
              <a:rPr lang="en-US" dirty="0">
                <a:solidFill>
                  <a:srgbClr val="000000"/>
                </a:solidFill>
              </a:rPr>
              <a:t>–deleting 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rows may cause a loss of data that would be needed for other future rows.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Modification Anomaly</a:t>
            </a:r>
            <a:r>
              <a:rPr lang="en-US" dirty="0">
                <a:solidFill>
                  <a:srgbClr val="000000"/>
                </a:solidFill>
              </a:rPr>
              <a:t>–changing 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in a row forces changes to other rows because of duplication.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80A-F9BD-4BC1-9C9E-B94C27B8A3BB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Figure. An Example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15AA-0578-4E17-8D4A-A9E305044A3E}" type="slidenum">
              <a:rPr lang="en-US"/>
              <a:pPr/>
              <a:t>5</a:t>
            </a:fld>
            <a:endParaRPr lang="en-US"/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304800" y="4495800"/>
            <a:ext cx="338438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200" dirty="0"/>
              <a:t>Question–Is this a relation?</a:t>
            </a:r>
            <a:r>
              <a:rPr lang="en-US" sz="2600" dirty="0"/>
              <a:t> </a:t>
            </a: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4419600" y="4495800"/>
            <a:ext cx="431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/>
              <a:t>Yes: Unique rows and no </a:t>
            </a:r>
            <a:r>
              <a:rPr lang="en-US" dirty="0" err="1"/>
              <a:t>multivalued</a:t>
            </a:r>
            <a:r>
              <a:rPr lang="en-US" dirty="0"/>
              <a:t> attributes</a:t>
            </a: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304800" y="5257800"/>
            <a:ext cx="423192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200" dirty="0"/>
              <a:t>Question–What’s the primary key?</a:t>
            </a:r>
            <a:r>
              <a:rPr lang="en-US" sz="2600" dirty="0"/>
              <a:t> </a:t>
            </a: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4495800" y="5314950"/>
            <a:ext cx="4471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/>
              <a:t>Composite: </a:t>
            </a:r>
            <a:r>
              <a:rPr lang="en-US" dirty="0" err="1"/>
              <a:t>Emp_ID</a:t>
            </a:r>
            <a:r>
              <a:rPr lang="en-US" dirty="0"/>
              <a:t>, </a:t>
            </a:r>
            <a:r>
              <a:rPr lang="en-US" dirty="0" err="1"/>
              <a:t>Course_Title</a:t>
            </a:r>
            <a:endParaRPr lang="en-US" dirty="0"/>
          </a:p>
        </p:txBody>
      </p:sp>
      <p:pic>
        <p:nvPicPr>
          <p:cNvPr id="44040" name="Picture 8" descr="Nonam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153" y="1571123"/>
            <a:ext cx="869315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autoUpdateAnimBg="0"/>
      <p:bldP spid="221188" grpId="0" autoUpdateAnimBg="0"/>
      <p:bldP spid="221189" grpId="0" autoUpdateAnimBg="0"/>
      <p:bldP spid="22119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Anomalies in this Table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05800" cy="33528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sz="2800" dirty="0">
                <a:solidFill>
                  <a:srgbClr val="000000"/>
                </a:solidFill>
              </a:rPr>
              <a:t>Insertion Anomaly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Can’t enter a new employee without having the employee take a class (or at least empty fields of class information).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Insert a row to record an employee completing a course, we have to insert employee name and salary again.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</a:rPr>
              <a:t>Deletion Anomaly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If we remove employee 140, we lose information about the existence of a Tax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Acc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class.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</a:rPr>
              <a:t>Modification (Update) Anomaly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Giving a salary increase to employee 100 forces us to update multiple records.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0F38-06BA-4A2D-BCDF-0FCF8B4AAD01}" type="slidenum">
              <a:rPr lang="en-US"/>
              <a:pPr/>
              <a:t>6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609600" y="4572000"/>
            <a:ext cx="76962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600" b="1" dirty="0">
                <a:solidFill>
                  <a:srgbClr val="990000"/>
                </a:solidFill>
                <a:latin typeface="+mj-lt"/>
              </a:rPr>
              <a:t>Why do these anomalies exist? </a:t>
            </a:r>
          </a:p>
          <a:p>
            <a:pPr eaLnBrk="0" hangingPunct="0">
              <a:buClr>
                <a:schemeClr val="accent3"/>
              </a:buClr>
              <a:buFont typeface="Calibri" pitchFamily="34" charset="0"/>
              <a:buChar char="•"/>
            </a:pPr>
            <a:r>
              <a:rPr lang="en-US" sz="2600" dirty="0"/>
              <a:t>  Two things (entity types) in this one relation! </a:t>
            </a:r>
          </a:p>
          <a:p>
            <a:pPr eaLnBrk="0" hangingPunct="0">
              <a:buClr>
                <a:schemeClr val="accent3"/>
              </a:buClr>
              <a:buFont typeface="Calibri" pitchFamily="34" charset="0"/>
              <a:buChar char="•"/>
            </a:pPr>
            <a:r>
              <a:rPr lang="en-US" sz="2600" dirty="0"/>
              <a:t>  Data duplication and an unnecessary dependency between the entities!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5100"/>
            <a:ext cx="7772400" cy="965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General Rule of Thumb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95400"/>
            <a:ext cx="78486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A relation should not contain more than one entity type!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If you do a good job in data modeling and logical design, you can have </a:t>
            </a:r>
            <a:r>
              <a:rPr lang="en-US" sz="2400" dirty="0">
                <a:solidFill>
                  <a:srgbClr val="FF0000"/>
                </a:solidFill>
              </a:rPr>
              <a:t>well-structured </a:t>
            </a:r>
            <a:r>
              <a:rPr lang="en-US" sz="2400" dirty="0"/>
              <a:t>relations</a:t>
            </a:r>
          </a:p>
          <a:p>
            <a:pPr>
              <a:buNone/>
            </a:pPr>
            <a:r>
              <a:rPr lang="en-US" sz="2400" dirty="0"/>
              <a:t>However, sometimes it may not be so easy…</a:t>
            </a:r>
          </a:p>
          <a:p>
            <a:pPr>
              <a:buNone/>
            </a:pPr>
            <a:r>
              <a:rPr lang="en-US" sz="2400" dirty="0"/>
              <a:t>So, </a:t>
            </a:r>
          </a:p>
          <a:p>
            <a:pPr>
              <a:buNone/>
            </a:pPr>
            <a:r>
              <a:rPr lang="en-US" sz="2400" dirty="0"/>
              <a:t>Normalization can actually </a:t>
            </a:r>
            <a:r>
              <a:rPr lang="en-US" sz="2400" dirty="0">
                <a:solidFill>
                  <a:srgbClr val="C00000"/>
                </a:solidFill>
              </a:rPr>
              <a:t>complement</a:t>
            </a:r>
            <a:r>
              <a:rPr lang="en-US" sz="2400" dirty="0"/>
              <a:t> logical design.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80A-F9BD-4BC1-9C9E-B94C27B8A3BB}" type="slidenum">
              <a:rPr lang="en-US"/>
              <a:pPr/>
              <a:t>7</a:t>
            </a:fld>
            <a:endParaRPr lang="en-US"/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609600" y="5638800"/>
            <a:ext cx="7924800" cy="49244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sz="2600" dirty="0">
              <a:solidFill>
                <a:srgbClr val="99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267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711200" y="214313"/>
            <a:ext cx="7696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Steps in Normalization: Conform to Rules (Normal F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orms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54276" name="Picture 4" descr="Nonam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46162"/>
            <a:ext cx="7985125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5051425" y="4699000"/>
            <a:ext cx="32210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 dirty="0">
                <a:solidFill>
                  <a:srgbClr val="990000"/>
                </a:solidFill>
                <a:latin typeface="+mn-lt"/>
              </a:rPr>
              <a:t>3</a:t>
            </a:r>
            <a:r>
              <a:rPr lang="en-US" altLang="en-US" sz="2200" baseline="30000" dirty="0">
                <a:solidFill>
                  <a:srgbClr val="990000"/>
                </a:solidFill>
                <a:latin typeface="+mn-lt"/>
              </a:rPr>
              <a:t>rd</a:t>
            </a:r>
            <a:r>
              <a:rPr lang="en-US" altLang="en-US" sz="2200" dirty="0">
                <a:solidFill>
                  <a:srgbClr val="990000"/>
                </a:solidFill>
                <a:latin typeface="+mn-lt"/>
              </a:rPr>
              <a:t> normal form is generally considered sufficient.</a:t>
            </a:r>
            <a:endParaRPr lang="en-US" altLang="en-US" sz="2600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8" name="Rectangle 5"/>
          <p:cNvSpPr txBox="1">
            <a:spLocks noGrp="1" noChangeArrowheads="1"/>
          </p:cNvSpPr>
          <p:nvPr/>
        </p:nvSpPr>
        <p:spPr bwMode="auto">
          <a:xfrm>
            <a:off x="1447800" y="6172200"/>
            <a:ext cx="6386513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0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Keys vs Non-key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76" y="1219200"/>
            <a:ext cx="8088283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Candidate Key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An attribute, or combination of attributes, that uniquely identifies a row in a relation.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Properties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Unique identification 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Each </a:t>
            </a:r>
            <a:r>
              <a:rPr lang="en-US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nonkey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attribute is functionally dependent on that key.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Nonredundancy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No attribute in the key can be deleted without destroying the property of unique identification.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Every candidate key can be the primary key.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E.g. perhaps there is both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employeeID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and SS# in a table. In this case both are candidate keys.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Each non-key field is functionally dependent on every candidate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75430"/>
      </p:ext>
    </p:extLst>
  </p:cSld>
  <p:clrMapOvr>
    <a:masterClrMapping/>
  </p:clrMapOvr>
</p:sld>
</file>

<file path=ppt/theme/theme1.xml><?xml version="1.0" encoding="utf-8"?>
<a:theme xmlns:a="http://schemas.openxmlformats.org/drawingml/2006/main" name="U">
  <a:themeElements>
    <a:clrScheme name="Custom 3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656565"/>
      </a:accent1>
      <a:accent2>
        <a:srgbClr val="D30738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" id="{30176B70-2F4A-4D86-83CD-119F28ABBB1A}" vid="{02173BD6-32AE-4ACE-A961-7B721EC672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</TotalTime>
  <Words>1417</Words>
  <Application>Microsoft Office PowerPoint</Application>
  <PresentationFormat>On-screen Show (4:3)</PresentationFormat>
  <Paragraphs>162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U</vt:lpstr>
      <vt:lpstr>Data Normalization</vt:lpstr>
      <vt:lpstr>Data Normalization</vt:lpstr>
      <vt:lpstr>Goals of Data Normalization</vt:lpstr>
      <vt:lpstr>Well-Structured Relations</vt:lpstr>
      <vt:lpstr>Figure. An Example</vt:lpstr>
      <vt:lpstr>Anomalies in this Table</vt:lpstr>
      <vt:lpstr>General Rule of Thumb</vt:lpstr>
      <vt:lpstr>PowerPoint Presentation</vt:lpstr>
      <vt:lpstr>Candidate Keys vs Non-key Fields</vt:lpstr>
      <vt:lpstr>Functional Dependencies </vt:lpstr>
      <vt:lpstr>First Normal Form</vt:lpstr>
      <vt:lpstr>PowerPoint Presentation</vt:lpstr>
      <vt:lpstr>PowerPoint Presentation</vt:lpstr>
      <vt:lpstr>Anomalies in this Table</vt:lpstr>
      <vt:lpstr>Second Normal Form</vt:lpstr>
      <vt:lpstr>PowerPoint Presentation</vt:lpstr>
      <vt:lpstr>Solution</vt:lpstr>
      <vt:lpstr>PowerPoint Presentation</vt:lpstr>
      <vt:lpstr>2NF is Achieved When: …</vt:lpstr>
      <vt:lpstr>Third Normal Form</vt:lpstr>
      <vt:lpstr>PowerPoint Presentation</vt:lpstr>
      <vt:lpstr>Solutions</vt:lpstr>
      <vt:lpstr>PowerPoint Presentation</vt:lpstr>
      <vt:lpstr>PowerPoint Presentation</vt:lpstr>
      <vt:lpstr>PowerPoint Presentation</vt:lpstr>
      <vt:lpstr>PowerPoint Presentation</vt:lpstr>
    </vt:vector>
  </TitlesOfParts>
  <Company>Dartmouth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Data Normalization</dc:title>
  <dc:creator>Xia Zhao</dc:creator>
  <cp:lastModifiedBy>Ling Xue</cp:lastModifiedBy>
  <cp:revision>79</cp:revision>
  <dcterms:created xsi:type="dcterms:W3CDTF">2008-08-08T02:39:41Z</dcterms:created>
  <dcterms:modified xsi:type="dcterms:W3CDTF">2023-10-16T12:50:58Z</dcterms:modified>
</cp:coreProperties>
</file>