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78" r:id="rId2"/>
    <p:sldId id="305" r:id="rId3"/>
    <p:sldId id="311" r:id="rId4"/>
    <p:sldId id="306" r:id="rId5"/>
    <p:sldId id="313" r:id="rId6"/>
    <p:sldId id="410" r:id="rId7"/>
    <p:sldId id="307" r:id="rId8"/>
    <p:sldId id="312" r:id="rId9"/>
    <p:sldId id="415" r:id="rId10"/>
    <p:sldId id="308" r:id="rId11"/>
    <p:sldId id="314" r:id="rId12"/>
    <p:sldId id="417" r:id="rId13"/>
    <p:sldId id="309" r:id="rId14"/>
    <p:sldId id="315" r:id="rId15"/>
    <p:sldId id="477" r:id="rId16"/>
    <p:sldId id="473" r:id="rId17"/>
    <p:sldId id="474" r:id="rId18"/>
    <p:sldId id="310" r:id="rId19"/>
    <p:sldId id="316" r:id="rId20"/>
    <p:sldId id="468" r:id="rId21"/>
    <p:sldId id="480" r:id="rId22"/>
    <p:sldId id="482" r:id="rId23"/>
    <p:sldId id="4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E29D1-5E5D-4163-9D1B-B8CE6A02F2D6}"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FF700-20B3-4F68-AA06-64BD02B72344}" type="slidenum">
              <a:rPr lang="en-US" smtClean="0"/>
              <a:t>‹#›</a:t>
            </a:fld>
            <a:endParaRPr lang="en-US"/>
          </a:p>
        </p:txBody>
      </p:sp>
    </p:spTree>
    <p:extLst>
      <p:ext uri="{BB962C8B-B14F-4D97-AF65-F5344CB8AC3E}">
        <p14:creationId xmlns:p14="http://schemas.microsoft.com/office/powerpoint/2010/main" val="344104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6A64781A-4EAA-4FD6-9DA6-8C1FD5B830D6}" type="slidenum">
              <a:rPr kumimoji="0" lang="en-US" alt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This initial phase focuses on understanding the project objectives and requirements from a business perspective, and then converting this knowledge into a data mining problem definition, and a preliminary plan designed to achieve the objectives. This is and following</a:t>
            </a:r>
            <a:r>
              <a:rPr lang="en-US" baseline="0" dirty="0"/>
              <a:t> descriptions are taken from Wikipedia.</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Once you begin a data mining project, you quickly get beyond the high-level, normative description of what to do, and into the practical realities. These practical considerations are analogous to getting under the hood of a car to see what is going 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6F0261-22FA-4191-9856-1E055DB98B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9424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Cheese consumption is correlated with the number of people who died by becoming tangled</a:t>
            </a:r>
            <a:r>
              <a:rPr lang="en-US" baseline="0" dirty="0"/>
              <a:t> in their bedsheets. Spurious correlations is normally the result of small sample sizes or a third variable that causes the other two variables to be correlated.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Calibri"/>
                <a:cs typeface="Times New Roman"/>
              </a:rPr>
              <a:t>Sometimes predictions are based on an ensemble of models rather than a single one. With this approach, multiple models are combined in order to develop better predictions than are possible with a single model. </a:t>
            </a:r>
            <a:r>
              <a:rPr kumimoji="0" lang="en-US" sz="1000" b="0" i="0" u="none" strike="noStrike" kern="1200" cap="none" spc="0" normalizeH="0" baseline="0" noProof="0" dirty="0">
                <a:ln>
                  <a:noFill/>
                </a:ln>
                <a:solidFill>
                  <a:prstClr val="black"/>
                </a:solidFill>
                <a:effectLst/>
                <a:uLnTx/>
                <a:uFillTx/>
                <a:latin typeface="+mn-lt"/>
                <a:ea typeface="Calibri"/>
                <a:cs typeface="Times New Roman"/>
              </a:rPr>
              <a:t>For example, when predicting income, one model may be best for low to medium incomes while another is best for higher income individuals</a:t>
            </a:r>
            <a:r>
              <a:rPr kumimoji="0" lang="en-US" sz="1000" b="0" i="0" u="none" strike="noStrike" kern="1200" cap="none" spc="0" normalizeH="0" baseline="0" noProof="0">
                <a:ln>
                  <a:noFill/>
                </a:ln>
                <a:solidFill>
                  <a:prstClr val="black"/>
                </a:solidFill>
                <a:effectLst/>
                <a:uLnTx/>
                <a:uFillTx/>
                <a:latin typeface="+mn-lt"/>
                <a:ea typeface="Calibri"/>
                <a:cs typeface="Times New Roman"/>
              </a:rPr>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6F0261-22FA-4191-9856-1E055DB98B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20110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83E91AAF-003A-4FE5-A828-AA31AD5752D9}" type="slidenum">
              <a:rPr kumimoji="0" lang="en-US" alt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13</a:t>
            </a:fld>
            <a:endParaRPr kumimoji="0" lang="en-US" alt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At this stage in the project you have built a model (or models) that appears to have high quality, from a data analysis perspective. Before proceeding to final deployment of the model, it is important to more thoroughly evaluate the model, and review the steps executed to construct the model, to be certain it properly achieves the business objectives. A key objective is to determine if there is some important business issue that has not been sufficiently considered. At the end of this phase, a decision on the use of the data mining results should be reached.</a:t>
            </a:r>
          </a:p>
          <a:p>
            <a:pPr eaLnBrk="1" hangingPunct="1"/>
            <a:endParaRPr lang="en-US" altLang="en-US" dirty="0"/>
          </a:p>
          <a:p>
            <a:pPr eaLnBrk="1" hangingPunct="1"/>
            <a:r>
              <a:rPr lang="en-US" altLang="en-US" dirty="0"/>
              <a:t>“A good model is one that is better than what is currently being done!”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Once you begin a data mining project, you quickly get beyond the high-level, normative description of what to do, and into the practical realities. These practical considerations are analogous to getting under the hood of a car to see what is going on.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6F0261-22FA-4191-9856-1E055DB98B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980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Our model detects credit card fraud. For every credit card transaction, the model calculates the probability that the transaction is fraudulent. In some cases the probability is so high or low that it is clear whether the transaction is fraudulent or not.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In the figure above, the red curve shows fraudulent transactions as a function of the model’s probability of fraud. If the probability is 0.6 or higher, the transaction is always fraudulent. But it can also be fraudulent with a probability as low as 0.4. The blue curve is for non fraudulent transactions. Interestingly, a transaction can have a fraudulent probability prediction as high as 0.6 and still be non fraudulent. The question is where to set the cutoff probability for deciding whether a transaction is fraudulent or not. Probabilities of fraud between 0.4 and 0.6 are associated with both non fraudulent and fraudulent transactions.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Like most software, BigML sets the cutoff probability in such a way as to maximize the predictive accuracy of the model. In many cases this is fine, but it makes the implicit assumption that Type I and Type II errors are equally costly. In our credit card example, a Type I error is predicting a transaction is fraudulent when it is not (i.e., a false positive). A Type II error is predicting a transaction is non fraudulent when it really is. In the case of Type I errors, we are likely to call the credit card holder, ask about the transaction, and learn that is okay. With the Type II error, we approve a fraudulent transaction.  Each of these errors involve costs, which we can estimate. Probably the cost of a Type II error (approving a fraudulent transaction) is greater than a Type I error. The best cutoff probability to use in our application is the one that minimizes the sum of the costs of Type I and Type II errors.  Depending on the cost of Type I and II errors, the best cutoff probability may be one that does not result in the highest model predictive accuracy, but rather, one that minimizes the total sum of the costs of Type I and II errors.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37C20-D2E9-4C18-9581-32CA7E174A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949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F00A61BE-354D-4090-9AF1-8ED4A25D6D20}" type="slidenum">
              <a:rPr kumimoji="0" lang="en-US" alt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18</a:t>
            </a:fld>
            <a:endParaRPr kumimoji="0" lang="en-US" alt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Creation of the model is generally not the end of the project. Even if the purpose of the model is to increase knowledge of the data, the knowledge gained will need to be organized and presented in a way that is useful to the customer. Depending on the requirements, the deployment phase can be as simple as generating a report or as complex as implementing a repeatable data scoring (e.g. segment allocation) or data mining process. In many cases it will be the customer, not the data analyst, who will carry out the deployment steps. Even if the analyst deploys the model it is important for the customer to understand up front the actions which will need to be carried out in order to actually make use of the created models.</a:t>
            </a:r>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Once you begin a data mining project, you quickly get beyond the high-level, normative description of what to do, and into the practical realities. These practical considerations are analogous to getting under the hood of a car to see what is going on.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6F0261-22FA-4191-9856-1E055DB98B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5927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2D73"/>
                </a:solidFill>
                <a:effectLst/>
                <a:latin typeface="Montserrat"/>
              </a:rPr>
              <a:t>Making Analytics Work in a Production Environment</a:t>
            </a:r>
          </a:p>
          <a:p>
            <a:pPr algn="l"/>
            <a:r>
              <a:rPr lang="en-US" b="0" i="0" dirty="0">
                <a:solidFill>
                  <a:srgbClr val="2F2F2F"/>
                </a:solidFill>
                <a:effectLst/>
                <a:latin typeface="Open Sans"/>
              </a:rPr>
              <a:t>Daniel Bailey</a:t>
            </a:r>
          </a:p>
          <a:p>
            <a:pPr algn="l"/>
            <a:r>
              <a:rPr lang="en-US" b="0" i="0" dirty="0">
                <a:solidFill>
                  <a:srgbClr val="2F2F2F"/>
                </a:solidFill>
                <a:effectLst/>
                <a:latin typeface="Open Sans"/>
              </a:rPr>
              <a:t>July 5, 2016</a:t>
            </a:r>
          </a:p>
          <a:p>
            <a:pPr algn="l"/>
            <a:endParaRPr lang="en-US" b="0" i="0" dirty="0">
              <a:solidFill>
                <a:srgbClr val="2F2F2F"/>
              </a:solidFill>
              <a:effectLst/>
              <a:latin typeface="Open Sans"/>
            </a:endParaRPr>
          </a:p>
          <a:p>
            <a:pPr algn="l"/>
            <a:r>
              <a:rPr lang="en-US" b="0" i="0" dirty="0">
                <a:solidFill>
                  <a:srgbClr val="2F2F2F"/>
                </a:solidFill>
                <a:effectLst/>
                <a:latin typeface="Open Sans"/>
              </a:rPr>
              <a:t>It is one thing to develop an analytics solution that is a </a:t>
            </a:r>
            <a:r>
              <a:rPr lang="en-US" b="1" i="0" dirty="0">
                <a:solidFill>
                  <a:srgbClr val="2F2F2F"/>
                </a:solidFill>
                <a:effectLst/>
                <a:latin typeface="Open Sans"/>
              </a:rPr>
              <a:t>technical success</a:t>
            </a:r>
            <a:r>
              <a:rPr lang="en-US" b="0" i="0" dirty="0">
                <a:solidFill>
                  <a:srgbClr val="2F2F2F"/>
                </a:solidFill>
                <a:effectLst/>
                <a:latin typeface="Open Sans"/>
              </a:rPr>
              <a:t>, but quite another to ensure that solution becomes a </a:t>
            </a:r>
            <a:r>
              <a:rPr lang="en-US" b="1" i="0" dirty="0">
                <a:solidFill>
                  <a:srgbClr val="2F2F2F"/>
                </a:solidFill>
                <a:effectLst/>
                <a:latin typeface="Open Sans"/>
              </a:rPr>
              <a:t>business success</a:t>
            </a:r>
            <a:r>
              <a:rPr lang="en-US" b="0" i="0" dirty="0">
                <a:solidFill>
                  <a:srgbClr val="2F2F2F"/>
                </a:solidFill>
                <a:effectLst/>
                <a:latin typeface="Open Sans"/>
              </a:rPr>
              <a:t>. It is a challenge to make an analytic model work in a production environment, as it requires teamwork from Information Technology, Data Management, Analytics, and Business units. </a:t>
            </a:r>
          </a:p>
          <a:p>
            <a:pPr algn="l"/>
            <a:r>
              <a:rPr lang="en-US" b="0" i="0" dirty="0">
                <a:solidFill>
                  <a:srgbClr val="2F2F2F"/>
                </a:solidFill>
                <a:effectLst/>
                <a:latin typeface="Open Sans"/>
              </a:rPr>
              <a:t> The goals of the process are threefold:</a:t>
            </a:r>
          </a:p>
          <a:p>
            <a:pPr algn="l">
              <a:buFont typeface="+mj-lt"/>
              <a:buAutoNum type="arabicPeriod"/>
            </a:pPr>
            <a:r>
              <a:rPr lang="en-US" b="0" i="0" dirty="0">
                <a:solidFill>
                  <a:srgbClr val="2F2F2F"/>
                </a:solidFill>
                <a:effectLst/>
                <a:latin typeface="Open Sans"/>
              </a:rPr>
              <a:t>Build models with repeatable, reliable results that do not depend on any single person or working environment to operate.</a:t>
            </a:r>
          </a:p>
          <a:p>
            <a:pPr algn="l">
              <a:buFont typeface="+mj-lt"/>
              <a:buAutoNum type="arabicPeriod"/>
            </a:pPr>
            <a:r>
              <a:rPr lang="en-US" b="0" i="0" dirty="0">
                <a:solidFill>
                  <a:srgbClr val="2F2F2F"/>
                </a:solidFill>
                <a:effectLst/>
                <a:latin typeface="Open Sans"/>
              </a:rPr>
              <a:t>Make model results available to end-users in a timely and useable manner.</a:t>
            </a:r>
          </a:p>
          <a:p>
            <a:pPr algn="l">
              <a:buFont typeface="+mj-lt"/>
              <a:buAutoNum type="arabicPeriod"/>
            </a:pPr>
            <a:r>
              <a:rPr lang="en-US" b="0" i="0" dirty="0">
                <a:solidFill>
                  <a:srgbClr val="2F2F2F"/>
                </a:solidFill>
                <a:effectLst/>
                <a:latin typeface="Open Sans"/>
              </a:rPr>
              <a:t>Monitor model performance on an ongoing basis to ensure quality and alert analysts to any degradation over time.</a:t>
            </a:r>
          </a:p>
          <a:p>
            <a:pPr algn="l"/>
            <a:r>
              <a:rPr lang="en-US" b="0" i="0" dirty="0">
                <a:solidFill>
                  <a:srgbClr val="2F2F2F"/>
                </a:solidFill>
                <a:effectLst/>
                <a:latin typeface="Open Sans"/>
              </a:rPr>
              <a:t>There are different strategies for achieving these goals.  In this article, we briefly touch on the first of two required components – automating the model scoring process through model management and monitoring.</a:t>
            </a:r>
          </a:p>
          <a:p>
            <a:pPr algn="l"/>
            <a:r>
              <a:rPr lang="en-US" b="1" i="0" dirty="0">
                <a:solidFill>
                  <a:srgbClr val="2F2F2F"/>
                </a:solidFill>
                <a:effectLst/>
                <a:latin typeface="Open Sans"/>
              </a:rPr>
              <a:t>The ultimate solution depends on the organization’s goals and available resources.</a:t>
            </a:r>
            <a:endParaRPr lang="en-US" b="0" i="0" dirty="0">
              <a:solidFill>
                <a:srgbClr val="2F2F2F"/>
              </a:solidFill>
              <a:effectLst/>
              <a:latin typeface="Open Sans"/>
            </a:endParaRPr>
          </a:p>
          <a:p>
            <a:pPr algn="l"/>
            <a:r>
              <a:rPr lang="en-US" b="1" i="0" dirty="0">
                <a:solidFill>
                  <a:srgbClr val="2F2F2F"/>
                </a:solidFill>
                <a:effectLst/>
                <a:latin typeface="Montserrat"/>
              </a:rPr>
              <a:t>What is Model Management and Monitoring?</a:t>
            </a:r>
          </a:p>
          <a:p>
            <a:pPr algn="l"/>
            <a:r>
              <a:rPr lang="en-US" b="0" i="0" dirty="0">
                <a:solidFill>
                  <a:srgbClr val="2F2F2F"/>
                </a:solidFill>
                <a:effectLst/>
                <a:latin typeface="Open Sans"/>
              </a:rPr>
              <a:t>Analysts need to create repeatable model runs in a timely manner. This is the most important requirement when operationalizing a model as strategies for visualization and deployment depend on a strong foundation of model management. By monitoring models, managers know when to retrain a model being used in production.</a:t>
            </a:r>
          </a:p>
          <a:p>
            <a:pPr algn="l"/>
            <a:r>
              <a:rPr lang="en-US" b="1" i="0" dirty="0">
                <a:solidFill>
                  <a:srgbClr val="2F2F2F"/>
                </a:solidFill>
                <a:effectLst/>
                <a:latin typeface="Open Sans"/>
              </a:rPr>
              <a:t>Model Management involves:</a:t>
            </a:r>
            <a:endParaRPr lang="en-US" b="0" i="0" dirty="0">
              <a:solidFill>
                <a:srgbClr val="2F2F2F"/>
              </a:solidFill>
              <a:effectLst/>
              <a:latin typeface="Open Sans"/>
            </a:endParaRPr>
          </a:p>
          <a:p>
            <a:pPr algn="l">
              <a:buFont typeface="Arial" panose="020B0604020202020204" pitchFamily="34" charset="0"/>
              <a:buChar char="•"/>
            </a:pPr>
            <a:r>
              <a:rPr lang="en-US" b="1" i="1" dirty="0">
                <a:solidFill>
                  <a:srgbClr val="2F2F2F"/>
                </a:solidFill>
                <a:effectLst/>
                <a:latin typeface="Open Sans"/>
              </a:rPr>
              <a:t>Versioning</a:t>
            </a:r>
            <a:r>
              <a:rPr lang="en-US" b="0" i="0" dirty="0">
                <a:solidFill>
                  <a:srgbClr val="2F2F2F"/>
                </a:solidFill>
                <a:effectLst/>
                <a:latin typeface="Open Sans"/>
              </a:rPr>
              <a:t> – maintaining an approved model across changes over time.</a:t>
            </a:r>
          </a:p>
          <a:p>
            <a:pPr algn="l">
              <a:buFont typeface="Arial" panose="020B0604020202020204" pitchFamily="34" charset="0"/>
              <a:buChar char="•"/>
            </a:pPr>
            <a:r>
              <a:rPr lang="en-US" b="1" i="1" dirty="0">
                <a:solidFill>
                  <a:srgbClr val="2F2F2F"/>
                </a:solidFill>
                <a:effectLst/>
                <a:latin typeface="Open Sans"/>
              </a:rPr>
              <a:t>Scheduling</a:t>
            </a:r>
            <a:r>
              <a:rPr lang="en-US" b="0" i="0" dirty="0">
                <a:solidFill>
                  <a:srgbClr val="2F2F2F"/>
                </a:solidFill>
                <a:effectLst/>
                <a:latin typeface="Open Sans"/>
              </a:rPr>
              <a:t>- running the model on an ongoing basis to obtain timely results.</a:t>
            </a:r>
          </a:p>
          <a:p>
            <a:pPr algn="l"/>
            <a:r>
              <a:rPr lang="en-US" b="1" i="0" dirty="0">
                <a:solidFill>
                  <a:srgbClr val="2F2F2F"/>
                </a:solidFill>
                <a:effectLst/>
                <a:latin typeface="Open Sans"/>
              </a:rPr>
              <a:t>Model Monitoring involves observing and reporting:</a:t>
            </a:r>
            <a:endParaRPr lang="en-US" b="0" i="0" dirty="0">
              <a:solidFill>
                <a:srgbClr val="2F2F2F"/>
              </a:solidFill>
              <a:effectLst/>
              <a:latin typeface="Open Sans"/>
            </a:endParaRPr>
          </a:p>
          <a:p>
            <a:pPr algn="l">
              <a:buFont typeface="Arial" panose="020B0604020202020204" pitchFamily="34" charset="0"/>
              <a:buChar char="•"/>
            </a:pPr>
            <a:r>
              <a:rPr lang="en-US" b="1" i="1" dirty="0">
                <a:solidFill>
                  <a:srgbClr val="2F2F2F"/>
                </a:solidFill>
                <a:effectLst/>
                <a:latin typeface="Open Sans"/>
              </a:rPr>
              <a:t>Model Run Times</a:t>
            </a:r>
            <a:r>
              <a:rPr lang="en-US" b="0" i="0" dirty="0">
                <a:solidFill>
                  <a:srgbClr val="2F2F2F"/>
                </a:solidFill>
                <a:effectLst/>
                <a:latin typeface="Open Sans"/>
              </a:rPr>
              <a:t> – Is the model getting bogged down on large data?</a:t>
            </a:r>
          </a:p>
          <a:p>
            <a:pPr algn="l">
              <a:buFont typeface="Arial" panose="020B0604020202020204" pitchFamily="34" charset="0"/>
              <a:buChar char="•"/>
            </a:pPr>
            <a:r>
              <a:rPr lang="en-US" b="1" i="1" dirty="0">
                <a:solidFill>
                  <a:srgbClr val="2F2F2F"/>
                </a:solidFill>
                <a:effectLst/>
                <a:latin typeface="Open Sans"/>
              </a:rPr>
              <a:t>Model Performance</a:t>
            </a:r>
            <a:r>
              <a:rPr lang="en-US" b="0" i="0" dirty="0">
                <a:solidFill>
                  <a:srgbClr val="2F2F2F"/>
                </a:solidFill>
                <a:effectLst/>
                <a:latin typeface="Open Sans"/>
              </a:rPr>
              <a:t> – Is it consistent with the scores we observed during training? Changes in performance could indicate a shift in the underlying data population.</a:t>
            </a:r>
          </a:p>
          <a:p>
            <a:pPr algn="l"/>
            <a:r>
              <a:rPr lang="en-US" b="1" i="0" dirty="0">
                <a:solidFill>
                  <a:srgbClr val="2F2F2F"/>
                </a:solidFill>
                <a:effectLst/>
                <a:latin typeface="Montserrat"/>
              </a:rPr>
              <a:t>What are Some Approaches for Model Management and Monitoring?</a:t>
            </a:r>
          </a:p>
          <a:p>
            <a:pPr algn="l"/>
            <a:r>
              <a:rPr lang="en-US" b="1" i="0" dirty="0">
                <a:solidFill>
                  <a:srgbClr val="2F2F2F"/>
                </a:solidFill>
                <a:effectLst/>
                <a:latin typeface="Montserrat"/>
              </a:rPr>
              <a:t>Baseline:  Managing Models Manually</a:t>
            </a:r>
          </a:p>
          <a:p>
            <a:pPr algn="l"/>
            <a:r>
              <a:rPr lang="en-US" b="0" i="0" dirty="0">
                <a:solidFill>
                  <a:srgbClr val="2F2F2F"/>
                </a:solidFill>
                <a:effectLst/>
                <a:latin typeface="Open Sans"/>
              </a:rPr>
              <a:t>At minimum, an analyst runs a script manually each time results need to be updated.  Though simple, this approach suffers when the demand for the model increases, placing undue responsibility on one person.  This baseline approach can work however, if the time between model runs is large (quarterly or annually) and the model code (including scripts, streams, etc.) is readily available for multiple people to use and run as needed.</a:t>
            </a:r>
          </a:p>
          <a:p>
            <a:pPr algn="l"/>
            <a:r>
              <a:rPr lang="en-US" b="1" i="0" dirty="0">
                <a:solidFill>
                  <a:srgbClr val="2F2F2F"/>
                </a:solidFill>
                <a:effectLst/>
                <a:latin typeface="Montserrat"/>
              </a:rPr>
              <a:t>Using Commercial Tools</a:t>
            </a:r>
          </a:p>
          <a:p>
            <a:pPr algn="l"/>
            <a:r>
              <a:rPr lang="en-US" b="0" i="0" dirty="0">
                <a:solidFill>
                  <a:srgbClr val="2F2F2F"/>
                </a:solidFill>
                <a:effectLst/>
                <a:latin typeface="Open Sans"/>
              </a:rPr>
              <a:t>Each of the Gartner Leaders in the Magic Quadrant for Analytics (SAS, IBM, KNIME, and Rapid Miner) have a package for deploying and operationalizing models.  SAS Model Manager is the most well-developed of the group, and has capabilities for model management (versioning, scheduling, etc.) as well as model monitoring (champion vs. challenger, etc.)  The other tools are strong on the model management side, but have fewer capabilities for model monitoring.  If an organization has significant investment in a commercial analytics platform, using that tool to push models into operation often provides the best value for the effort.</a:t>
            </a:r>
          </a:p>
          <a:p>
            <a:pPr algn="l"/>
            <a:r>
              <a:rPr lang="en-US" b="1" i="0" dirty="0">
                <a:solidFill>
                  <a:srgbClr val="2F2F2F"/>
                </a:solidFill>
                <a:effectLst/>
                <a:latin typeface="Montserrat"/>
              </a:rPr>
              <a:t>Open-Source Options</a:t>
            </a:r>
          </a:p>
          <a:p>
            <a:pPr algn="l"/>
            <a:r>
              <a:rPr lang="en-US" b="0" i="0" dirty="0">
                <a:solidFill>
                  <a:srgbClr val="2F2F2F"/>
                </a:solidFill>
                <a:effectLst/>
                <a:latin typeface="Open Sans"/>
              </a:rPr>
              <a:t>In recent years, open-source analytics platforms have been increasing in popularity. This demand is driven by their greatly lower prices and somewhat greater dynamic functionality.  Many of these packages integrate with an open standard for models called </a:t>
            </a:r>
            <a:r>
              <a:rPr lang="en-US" b="0" i="1" dirty="0">
                <a:solidFill>
                  <a:srgbClr val="2F2F2F"/>
                </a:solidFill>
                <a:effectLst/>
                <a:latin typeface="Open Sans"/>
              </a:rPr>
              <a:t>Predictive Markup Modeling Language</a:t>
            </a:r>
            <a:r>
              <a:rPr lang="en-US" b="0" i="0" dirty="0">
                <a:solidFill>
                  <a:srgbClr val="2F2F2F"/>
                </a:solidFill>
                <a:effectLst/>
                <a:latin typeface="Open Sans"/>
              </a:rPr>
              <a:t>, or </a:t>
            </a:r>
            <a:r>
              <a:rPr lang="en-US" b="0" i="1" dirty="0">
                <a:solidFill>
                  <a:srgbClr val="2F2F2F"/>
                </a:solidFill>
                <a:effectLst/>
                <a:latin typeface="Open Sans"/>
              </a:rPr>
              <a:t>PMML.  </a:t>
            </a:r>
            <a:r>
              <a:rPr lang="en-US" b="0" i="0" dirty="0" err="1">
                <a:solidFill>
                  <a:srgbClr val="2F2F2F"/>
                </a:solidFill>
                <a:effectLst/>
                <a:latin typeface="Open Sans"/>
              </a:rPr>
              <a:t>Zementis</a:t>
            </a:r>
            <a:r>
              <a:rPr lang="en-US" b="0" i="0" dirty="0">
                <a:solidFill>
                  <a:srgbClr val="2F2F2F"/>
                </a:solidFill>
                <a:effectLst/>
                <a:latin typeface="Open Sans"/>
              </a:rPr>
              <a:t> </a:t>
            </a:r>
            <a:r>
              <a:rPr lang="en-US" b="0" i="0" dirty="0" err="1">
                <a:solidFill>
                  <a:srgbClr val="2F2F2F"/>
                </a:solidFill>
                <a:effectLst/>
                <a:latin typeface="Open Sans"/>
              </a:rPr>
              <a:t>Adapa</a:t>
            </a:r>
            <a:r>
              <a:rPr lang="en-US" b="0" i="0" dirty="0">
                <a:solidFill>
                  <a:srgbClr val="2F2F2F"/>
                </a:solidFill>
                <a:effectLst/>
                <a:latin typeface="Open Sans"/>
              </a:rPr>
              <a:t>, for example, is a low-cost software solution for operationalizing models stored in the PMML format.  One major caveat is that many commercial vendors do not fully support the PMML standard, and those that do often inject proprietary features in non-standard fields.</a:t>
            </a:r>
          </a:p>
          <a:p>
            <a:pPr algn="l"/>
            <a:r>
              <a:rPr lang="en-US" b="1" i="0" dirty="0">
                <a:solidFill>
                  <a:srgbClr val="2F2F2F"/>
                </a:solidFill>
                <a:effectLst/>
                <a:latin typeface="Montserrat"/>
              </a:rPr>
              <a:t>Custom Software Solutions</a:t>
            </a:r>
          </a:p>
          <a:p>
            <a:pPr algn="l"/>
            <a:r>
              <a:rPr lang="en-US" b="0" i="0" dirty="0">
                <a:solidFill>
                  <a:srgbClr val="2F2F2F"/>
                </a:solidFill>
                <a:effectLst/>
                <a:latin typeface="Open Sans"/>
              </a:rPr>
              <a:t>The most common solution (after manual model management) for operationalizing models is to employ custom software.  By definition, these solutions can take on many different forms depending on the situation.  We highlight three different strategies we have seen in multiple organizations.</a:t>
            </a:r>
          </a:p>
          <a:p>
            <a:pPr algn="l"/>
            <a:r>
              <a:rPr lang="en-US" b="1" i="0" dirty="0">
                <a:solidFill>
                  <a:srgbClr val="2F2F2F"/>
                </a:solidFill>
                <a:effectLst/>
                <a:latin typeface="Montserrat"/>
              </a:rPr>
              <a:t>Using Commercial Tools and Windows Scheduler</a:t>
            </a:r>
          </a:p>
          <a:p>
            <a:pPr algn="l"/>
            <a:r>
              <a:rPr lang="en-US" b="0" i="0" dirty="0">
                <a:solidFill>
                  <a:srgbClr val="2F2F2F"/>
                </a:solidFill>
                <a:effectLst/>
                <a:latin typeface="Open Sans"/>
              </a:rPr>
              <a:t>This solution could be dubbed “Model Management Lite” as it replaces the commercial model management tools with a collection of system scripts and tools.  One common solution is to use Windows Scheduler to run a Windows batch process on a regular basis. This approach has many of the strengths of a commercial system due its reliance on a commercial platform but lacks the integration and ease of use that a commercial tool provides.  However, it is low in cost and can be implemented within almost every IT environment.</a:t>
            </a:r>
          </a:p>
          <a:p>
            <a:pPr algn="l"/>
            <a:r>
              <a:rPr lang="en-US" b="1" i="0" dirty="0">
                <a:solidFill>
                  <a:srgbClr val="2F2F2F"/>
                </a:solidFill>
                <a:effectLst/>
                <a:latin typeface="Montserrat"/>
              </a:rPr>
              <a:t>Database Stored Procedures</a:t>
            </a:r>
          </a:p>
          <a:p>
            <a:pPr algn="l"/>
            <a:r>
              <a:rPr lang="en-US" b="0" i="0" dirty="0">
                <a:solidFill>
                  <a:srgbClr val="2F2F2F"/>
                </a:solidFill>
                <a:effectLst/>
                <a:latin typeface="Open Sans"/>
              </a:rPr>
              <a:t>The most efficient way of automatically scoring data is to do in-database scoring as the data is updated.  This can be achieved in a database through the use of a stored procedure or materialized view.  Every database system, whether a traditional relational database (RDBMS) or a “Big Data” NoSQL solution, has API hooks for integrating custom scoring into a database.  This makes sense to use for organizations with high-volume data and a mature IT capability.</a:t>
            </a:r>
          </a:p>
          <a:p>
            <a:pPr algn="l"/>
            <a:r>
              <a:rPr lang="en-US" b="1" i="0" dirty="0">
                <a:solidFill>
                  <a:srgbClr val="2F2F2F"/>
                </a:solidFill>
                <a:effectLst/>
                <a:latin typeface="Montserrat"/>
              </a:rPr>
              <a:t>Custom Software Application</a:t>
            </a:r>
          </a:p>
          <a:p>
            <a:pPr algn="l"/>
            <a:r>
              <a:rPr lang="en-US" b="0" i="0" dirty="0">
                <a:solidFill>
                  <a:srgbClr val="2F2F2F"/>
                </a:solidFill>
                <a:effectLst/>
                <a:latin typeface="Open Sans"/>
              </a:rPr>
              <a:t>Custom scoring software can integrate model operationalization into a middleware software component (or other automated scoring mechanism) as a standalone tool or as part of a larger system.  The specifics of this approach will depend on the goals of the system and the available IT environment.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6F0261-22FA-4191-9856-1E055DB98B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592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begin a data</a:t>
            </a:r>
            <a:r>
              <a:rPr lang="en-US" baseline="0" dirty="0"/>
              <a:t> mining project, you quickly get beyond the high-level, normative description of what to do, and into the practical realities. These practical considerations are analogous to getting under the hood of a car to see what is going on.</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6F0261-22FA-4191-9856-1E055DB98B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7328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38C101D1-A0FD-4A9E-9AB1-B51E35314111}" type="slidenum">
              <a:rPr kumimoji="0" lang="en-US" alt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4</a:t>
            </a:fld>
            <a:endParaRPr kumimoji="0" lang="en-US" alt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data understanding phase starts with an initial data collection and proceeds with activities in order to get familiar with the data, to identify data quality problems, to discover first insights into the data, or to detect interesting subsets to form hypotheses for hidden information.</a:t>
            </a: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Once you begin a data mining project, you quickly get beyond the high-level, normative description of what to do, and into the practical realities. These practical considerations are analogous to getting under the hood of a car to see what is going on.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6F0261-22FA-4191-9856-1E055DB98B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043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algn="just"/>
            <a:r>
              <a:rPr lang="en-US" sz="1200" b="0" i="0" u="none" strike="noStrike" baseline="0" dirty="0">
                <a:solidFill>
                  <a:srgbClr val="000000"/>
                </a:solidFill>
                <a:latin typeface="Times New Roman"/>
              </a:rPr>
              <a:t>The reference architecture in the slide provides a good starting point for thinking about a possible architecture to support the needs of today’s organizations preparing for advanced decision support.</a:t>
            </a:r>
            <a:r>
              <a:rPr lang="en-US" sz="800" b="0" i="0" u="none" strike="noStrike" baseline="0" dirty="0">
                <a:solidFill>
                  <a:srgbClr val="000000"/>
                </a:solidFill>
                <a:latin typeface="Times New Roman"/>
              </a:rPr>
              <a:t> </a:t>
            </a:r>
            <a:r>
              <a:rPr lang="en-US" sz="1200" b="0" i="0" u="none" strike="noStrike" baseline="0" dirty="0">
                <a:solidFill>
                  <a:srgbClr val="000000"/>
                </a:solidFill>
                <a:latin typeface="Times New Roman"/>
              </a:rPr>
              <a:t>This architecture supports the full range of BI/analytics, including those that employ AI. It includes many kinds of data, data storage devices, BI/analytics and users. It also includes components that became important with the emergence of big data—Hadoop, data lakes, streaming/critical event processing (CEP) engines, analytical sandboxes and non-SQL databases. Some of the components— AI engines, APIs for AI-based services and citizen data scientists. </a:t>
            </a:r>
            <a:r>
              <a:rPr lang="en-US" sz="1050" b="0" i="0" u="none" strike="noStrike" baseline="0" dirty="0">
                <a:solidFill>
                  <a:srgbClr val="000000"/>
                </a:solidFill>
                <a:latin typeface="Times New Roman"/>
              </a:rPr>
              <a:t> </a:t>
            </a:r>
          </a:p>
          <a:p>
            <a:pPr algn="just"/>
            <a:endParaRPr lang="en-US" sz="1050" b="0" i="0" u="none" strike="noStrike" baseline="0" dirty="0">
              <a:solidFill>
                <a:srgbClr val="000000"/>
              </a:solidFill>
              <a:latin typeface="Times New Roman"/>
            </a:endParaRPr>
          </a:p>
          <a:p>
            <a:r>
              <a:rPr lang="en-US" sz="1050" b="0" i="0" u="none" strike="noStrike" baseline="0" dirty="0">
                <a:latin typeface="Times New Roman"/>
              </a:rPr>
              <a:t>The architecture includes hybrid data storage with both cloud and on-premises components. Especially for smaller and mid-sized organizations, AI and other BI/analytics capabilities will be accessed through the cloud as analytics-as-a-service. </a:t>
            </a:r>
          </a:p>
          <a:p>
            <a:endParaRPr lang="en-US" sz="1050" b="0" i="0" u="none" strike="noStrike" baseline="0" dirty="0">
              <a:latin typeface="Times New Roman"/>
            </a:endParaRPr>
          </a:p>
          <a:p>
            <a:pPr algn="just"/>
            <a:r>
              <a:rPr lang="en-US" sz="1050" b="0" i="0" u="none" strike="noStrike" baseline="0" dirty="0">
                <a:latin typeface="Times New Roman"/>
              </a:rPr>
              <a:t>The reference architecture includes a Hadoop-based data lake. Because of the decreased cost of storage and processing with Hadoop and the ability to store data in a native format (i.e., without a predefined data model), many organizations are storing large amounts of raw data in a data lake. The rationale is that when raw data is needed for BI/analytics, it is available in the lake. </a:t>
            </a:r>
          </a:p>
          <a:p>
            <a:pPr algn="just"/>
            <a:endParaRPr lang="en-US" sz="1050" b="0" i="0" u="none" strike="noStrike" baseline="0" dirty="0">
              <a:latin typeface="Times New Roman"/>
            </a:endParaRPr>
          </a:p>
          <a:p>
            <a:pPr algn="just"/>
            <a:r>
              <a:rPr lang="en-US" sz="1050" b="0" i="0" u="none" strike="noStrike" baseline="0" dirty="0">
                <a:latin typeface="Times New Roman"/>
              </a:rPr>
              <a:t>Some have posited that Hadoop clusters will replace data warehouses because of their lower cost, but this currently seems unlikely. Organizations have invested heavily in their data warehouses to provide a “squeaky clean” repository of decision-support data. These warehouses provide an important analytics production capability for reporting, dashboards/scorecards and financial and compliance reporting. In the cognitive generation, however, there will be more data storage platforms (e.g., non- SQL databases) that store different kinds of data (e.g., IoT data streams) and support various kinds of specialized BI/analytics (e.g., sentiment analysis), but there will continue to be an important production role for data warehouses. Shawn Rogers, one of the interviewed experts, uses the metaphor that the warehouse was previously the center of the decision-support universe but is now just one of many planets as new, specialized platforms have emerged.</a:t>
            </a:r>
          </a:p>
          <a:p>
            <a:pPr algn="just"/>
            <a:r>
              <a:rPr lang="en-US" sz="1050" b="0" i="0" u="none" strike="noStrike" baseline="0" dirty="0">
                <a:latin typeface="Times New Roman"/>
              </a:rPr>
              <a:t> </a:t>
            </a:r>
          </a:p>
          <a:p>
            <a:pPr algn="just"/>
            <a:r>
              <a:rPr lang="en-US" sz="1050" b="0" i="0" u="none" strike="noStrike" baseline="0" dirty="0">
                <a:latin typeface="Times New Roman"/>
              </a:rPr>
              <a:t>There are many options for processing streaming data from IoT devices. The Apache Software Foundation, which provides Hadoop, also offers a variety of open-source projects (i.e., products) that can be used to provide streaming data solutions. Major vendors such as Amazon, Microsoft and IBM also have streaming data offerings. There are also specialized products for specific types of applications (e.g., homes, cars). </a:t>
            </a:r>
          </a:p>
          <a:p>
            <a:pPr algn="just"/>
            <a:endParaRPr lang="en-US" sz="1050" b="0" i="0" u="none" strike="noStrike" baseline="0" dirty="0">
              <a:latin typeface="Times New Roman"/>
            </a:endParaRPr>
          </a:p>
          <a:p>
            <a:pPr algn="just"/>
            <a:r>
              <a:rPr lang="en-US" sz="1050" b="0" i="0" u="none" strike="noStrike" baseline="0" dirty="0">
                <a:latin typeface="Times New Roman"/>
              </a:rPr>
              <a:t>Another component of the reference architecture is analytical sandboxes. Many organizations have created analytical sandboxes that analysts and data scientists use to build and test their models for advanced BI/analytics. In a real (i.e., physical) sandbox, data from the warehouse and other sources is loaded into a separate platform, such as an appliance. In a virtual sandbox, a partition of the data warehouse is loaded with the data the modelers need. Thus the data warehouse and sandbox reside in the same database software but operate as separate systems. </a:t>
            </a:r>
          </a:p>
          <a:p>
            <a:pPr algn="just"/>
            <a:endParaRPr lang="en-US" sz="1050" b="0" i="0" u="none" strike="noStrike" baseline="0" dirty="0">
              <a:latin typeface="Times New Roman"/>
            </a:endParaRPr>
          </a:p>
          <a:p>
            <a:pPr algn="just"/>
            <a:r>
              <a:rPr lang="en-US" sz="1050" b="0" i="0" u="none" strike="noStrike" baseline="0" dirty="0">
                <a:latin typeface="Times New Roman"/>
              </a:rPr>
              <a:t>There are two main reasons for creating a sandbox. The first is to take the processing load, which can be very heavy for advanced BI/analytics applications, off of the warehouse. This avoids potential performance problems with descriptive analytics, such as reports and dashboards. The second reason is to allow analysts and data scientists more control over the data they need. For example, they can load new data sets without going through potentially long warehouse approval processes. </a:t>
            </a:r>
          </a:p>
          <a:p>
            <a:pPr algn="just"/>
            <a:endParaRPr lang="en-US" sz="1050" b="0" i="0" u="none" strike="noStrike" baseline="0" dirty="0">
              <a:latin typeface="Times New Roman"/>
            </a:endParaRPr>
          </a:p>
          <a:p>
            <a:pPr algn="just"/>
            <a:r>
              <a:rPr lang="en-US" sz="1050" b="0" i="0" u="none" strike="noStrike" baseline="0" dirty="0">
                <a:latin typeface="Times New Roman"/>
              </a:rPr>
              <a:t>The bottom of the figure shows developers building production-grade applications, which potentially may use any of the data sources, data stores and BI/analytics tools. For example, the machine learning APIs from sources such as Microsoft and Amazon can be used to build AI-based applications. There will also be on-premises AI engines. </a:t>
            </a:r>
          </a:p>
          <a:p>
            <a:pPr algn="just"/>
            <a:endParaRPr lang="en-US" sz="1050" b="0" i="0" u="none" strike="noStrike" baseline="0" dirty="0">
              <a:latin typeface="Times New Roman"/>
            </a:endParaRPr>
          </a:p>
          <a:p>
            <a:pPr algn="just"/>
            <a:r>
              <a:rPr lang="en-US" sz="1050" b="0" i="0" u="none" strike="noStrike" baseline="0" dirty="0">
                <a:latin typeface="Times New Roman"/>
              </a:rPr>
              <a:t>The reference architecture shown in the figure has many components that must be integrated.</a:t>
            </a:r>
            <a:r>
              <a:rPr lang="en-US" sz="700" b="0" i="0" u="none" strike="noStrike" baseline="0" dirty="0">
                <a:solidFill>
                  <a:srgbClr val="000000"/>
                </a:solidFill>
                <a:latin typeface="Times New Roman"/>
              </a:rPr>
              <a:t> </a:t>
            </a:r>
            <a:r>
              <a:rPr lang="en-US" sz="1050" b="0" i="0" u="none" strike="noStrike" baseline="0" dirty="0">
                <a:solidFill>
                  <a:srgbClr val="000000"/>
                </a:solidFill>
                <a:latin typeface="Times New Roman"/>
              </a:rPr>
              <a:t>The following guidelines can be used to achieve the required integration: </a:t>
            </a:r>
          </a:p>
          <a:p>
            <a:r>
              <a:rPr lang="en-US" sz="1050" b="0" i="0" u="none" strike="noStrike" baseline="0" dirty="0">
                <a:latin typeface="Times New Roman"/>
              </a:rPr>
              <a:t>(1) Applications should be able to quickly and seamlessly access data from any storage platform. For example, a dashboard should be able to access and integrate data from a data mart and a non-SQL database. </a:t>
            </a:r>
          </a:p>
          <a:p>
            <a:endParaRPr lang="en-US" sz="1050" b="0" i="0" u="none" strike="noStrike" baseline="0" dirty="0">
              <a:latin typeface="Times New Roman"/>
            </a:endParaRPr>
          </a:p>
          <a:p>
            <a:r>
              <a:rPr lang="en-US" sz="1050" b="0" i="0" u="none" strike="noStrike" baseline="0" dirty="0">
                <a:latin typeface="Times New Roman"/>
              </a:rPr>
              <a:t>(2) Each platform should be used for the work that it is best suited to. For example, Hadoop is appropriate for taking large amounts of data, filtering it and making the results available, possibly to a BI/analytics application or a data warehouse. </a:t>
            </a:r>
          </a:p>
          <a:p>
            <a:endParaRPr lang="en-US" sz="1050" b="0" i="0" u="none" strike="noStrike" baseline="0" dirty="0">
              <a:latin typeface="Times New Roman"/>
            </a:endParaRPr>
          </a:p>
          <a:p>
            <a:r>
              <a:rPr lang="en-US" sz="1050" b="0" i="0" u="none" strike="noStrike" baseline="0" dirty="0">
                <a:latin typeface="Times New Roman"/>
              </a:rPr>
              <a:t>(3) Each platform should be used in a way that best matches its value-creation capabilities. For example, a data warehouse is best for reporting what has happened in the past and what is happening now, and for providing guidance on how to adapt going forward. </a:t>
            </a:r>
          </a:p>
          <a:p>
            <a:endParaRPr lang="en-US" sz="1050" b="0" i="0" u="none" strike="noStrike" baseline="0" dirty="0">
              <a:latin typeface="Times New Roman"/>
            </a:endParaRPr>
          </a:p>
          <a:p>
            <a:r>
              <a:rPr lang="en-US" sz="1050" b="0" i="0" u="none" strike="noStrike" baseline="0" dirty="0">
                <a:latin typeface="Times New Roman"/>
              </a:rPr>
              <a:t>(4) The platforms should share data and analytics results in “right time.” For example, an analysis may be running on one platform and need data or a BI/analytics result from a different platform. Vendors are making progress in integrating their platforms and those of other vendors.</a:t>
            </a:r>
            <a:r>
              <a:rPr lang="en-US" sz="700" b="0" i="0" u="none" strike="noStrike" baseline="0" dirty="0">
                <a:solidFill>
                  <a:srgbClr val="000000"/>
                </a:solidFill>
                <a:latin typeface="Times New Roman"/>
              </a:rPr>
              <a:t> </a:t>
            </a:r>
            <a:endParaRPr lang="en-US" sz="1050" b="0" i="0" u="none" strike="noStrike" baseline="0" dirty="0">
              <a:solidFill>
                <a:srgbClr val="000000"/>
              </a:solidFill>
              <a:latin typeface="Times New Roman"/>
            </a:endParaRPr>
          </a:p>
          <a:p>
            <a:endParaRPr lang="en-US" sz="1050" b="0" i="0" u="none" strike="noStrike" baseline="0" dirty="0">
              <a:latin typeface="Times New Roman"/>
            </a:endParaRPr>
          </a:p>
          <a:p>
            <a:pPr algn="just"/>
            <a:endParaRPr lang="en-US" sz="1050" b="0" i="0" u="none" strike="noStrike" baseline="0" dirty="0">
              <a:solidFill>
                <a:srgbClr val="000000"/>
              </a:solidFill>
              <a:latin typeface="Times New Roman"/>
            </a:endParaRPr>
          </a:p>
          <a:p>
            <a:pPr algn="just"/>
            <a:endParaRPr lang="en-US" sz="1200" b="0" i="0" u="none" strike="noStrike" baseline="0" dirty="0">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E3B71A67-780B-4F2A-A496-E986318852EB}" type="slidenum">
              <a:rPr kumimoji="0" lang="en-US" alt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7</a:t>
            </a:fld>
            <a:endParaRPr kumimoji="0" lang="en-US" alt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data preparation phase covers all activities to construct the final dataset (data that will be fed into the modeling tool(s)) from the initial raw data. Data preparation tasks are likely to be performed multiple times, and not in any prescribed order. Tasks include table, record, and attribute selection as well as transformation and cleaning of data for modeling tools.</a:t>
            </a:r>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Once you begin a data mining project, you quickly get beyond the high-level, normative description of what to do, and into the practical realities. These practical considerations are analogous to getting under the hood of a car to see what is going on.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6F0261-22FA-4191-9856-1E055DB98B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6600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Once you begin a data mining project, you quickly get beyond the high-level, normative description of what to do, and into the practical realities. These practical considerations are analogous to getting under the hood of a car to see what is going on.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6F0261-22FA-4191-9856-1E055DB98B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883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C80CBE4C-3967-4F8B-B371-E66131C5F3A0}" type="slidenum">
              <a:rPr kumimoji="0" lang="en-US" alt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10</a:t>
            </a:fld>
            <a:endParaRPr kumimoji="0" lang="en-US" alt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this phase, various modeling techniques are selected and applied, and their parameters are calibrated to optimal values. Typically, there are several techniques for the same data mining problem type. Some techniques have specific requirements on the form of data. Therefore, stepping back to the data preparation phase is often needed.</a:t>
            </a: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2C4F-E0B0-5A27-565B-DC98F6A33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E2D91F-5F58-7310-3113-94C519B7F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F774D-CCE9-A7A8-AE53-A13334F6A217}"/>
              </a:ext>
            </a:extLst>
          </p:cNvPr>
          <p:cNvSpPr>
            <a:spLocks noGrp="1"/>
          </p:cNvSpPr>
          <p:nvPr>
            <p:ph type="dt" sz="half" idx="10"/>
          </p:nvPr>
        </p:nvSpPr>
        <p:spPr/>
        <p:txBody>
          <a:bodyPr/>
          <a:lstStyle/>
          <a:p>
            <a:fld id="{A4A1BFDA-7C54-4F45-BCBD-027FEACE63DC}" type="datetimeFigureOut">
              <a:rPr lang="en-US" smtClean="0"/>
              <a:t>9/11/2024</a:t>
            </a:fld>
            <a:endParaRPr lang="en-US"/>
          </a:p>
        </p:txBody>
      </p:sp>
      <p:sp>
        <p:nvSpPr>
          <p:cNvPr id="5" name="Footer Placeholder 4">
            <a:extLst>
              <a:ext uri="{FF2B5EF4-FFF2-40B4-BE49-F238E27FC236}">
                <a16:creationId xmlns:a16="http://schemas.microsoft.com/office/drawing/2014/main" id="{FE2928E2-20E4-E594-3AD4-92F3B870F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43779-D6AE-D6EB-B4D6-D3EEBC63874C}"/>
              </a:ext>
            </a:extLst>
          </p:cNvPr>
          <p:cNvSpPr>
            <a:spLocks noGrp="1"/>
          </p:cNvSpPr>
          <p:nvPr>
            <p:ph type="sldNum" sz="quarter" idx="12"/>
          </p:nvPr>
        </p:nvSpPr>
        <p:spPr/>
        <p:txBody>
          <a:bodyPr/>
          <a:lstStyle/>
          <a:p>
            <a:fld id="{7F9D9E8E-AC85-4276-BF80-A53C4A084386}" type="slidenum">
              <a:rPr lang="en-US" smtClean="0"/>
              <a:t>‹#›</a:t>
            </a:fld>
            <a:endParaRPr lang="en-US"/>
          </a:p>
        </p:txBody>
      </p:sp>
    </p:spTree>
    <p:extLst>
      <p:ext uri="{BB962C8B-B14F-4D97-AF65-F5344CB8AC3E}">
        <p14:creationId xmlns:p14="http://schemas.microsoft.com/office/powerpoint/2010/main" val="422393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0C4D-57E1-4513-3472-4D83AFEE8E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17C76D-7B36-9367-E325-A76071450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8F9FF-363D-C733-7EE3-F7189E905BA6}"/>
              </a:ext>
            </a:extLst>
          </p:cNvPr>
          <p:cNvSpPr>
            <a:spLocks noGrp="1"/>
          </p:cNvSpPr>
          <p:nvPr>
            <p:ph type="dt" sz="half" idx="10"/>
          </p:nvPr>
        </p:nvSpPr>
        <p:spPr/>
        <p:txBody>
          <a:bodyPr/>
          <a:lstStyle/>
          <a:p>
            <a:fld id="{A4A1BFDA-7C54-4F45-BCBD-027FEACE63DC}" type="datetimeFigureOut">
              <a:rPr lang="en-US" smtClean="0"/>
              <a:t>9/11/2024</a:t>
            </a:fld>
            <a:endParaRPr lang="en-US"/>
          </a:p>
        </p:txBody>
      </p:sp>
      <p:sp>
        <p:nvSpPr>
          <p:cNvPr id="5" name="Footer Placeholder 4">
            <a:extLst>
              <a:ext uri="{FF2B5EF4-FFF2-40B4-BE49-F238E27FC236}">
                <a16:creationId xmlns:a16="http://schemas.microsoft.com/office/drawing/2014/main" id="{27BCC56A-884B-843E-3B37-88D6B0754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B77A2-0FAD-4EB5-127B-19334A26CC75}"/>
              </a:ext>
            </a:extLst>
          </p:cNvPr>
          <p:cNvSpPr>
            <a:spLocks noGrp="1"/>
          </p:cNvSpPr>
          <p:nvPr>
            <p:ph type="sldNum" sz="quarter" idx="12"/>
          </p:nvPr>
        </p:nvSpPr>
        <p:spPr/>
        <p:txBody>
          <a:bodyPr/>
          <a:lstStyle/>
          <a:p>
            <a:fld id="{7F9D9E8E-AC85-4276-BF80-A53C4A084386}" type="slidenum">
              <a:rPr lang="en-US" smtClean="0"/>
              <a:t>‹#›</a:t>
            </a:fld>
            <a:endParaRPr lang="en-US"/>
          </a:p>
        </p:txBody>
      </p:sp>
    </p:spTree>
    <p:extLst>
      <p:ext uri="{BB962C8B-B14F-4D97-AF65-F5344CB8AC3E}">
        <p14:creationId xmlns:p14="http://schemas.microsoft.com/office/powerpoint/2010/main" val="415494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00B09-A16F-6015-8929-301B85D0C9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48FF65-289E-DFAE-F761-14C9302C80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C25E-6568-EE9A-4E06-1612555DC86D}"/>
              </a:ext>
            </a:extLst>
          </p:cNvPr>
          <p:cNvSpPr>
            <a:spLocks noGrp="1"/>
          </p:cNvSpPr>
          <p:nvPr>
            <p:ph type="dt" sz="half" idx="10"/>
          </p:nvPr>
        </p:nvSpPr>
        <p:spPr/>
        <p:txBody>
          <a:bodyPr/>
          <a:lstStyle/>
          <a:p>
            <a:fld id="{A4A1BFDA-7C54-4F45-BCBD-027FEACE63DC}" type="datetimeFigureOut">
              <a:rPr lang="en-US" smtClean="0"/>
              <a:t>9/11/2024</a:t>
            </a:fld>
            <a:endParaRPr lang="en-US"/>
          </a:p>
        </p:txBody>
      </p:sp>
      <p:sp>
        <p:nvSpPr>
          <p:cNvPr id="5" name="Footer Placeholder 4">
            <a:extLst>
              <a:ext uri="{FF2B5EF4-FFF2-40B4-BE49-F238E27FC236}">
                <a16:creationId xmlns:a16="http://schemas.microsoft.com/office/drawing/2014/main" id="{242F793A-9C0F-BD38-E942-D587ED259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71224-B39B-F791-4F4E-A9833CAA47F9}"/>
              </a:ext>
            </a:extLst>
          </p:cNvPr>
          <p:cNvSpPr>
            <a:spLocks noGrp="1"/>
          </p:cNvSpPr>
          <p:nvPr>
            <p:ph type="sldNum" sz="quarter" idx="12"/>
          </p:nvPr>
        </p:nvSpPr>
        <p:spPr/>
        <p:txBody>
          <a:bodyPr/>
          <a:lstStyle/>
          <a:p>
            <a:fld id="{7F9D9E8E-AC85-4276-BF80-A53C4A084386}" type="slidenum">
              <a:rPr lang="en-US" smtClean="0"/>
              <a:t>‹#›</a:t>
            </a:fld>
            <a:endParaRPr lang="en-US"/>
          </a:p>
        </p:txBody>
      </p:sp>
    </p:spTree>
    <p:extLst>
      <p:ext uri="{BB962C8B-B14F-4D97-AF65-F5344CB8AC3E}">
        <p14:creationId xmlns:p14="http://schemas.microsoft.com/office/powerpoint/2010/main" val="214870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9CC8-7180-29D4-A6D5-CBA01A610A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CCAC6-A56C-977E-791A-0DD60019B8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1A9DA-5621-CDF4-8851-D449BC3AB09B}"/>
              </a:ext>
            </a:extLst>
          </p:cNvPr>
          <p:cNvSpPr>
            <a:spLocks noGrp="1"/>
          </p:cNvSpPr>
          <p:nvPr>
            <p:ph type="dt" sz="half" idx="10"/>
          </p:nvPr>
        </p:nvSpPr>
        <p:spPr/>
        <p:txBody>
          <a:bodyPr/>
          <a:lstStyle/>
          <a:p>
            <a:fld id="{A4A1BFDA-7C54-4F45-BCBD-027FEACE63DC}" type="datetimeFigureOut">
              <a:rPr lang="en-US" smtClean="0"/>
              <a:t>9/11/2024</a:t>
            </a:fld>
            <a:endParaRPr lang="en-US"/>
          </a:p>
        </p:txBody>
      </p:sp>
      <p:sp>
        <p:nvSpPr>
          <p:cNvPr id="5" name="Footer Placeholder 4">
            <a:extLst>
              <a:ext uri="{FF2B5EF4-FFF2-40B4-BE49-F238E27FC236}">
                <a16:creationId xmlns:a16="http://schemas.microsoft.com/office/drawing/2014/main" id="{EE6527E4-6745-2CA2-7BEC-0A8014D1B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A6A7B-C753-A78E-A662-FC37A2D90870}"/>
              </a:ext>
            </a:extLst>
          </p:cNvPr>
          <p:cNvSpPr>
            <a:spLocks noGrp="1"/>
          </p:cNvSpPr>
          <p:nvPr>
            <p:ph type="sldNum" sz="quarter" idx="12"/>
          </p:nvPr>
        </p:nvSpPr>
        <p:spPr/>
        <p:txBody>
          <a:bodyPr/>
          <a:lstStyle/>
          <a:p>
            <a:fld id="{7F9D9E8E-AC85-4276-BF80-A53C4A084386}" type="slidenum">
              <a:rPr lang="en-US" smtClean="0"/>
              <a:t>‹#›</a:t>
            </a:fld>
            <a:endParaRPr lang="en-US"/>
          </a:p>
        </p:txBody>
      </p:sp>
    </p:spTree>
    <p:extLst>
      <p:ext uri="{BB962C8B-B14F-4D97-AF65-F5344CB8AC3E}">
        <p14:creationId xmlns:p14="http://schemas.microsoft.com/office/powerpoint/2010/main" val="337590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6CE3-AC60-BEE9-C9C7-EA638A8E6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8833D0-17C9-7E56-795B-47D6CE5A58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C94ED8-FA6B-A3D4-612B-F85851140B55}"/>
              </a:ext>
            </a:extLst>
          </p:cNvPr>
          <p:cNvSpPr>
            <a:spLocks noGrp="1"/>
          </p:cNvSpPr>
          <p:nvPr>
            <p:ph type="dt" sz="half" idx="10"/>
          </p:nvPr>
        </p:nvSpPr>
        <p:spPr/>
        <p:txBody>
          <a:bodyPr/>
          <a:lstStyle/>
          <a:p>
            <a:fld id="{A4A1BFDA-7C54-4F45-BCBD-027FEACE63DC}" type="datetimeFigureOut">
              <a:rPr lang="en-US" smtClean="0"/>
              <a:t>9/11/2024</a:t>
            </a:fld>
            <a:endParaRPr lang="en-US"/>
          </a:p>
        </p:txBody>
      </p:sp>
      <p:sp>
        <p:nvSpPr>
          <p:cNvPr id="5" name="Footer Placeholder 4">
            <a:extLst>
              <a:ext uri="{FF2B5EF4-FFF2-40B4-BE49-F238E27FC236}">
                <a16:creationId xmlns:a16="http://schemas.microsoft.com/office/drawing/2014/main" id="{16DB4329-1F8C-5221-25E7-662781063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93F75-B166-6E6E-DD50-0701B9BAD3C1}"/>
              </a:ext>
            </a:extLst>
          </p:cNvPr>
          <p:cNvSpPr>
            <a:spLocks noGrp="1"/>
          </p:cNvSpPr>
          <p:nvPr>
            <p:ph type="sldNum" sz="quarter" idx="12"/>
          </p:nvPr>
        </p:nvSpPr>
        <p:spPr/>
        <p:txBody>
          <a:bodyPr/>
          <a:lstStyle/>
          <a:p>
            <a:fld id="{7F9D9E8E-AC85-4276-BF80-A53C4A084386}" type="slidenum">
              <a:rPr lang="en-US" smtClean="0"/>
              <a:t>‹#›</a:t>
            </a:fld>
            <a:endParaRPr lang="en-US"/>
          </a:p>
        </p:txBody>
      </p:sp>
    </p:spTree>
    <p:extLst>
      <p:ext uri="{BB962C8B-B14F-4D97-AF65-F5344CB8AC3E}">
        <p14:creationId xmlns:p14="http://schemas.microsoft.com/office/powerpoint/2010/main" val="255538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1EDA-2452-2820-83B7-BF1F5F9393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FFD8D-A69B-9BCA-CCD0-085D901D53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91BC1-6DF3-BD8A-F5B4-69E0CE631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1E06E6-341F-5729-4FBD-5281E06E850B}"/>
              </a:ext>
            </a:extLst>
          </p:cNvPr>
          <p:cNvSpPr>
            <a:spLocks noGrp="1"/>
          </p:cNvSpPr>
          <p:nvPr>
            <p:ph type="dt" sz="half" idx="10"/>
          </p:nvPr>
        </p:nvSpPr>
        <p:spPr/>
        <p:txBody>
          <a:bodyPr/>
          <a:lstStyle/>
          <a:p>
            <a:fld id="{A4A1BFDA-7C54-4F45-BCBD-027FEACE63DC}" type="datetimeFigureOut">
              <a:rPr lang="en-US" smtClean="0"/>
              <a:t>9/11/2024</a:t>
            </a:fld>
            <a:endParaRPr lang="en-US"/>
          </a:p>
        </p:txBody>
      </p:sp>
      <p:sp>
        <p:nvSpPr>
          <p:cNvPr id="6" name="Footer Placeholder 5">
            <a:extLst>
              <a:ext uri="{FF2B5EF4-FFF2-40B4-BE49-F238E27FC236}">
                <a16:creationId xmlns:a16="http://schemas.microsoft.com/office/drawing/2014/main" id="{C6C24595-DDC2-05D8-E1A9-7F2A9605E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054C7-4544-969C-C38C-708001EFF8FB}"/>
              </a:ext>
            </a:extLst>
          </p:cNvPr>
          <p:cNvSpPr>
            <a:spLocks noGrp="1"/>
          </p:cNvSpPr>
          <p:nvPr>
            <p:ph type="sldNum" sz="quarter" idx="12"/>
          </p:nvPr>
        </p:nvSpPr>
        <p:spPr/>
        <p:txBody>
          <a:bodyPr/>
          <a:lstStyle/>
          <a:p>
            <a:fld id="{7F9D9E8E-AC85-4276-BF80-A53C4A084386}" type="slidenum">
              <a:rPr lang="en-US" smtClean="0"/>
              <a:t>‹#›</a:t>
            </a:fld>
            <a:endParaRPr lang="en-US"/>
          </a:p>
        </p:txBody>
      </p:sp>
    </p:spTree>
    <p:extLst>
      <p:ext uri="{BB962C8B-B14F-4D97-AF65-F5344CB8AC3E}">
        <p14:creationId xmlns:p14="http://schemas.microsoft.com/office/powerpoint/2010/main" val="383458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C54C-390C-F002-499A-AA93D06C99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8CC974-010A-3930-EAFE-E3B518D29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325B7-3109-20E4-C89E-5934298D1B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BE389C-6741-B6FA-A276-34D6BA6BC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067CEF-BF6F-20A4-E2BE-ACCD1E343E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75242D-B2C2-EBD4-49F2-8780E5DBA7F1}"/>
              </a:ext>
            </a:extLst>
          </p:cNvPr>
          <p:cNvSpPr>
            <a:spLocks noGrp="1"/>
          </p:cNvSpPr>
          <p:nvPr>
            <p:ph type="dt" sz="half" idx="10"/>
          </p:nvPr>
        </p:nvSpPr>
        <p:spPr/>
        <p:txBody>
          <a:bodyPr/>
          <a:lstStyle/>
          <a:p>
            <a:fld id="{A4A1BFDA-7C54-4F45-BCBD-027FEACE63DC}" type="datetimeFigureOut">
              <a:rPr lang="en-US" smtClean="0"/>
              <a:t>9/11/2024</a:t>
            </a:fld>
            <a:endParaRPr lang="en-US"/>
          </a:p>
        </p:txBody>
      </p:sp>
      <p:sp>
        <p:nvSpPr>
          <p:cNvPr id="8" name="Footer Placeholder 7">
            <a:extLst>
              <a:ext uri="{FF2B5EF4-FFF2-40B4-BE49-F238E27FC236}">
                <a16:creationId xmlns:a16="http://schemas.microsoft.com/office/drawing/2014/main" id="{56A7ECBC-30E7-B049-6A32-D0C2BA8384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8DB767-F6F0-B6D3-6F6C-FC04F9359535}"/>
              </a:ext>
            </a:extLst>
          </p:cNvPr>
          <p:cNvSpPr>
            <a:spLocks noGrp="1"/>
          </p:cNvSpPr>
          <p:nvPr>
            <p:ph type="sldNum" sz="quarter" idx="12"/>
          </p:nvPr>
        </p:nvSpPr>
        <p:spPr/>
        <p:txBody>
          <a:bodyPr/>
          <a:lstStyle/>
          <a:p>
            <a:fld id="{7F9D9E8E-AC85-4276-BF80-A53C4A084386}" type="slidenum">
              <a:rPr lang="en-US" smtClean="0"/>
              <a:t>‹#›</a:t>
            </a:fld>
            <a:endParaRPr lang="en-US"/>
          </a:p>
        </p:txBody>
      </p:sp>
    </p:spTree>
    <p:extLst>
      <p:ext uri="{BB962C8B-B14F-4D97-AF65-F5344CB8AC3E}">
        <p14:creationId xmlns:p14="http://schemas.microsoft.com/office/powerpoint/2010/main" val="427555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485E-95FF-F3BB-0F70-06154A746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76A061-BEE4-DF7E-95D3-FC7AE7A8E8BA}"/>
              </a:ext>
            </a:extLst>
          </p:cNvPr>
          <p:cNvSpPr>
            <a:spLocks noGrp="1"/>
          </p:cNvSpPr>
          <p:nvPr>
            <p:ph type="dt" sz="half" idx="10"/>
          </p:nvPr>
        </p:nvSpPr>
        <p:spPr/>
        <p:txBody>
          <a:bodyPr/>
          <a:lstStyle/>
          <a:p>
            <a:fld id="{A4A1BFDA-7C54-4F45-BCBD-027FEACE63DC}" type="datetimeFigureOut">
              <a:rPr lang="en-US" smtClean="0"/>
              <a:t>9/11/2024</a:t>
            </a:fld>
            <a:endParaRPr lang="en-US"/>
          </a:p>
        </p:txBody>
      </p:sp>
      <p:sp>
        <p:nvSpPr>
          <p:cNvPr id="4" name="Footer Placeholder 3">
            <a:extLst>
              <a:ext uri="{FF2B5EF4-FFF2-40B4-BE49-F238E27FC236}">
                <a16:creationId xmlns:a16="http://schemas.microsoft.com/office/drawing/2014/main" id="{D9FF189C-46F0-332F-0506-4724891776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EDBF21-CE0B-4B79-F72C-719B162CADB5}"/>
              </a:ext>
            </a:extLst>
          </p:cNvPr>
          <p:cNvSpPr>
            <a:spLocks noGrp="1"/>
          </p:cNvSpPr>
          <p:nvPr>
            <p:ph type="sldNum" sz="quarter" idx="12"/>
          </p:nvPr>
        </p:nvSpPr>
        <p:spPr/>
        <p:txBody>
          <a:bodyPr/>
          <a:lstStyle/>
          <a:p>
            <a:fld id="{7F9D9E8E-AC85-4276-BF80-A53C4A084386}" type="slidenum">
              <a:rPr lang="en-US" smtClean="0"/>
              <a:t>‹#›</a:t>
            </a:fld>
            <a:endParaRPr lang="en-US"/>
          </a:p>
        </p:txBody>
      </p:sp>
    </p:spTree>
    <p:extLst>
      <p:ext uri="{BB962C8B-B14F-4D97-AF65-F5344CB8AC3E}">
        <p14:creationId xmlns:p14="http://schemas.microsoft.com/office/powerpoint/2010/main" val="298465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EBD73-6630-F9C9-47F9-28A7C4187F95}"/>
              </a:ext>
            </a:extLst>
          </p:cNvPr>
          <p:cNvSpPr>
            <a:spLocks noGrp="1"/>
          </p:cNvSpPr>
          <p:nvPr>
            <p:ph type="dt" sz="half" idx="10"/>
          </p:nvPr>
        </p:nvSpPr>
        <p:spPr/>
        <p:txBody>
          <a:bodyPr/>
          <a:lstStyle/>
          <a:p>
            <a:fld id="{A4A1BFDA-7C54-4F45-BCBD-027FEACE63DC}" type="datetimeFigureOut">
              <a:rPr lang="en-US" smtClean="0"/>
              <a:t>9/11/2024</a:t>
            </a:fld>
            <a:endParaRPr lang="en-US"/>
          </a:p>
        </p:txBody>
      </p:sp>
      <p:sp>
        <p:nvSpPr>
          <p:cNvPr id="3" name="Footer Placeholder 2">
            <a:extLst>
              <a:ext uri="{FF2B5EF4-FFF2-40B4-BE49-F238E27FC236}">
                <a16:creationId xmlns:a16="http://schemas.microsoft.com/office/drawing/2014/main" id="{C39BA32B-96AC-ECE5-5B84-2FF15D2A0A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057841-D23F-8CFC-2885-8C122586451A}"/>
              </a:ext>
            </a:extLst>
          </p:cNvPr>
          <p:cNvSpPr>
            <a:spLocks noGrp="1"/>
          </p:cNvSpPr>
          <p:nvPr>
            <p:ph type="sldNum" sz="quarter" idx="12"/>
          </p:nvPr>
        </p:nvSpPr>
        <p:spPr/>
        <p:txBody>
          <a:bodyPr/>
          <a:lstStyle/>
          <a:p>
            <a:fld id="{7F9D9E8E-AC85-4276-BF80-A53C4A084386}" type="slidenum">
              <a:rPr lang="en-US" smtClean="0"/>
              <a:t>‹#›</a:t>
            </a:fld>
            <a:endParaRPr lang="en-US"/>
          </a:p>
        </p:txBody>
      </p:sp>
    </p:spTree>
    <p:extLst>
      <p:ext uri="{BB962C8B-B14F-4D97-AF65-F5344CB8AC3E}">
        <p14:creationId xmlns:p14="http://schemas.microsoft.com/office/powerpoint/2010/main" val="2435475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AAA0-99ED-76AC-AEF4-44B360B82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DC3F46-6E9B-E48D-CB04-2ACA0A911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B4FC74-A27C-B620-5B2F-D299E3232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8D888E-FE1C-F432-D951-DEA507F23AC2}"/>
              </a:ext>
            </a:extLst>
          </p:cNvPr>
          <p:cNvSpPr>
            <a:spLocks noGrp="1"/>
          </p:cNvSpPr>
          <p:nvPr>
            <p:ph type="dt" sz="half" idx="10"/>
          </p:nvPr>
        </p:nvSpPr>
        <p:spPr/>
        <p:txBody>
          <a:bodyPr/>
          <a:lstStyle/>
          <a:p>
            <a:fld id="{A4A1BFDA-7C54-4F45-BCBD-027FEACE63DC}" type="datetimeFigureOut">
              <a:rPr lang="en-US" smtClean="0"/>
              <a:t>9/11/2024</a:t>
            </a:fld>
            <a:endParaRPr lang="en-US"/>
          </a:p>
        </p:txBody>
      </p:sp>
      <p:sp>
        <p:nvSpPr>
          <p:cNvPr id="6" name="Footer Placeholder 5">
            <a:extLst>
              <a:ext uri="{FF2B5EF4-FFF2-40B4-BE49-F238E27FC236}">
                <a16:creationId xmlns:a16="http://schemas.microsoft.com/office/drawing/2014/main" id="{14E5AC24-7B34-5415-65B4-2722B401B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A8A9AC-7200-67FE-7A45-BD8A22C98094}"/>
              </a:ext>
            </a:extLst>
          </p:cNvPr>
          <p:cNvSpPr>
            <a:spLocks noGrp="1"/>
          </p:cNvSpPr>
          <p:nvPr>
            <p:ph type="sldNum" sz="quarter" idx="12"/>
          </p:nvPr>
        </p:nvSpPr>
        <p:spPr/>
        <p:txBody>
          <a:bodyPr/>
          <a:lstStyle/>
          <a:p>
            <a:fld id="{7F9D9E8E-AC85-4276-BF80-A53C4A084386}" type="slidenum">
              <a:rPr lang="en-US" smtClean="0"/>
              <a:t>‹#›</a:t>
            </a:fld>
            <a:endParaRPr lang="en-US"/>
          </a:p>
        </p:txBody>
      </p:sp>
    </p:spTree>
    <p:extLst>
      <p:ext uri="{BB962C8B-B14F-4D97-AF65-F5344CB8AC3E}">
        <p14:creationId xmlns:p14="http://schemas.microsoft.com/office/powerpoint/2010/main" val="134252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35994-1E37-848D-1D01-44A86A812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04DF12-FB8E-BC78-8A7C-A43F48B75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F7D6EA-3F02-A6BA-4C16-F2AD9E021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7216B-763A-3919-3D9F-8EC147D0B9DE}"/>
              </a:ext>
            </a:extLst>
          </p:cNvPr>
          <p:cNvSpPr>
            <a:spLocks noGrp="1"/>
          </p:cNvSpPr>
          <p:nvPr>
            <p:ph type="dt" sz="half" idx="10"/>
          </p:nvPr>
        </p:nvSpPr>
        <p:spPr/>
        <p:txBody>
          <a:bodyPr/>
          <a:lstStyle/>
          <a:p>
            <a:fld id="{A4A1BFDA-7C54-4F45-BCBD-027FEACE63DC}" type="datetimeFigureOut">
              <a:rPr lang="en-US" smtClean="0"/>
              <a:t>9/11/2024</a:t>
            </a:fld>
            <a:endParaRPr lang="en-US"/>
          </a:p>
        </p:txBody>
      </p:sp>
      <p:sp>
        <p:nvSpPr>
          <p:cNvPr id="6" name="Footer Placeholder 5">
            <a:extLst>
              <a:ext uri="{FF2B5EF4-FFF2-40B4-BE49-F238E27FC236}">
                <a16:creationId xmlns:a16="http://schemas.microsoft.com/office/drawing/2014/main" id="{6D9D2F0C-9528-C5C6-C824-EDF19A7D1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3FA530-A016-32C8-F901-BD7EEAB391DE}"/>
              </a:ext>
            </a:extLst>
          </p:cNvPr>
          <p:cNvSpPr>
            <a:spLocks noGrp="1"/>
          </p:cNvSpPr>
          <p:nvPr>
            <p:ph type="sldNum" sz="quarter" idx="12"/>
          </p:nvPr>
        </p:nvSpPr>
        <p:spPr/>
        <p:txBody>
          <a:bodyPr/>
          <a:lstStyle/>
          <a:p>
            <a:fld id="{7F9D9E8E-AC85-4276-BF80-A53C4A084386}" type="slidenum">
              <a:rPr lang="en-US" smtClean="0"/>
              <a:t>‹#›</a:t>
            </a:fld>
            <a:endParaRPr lang="en-US"/>
          </a:p>
        </p:txBody>
      </p:sp>
    </p:spTree>
    <p:extLst>
      <p:ext uri="{BB962C8B-B14F-4D97-AF65-F5344CB8AC3E}">
        <p14:creationId xmlns:p14="http://schemas.microsoft.com/office/powerpoint/2010/main" val="49199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16E8D8-6CA4-5E60-AA8B-2BB04D1990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96E449-D097-5DB4-A36A-E95116CBF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53F27-6287-9D02-5E61-F1BEBD2F0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A1BFDA-7C54-4F45-BCBD-027FEACE63DC}" type="datetimeFigureOut">
              <a:rPr lang="en-US" smtClean="0"/>
              <a:t>9/11/2024</a:t>
            </a:fld>
            <a:endParaRPr lang="en-US"/>
          </a:p>
        </p:txBody>
      </p:sp>
      <p:sp>
        <p:nvSpPr>
          <p:cNvPr id="5" name="Footer Placeholder 4">
            <a:extLst>
              <a:ext uri="{FF2B5EF4-FFF2-40B4-BE49-F238E27FC236}">
                <a16:creationId xmlns:a16="http://schemas.microsoft.com/office/drawing/2014/main" id="{9ACB1B37-690C-550A-6810-77A489139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73D79C-1766-1C64-DB17-F18720CF06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9D9E8E-AC85-4276-BF80-A53C4A084386}" type="slidenum">
              <a:rPr lang="en-US" smtClean="0"/>
              <a:t>‹#›</a:t>
            </a:fld>
            <a:endParaRPr lang="en-US"/>
          </a:p>
        </p:txBody>
      </p:sp>
    </p:spTree>
    <p:extLst>
      <p:ext uri="{BB962C8B-B14F-4D97-AF65-F5344CB8AC3E}">
        <p14:creationId xmlns:p14="http://schemas.microsoft.com/office/powerpoint/2010/main" val="4278665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mlu-explain.github.io/precision-recall/?utm_medium=email&amp;utm_source=topic+optin&amp;utm_campaign=awareness&amp;utm_content=20220411+data+ai+nl&amp;mkt_tok=MTA3LUZNUy0wNzAAAAGDuIv9Q69diu42_5yUNDX4MyNz3TF2mKSI7vvXH6sBfKVU5pTEDCau5wJhd2NGSkiU6N1Rok6NfwjV_IaRtAKXyR2sJv3NE2d86eukaO7NR7Gv5kA" TargetMode="External"/><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AF52A-84BC-4826-B337-485DAD5CCB13}"/>
              </a:ext>
            </a:extLst>
          </p:cNvPr>
          <p:cNvSpPr txBox="1"/>
          <p:nvPr/>
        </p:nvSpPr>
        <p:spPr>
          <a:xfrm>
            <a:off x="2743178" y="998749"/>
            <a:ext cx="5665304" cy="923330"/>
          </a:xfrm>
          <a:prstGeom prst="rect">
            <a:avLst/>
          </a:prstGeom>
          <a:noFill/>
        </p:spPr>
        <p:txBody>
          <a:bodyPr wrap="square" rtlCol="0">
            <a:spAutoFit/>
          </a:bodyPr>
          <a:lstStyle/>
          <a:p>
            <a:pPr algn="ctr" defTabSz="685800"/>
            <a:r>
              <a:rPr lang="en-US" sz="5400" b="1" dirty="0">
                <a:solidFill>
                  <a:srgbClr val="000000"/>
                </a:solidFill>
                <a:latin typeface="Arial"/>
                <a:cs typeface="Arial"/>
              </a:rPr>
              <a:t>CRISP-DM</a:t>
            </a:r>
          </a:p>
        </p:txBody>
      </p:sp>
      <p:pic>
        <p:nvPicPr>
          <p:cNvPr id="3" name="Picture 2">
            <a:extLst>
              <a:ext uri="{FF2B5EF4-FFF2-40B4-BE49-F238E27FC236}">
                <a16:creationId xmlns:a16="http://schemas.microsoft.com/office/drawing/2014/main" id="{D9540B10-CCA5-4DB8-850D-160871467000}"/>
              </a:ext>
            </a:extLst>
          </p:cNvPr>
          <p:cNvPicPr>
            <a:picLocks noChangeAspect="1"/>
          </p:cNvPicPr>
          <p:nvPr/>
        </p:nvPicPr>
        <p:blipFill>
          <a:blip r:embed="rId2"/>
          <a:stretch>
            <a:fillRect/>
          </a:stretch>
        </p:blipFill>
        <p:spPr>
          <a:xfrm>
            <a:off x="6595318" y="3203863"/>
            <a:ext cx="2480316" cy="2103075"/>
          </a:xfrm>
          <a:prstGeom prst="rect">
            <a:avLst/>
          </a:prstGeom>
        </p:spPr>
      </p:pic>
      <p:pic>
        <p:nvPicPr>
          <p:cNvPr id="7" name="Picture 6" descr="A picture containing game&#10;&#10;Description automatically generated">
            <a:extLst>
              <a:ext uri="{FF2B5EF4-FFF2-40B4-BE49-F238E27FC236}">
                <a16:creationId xmlns:a16="http://schemas.microsoft.com/office/drawing/2014/main" id="{FDD20F02-195D-4657-8AF9-5BE5BD68D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92" y="2709017"/>
            <a:ext cx="3982340" cy="3255947"/>
          </a:xfrm>
          <a:prstGeom prst="rect">
            <a:avLst/>
          </a:prstGeom>
        </p:spPr>
      </p:pic>
    </p:spTree>
    <p:extLst>
      <p:ext uri="{BB962C8B-B14F-4D97-AF65-F5344CB8AC3E}">
        <p14:creationId xmlns:p14="http://schemas.microsoft.com/office/powerpoint/2010/main" val="173341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266558" y="1217243"/>
            <a:ext cx="5657850" cy="685800"/>
          </a:xfrm>
        </p:spPr>
        <p:txBody>
          <a:bodyPr>
            <a:normAutofit/>
          </a:bodyPr>
          <a:lstStyle/>
          <a:p>
            <a:pPr eaLnBrk="1" hangingPunct="1"/>
            <a:r>
              <a:rPr lang="en-US" altLang="en-US" sz="4000" b="1" dirty="0"/>
              <a:t>Modeling</a:t>
            </a:r>
          </a:p>
        </p:txBody>
      </p:sp>
      <p:sp>
        <p:nvSpPr>
          <p:cNvPr id="38915" name="Rectangle 3"/>
          <p:cNvSpPr>
            <a:spLocks noGrp="1" noChangeArrowheads="1"/>
          </p:cNvSpPr>
          <p:nvPr>
            <p:ph type="body" idx="1"/>
          </p:nvPr>
        </p:nvSpPr>
        <p:spPr>
          <a:xfrm>
            <a:off x="1557115" y="2373595"/>
            <a:ext cx="6172200" cy="3455194"/>
          </a:xfrm>
        </p:spPr>
        <p:txBody>
          <a:bodyPr/>
          <a:lstStyle/>
          <a:p>
            <a:pPr eaLnBrk="1" hangingPunct="1"/>
            <a:r>
              <a:rPr lang="en-US" altLang="en-US" dirty="0">
                <a:latin typeface="Arial" panose="020B0604020202020204" pitchFamily="34" charset="0"/>
                <a:cs typeface="Arial" panose="020B0604020202020204" pitchFamily="34" charset="0"/>
              </a:rPr>
              <a:t>Select the modeling technique</a:t>
            </a:r>
          </a:p>
          <a:p>
            <a:pPr eaLnBrk="1" hangingPunct="1"/>
            <a:r>
              <a:rPr lang="en-US" altLang="en-US" dirty="0">
                <a:latin typeface="Arial" panose="020B0604020202020204" pitchFamily="34" charset="0"/>
                <a:cs typeface="Arial" panose="020B0604020202020204" pitchFamily="34" charset="0"/>
              </a:rPr>
              <a:t>Generate test design</a:t>
            </a:r>
          </a:p>
          <a:p>
            <a:pPr eaLnBrk="1" hangingPunct="1"/>
            <a:r>
              <a:rPr lang="en-US" altLang="en-US" dirty="0">
                <a:latin typeface="Arial" panose="020B0604020202020204" pitchFamily="34" charset="0"/>
                <a:cs typeface="Arial" panose="020B0604020202020204" pitchFamily="34" charset="0"/>
              </a:rPr>
              <a:t>Build the model</a:t>
            </a:r>
          </a:p>
          <a:p>
            <a:pPr eaLnBrk="1" hangingPunct="1"/>
            <a:r>
              <a:rPr lang="en-US" altLang="en-US" dirty="0">
                <a:latin typeface="Arial" panose="020B0604020202020204" pitchFamily="34" charset="0"/>
                <a:cs typeface="Arial" panose="020B0604020202020204" pitchFamily="34" charset="0"/>
              </a:rPr>
              <a:t>Assess the model</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9723" y="3879791"/>
            <a:ext cx="3250251" cy="1948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770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8915">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8915">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8915">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8915">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81" y="759204"/>
            <a:ext cx="8020406" cy="871538"/>
          </a:xfrm>
        </p:spPr>
        <p:txBody>
          <a:bodyPr>
            <a:noAutofit/>
          </a:bodyPr>
          <a:lstStyle/>
          <a:p>
            <a:r>
              <a:rPr lang="en-US" sz="4000" b="1" dirty="0">
                <a:latin typeface="Arial" panose="020B0604020202020204" pitchFamily="34" charset="0"/>
                <a:cs typeface="Arial" panose="020B0604020202020204" pitchFamily="34" charset="0"/>
              </a:rPr>
              <a:t>Under the Hood: Modeling</a:t>
            </a:r>
          </a:p>
        </p:txBody>
      </p:sp>
      <p:sp>
        <p:nvSpPr>
          <p:cNvPr id="4" name="Text Placeholder 3"/>
          <p:cNvSpPr>
            <a:spLocks noGrp="1"/>
          </p:cNvSpPr>
          <p:nvPr>
            <p:ph type="body" sz="half" idx="2"/>
          </p:nvPr>
        </p:nvSpPr>
        <p:spPr>
          <a:xfrm>
            <a:off x="620785" y="2215220"/>
            <a:ext cx="7944374" cy="3883576"/>
          </a:xfrm>
        </p:spPr>
        <p:txBody>
          <a:bodyPr>
            <a:no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There are models for categorical and continuous dependent variables</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There is supervised (dependent variable specified) and unsupervised (categories determined by the algorithm) learning</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Be careful of overfitting the model – too many variables for the amount of the data</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Be careful of correlated independent variables </a:t>
            </a:r>
          </a:p>
          <a:p>
            <a:pPr marL="342900" indent="-342900">
              <a:buFont typeface="Arial" panose="020B0604020202020204" pitchFamily="34" charset="0"/>
              <a:buChar char="•"/>
            </a:pPr>
            <a:endParaRPr lang="en-US" sz="2800" dirty="0">
              <a:latin typeface="+mj-lt"/>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412231" y="3109694"/>
            <a:ext cx="1564481"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9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57" y="720205"/>
            <a:ext cx="8191322" cy="871538"/>
          </a:xfrm>
        </p:spPr>
        <p:txBody>
          <a:bodyPr>
            <a:noAutofit/>
          </a:bodyPr>
          <a:lstStyle/>
          <a:p>
            <a:r>
              <a:rPr lang="en-US" sz="4000" b="1" dirty="0"/>
              <a:t>Under the Hood: Modeling</a:t>
            </a:r>
          </a:p>
        </p:txBody>
      </p:sp>
      <p:sp>
        <p:nvSpPr>
          <p:cNvPr id="4" name="Text Placeholder 3"/>
          <p:cNvSpPr>
            <a:spLocks noGrp="1"/>
          </p:cNvSpPr>
          <p:nvPr>
            <p:ph type="body" sz="half" idx="2"/>
          </p:nvPr>
        </p:nvSpPr>
        <p:spPr>
          <a:xfrm>
            <a:off x="612866" y="1885951"/>
            <a:ext cx="6994671" cy="3518297"/>
          </a:xfrm>
        </p:spPr>
        <p:txBody>
          <a:bodyPr>
            <a:noAutofit/>
          </a:bodyPr>
          <a:lstStyle/>
          <a:p>
            <a:pPr marL="342900" indent="-342900">
              <a:buFont typeface="Arial" panose="020B0604020202020204" pitchFamily="34" charset="0"/>
              <a:buChar char="•"/>
            </a:pPr>
            <a:r>
              <a:rPr lang="en-US" sz="2800" dirty="0">
                <a:solidFill>
                  <a:srgbClr val="000000"/>
                </a:solidFill>
                <a:cs typeface="Arial" panose="020B0604020202020204" pitchFamily="34" charset="0"/>
              </a:rPr>
              <a:t>Be careful of spurious correlations</a:t>
            </a:r>
          </a:p>
          <a:p>
            <a:pPr marL="342900" indent="-342900">
              <a:buFont typeface="Arial" panose="020B0604020202020204" pitchFamily="34" charset="0"/>
              <a:buChar char="•"/>
            </a:pPr>
            <a:r>
              <a:rPr lang="en-US" sz="2800" dirty="0">
                <a:solidFill>
                  <a:srgbClr val="000000"/>
                </a:solidFill>
                <a:cs typeface="Arial" panose="020B0604020202020204" pitchFamily="34" charset="0"/>
              </a:rPr>
              <a:t>Multiple, competing models are built</a:t>
            </a:r>
          </a:p>
          <a:p>
            <a:pPr marL="342900" indent="-342900">
              <a:buFont typeface="Arial" panose="020B0604020202020204" pitchFamily="34" charset="0"/>
              <a:buChar char="•"/>
            </a:pPr>
            <a:r>
              <a:rPr lang="en-US" sz="2800" dirty="0">
                <a:solidFill>
                  <a:srgbClr val="000000"/>
                </a:solidFill>
                <a:cs typeface="Arial" panose="020B0604020202020204" pitchFamily="34" charset="0"/>
              </a:rPr>
              <a:t>An ensemble of models may be used – either they are combined or used for ranges of the dependent variable</a:t>
            </a:r>
          </a:p>
          <a:p>
            <a:pPr marL="342900" indent="-342900">
              <a:buFont typeface="Arial" panose="020B0604020202020204" pitchFamily="34" charset="0"/>
              <a:buChar char="•"/>
            </a:pPr>
            <a:r>
              <a:rPr lang="en-US" sz="2800" dirty="0">
                <a:solidFill>
                  <a:srgbClr val="000000"/>
                </a:solidFill>
                <a:cs typeface="Arial" panose="020B0604020202020204" pitchFamily="34" charset="0"/>
              </a:rPr>
              <a:t>The models are evaluated on the basis of statistical and other criteria</a:t>
            </a:r>
            <a:endParaRPr lang="en-US" sz="28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25377" y="2925137"/>
            <a:ext cx="1564481"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740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87096" y="1143000"/>
            <a:ext cx="5657850" cy="685800"/>
          </a:xfrm>
        </p:spPr>
        <p:txBody>
          <a:bodyPr>
            <a:normAutofit/>
          </a:bodyPr>
          <a:lstStyle/>
          <a:p>
            <a:pPr eaLnBrk="1" hangingPunct="1"/>
            <a:r>
              <a:rPr lang="en-US" altLang="en-US" sz="4000" b="1" dirty="0">
                <a:latin typeface="+mn-lt"/>
              </a:rPr>
              <a:t>Evaluation</a:t>
            </a:r>
          </a:p>
        </p:txBody>
      </p:sp>
      <p:sp>
        <p:nvSpPr>
          <p:cNvPr id="39939" name="Rectangle 3"/>
          <p:cNvSpPr>
            <a:spLocks noGrp="1" noChangeArrowheads="1"/>
          </p:cNvSpPr>
          <p:nvPr>
            <p:ph type="body" idx="1"/>
          </p:nvPr>
        </p:nvSpPr>
        <p:spPr>
          <a:xfrm>
            <a:off x="1676756" y="2177576"/>
            <a:ext cx="6172200" cy="3283744"/>
          </a:xfrm>
        </p:spPr>
        <p:txBody>
          <a:bodyPr/>
          <a:lstStyle/>
          <a:p>
            <a:pPr lvl="0" eaLnBrk="1" hangingPunct="1"/>
            <a:r>
              <a:rPr lang="en-US" altLang="en-US" dirty="0">
                <a:solidFill>
                  <a:srgbClr val="000000"/>
                </a:solidFill>
              </a:rPr>
              <a:t>Review process</a:t>
            </a:r>
            <a:endParaRPr lang="en-US" altLang="en-US" dirty="0"/>
          </a:p>
          <a:p>
            <a:pPr eaLnBrk="1" hangingPunct="1"/>
            <a:r>
              <a:rPr lang="en-US" altLang="en-US" dirty="0"/>
              <a:t>Evaluate results</a:t>
            </a:r>
          </a:p>
          <a:p>
            <a:pPr eaLnBrk="1" hangingPunct="1"/>
            <a:r>
              <a:rPr lang="en-US" altLang="en-US" dirty="0"/>
              <a:t>Determine next steps</a:t>
            </a:r>
          </a:p>
          <a:p>
            <a:pPr eaLnBrk="1" hangingPunct="1"/>
            <a:endParaRPr lang="en-US"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190" y="4151120"/>
            <a:ext cx="2259487"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39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9939">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9939">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9939">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199" y="650147"/>
            <a:ext cx="7977677" cy="871538"/>
          </a:xfrm>
        </p:spPr>
        <p:txBody>
          <a:bodyPr>
            <a:noAutofit/>
          </a:bodyPr>
          <a:lstStyle/>
          <a:p>
            <a:r>
              <a:rPr lang="en-US" sz="4000" b="1" dirty="0"/>
              <a:t>Under the Hood: Evaluation</a:t>
            </a:r>
          </a:p>
        </p:txBody>
      </p:sp>
      <p:sp>
        <p:nvSpPr>
          <p:cNvPr id="4" name="Text Placeholder 3"/>
          <p:cNvSpPr>
            <a:spLocks noGrp="1"/>
          </p:cNvSpPr>
          <p:nvPr>
            <p:ph type="body" sz="half" idx="2"/>
          </p:nvPr>
        </p:nvSpPr>
        <p:spPr>
          <a:xfrm>
            <a:off x="578840" y="1912119"/>
            <a:ext cx="7323589" cy="4295734"/>
          </a:xfrm>
        </p:spPr>
        <p:txBody>
          <a:bodyPr>
            <a:noAutofit/>
          </a:bodyPr>
          <a:lstStyle/>
          <a:p>
            <a:pPr marL="342900" indent="-342900">
              <a:buFont typeface="Arial" panose="020B0604020202020204" pitchFamily="34" charset="0"/>
              <a:buChar char="•"/>
            </a:pPr>
            <a:r>
              <a:rPr lang="en-US" sz="2800" dirty="0">
                <a:cs typeface="Arial" panose="020B0604020202020204" pitchFamily="34" charset="0"/>
              </a:rPr>
              <a:t>Can the model accurately predict instances that it has not seen before?</a:t>
            </a:r>
          </a:p>
          <a:p>
            <a:pPr marL="342900" indent="-342900">
              <a:buFont typeface="Arial" panose="020B0604020202020204" pitchFamily="34" charset="0"/>
              <a:buChar char="•"/>
            </a:pPr>
            <a:r>
              <a:rPr lang="en-US" sz="2800" dirty="0">
                <a:cs typeface="Arial" panose="020B0604020202020204" pitchFamily="34" charset="0"/>
              </a:rPr>
              <a:t>Data is split into training and testing data sets</a:t>
            </a:r>
          </a:p>
          <a:p>
            <a:pPr marL="342900" indent="-342900">
              <a:buFont typeface="Arial" panose="020B0604020202020204" pitchFamily="34" charset="0"/>
              <a:buChar char="•"/>
            </a:pPr>
            <a:r>
              <a:rPr lang="en-US" sz="2800" dirty="0">
                <a:cs typeface="Arial" panose="020B0604020202020204" pitchFamily="34" charset="0"/>
              </a:rPr>
              <a:t>Data is sometimes held out for final validation</a:t>
            </a:r>
          </a:p>
          <a:p>
            <a:pPr marL="342900" indent="-342900">
              <a:buFont typeface="Arial" panose="020B0604020202020204" pitchFamily="34" charset="0"/>
              <a:buChar char="•"/>
            </a:pPr>
            <a:r>
              <a:rPr lang="en-US" sz="2800" dirty="0">
                <a:cs typeface="Arial" panose="020B0604020202020204" pitchFamily="34" charset="0"/>
              </a:rPr>
              <a:t>Models with categorical dependent variables are commonly assessed on accuracy percentage and/or confusion matrix </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04691" y="2985467"/>
            <a:ext cx="1678781"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47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Image result for confusion matri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1831" y="1603059"/>
            <a:ext cx="4114800" cy="2828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B8D8DE-E516-46BE-A9F5-9064C35BD1B1}"/>
              </a:ext>
            </a:extLst>
          </p:cNvPr>
          <p:cNvSpPr txBox="1"/>
          <p:nvPr/>
        </p:nvSpPr>
        <p:spPr>
          <a:xfrm>
            <a:off x="4401096" y="4302139"/>
            <a:ext cx="3056709" cy="300082"/>
          </a:xfrm>
          <a:prstGeom prst="rect">
            <a:avLst/>
          </a:prstGeom>
          <a:noFill/>
        </p:spPr>
        <p:txBody>
          <a:bodyPr wrap="square" rtlCol="0">
            <a:spAutoFit/>
          </a:bodyPr>
          <a:lstStyle/>
          <a:p>
            <a:pPr defTabSz="514350"/>
            <a:r>
              <a:rPr lang="en-US" sz="1350" dirty="0">
                <a:solidFill>
                  <a:srgbClr val="000000"/>
                </a:solidFill>
                <a:latin typeface="Arial"/>
                <a:cs typeface="Arial"/>
              </a:rPr>
              <a:t>Accuracy=(TP+TN)/(TP+FP+FN+TN)</a:t>
            </a:r>
          </a:p>
        </p:txBody>
      </p:sp>
      <p:sp>
        <p:nvSpPr>
          <p:cNvPr id="3" name="TextBox 2">
            <a:extLst>
              <a:ext uri="{FF2B5EF4-FFF2-40B4-BE49-F238E27FC236}">
                <a16:creationId xmlns:a16="http://schemas.microsoft.com/office/drawing/2014/main" id="{FD9791C9-884D-448B-BE76-53C80574D90F}"/>
              </a:ext>
            </a:extLst>
          </p:cNvPr>
          <p:cNvSpPr txBox="1"/>
          <p:nvPr/>
        </p:nvSpPr>
        <p:spPr>
          <a:xfrm>
            <a:off x="4396196" y="4561825"/>
            <a:ext cx="2846070" cy="300082"/>
          </a:xfrm>
          <a:prstGeom prst="rect">
            <a:avLst/>
          </a:prstGeom>
          <a:noFill/>
        </p:spPr>
        <p:txBody>
          <a:bodyPr wrap="square" rtlCol="0">
            <a:spAutoFit/>
          </a:bodyPr>
          <a:lstStyle/>
          <a:p>
            <a:pPr defTabSz="514350"/>
            <a:r>
              <a:rPr lang="en-US" sz="1350" dirty="0">
                <a:solidFill>
                  <a:srgbClr val="000000"/>
                </a:solidFill>
                <a:latin typeface="Arial"/>
                <a:cs typeface="Arial"/>
              </a:rPr>
              <a:t>Precision=TP/(TP+FP)</a:t>
            </a:r>
          </a:p>
        </p:txBody>
      </p:sp>
      <p:sp>
        <p:nvSpPr>
          <p:cNvPr id="4" name="TextBox 3">
            <a:extLst>
              <a:ext uri="{FF2B5EF4-FFF2-40B4-BE49-F238E27FC236}">
                <a16:creationId xmlns:a16="http://schemas.microsoft.com/office/drawing/2014/main" id="{DD14EF2E-38EF-402F-A78E-A1EA2835BBE0}"/>
              </a:ext>
            </a:extLst>
          </p:cNvPr>
          <p:cNvSpPr txBox="1"/>
          <p:nvPr/>
        </p:nvSpPr>
        <p:spPr>
          <a:xfrm>
            <a:off x="4401097" y="4821511"/>
            <a:ext cx="2699113" cy="300082"/>
          </a:xfrm>
          <a:prstGeom prst="rect">
            <a:avLst/>
          </a:prstGeom>
          <a:noFill/>
        </p:spPr>
        <p:txBody>
          <a:bodyPr wrap="square" rtlCol="0">
            <a:spAutoFit/>
          </a:bodyPr>
          <a:lstStyle/>
          <a:p>
            <a:pPr defTabSz="514350"/>
            <a:r>
              <a:rPr lang="en-US" sz="1350" dirty="0">
                <a:solidFill>
                  <a:srgbClr val="000000"/>
                </a:solidFill>
                <a:latin typeface="Arial"/>
                <a:cs typeface="Arial"/>
              </a:rPr>
              <a:t>Recall=TP/(TP+FN)</a:t>
            </a:r>
          </a:p>
        </p:txBody>
      </p:sp>
      <p:sp>
        <p:nvSpPr>
          <p:cNvPr id="6" name="TextBox 5">
            <a:extLst>
              <a:ext uri="{FF2B5EF4-FFF2-40B4-BE49-F238E27FC236}">
                <a16:creationId xmlns:a16="http://schemas.microsoft.com/office/drawing/2014/main" id="{41917B81-D788-4777-9D65-CE1DDEBC4735}"/>
              </a:ext>
            </a:extLst>
          </p:cNvPr>
          <p:cNvSpPr txBox="1"/>
          <p:nvPr/>
        </p:nvSpPr>
        <p:spPr>
          <a:xfrm>
            <a:off x="3962401" y="5486401"/>
            <a:ext cx="3914231" cy="646331"/>
          </a:xfrm>
          <a:prstGeom prst="rect">
            <a:avLst/>
          </a:prstGeom>
          <a:noFill/>
        </p:spPr>
        <p:txBody>
          <a:bodyPr wrap="square" rtlCol="0">
            <a:spAutoFit/>
          </a:bodyPr>
          <a:lstStyle/>
          <a:p>
            <a:r>
              <a:rPr lang="en-US" dirty="0"/>
              <a:t>Learn more about accuracy, precision, and recall </a:t>
            </a:r>
            <a:r>
              <a:rPr lang="en-US" dirty="0">
                <a:hlinkClick r:id="rId3"/>
              </a:rPr>
              <a:t>here</a:t>
            </a:r>
            <a:endParaRPr lang="en-US" dirty="0"/>
          </a:p>
        </p:txBody>
      </p:sp>
    </p:spTree>
    <p:extLst>
      <p:ext uri="{BB962C8B-B14F-4D97-AF65-F5344CB8AC3E}">
        <p14:creationId xmlns:p14="http://schemas.microsoft.com/office/powerpoint/2010/main" val="401755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45A2-E757-49D1-AEA8-C245E4FB935E}"/>
              </a:ext>
            </a:extLst>
          </p:cNvPr>
          <p:cNvSpPr>
            <a:spLocks noGrp="1"/>
          </p:cNvSpPr>
          <p:nvPr>
            <p:ph type="title"/>
          </p:nvPr>
        </p:nvSpPr>
        <p:spPr>
          <a:xfrm>
            <a:off x="904429" y="920134"/>
            <a:ext cx="7543800" cy="457200"/>
          </a:xfrm>
        </p:spPr>
        <p:txBody>
          <a:bodyPr>
            <a:noAutofit/>
          </a:bodyPr>
          <a:lstStyle/>
          <a:p>
            <a:r>
              <a:rPr lang="en-US" sz="4000" b="1" dirty="0"/>
              <a:t>Using the Confusion Matrix</a:t>
            </a:r>
          </a:p>
        </p:txBody>
      </p:sp>
      <p:sp>
        <p:nvSpPr>
          <p:cNvPr id="3" name="Content Placeholder 2">
            <a:extLst>
              <a:ext uri="{FF2B5EF4-FFF2-40B4-BE49-F238E27FC236}">
                <a16:creationId xmlns:a16="http://schemas.microsoft.com/office/drawing/2014/main" id="{7DBE5BF0-8024-480E-9987-86633B9189C7}"/>
              </a:ext>
            </a:extLst>
          </p:cNvPr>
          <p:cNvSpPr>
            <a:spLocks noGrp="1"/>
          </p:cNvSpPr>
          <p:nvPr>
            <p:ph idx="1"/>
          </p:nvPr>
        </p:nvSpPr>
        <p:spPr>
          <a:xfrm>
            <a:off x="1425723" y="1796143"/>
            <a:ext cx="8229600" cy="3798094"/>
          </a:xfrm>
        </p:spPr>
        <p:txBody>
          <a:bodyPr/>
          <a:lstStyle/>
          <a:p>
            <a:r>
              <a:rPr lang="en-US" dirty="0"/>
              <a:t>With a perfect model, all test cases align along the principal diagonal – but this is never the case</a:t>
            </a:r>
          </a:p>
          <a:p>
            <a:r>
              <a:rPr lang="en-US" dirty="0"/>
              <a:t>Models identify the cutoff probability that maximizes the placement accuracy</a:t>
            </a:r>
          </a:p>
          <a:p>
            <a:r>
              <a:rPr lang="en-US" dirty="0"/>
              <a:t>But some errors are worse than others, and require a business decision about the cutoff probability</a:t>
            </a:r>
          </a:p>
          <a:p>
            <a:r>
              <a:rPr lang="en-US" dirty="0"/>
              <a:t>Let’s consider predicting credit card fraud</a:t>
            </a:r>
          </a:p>
        </p:txBody>
      </p:sp>
    </p:spTree>
    <p:extLst>
      <p:ext uri="{BB962C8B-B14F-4D97-AF65-F5344CB8AC3E}">
        <p14:creationId xmlns:p14="http://schemas.microsoft.com/office/powerpoint/2010/main" val="53100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7A60A4-6DFB-41BD-B30D-5B003E045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268" y="2746551"/>
            <a:ext cx="4493419" cy="2707481"/>
          </a:xfrm>
          <a:prstGeom prst="rect">
            <a:avLst/>
          </a:prstGeom>
        </p:spPr>
      </p:pic>
      <p:sp>
        <p:nvSpPr>
          <p:cNvPr id="4" name="TextBox 3">
            <a:extLst>
              <a:ext uri="{FF2B5EF4-FFF2-40B4-BE49-F238E27FC236}">
                <a16:creationId xmlns:a16="http://schemas.microsoft.com/office/drawing/2014/main" id="{68F928B1-FBD5-4771-AF64-C316D0247D15}"/>
              </a:ext>
            </a:extLst>
          </p:cNvPr>
          <p:cNvSpPr txBox="1"/>
          <p:nvPr/>
        </p:nvSpPr>
        <p:spPr>
          <a:xfrm>
            <a:off x="6667501" y="5429250"/>
            <a:ext cx="2512629" cy="415498"/>
          </a:xfrm>
          <a:prstGeom prst="rect">
            <a:avLst/>
          </a:prstGeom>
          <a:noFill/>
        </p:spPr>
        <p:txBody>
          <a:bodyPr wrap="square" rtlCol="0">
            <a:spAutoFit/>
          </a:bodyPr>
          <a:lstStyle/>
          <a:p>
            <a:pPr defTabSz="685800"/>
            <a:r>
              <a:rPr lang="en-US" sz="2100" dirty="0">
                <a:solidFill>
                  <a:srgbClr val="000000"/>
                </a:solidFill>
                <a:latin typeface="Arial"/>
                <a:cs typeface="Arial"/>
              </a:rPr>
              <a:t>Probability</a:t>
            </a:r>
          </a:p>
        </p:txBody>
      </p:sp>
      <p:sp>
        <p:nvSpPr>
          <p:cNvPr id="5" name="TextBox 4">
            <a:extLst>
              <a:ext uri="{FF2B5EF4-FFF2-40B4-BE49-F238E27FC236}">
                <a16:creationId xmlns:a16="http://schemas.microsoft.com/office/drawing/2014/main" id="{0886924F-18B2-4054-8FA9-3D2E455543F8}"/>
              </a:ext>
            </a:extLst>
          </p:cNvPr>
          <p:cNvSpPr txBox="1"/>
          <p:nvPr/>
        </p:nvSpPr>
        <p:spPr>
          <a:xfrm rot="16200000">
            <a:off x="2348860" y="3507002"/>
            <a:ext cx="2400301" cy="415498"/>
          </a:xfrm>
          <a:prstGeom prst="rect">
            <a:avLst/>
          </a:prstGeom>
          <a:noFill/>
        </p:spPr>
        <p:txBody>
          <a:bodyPr wrap="square" rtlCol="0">
            <a:spAutoFit/>
          </a:bodyPr>
          <a:lstStyle/>
          <a:p>
            <a:pPr defTabSz="685800"/>
            <a:r>
              <a:rPr lang="en-US" sz="2100" dirty="0">
                <a:solidFill>
                  <a:srgbClr val="000000"/>
                </a:solidFill>
                <a:latin typeface="Arial"/>
                <a:cs typeface="Arial"/>
              </a:rPr>
              <a:t>Probability Density</a:t>
            </a:r>
          </a:p>
        </p:txBody>
      </p:sp>
      <p:cxnSp>
        <p:nvCxnSpPr>
          <p:cNvPr id="7" name="Straight Connector 6">
            <a:extLst>
              <a:ext uri="{FF2B5EF4-FFF2-40B4-BE49-F238E27FC236}">
                <a16:creationId xmlns:a16="http://schemas.microsoft.com/office/drawing/2014/main" id="{8F0FD62D-6840-4B83-A45D-DF9F032D3C0E}"/>
              </a:ext>
            </a:extLst>
          </p:cNvPr>
          <p:cNvCxnSpPr>
            <a:cxnSpLocks/>
          </p:cNvCxnSpPr>
          <p:nvPr/>
        </p:nvCxnSpPr>
        <p:spPr>
          <a:xfrm flipH="1" flipV="1">
            <a:off x="5973819" y="2057400"/>
            <a:ext cx="65032" cy="280035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306377E-6942-4334-92F4-C90E8FFBC75A}"/>
              </a:ext>
            </a:extLst>
          </p:cNvPr>
          <p:cNvSpPr txBox="1"/>
          <p:nvPr/>
        </p:nvSpPr>
        <p:spPr>
          <a:xfrm>
            <a:off x="6438900" y="1883120"/>
            <a:ext cx="1371600" cy="415498"/>
          </a:xfrm>
          <a:prstGeom prst="rect">
            <a:avLst/>
          </a:prstGeom>
          <a:noFill/>
        </p:spPr>
        <p:txBody>
          <a:bodyPr wrap="square" rtlCol="0">
            <a:spAutoFit/>
          </a:bodyPr>
          <a:lstStyle/>
          <a:p>
            <a:pPr defTabSz="685800"/>
            <a:r>
              <a:rPr lang="en-US" sz="2100" dirty="0">
                <a:solidFill>
                  <a:srgbClr val="000000"/>
                </a:solidFill>
                <a:latin typeface="Arial"/>
                <a:cs typeface="Arial"/>
              </a:rPr>
              <a:t>Fraud</a:t>
            </a:r>
          </a:p>
        </p:txBody>
      </p:sp>
      <p:sp>
        <p:nvSpPr>
          <p:cNvPr id="22" name="TextBox 21">
            <a:extLst>
              <a:ext uri="{FF2B5EF4-FFF2-40B4-BE49-F238E27FC236}">
                <a16:creationId xmlns:a16="http://schemas.microsoft.com/office/drawing/2014/main" id="{F114F8F1-FFAA-4426-B6DB-168E26628592}"/>
              </a:ext>
            </a:extLst>
          </p:cNvPr>
          <p:cNvSpPr txBox="1"/>
          <p:nvPr/>
        </p:nvSpPr>
        <p:spPr>
          <a:xfrm>
            <a:off x="2050988" y="364301"/>
            <a:ext cx="6471965" cy="1323439"/>
          </a:xfrm>
          <a:prstGeom prst="rect">
            <a:avLst/>
          </a:prstGeom>
          <a:noFill/>
        </p:spPr>
        <p:txBody>
          <a:bodyPr wrap="square" rtlCol="0">
            <a:spAutoFit/>
          </a:bodyPr>
          <a:lstStyle/>
          <a:p>
            <a:pPr algn="ctr" defTabSz="685800"/>
            <a:r>
              <a:rPr lang="en-US" sz="4000" b="1" dirty="0">
                <a:solidFill>
                  <a:srgbClr val="000000"/>
                </a:solidFill>
                <a:latin typeface="Arial"/>
                <a:cs typeface="Arial"/>
              </a:rPr>
              <a:t>Predictions of Credit Card Fraud</a:t>
            </a:r>
          </a:p>
        </p:txBody>
      </p:sp>
      <p:sp>
        <p:nvSpPr>
          <p:cNvPr id="23" name="TextBox 22">
            <a:extLst>
              <a:ext uri="{FF2B5EF4-FFF2-40B4-BE49-F238E27FC236}">
                <a16:creationId xmlns:a16="http://schemas.microsoft.com/office/drawing/2014/main" id="{67C1CA9C-94B9-4A63-B011-1C07EC43A725}"/>
              </a:ext>
            </a:extLst>
          </p:cNvPr>
          <p:cNvSpPr txBox="1"/>
          <p:nvPr/>
        </p:nvSpPr>
        <p:spPr>
          <a:xfrm>
            <a:off x="4335067" y="1909842"/>
            <a:ext cx="1903809" cy="415498"/>
          </a:xfrm>
          <a:prstGeom prst="rect">
            <a:avLst/>
          </a:prstGeom>
          <a:noFill/>
        </p:spPr>
        <p:txBody>
          <a:bodyPr wrap="square" rtlCol="0">
            <a:spAutoFit/>
          </a:bodyPr>
          <a:lstStyle/>
          <a:p>
            <a:pPr defTabSz="685800"/>
            <a:r>
              <a:rPr lang="en-US" sz="2100" dirty="0">
                <a:solidFill>
                  <a:srgbClr val="000000"/>
                </a:solidFill>
                <a:latin typeface="Arial"/>
                <a:cs typeface="Arial"/>
              </a:rPr>
              <a:t>No Fraud</a:t>
            </a:r>
          </a:p>
        </p:txBody>
      </p:sp>
      <p:sp>
        <p:nvSpPr>
          <p:cNvPr id="28" name="Arrow: Left 27">
            <a:extLst>
              <a:ext uri="{FF2B5EF4-FFF2-40B4-BE49-F238E27FC236}">
                <a16:creationId xmlns:a16="http://schemas.microsoft.com/office/drawing/2014/main" id="{E26648C4-FD93-4756-9F58-FAB0BFD68656}"/>
              </a:ext>
            </a:extLst>
          </p:cNvPr>
          <p:cNvSpPr/>
          <p:nvPr/>
        </p:nvSpPr>
        <p:spPr>
          <a:xfrm>
            <a:off x="6029707" y="2514600"/>
            <a:ext cx="972812" cy="114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srgbClr val="FFFFFF"/>
              </a:solidFill>
              <a:latin typeface="Arial"/>
              <a:cs typeface="Arial"/>
            </a:endParaRPr>
          </a:p>
        </p:txBody>
      </p:sp>
      <p:sp>
        <p:nvSpPr>
          <p:cNvPr id="30" name="TextBox 29">
            <a:extLst>
              <a:ext uri="{FF2B5EF4-FFF2-40B4-BE49-F238E27FC236}">
                <a16:creationId xmlns:a16="http://schemas.microsoft.com/office/drawing/2014/main" id="{79E7CDCA-ED03-4AA5-9E46-A557D48B09BC}"/>
              </a:ext>
            </a:extLst>
          </p:cNvPr>
          <p:cNvSpPr txBox="1"/>
          <p:nvPr/>
        </p:nvSpPr>
        <p:spPr>
          <a:xfrm>
            <a:off x="7058406" y="2400301"/>
            <a:ext cx="2009394" cy="369332"/>
          </a:xfrm>
          <a:prstGeom prst="rect">
            <a:avLst/>
          </a:prstGeom>
          <a:noFill/>
        </p:spPr>
        <p:txBody>
          <a:bodyPr wrap="square" rtlCol="0">
            <a:spAutoFit/>
          </a:bodyPr>
          <a:lstStyle/>
          <a:p>
            <a:pPr defTabSz="685800"/>
            <a:r>
              <a:rPr lang="en-US" dirty="0">
                <a:solidFill>
                  <a:srgbClr val="000000"/>
                </a:solidFill>
                <a:latin typeface="Arial"/>
                <a:cs typeface="Arial"/>
              </a:rPr>
              <a:t>Cutoff Probability</a:t>
            </a:r>
          </a:p>
        </p:txBody>
      </p:sp>
    </p:spTree>
    <p:extLst>
      <p:ext uri="{BB962C8B-B14F-4D97-AF65-F5344CB8AC3E}">
        <p14:creationId xmlns:p14="http://schemas.microsoft.com/office/powerpoint/2010/main" val="89295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55463" y="1057276"/>
            <a:ext cx="5657850" cy="685800"/>
          </a:xfrm>
        </p:spPr>
        <p:txBody>
          <a:bodyPr>
            <a:normAutofit/>
          </a:bodyPr>
          <a:lstStyle/>
          <a:p>
            <a:pPr eaLnBrk="1" hangingPunct="1"/>
            <a:r>
              <a:rPr lang="en-US" altLang="en-US" sz="4000" b="1" dirty="0"/>
              <a:t>Deployment</a:t>
            </a:r>
          </a:p>
        </p:txBody>
      </p:sp>
      <p:sp>
        <p:nvSpPr>
          <p:cNvPr id="40963" name="Rectangle 3"/>
          <p:cNvSpPr>
            <a:spLocks noGrp="1" noChangeArrowheads="1"/>
          </p:cNvSpPr>
          <p:nvPr>
            <p:ph type="body" idx="1"/>
          </p:nvPr>
        </p:nvSpPr>
        <p:spPr>
          <a:xfrm>
            <a:off x="1719485" y="2029722"/>
            <a:ext cx="6172200" cy="3340894"/>
          </a:xfrm>
        </p:spPr>
        <p:txBody>
          <a:bodyPr/>
          <a:lstStyle/>
          <a:p>
            <a:pPr eaLnBrk="1" hangingPunct="1"/>
            <a:r>
              <a:rPr lang="en-US" altLang="en-US" dirty="0"/>
              <a:t>Plan deployment</a:t>
            </a:r>
          </a:p>
          <a:p>
            <a:pPr eaLnBrk="1" hangingPunct="1"/>
            <a:r>
              <a:rPr lang="en-US" altLang="en-US" dirty="0"/>
              <a:t>Plan monitoring and maintenance</a:t>
            </a:r>
          </a:p>
          <a:p>
            <a:pPr eaLnBrk="1" hangingPunct="1"/>
            <a:r>
              <a:rPr lang="en-US" altLang="en-US" dirty="0"/>
              <a:t>Produce final report</a:t>
            </a:r>
          </a:p>
          <a:p>
            <a:pPr eaLnBrk="1" hangingPunct="1"/>
            <a:r>
              <a:rPr lang="en-US" altLang="en-US" dirty="0"/>
              <a:t>Review project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1384" y="3954033"/>
            <a:ext cx="188595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668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0963">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828" y="296001"/>
            <a:ext cx="8326957" cy="871538"/>
          </a:xfrm>
        </p:spPr>
        <p:txBody>
          <a:bodyPr>
            <a:noAutofit/>
          </a:bodyPr>
          <a:lstStyle/>
          <a:p>
            <a:r>
              <a:rPr lang="en-US" sz="4000" b="1" dirty="0"/>
              <a:t>Under the Hood: Deployment</a:t>
            </a:r>
          </a:p>
        </p:txBody>
      </p:sp>
      <p:sp>
        <p:nvSpPr>
          <p:cNvPr id="4" name="Text Placeholder 3"/>
          <p:cNvSpPr>
            <a:spLocks noGrp="1"/>
          </p:cNvSpPr>
          <p:nvPr>
            <p:ph type="body" sz="half" idx="2"/>
          </p:nvPr>
        </p:nvSpPr>
        <p:spPr>
          <a:xfrm>
            <a:off x="402178" y="1274341"/>
            <a:ext cx="7500833" cy="4652218"/>
          </a:xfrm>
        </p:spPr>
        <p:txBody>
          <a:bodyPr>
            <a:noAutofit/>
          </a:bodyPr>
          <a:lstStyle/>
          <a:p>
            <a:pPr marL="342900" indent="-34290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Models need to be integrated into operational systems</a:t>
            </a:r>
          </a:p>
          <a:p>
            <a:pPr marL="342900" indent="-34290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Models become out-of-date (i.e., model drift) as conditions change in the environment or with the product or service or source systems</a:t>
            </a:r>
          </a:p>
          <a:p>
            <a:pPr marL="342900" indent="-34290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Updating hundreds or thousands of models is challenging</a:t>
            </a:r>
          </a:p>
          <a:p>
            <a:pPr marL="342900" indent="-34290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Model management needs to be automated</a:t>
            </a:r>
          </a:p>
          <a:p>
            <a:pPr marL="257175" indent="-257175">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As analytics moves from a “cottage industry” to a “factory environment” there is a need for MLOps</a:t>
            </a:r>
          </a:p>
          <a:p>
            <a:pPr marL="342900" indent="-342900">
              <a:buFont typeface="Arial" panose="020B0604020202020204" pitchFamily="34" charset="0"/>
              <a:buChar char="•"/>
            </a:pPr>
            <a:endParaRPr lang="en-US" sz="2800" dirty="0">
              <a:solidFill>
                <a:srgbClr val="000000"/>
              </a:solidFill>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95425" y="3949403"/>
            <a:ext cx="1850231"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5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79080" y="1186264"/>
            <a:ext cx="6413441" cy="457200"/>
          </a:xfrm>
        </p:spPr>
        <p:txBody>
          <a:bodyPr>
            <a:noAutofit/>
          </a:bodyPr>
          <a:lstStyle/>
          <a:p>
            <a:pPr eaLnBrk="1" hangingPunct="1"/>
            <a:r>
              <a:rPr lang="en-US" altLang="en-US" sz="4000" b="1" dirty="0">
                <a:latin typeface="Arial" panose="020B0604020202020204" pitchFamily="34" charset="0"/>
                <a:cs typeface="Arial" panose="020B0604020202020204" pitchFamily="34" charset="0"/>
              </a:rPr>
              <a:t>Business Understanding</a:t>
            </a:r>
          </a:p>
        </p:txBody>
      </p:sp>
      <p:sp>
        <p:nvSpPr>
          <p:cNvPr id="35843" name="Rectangle 3"/>
          <p:cNvSpPr>
            <a:spLocks noGrp="1" noChangeArrowheads="1"/>
          </p:cNvSpPr>
          <p:nvPr>
            <p:ph type="body" idx="1"/>
          </p:nvPr>
        </p:nvSpPr>
        <p:spPr>
          <a:xfrm>
            <a:off x="1376667" y="2202656"/>
            <a:ext cx="6737147" cy="3340894"/>
          </a:xfrm>
        </p:spPr>
        <p:txBody>
          <a:bodyPr/>
          <a:lstStyle/>
          <a:p>
            <a:pPr lvl="0" eaLnBrk="1" hangingPunct="1"/>
            <a:r>
              <a:rPr lang="en-US" altLang="en-US" dirty="0">
                <a:solidFill>
                  <a:srgbClr val="000000"/>
                </a:solidFill>
                <a:latin typeface="Arial" panose="020B0604020202020204" pitchFamily="34" charset="0"/>
                <a:cs typeface="Arial" panose="020B0604020202020204" pitchFamily="34" charset="0"/>
              </a:rPr>
              <a:t>Assess the situation</a:t>
            </a:r>
            <a:endParaRPr lang="en-US" altLang="en-US" dirty="0">
              <a:latin typeface="Arial" panose="020B0604020202020204" pitchFamily="34" charset="0"/>
              <a:cs typeface="Arial" panose="020B0604020202020204" pitchFamily="34" charset="0"/>
            </a:endParaRPr>
          </a:p>
          <a:p>
            <a:pPr eaLnBrk="1" hangingPunct="1"/>
            <a:r>
              <a:rPr lang="en-US" altLang="en-US" dirty="0">
                <a:latin typeface="Arial" panose="020B0604020202020204" pitchFamily="34" charset="0"/>
                <a:cs typeface="Arial" panose="020B0604020202020204" pitchFamily="34" charset="0"/>
              </a:rPr>
              <a:t>Determine business objectives</a:t>
            </a:r>
          </a:p>
          <a:p>
            <a:pPr eaLnBrk="1" hangingPunct="1"/>
            <a:r>
              <a:rPr lang="en-US" altLang="en-US" dirty="0">
                <a:latin typeface="Arial" panose="020B0604020202020204" pitchFamily="34" charset="0"/>
                <a:cs typeface="Arial" panose="020B0604020202020204" pitchFamily="34" charset="0"/>
              </a:rPr>
              <a:t>Determine the predictive modeling goals</a:t>
            </a:r>
          </a:p>
          <a:p>
            <a:pPr eaLnBrk="1" hangingPunct="1"/>
            <a:r>
              <a:rPr lang="en-US" altLang="en-US" dirty="0">
                <a:latin typeface="Arial" panose="020B0604020202020204" pitchFamily="34" charset="0"/>
                <a:cs typeface="Arial" panose="020B0604020202020204" pitchFamily="34" charset="0"/>
              </a:rPr>
              <a:t>Identify the criteria to assess success</a:t>
            </a:r>
          </a:p>
          <a:p>
            <a:pPr eaLnBrk="1" hangingPunct="1"/>
            <a:r>
              <a:rPr lang="en-US" altLang="en-US" dirty="0">
                <a:latin typeface="Arial" panose="020B0604020202020204" pitchFamily="34" charset="0"/>
                <a:cs typeface="Arial" panose="020B0604020202020204" pitchFamily="34" charset="0"/>
              </a:rPr>
              <a:t>Produce the project plan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761" y="4857750"/>
            <a:ext cx="24860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889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584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584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584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5843">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584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77" y="404587"/>
            <a:ext cx="8114253" cy="871538"/>
          </a:xfrm>
        </p:spPr>
        <p:txBody>
          <a:bodyPr>
            <a:noAutofit/>
          </a:bodyPr>
          <a:lstStyle/>
          <a:p>
            <a:r>
              <a:rPr lang="en-US" sz="4000" b="1" dirty="0"/>
              <a:t>Under the Hood: Deployment</a:t>
            </a:r>
          </a:p>
        </p:txBody>
      </p:sp>
      <p:sp>
        <p:nvSpPr>
          <p:cNvPr id="4" name="Text Placeholder 3"/>
          <p:cNvSpPr>
            <a:spLocks noGrp="1"/>
          </p:cNvSpPr>
          <p:nvPr>
            <p:ph type="body" sz="half" idx="2"/>
          </p:nvPr>
        </p:nvSpPr>
        <p:spPr>
          <a:xfrm>
            <a:off x="419451" y="1564374"/>
            <a:ext cx="9085276" cy="4615516"/>
          </a:xfrm>
        </p:spPr>
        <p:txBody>
          <a:bodyPr>
            <a:noAutofit/>
          </a:bodyPr>
          <a:lstStyle/>
          <a:p>
            <a:pPr marL="257175" indent="-257175">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Models need to be built using repeatable, reliable processes</a:t>
            </a:r>
          </a:p>
          <a:p>
            <a:pPr marL="257175" indent="-257175">
              <a:buFont typeface="Arial" panose="020B0604020202020204" pitchFamily="34" charset="0"/>
              <a:buChar char="•"/>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Schedule the running of models on an ongoing basis to obtain timely results</a:t>
            </a:r>
            <a:endParaRPr lang="en-US" sz="2800" dirty="0">
              <a:solidFill>
                <a:srgbClr val="000000"/>
              </a:solidFill>
              <a:latin typeface="Arial" panose="020B0604020202020204" pitchFamily="34" charset="0"/>
              <a:cs typeface="Arial" panose="020B0604020202020204" pitchFamily="34" charset="0"/>
            </a:endParaRPr>
          </a:p>
          <a:p>
            <a:pPr marL="257175" indent="-257175">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Monitor model performance against criteria established at the beginning of the project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generate alerts and actions when there are degradations in performance</a:t>
            </a:r>
          </a:p>
          <a:p>
            <a:pPr marL="257175" indent="-257175">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Support automated model rebuilding and reintegration into production environments</a:t>
            </a:r>
          </a:p>
          <a:p>
            <a:pPr marL="257175" indent="-257175">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Maintain version control when there are changes to models over time </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82200" y="2998540"/>
            <a:ext cx="1335881"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81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9DF5C6-614A-6F6B-3D4E-490A92B72B86}"/>
              </a:ext>
            </a:extLst>
          </p:cNvPr>
          <p:cNvPicPr>
            <a:picLocks noChangeAspect="1"/>
          </p:cNvPicPr>
          <p:nvPr/>
        </p:nvPicPr>
        <p:blipFill>
          <a:blip r:embed="rId2"/>
          <a:stretch>
            <a:fillRect/>
          </a:stretch>
        </p:blipFill>
        <p:spPr>
          <a:xfrm>
            <a:off x="2763726" y="1995287"/>
            <a:ext cx="2455377" cy="1522608"/>
          </a:xfrm>
          <a:prstGeom prst="rect">
            <a:avLst/>
          </a:prstGeom>
        </p:spPr>
      </p:pic>
      <p:pic>
        <p:nvPicPr>
          <p:cNvPr id="3" name="Picture 2">
            <a:extLst>
              <a:ext uri="{FF2B5EF4-FFF2-40B4-BE49-F238E27FC236}">
                <a16:creationId xmlns:a16="http://schemas.microsoft.com/office/drawing/2014/main" id="{4B3AE8F9-39B0-F978-D2AB-FA3B2F222B7F}"/>
              </a:ext>
            </a:extLst>
          </p:cNvPr>
          <p:cNvPicPr>
            <a:picLocks noChangeAspect="1"/>
          </p:cNvPicPr>
          <p:nvPr/>
        </p:nvPicPr>
        <p:blipFill>
          <a:blip r:embed="rId3"/>
          <a:stretch>
            <a:fillRect/>
          </a:stretch>
        </p:blipFill>
        <p:spPr>
          <a:xfrm>
            <a:off x="6582813" y="1981570"/>
            <a:ext cx="2752583" cy="1536326"/>
          </a:xfrm>
          <a:prstGeom prst="rect">
            <a:avLst/>
          </a:prstGeom>
        </p:spPr>
      </p:pic>
      <p:sp>
        <p:nvSpPr>
          <p:cNvPr id="4" name="TextBox 3">
            <a:extLst>
              <a:ext uri="{FF2B5EF4-FFF2-40B4-BE49-F238E27FC236}">
                <a16:creationId xmlns:a16="http://schemas.microsoft.com/office/drawing/2014/main" id="{B6A75996-FBAF-E9C1-EC69-CB5C3DE5203E}"/>
              </a:ext>
            </a:extLst>
          </p:cNvPr>
          <p:cNvSpPr txBox="1"/>
          <p:nvPr/>
        </p:nvSpPr>
        <p:spPr>
          <a:xfrm>
            <a:off x="3243285" y="1665648"/>
            <a:ext cx="1835944" cy="300082"/>
          </a:xfrm>
          <a:prstGeom prst="rect">
            <a:avLst/>
          </a:prstGeom>
          <a:noFill/>
        </p:spPr>
        <p:txBody>
          <a:bodyPr wrap="square" rtlCol="0">
            <a:spAutoFit/>
          </a:bodyPr>
          <a:lstStyle/>
          <a:p>
            <a:r>
              <a:rPr lang="en-US" sz="1350" b="1" dirty="0">
                <a:latin typeface="Arial" panose="020B0604020202020204" pitchFamily="34" charset="0"/>
                <a:cs typeface="Arial" panose="020B0604020202020204" pitchFamily="34" charset="0"/>
              </a:rPr>
              <a:t>Cottage Industry</a:t>
            </a:r>
          </a:p>
        </p:txBody>
      </p:sp>
      <p:sp>
        <p:nvSpPr>
          <p:cNvPr id="5" name="TextBox 4">
            <a:extLst>
              <a:ext uri="{FF2B5EF4-FFF2-40B4-BE49-F238E27FC236}">
                <a16:creationId xmlns:a16="http://schemas.microsoft.com/office/drawing/2014/main" id="{5B90A898-86B4-4FF4-2119-8814C86140E0}"/>
              </a:ext>
            </a:extLst>
          </p:cNvPr>
          <p:cNvSpPr txBox="1"/>
          <p:nvPr/>
        </p:nvSpPr>
        <p:spPr>
          <a:xfrm>
            <a:off x="6981003" y="1649827"/>
            <a:ext cx="2160465" cy="300082"/>
          </a:xfrm>
          <a:prstGeom prst="rect">
            <a:avLst/>
          </a:prstGeom>
          <a:noFill/>
        </p:spPr>
        <p:txBody>
          <a:bodyPr wrap="square" rtlCol="0">
            <a:spAutoFit/>
          </a:bodyPr>
          <a:lstStyle/>
          <a:p>
            <a:r>
              <a:rPr lang="en-US" sz="1350" b="1" dirty="0">
                <a:latin typeface="Arial" panose="020B0604020202020204" pitchFamily="34" charset="0"/>
                <a:cs typeface="Arial" panose="020B0604020202020204" pitchFamily="34" charset="0"/>
              </a:rPr>
              <a:t>Factory Environment</a:t>
            </a:r>
          </a:p>
        </p:txBody>
      </p:sp>
      <p:sp>
        <p:nvSpPr>
          <p:cNvPr id="6" name="TextBox 5">
            <a:extLst>
              <a:ext uri="{FF2B5EF4-FFF2-40B4-BE49-F238E27FC236}">
                <a16:creationId xmlns:a16="http://schemas.microsoft.com/office/drawing/2014/main" id="{03DC00F8-3E28-8ECE-337E-89F89BB6643E}"/>
              </a:ext>
            </a:extLst>
          </p:cNvPr>
          <p:cNvSpPr txBox="1"/>
          <p:nvPr/>
        </p:nvSpPr>
        <p:spPr>
          <a:xfrm>
            <a:off x="1864868" y="3623177"/>
            <a:ext cx="1428750" cy="2723823"/>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Characteristics</a:t>
            </a:r>
          </a:p>
          <a:p>
            <a:endParaRPr lang="en-US" sz="1350" b="1"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Strategic importance</a:t>
            </a:r>
          </a:p>
          <a:p>
            <a:endParaRPr lang="en-US" sz="1050" dirty="0">
              <a:latin typeface="Arial" panose="020B0604020202020204" pitchFamily="34" charset="0"/>
              <a:cs typeface="Arial" panose="020B0604020202020204" pitchFamily="34" charset="0"/>
            </a:endParaRPr>
          </a:p>
          <a:p>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Number of models</a:t>
            </a:r>
          </a:p>
          <a:p>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Number of data scientists</a:t>
            </a:r>
          </a:p>
          <a:p>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Specialization of work</a:t>
            </a:r>
          </a:p>
          <a:p>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Automated processes</a:t>
            </a:r>
          </a:p>
          <a:p>
            <a:endParaRPr lang="en-US" sz="9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9BDFCD-D5CA-8957-6071-5F86EC4534D8}"/>
              </a:ext>
            </a:extLst>
          </p:cNvPr>
          <p:cNvSpPr txBox="1"/>
          <p:nvPr/>
        </p:nvSpPr>
        <p:spPr>
          <a:xfrm>
            <a:off x="3649740" y="4038601"/>
            <a:ext cx="2020645" cy="2031325"/>
          </a:xfrm>
          <a:prstGeom prst="rect">
            <a:avLst/>
          </a:prstGeom>
          <a:noFill/>
        </p:spPr>
        <p:txBody>
          <a:bodyPr wrap="square" rtlCol="0">
            <a:spAutoFit/>
          </a:bodyPr>
          <a:lstStyle/>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Limited</a:t>
            </a:r>
          </a:p>
          <a:p>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Few</a:t>
            </a: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Few</a:t>
            </a:r>
          </a:p>
          <a:p>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Broad</a:t>
            </a:r>
          </a:p>
          <a:p>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Few</a:t>
            </a:r>
          </a:p>
        </p:txBody>
      </p:sp>
      <p:sp>
        <p:nvSpPr>
          <p:cNvPr id="8" name="TextBox 7">
            <a:extLst>
              <a:ext uri="{FF2B5EF4-FFF2-40B4-BE49-F238E27FC236}">
                <a16:creationId xmlns:a16="http://schemas.microsoft.com/office/drawing/2014/main" id="{2950A31F-AF14-2B96-13C4-C5766B53C599}"/>
              </a:ext>
            </a:extLst>
          </p:cNvPr>
          <p:cNvSpPr txBox="1"/>
          <p:nvPr/>
        </p:nvSpPr>
        <p:spPr>
          <a:xfrm>
            <a:off x="6981003" y="4038601"/>
            <a:ext cx="2236817" cy="2031325"/>
          </a:xfrm>
          <a:prstGeom prst="rect">
            <a:avLst/>
          </a:prstGeom>
          <a:noFill/>
        </p:spPr>
        <p:txBody>
          <a:bodyPr wrap="square" rtlCol="0">
            <a:spAutoFit/>
          </a:bodyPr>
          <a:lstStyle/>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Critical to organizational success</a:t>
            </a: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Thousands</a:t>
            </a: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Many</a:t>
            </a:r>
          </a:p>
          <a:p>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Highly</a:t>
            </a:r>
          </a:p>
          <a:p>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Highly</a:t>
            </a:r>
          </a:p>
        </p:txBody>
      </p:sp>
      <p:sp>
        <p:nvSpPr>
          <p:cNvPr id="9" name="TextBox 8">
            <a:extLst>
              <a:ext uri="{FF2B5EF4-FFF2-40B4-BE49-F238E27FC236}">
                <a16:creationId xmlns:a16="http://schemas.microsoft.com/office/drawing/2014/main" id="{831AF0FD-8D8C-3223-BB15-4E56DFF4CAC7}"/>
              </a:ext>
            </a:extLst>
          </p:cNvPr>
          <p:cNvSpPr txBox="1"/>
          <p:nvPr/>
        </p:nvSpPr>
        <p:spPr>
          <a:xfrm>
            <a:off x="2684476" y="609600"/>
            <a:ext cx="5847127" cy="707886"/>
          </a:xfrm>
          <a:prstGeom prst="rect">
            <a:avLst/>
          </a:prstGeom>
          <a:noFill/>
        </p:spPr>
        <p:txBody>
          <a:bodyPr wrap="square" rtlCol="0">
            <a:spAutoFit/>
          </a:bodyPr>
          <a:lstStyle/>
          <a:p>
            <a:r>
              <a:rPr lang="en-US" sz="4000" b="1" dirty="0">
                <a:cs typeface="Arial" panose="020B0604020202020204" pitchFamily="34" charset="0"/>
              </a:rPr>
              <a:t>Analytics Is Changing</a:t>
            </a:r>
          </a:p>
        </p:txBody>
      </p:sp>
    </p:spTree>
    <p:extLst>
      <p:ext uri="{BB962C8B-B14F-4D97-AF65-F5344CB8AC3E}">
        <p14:creationId xmlns:p14="http://schemas.microsoft.com/office/powerpoint/2010/main" val="2711884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DEE69-DD05-AF44-4FC0-4EDA5BE5A275}"/>
              </a:ext>
            </a:extLst>
          </p:cNvPr>
          <p:cNvSpPr txBox="1"/>
          <p:nvPr/>
        </p:nvSpPr>
        <p:spPr>
          <a:xfrm>
            <a:off x="239282" y="556189"/>
            <a:ext cx="6702803"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The Emergence of MLOps</a:t>
            </a:r>
          </a:p>
        </p:txBody>
      </p:sp>
      <p:sp>
        <p:nvSpPr>
          <p:cNvPr id="4" name="TextBox 3">
            <a:extLst>
              <a:ext uri="{FF2B5EF4-FFF2-40B4-BE49-F238E27FC236}">
                <a16:creationId xmlns:a16="http://schemas.microsoft.com/office/drawing/2014/main" id="{7A2CB813-E021-5D08-C4D7-B769688C050A}"/>
              </a:ext>
            </a:extLst>
          </p:cNvPr>
          <p:cNvSpPr txBox="1"/>
          <p:nvPr/>
        </p:nvSpPr>
        <p:spPr>
          <a:xfrm>
            <a:off x="472606" y="1503132"/>
            <a:ext cx="8506436"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MLOps is still in the emerging stage</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It builds on modeling and model management, DevOps, and DataOps concepts</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It involves people, processes, and technology to build, operate, monitor, and update models</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It integrates model development,  deployment, monitoring, and updating</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It breaks down the silos of development and operations</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We will not delve deeply into it in this course, but you may find it important where you work</a:t>
            </a:r>
          </a:p>
        </p:txBody>
      </p:sp>
      <p:pic>
        <p:nvPicPr>
          <p:cNvPr id="5" name="Picture 4">
            <a:extLst>
              <a:ext uri="{FF2B5EF4-FFF2-40B4-BE49-F238E27FC236}">
                <a16:creationId xmlns:a16="http://schemas.microsoft.com/office/drawing/2014/main" id="{368CE9F3-A720-BA12-1489-9A63354FC1CB}"/>
              </a:ext>
            </a:extLst>
          </p:cNvPr>
          <p:cNvPicPr>
            <a:picLocks noChangeAspect="1"/>
          </p:cNvPicPr>
          <p:nvPr/>
        </p:nvPicPr>
        <p:blipFill>
          <a:blip r:embed="rId2"/>
          <a:stretch>
            <a:fillRect/>
          </a:stretch>
        </p:blipFill>
        <p:spPr>
          <a:xfrm>
            <a:off x="8749018" y="1793847"/>
            <a:ext cx="3124200" cy="1536413"/>
          </a:xfrm>
          <a:prstGeom prst="rect">
            <a:avLst/>
          </a:prstGeom>
        </p:spPr>
      </p:pic>
    </p:spTree>
    <p:extLst>
      <p:ext uri="{BB962C8B-B14F-4D97-AF65-F5344CB8AC3E}">
        <p14:creationId xmlns:p14="http://schemas.microsoft.com/office/powerpoint/2010/main" val="1334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F4038F-9D60-2EE0-6EEC-80E7A6E3911E}"/>
              </a:ext>
            </a:extLst>
          </p:cNvPr>
          <p:cNvPicPr>
            <a:picLocks noChangeAspect="1"/>
          </p:cNvPicPr>
          <p:nvPr/>
        </p:nvPicPr>
        <p:blipFill>
          <a:blip r:embed="rId2"/>
          <a:stretch>
            <a:fillRect/>
          </a:stretch>
        </p:blipFill>
        <p:spPr>
          <a:xfrm>
            <a:off x="1524000" y="914400"/>
            <a:ext cx="9144000" cy="5143500"/>
          </a:xfrm>
          <a:prstGeom prst="rect">
            <a:avLst/>
          </a:prstGeom>
        </p:spPr>
      </p:pic>
      <p:sp>
        <p:nvSpPr>
          <p:cNvPr id="3" name="TextBox 2">
            <a:extLst>
              <a:ext uri="{FF2B5EF4-FFF2-40B4-BE49-F238E27FC236}">
                <a16:creationId xmlns:a16="http://schemas.microsoft.com/office/drawing/2014/main" id="{FCA99DCB-A7E2-A951-304E-66053B6AFC3E}"/>
              </a:ext>
            </a:extLst>
          </p:cNvPr>
          <p:cNvSpPr txBox="1"/>
          <p:nvPr/>
        </p:nvSpPr>
        <p:spPr>
          <a:xfrm>
            <a:off x="7974436" y="6317218"/>
            <a:ext cx="399658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Source: Adapted from Satish Gupta</a:t>
            </a:r>
          </a:p>
        </p:txBody>
      </p:sp>
      <p:sp>
        <p:nvSpPr>
          <p:cNvPr id="4" name="TextBox 3">
            <a:extLst>
              <a:ext uri="{FF2B5EF4-FFF2-40B4-BE49-F238E27FC236}">
                <a16:creationId xmlns:a16="http://schemas.microsoft.com/office/drawing/2014/main" id="{43B139BE-B159-3EED-87FB-85AC018820A6}"/>
              </a:ext>
            </a:extLst>
          </p:cNvPr>
          <p:cNvSpPr txBox="1"/>
          <p:nvPr/>
        </p:nvSpPr>
        <p:spPr>
          <a:xfrm>
            <a:off x="2895600" y="1143000"/>
            <a:ext cx="1371600"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E59EC4BF-3BD2-6C93-B8A3-2FF8819EA33D}"/>
              </a:ext>
            </a:extLst>
          </p:cNvPr>
          <p:cNvSpPr txBox="1"/>
          <p:nvPr/>
        </p:nvSpPr>
        <p:spPr>
          <a:xfrm>
            <a:off x="1905000" y="1371600"/>
            <a:ext cx="2286000" cy="369332"/>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E9AFC202-98A4-63F6-AA0C-B7FE65D5005A}"/>
              </a:ext>
            </a:extLst>
          </p:cNvPr>
          <p:cNvSpPr txBox="1"/>
          <p:nvPr/>
        </p:nvSpPr>
        <p:spPr>
          <a:xfrm>
            <a:off x="1981200" y="1066800"/>
            <a:ext cx="1143000"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B8220165-FDAC-7BDE-67AF-240555392E24}"/>
              </a:ext>
            </a:extLst>
          </p:cNvPr>
          <p:cNvSpPr txBox="1"/>
          <p:nvPr/>
        </p:nvSpPr>
        <p:spPr>
          <a:xfrm>
            <a:off x="7239000" y="914400"/>
            <a:ext cx="3200400" cy="36933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684E478D-3E12-D600-D951-B6D7DC40F935}"/>
              </a:ext>
            </a:extLst>
          </p:cNvPr>
          <p:cNvSpPr txBox="1"/>
          <p:nvPr/>
        </p:nvSpPr>
        <p:spPr>
          <a:xfrm>
            <a:off x="1828800" y="5029200"/>
            <a:ext cx="3581400" cy="369332"/>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516CE68D-791A-E4FA-BACE-A03E62E36EE2}"/>
              </a:ext>
            </a:extLst>
          </p:cNvPr>
          <p:cNvSpPr txBox="1"/>
          <p:nvPr/>
        </p:nvSpPr>
        <p:spPr>
          <a:xfrm>
            <a:off x="8229600" y="4800600"/>
            <a:ext cx="2133600" cy="369332"/>
          </a:xfrm>
          <a:prstGeom prst="rect">
            <a:avLst/>
          </a:prstGeom>
          <a:solidFill>
            <a:schemeClr val="bg1"/>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0AF0BCB3-88D3-FDAE-B1DC-9938EB44BEE2}"/>
              </a:ext>
            </a:extLst>
          </p:cNvPr>
          <p:cNvSpPr txBox="1"/>
          <p:nvPr/>
        </p:nvSpPr>
        <p:spPr>
          <a:xfrm>
            <a:off x="7924800" y="5354419"/>
            <a:ext cx="533400" cy="369332"/>
          </a:xfrm>
          <a:prstGeom prst="rect">
            <a:avLst/>
          </a:prstGeom>
          <a:solidFill>
            <a:schemeClr val="bg1"/>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BE1C835E-2442-DC7D-1988-90055E40643A}"/>
              </a:ext>
            </a:extLst>
          </p:cNvPr>
          <p:cNvSpPr txBox="1"/>
          <p:nvPr/>
        </p:nvSpPr>
        <p:spPr>
          <a:xfrm>
            <a:off x="7702858" y="5562600"/>
            <a:ext cx="374342" cy="369332"/>
          </a:xfrm>
          <a:prstGeom prst="rect">
            <a:avLst/>
          </a:prstGeom>
          <a:solidFill>
            <a:schemeClr val="bg1"/>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CE12B692-FF41-2748-1456-226CC2289F3C}"/>
              </a:ext>
            </a:extLst>
          </p:cNvPr>
          <p:cNvSpPr txBox="1"/>
          <p:nvPr/>
        </p:nvSpPr>
        <p:spPr>
          <a:xfrm>
            <a:off x="2549140" y="5919802"/>
            <a:ext cx="1600200" cy="400110"/>
          </a:xfrm>
          <a:prstGeom prst="rect">
            <a:avLst/>
          </a:prstGeom>
          <a:noFill/>
        </p:spPr>
        <p:txBody>
          <a:bodyPr wrap="square" rtlCol="0">
            <a:spAutoFit/>
          </a:bodyPr>
          <a:lstStyle/>
          <a:p>
            <a:r>
              <a:rPr lang="en-US" sz="2000" dirty="0"/>
              <a:t>DataOps</a:t>
            </a:r>
          </a:p>
        </p:txBody>
      </p:sp>
      <p:sp>
        <p:nvSpPr>
          <p:cNvPr id="14" name="TextBox 13">
            <a:extLst>
              <a:ext uri="{FF2B5EF4-FFF2-40B4-BE49-F238E27FC236}">
                <a16:creationId xmlns:a16="http://schemas.microsoft.com/office/drawing/2014/main" id="{7EE6FBD5-E7F3-B0DC-A5FC-C4A8868F1DCB}"/>
              </a:ext>
            </a:extLst>
          </p:cNvPr>
          <p:cNvSpPr txBox="1"/>
          <p:nvPr/>
        </p:nvSpPr>
        <p:spPr>
          <a:xfrm>
            <a:off x="4267200" y="218987"/>
            <a:ext cx="2362200"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Models and Model Management</a:t>
            </a:r>
          </a:p>
        </p:txBody>
      </p:sp>
      <p:sp>
        <p:nvSpPr>
          <p:cNvPr id="15" name="TextBox 14">
            <a:extLst>
              <a:ext uri="{FF2B5EF4-FFF2-40B4-BE49-F238E27FC236}">
                <a16:creationId xmlns:a16="http://schemas.microsoft.com/office/drawing/2014/main" id="{46C3C3E8-0456-19AB-6006-0CA1C49B3243}"/>
              </a:ext>
            </a:extLst>
          </p:cNvPr>
          <p:cNvSpPr txBox="1"/>
          <p:nvPr/>
        </p:nvSpPr>
        <p:spPr>
          <a:xfrm>
            <a:off x="6061229" y="6057900"/>
            <a:ext cx="1136342" cy="369332"/>
          </a:xfrm>
          <a:prstGeom prst="rect">
            <a:avLst/>
          </a:prstGeom>
          <a:noFill/>
        </p:spPr>
        <p:txBody>
          <a:bodyPr wrap="square" rtlCol="0">
            <a:spAutoFit/>
          </a:bodyPr>
          <a:lstStyle/>
          <a:p>
            <a:r>
              <a:rPr lang="en-US" dirty="0"/>
              <a:t>DevOps</a:t>
            </a:r>
          </a:p>
        </p:txBody>
      </p:sp>
      <p:sp>
        <p:nvSpPr>
          <p:cNvPr id="16" name="TextBox 15">
            <a:extLst>
              <a:ext uri="{FF2B5EF4-FFF2-40B4-BE49-F238E27FC236}">
                <a16:creationId xmlns:a16="http://schemas.microsoft.com/office/drawing/2014/main" id="{3DC9CD89-9A5C-28AA-A91F-F9193F97F35E}"/>
              </a:ext>
            </a:extLst>
          </p:cNvPr>
          <p:cNvSpPr txBox="1"/>
          <p:nvPr/>
        </p:nvSpPr>
        <p:spPr>
          <a:xfrm>
            <a:off x="8229600" y="1219200"/>
            <a:ext cx="1600200" cy="369332"/>
          </a:xfrm>
          <a:prstGeom prst="rect">
            <a:avLst/>
          </a:prstGeom>
          <a:noFill/>
        </p:spPr>
        <p:txBody>
          <a:bodyPr wrap="square" rtlCol="0">
            <a:spAutoFit/>
          </a:bodyPr>
          <a:lstStyle/>
          <a:p>
            <a:r>
              <a:rPr lang="en-US" dirty="0"/>
              <a:t>Operations</a:t>
            </a:r>
          </a:p>
        </p:txBody>
      </p:sp>
      <p:sp>
        <p:nvSpPr>
          <p:cNvPr id="17" name="TextBox 16">
            <a:extLst>
              <a:ext uri="{FF2B5EF4-FFF2-40B4-BE49-F238E27FC236}">
                <a16:creationId xmlns:a16="http://schemas.microsoft.com/office/drawing/2014/main" id="{13FA4E6E-6CC3-45F0-C226-2F209C06267F}"/>
              </a:ext>
            </a:extLst>
          </p:cNvPr>
          <p:cNvSpPr txBox="1"/>
          <p:nvPr/>
        </p:nvSpPr>
        <p:spPr>
          <a:xfrm>
            <a:off x="3505200" y="1066800"/>
            <a:ext cx="533400" cy="369332"/>
          </a:xfrm>
          <a:prstGeom prst="rect">
            <a:avLst/>
          </a:prstGeom>
          <a:solidFill>
            <a:schemeClr val="bg1"/>
          </a:solidFill>
        </p:spPr>
        <p:txBody>
          <a:bodyPr wrap="square" rtlCol="0">
            <a:spAutoFit/>
          </a:bodyPr>
          <a:lstStyle/>
          <a:p>
            <a:endParaRPr lang="en-US" dirty="0"/>
          </a:p>
        </p:txBody>
      </p:sp>
      <p:sp>
        <p:nvSpPr>
          <p:cNvPr id="18" name="TextBox 17">
            <a:extLst>
              <a:ext uri="{FF2B5EF4-FFF2-40B4-BE49-F238E27FC236}">
                <a16:creationId xmlns:a16="http://schemas.microsoft.com/office/drawing/2014/main" id="{DDFBC543-16EE-1A41-CEC2-432F606133C9}"/>
              </a:ext>
            </a:extLst>
          </p:cNvPr>
          <p:cNvSpPr txBox="1"/>
          <p:nvPr/>
        </p:nvSpPr>
        <p:spPr>
          <a:xfrm>
            <a:off x="7825348" y="533401"/>
            <a:ext cx="2431742" cy="769441"/>
          </a:xfrm>
          <a:prstGeom prst="rect">
            <a:avLst/>
          </a:prstGeom>
          <a:noFill/>
        </p:spPr>
        <p:txBody>
          <a:bodyPr wrap="square" rtlCol="0">
            <a:spAutoFit/>
          </a:bodyPr>
          <a:lstStyle/>
          <a:p>
            <a:r>
              <a:rPr lang="en-US" sz="4400" b="1" dirty="0"/>
              <a:t>MLOps</a:t>
            </a:r>
          </a:p>
        </p:txBody>
      </p:sp>
      <p:sp>
        <p:nvSpPr>
          <p:cNvPr id="19" name="TextBox 18">
            <a:extLst>
              <a:ext uri="{FF2B5EF4-FFF2-40B4-BE49-F238E27FC236}">
                <a16:creationId xmlns:a16="http://schemas.microsoft.com/office/drawing/2014/main" id="{DEAF87CA-C047-89D7-F1F5-D0F806018B6F}"/>
              </a:ext>
            </a:extLst>
          </p:cNvPr>
          <p:cNvSpPr txBox="1"/>
          <p:nvPr/>
        </p:nvSpPr>
        <p:spPr>
          <a:xfrm>
            <a:off x="7702858" y="5486400"/>
            <a:ext cx="533400" cy="369332"/>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EBD533C3-0E0C-9EB6-B1F3-1AEA9363D82D}"/>
              </a:ext>
            </a:extLst>
          </p:cNvPr>
          <p:cNvSpPr txBox="1"/>
          <p:nvPr/>
        </p:nvSpPr>
        <p:spPr>
          <a:xfrm>
            <a:off x="1905000" y="5213866"/>
            <a:ext cx="3505200" cy="641866"/>
          </a:xfrm>
          <a:prstGeom prst="rect">
            <a:avLst/>
          </a:prstGeom>
          <a:solidFill>
            <a:schemeClr val="bg1"/>
          </a:solidFill>
        </p:spPr>
        <p:txBody>
          <a:bodyPr wrap="square" rtlCol="0">
            <a:spAutoFit/>
          </a:bodyPr>
          <a:lstStyle/>
          <a:p>
            <a:endParaRPr lang="en-US" dirty="0"/>
          </a:p>
        </p:txBody>
      </p:sp>
      <p:sp>
        <p:nvSpPr>
          <p:cNvPr id="22" name="TextBox 21">
            <a:extLst>
              <a:ext uri="{FF2B5EF4-FFF2-40B4-BE49-F238E27FC236}">
                <a16:creationId xmlns:a16="http://schemas.microsoft.com/office/drawing/2014/main" id="{F9D7200B-51DD-1F15-6938-31C1DB1B7450}"/>
              </a:ext>
            </a:extLst>
          </p:cNvPr>
          <p:cNvSpPr txBox="1"/>
          <p:nvPr/>
        </p:nvSpPr>
        <p:spPr>
          <a:xfrm>
            <a:off x="8374879" y="4930923"/>
            <a:ext cx="2515063" cy="1219220"/>
          </a:xfrm>
          <a:prstGeom prst="rect">
            <a:avLst/>
          </a:prstGeom>
          <a:solidFill>
            <a:schemeClr val="bg1"/>
          </a:solidFill>
        </p:spPr>
        <p:txBody>
          <a:bodyPr wrap="square" rtlCol="0">
            <a:spAutoFit/>
          </a:bodyPr>
          <a:lstStyle/>
          <a:p>
            <a:endParaRPr lang="en-US" dirty="0"/>
          </a:p>
        </p:txBody>
      </p:sp>
      <p:sp>
        <p:nvSpPr>
          <p:cNvPr id="23" name="TextBox 22">
            <a:extLst>
              <a:ext uri="{FF2B5EF4-FFF2-40B4-BE49-F238E27FC236}">
                <a16:creationId xmlns:a16="http://schemas.microsoft.com/office/drawing/2014/main" id="{C46B8029-4B15-9F7D-4AD2-29A73D23DD3C}"/>
              </a:ext>
            </a:extLst>
          </p:cNvPr>
          <p:cNvSpPr txBox="1"/>
          <p:nvPr/>
        </p:nvSpPr>
        <p:spPr>
          <a:xfrm>
            <a:off x="1384419" y="803305"/>
            <a:ext cx="1739781" cy="1333144"/>
          </a:xfrm>
          <a:prstGeom prst="rect">
            <a:avLst/>
          </a:prstGeom>
          <a:solidFill>
            <a:schemeClr val="bg1"/>
          </a:solidFill>
        </p:spPr>
        <p:txBody>
          <a:bodyPr wrap="square" rtlCol="0">
            <a:spAutoFit/>
          </a:bodyPr>
          <a:lstStyle/>
          <a:p>
            <a:endParaRPr lang="en-US" dirty="0"/>
          </a:p>
        </p:txBody>
      </p:sp>
      <p:sp>
        <p:nvSpPr>
          <p:cNvPr id="24" name="TextBox 23">
            <a:extLst>
              <a:ext uri="{FF2B5EF4-FFF2-40B4-BE49-F238E27FC236}">
                <a16:creationId xmlns:a16="http://schemas.microsoft.com/office/drawing/2014/main" id="{A0D529AD-D2B0-5369-64F7-6B16AD84B803}"/>
              </a:ext>
            </a:extLst>
          </p:cNvPr>
          <p:cNvSpPr txBox="1"/>
          <p:nvPr/>
        </p:nvSpPr>
        <p:spPr>
          <a:xfrm>
            <a:off x="7197571" y="1143000"/>
            <a:ext cx="3241829" cy="54084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78984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70" y="531521"/>
            <a:ext cx="10501001" cy="871538"/>
          </a:xfrm>
        </p:spPr>
        <p:txBody>
          <a:bodyPr>
            <a:noAutofit/>
          </a:bodyPr>
          <a:lstStyle/>
          <a:p>
            <a:r>
              <a:rPr lang="en-US" sz="4000" b="1" dirty="0">
                <a:latin typeface="Arial" panose="020B0604020202020204" pitchFamily="34" charset="0"/>
                <a:cs typeface="Arial" panose="020B0604020202020204" pitchFamily="34" charset="0"/>
              </a:rPr>
              <a:t>Under the Hood: Business Understanding</a:t>
            </a:r>
          </a:p>
        </p:txBody>
      </p:sp>
      <p:sp>
        <p:nvSpPr>
          <p:cNvPr id="4" name="Text Placeholder 3"/>
          <p:cNvSpPr>
            <a:spLocks noGrp="1"/>
          </p:cNvSpPr>
          <p:nvPr>
            <p:ph type="body" sz="half" idx="2"/>
          </p:nvPr>
        </p:nvSpPr>
        <p:spPr>
          <a:xfrm>
            <a:off x="588468" y="1756687"/>
            <a:ext cx="7013196" cy="3518297"/>
          </a:xfrm>
        </p:spPr>
        <p:txBody>
          <a:bodyPr>
            <a:no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Lack of business understanding is the most common cause of project failure</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The business objectives may only be broadly stated</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The goals and success criteria depend heavily on the application</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The project plan is not only useful for obtaining resources but also managing expectations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439150" y="2925867"/>
            <a:ext cx="1793081"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934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4368" y="920809"/>
            <a:ext cx="5657850" cy="685800"/>
          </a:xfrm>
        </p:spPr>
        <p:txBody>
          <a:bodyPr>
            <a:normAutofit/>
          </a:bodyPr>
          <a:lstStyle/>
          <a:p>
            <a:pPr eaLnBrk="1" hangingPunct="1"/>
            <a:r>
              <a:rPr lang="en-US" altLang="en-US" sz="4000" b="1" dirty="0">
                <a:latin typeface="Arial" panose="020B0604020202020204" pitchFamily="34" charset="0"/>
                <a:cs typeface="Arial" panose="020B0604020202020204" pitchFamily="34" charset="0"/>
              </a:rPr>
              <a:t>Data Understanding</a:t>
            </a:r>
          </a:p>
        </p:txBody>
      </p:sp>
      <p:sp>
        <p:nvSpPr>
          <p:cNvPr id="36867" name="Rectangle 3"/>
          <p:cNvSpPr>
            <a:spLocks noGrp="1" noChangeArrowheads="1"/>
          </p:cNvSpPr>
          <p:nvPr>
            <p:ph type="body" idx="1"/>
          </p:nvPr>
        </p:nvSpPr>
        <p:spPr>
          <a:xfrm>
            <a:off x="1753668" y="1917998"/>
            <a:ext cx="6172200" cy="3398044"/>
          </a:xfrm>
        </p:spPr>
        <p:txBody>
          <a:bodyPr>
            <a:normAutofit/>
          </a:bodyPr>
          <a:lstStyle/>
          <a:p>
            <a:pPr eaLnBrk="1" hangingPunct="1"/>
            <a:r>
              <a:rPr lang="en-US" altLang="en-US" dirty="0">
                <a:latin typeface="Arial" panose="020B0604020202020204" pitchFamily="34" charset="0"/>
                <a:cs typeface="Arial" panose="020B0604020202020204" pitchFamily="34" charset="0"/>
              </a:rPr>
              <a:t>Collect the initial data</a:t>
            </a:r>
          </a:p>
          <a:p>
            <a:pPr eaLnBrk="1" hangingPunct="1"/>
            <a:r>
              <a:rPr lang="en-US" altLang="en-US" dirty="0">
                <a:latin typeface="Arial" panose="020B0604020202020204" pitchFamily="34" charset="0"/>
                <a:cs typeface="Arial" panose="020B0604020202020204" pitchFamily="34" charset="0"/>
              </a:rPr>
              <a:t>Profile the data</a:t>
            </a:r>
          </a:p>
          <a:p>
            <a:pPr eaLnBrk="1" hangingPunct="1"/>
            <a:r>
              <a:rPr lang="en-US" altLang="en-US" dirty="0">
                <a:latin typeface="Arial" panose="020B0604020202020204" pitchFamily="34" charset="0"/>
                <a:cs typeface="Arial" panose="020B0604020202020204" pitchFamily="34" charset="0"/>
              </a:rPr>
              <a:t>Verify data quality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0590" y="4041518"/>
            <a:ext cx="2343150" cy="1585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10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6867">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6867">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6867">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281" y="525267"/>
            <a:ext cx="9238003" cy="871538"/>
          </a:xfrm>
        </p:spPr>
        <p:txBody>
          <a:bodyPr>
            <a:noAutofit/>
          </a:bodyPr>
          <a:lstStyle/>
          <a:p>
            <a:r>
              <a:rPr lang="en-US" sz="4000" b="1" dirty="0">
                <a:latin typeface="Arial" panose="020B0604020202020204" pitchFamily="34" charset="0"/>
                <a:cs typeface="Arial" panose="020B0604020202020204" pitchFamily="34" charset="0"/>
              </a:rPr>
              <a:t>Under the Hood: Data Understanding</a:t>
            </a:r>
          </a:p>
        </p:txBody>
      </p:sp>
      <p:sp>
        <p:nvSpPr>
          <p:cNvPr id="4" name="Text Placeholder 3"/>
          <p:cNvSpPr>
            <a:spLocks noGrp="1"/>
          </p:cNvSpPr>
          <p:nvPr>
            <p:ph type="body" sz="half" idx="2"/>
          </p:nvPr>
        </p:nvSpPr>
        <p:spPr>
          <a:xfrm>
            <a:off x="243281" y="1841301"/>
            <a:ext cx="8212822" cy="3518297"/>
          </a:xfrm>
        </p:spPr>
        <p:txBody>
          <a:bodyPr>
            <a:no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Access to data is not always guaranteed – that is why you need a strong project sponsor</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Carefully select your data source(s) – transactional systems, data warehouse, data lake, or third party</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Automated data profiling is important – allows you to assess the quality of the data</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Knowing the distributions of the data provides insights as to what models can be used</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89910" y="2857499"/>
            <a:ext cx="1676400"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118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p:nvPr/>
        </p:nvSpPr>
        <p:spPr>
          <a:xfrm>
            <a:off x="3819314" y="1537869"/>
            <a:ext cx="3275819" cy="4145143"/>
          </a:xfrm>
          <a:prstGeom prst="rect">
            <a:avLst/>
          </a:prstGeom>
          <a:noFill/>
          <a:ln w="9525" cap="flat" cmpd="sng">
            <a:solidFill>
              <a:schemeClr val="dk2"/>
            </a:solidFill>
            <a:prstDash val="dash"/>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56" name="Shape 56"/>
          <p:cNvSpPr/>
          <p:nvPr/>
        </p:nvSpPr>
        <p:spPr>
          <a:xfrm>
            <a:off x="3039242" y="1701967"/>
            <a:ext cx="656459" cy="384318"/>
          </a:xfrm>
          <a:prstGeom prst="flowChartDocument">
            <a:avLst/>
          </a:prstGeom>
          <a:solidFill>
            <a:schemeClr val="lt2"/>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57" name="Shape 57"/>
          <p:cNvSpPr/>
          <p:nvPr/>
        </p:nvSpPr>
        <p:spPr>
          <a:xfrm>
            <a:off x="3124200" y="2200382"/>
            <a:ext cx="571500" cy="564800"/>
          </a:xfrm>
          <a:prstGeom prst="flowChartMagneticDisk">
            <a:avLst/>
          </a:prstGeom>
          <a:solidFill>
            <a:schemeClr val="lt2"/>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58" name="Shape 58"/>
          <p:cNvSpPr/>
          <p:nvPr/>
        </p:nvSpPr>
        <p:spPr>
          <a:xfrm>
            <a:off x="3124204" y="2878652"/>
            <a:ext cx="571501" cy="384300"/>
          </a:xfrm>
          <a:prstGeom prst="flowChartMagneticDisk">
            <a:avLst/>
          </a:prstGeom>
          <a:solidFill>
            <a:schemeClr val="lt2"/>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59" name="Shape 59"/>
          <p:cNvSpPr/>
          <p:nvPr/>
        </p:nvSpPr>
        <p:spPr>
          <a:xfrm>
            <a:off x="3034954" y="3376431"/>
            <a:ext cx="660751" cy="384318"/>
          </a:xfrm>
          <a:prstGeom prst="flowChartDocument">
            <a:avLst/>
          </a:prstGeom>
          <a:solidFill>
            <a:schemeClr val="lt2"/>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60" name="Shape 60"/>
          <p:cNvSpPr/>
          <p:nvPr/>
        </p:nvSpPr>
        <p:spPr>
          <a:xfrm>
            <a:off x="3039245" y="3834379"/>
            <a:ext cx="661211" cy="384317"/>
          </a:xfrm>
          <a:prstGeom prst="flowChartDocument">
            <a:avLst/>
          </a:prstGeom>
          <a:solidFill>
            <a:schemeClr val="lt2"/>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61" name="Shape 61"/>
          <p:cNvSpPr/>
          <p:nvPr/>
        </p:nvSpPr>
        <p:spPr>
          <a:xfrm>
            <a:off x="3034954" y="4335525"/>
            <a:ext cx="660751" cy="384318"/>
          </a:xfrm>
          <a:prstGeom prst="flowChartDocument">
            <a:avLst/>
          </a:prstGeom>
          <a:solidFill>
            <a:schemeClr val="lt2"/>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62" name="Shape 62"/>
          <p:cNvSpPr/>
          <p:nvPr/>
        </p:nvSpPr>
        <p:spPr>
          <a:xfrm>
            <a:off x="3034954" y="4909952"/>
            <a:ext cx="660751" cy="462972"/>
          </a:xfrm>
          <a:prstGeom prst="flowChartDocument">
            <a:avLst/>
          </a:prstGeom>
          <a:solidFill>
            <a:schemeClr val="lt2"/>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63" name="Shape 63"/>
          <p:cNvSpPr/>
          <p:nvPr/>
        </p:nvSpPr>
        <p:spPr>
          <a:xfrm>
            <a:off x="3039242" y="5577400"/>
            <a:ext cx="656459" cy="310153"/>
          </a:xfrm>
          <a:prstGeom prst="flowChartDocument">
            <a:avLst/>
          </a:prstGeom>
          <a:solidFill>
            <a:schemeClr val="lt2"/>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64" name="Shape 64"/>
          <p:cNvSpPr/>
          <p:nvPr/>
        </p:nvSpPr>
        <p:spPr>
          <a:xfrm>
            <a:off x="4650158" y="1894130"/>
            <a:ext cx="588749" cy="672925"/>
          </a:xfrm>
          <a:prstGeom prst="flowChartMagneticDisk">
            <a:avLst/>
          </a:prstGeom>
          <a:solidFill>
            <a:srgbClr val="D7FEC6">
              <a:alpha val="90380"/>
            </a:srgbClr>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65" name="Shape 65"/>
          <p:cNvSpPr/>
          <p:nvPr/>
        </p:nvSpPr>
        <p:spPr>
          <a:xfrm>
            <a:off x="5276501" y="2632371"/>
            <a:ext cx="685601" cy="831807"/>
          </a:xfrm>
          <a:prstGeom prst="flowChartMagneticDisk">
            <a:avLst/>
          </a:prstGeom>
          <a:solidFill>
            <a:srgbClr val="D7FEC6">
              <a:alpha val="90380"/>
            </a:srgbClr>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66" name="Shape 66"/>
          <p:cNvSpPr/>
          <p:nvPr/>
        </p:nvSpPr>
        <p:spPr>
          <a:xfrm>
            <a:off x="6239505" y="2750377"/>
            <a:ext cx="594843" cy="678544"/>
          </a:xfrm>
          <a:prstGeom prst="flowChartMagneticDisk">
            <a:avLst/>
          </a:prstGeom>
          <a:solidFill>
            <a:srgbClr val="D7FEC6">
              <a:alpha val="90380"/>
            </a:srgbClr>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67" name="Shape 67"/>
          <p:cNvSpPr/>
          <p:nvPr/>
        </p:nvSpPr>
        <p:spPr>
          <a:xfrm>
            <a:off x="5467350" y="3763608"/>
            <a:ext cx="576620" cy="578944"/>
          </a:xfrm>
          <a:prstGeom prst="flowChartMagneticDisk">
            <a:avLst/>
          </a:prstGeom>
          <a:solidFill>
            <a:srgbClr val="D7FEC6">
              <a:alpha val="90380"/>
            </a:srgbClr>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68" name="Shape 68"/>
          <p:cNvSpPr/>
          <p:nvPr/>
        </p:nvSpPr>
        <p:spPr>
          <a:xfrm>
            <a:off x="6302136" y="3968082"/>
            <a:ext cx="568294" cy="577239"/>
          </a:xfrm>
          <a:prstGeom prst="flowChartMagneticDisk">
            <a:avLst/>
          </a:prstGeom>
          <a:solidFill>
            <a:srgbClr val="D7FEC6">
              <a:alpha val="90380"/>
            </a:srgbClr>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69" name="Shape 69"/>
          <p:cNvSpPr/>
          <p:nvPr/>
        </p:nvSpPr>
        <p:spPr>
          <a:xfrm>
            <a:off x="3995375" y="3011225"/>
            <a:ext cx="1244963" cy="2030616"/>
          </a:xfrm>
          <a:prstGeom prst="cloud">
            <a:avLst/>
          </a:prstGeom>
          <a:solidFill>
            <a:schemeClr val="lt2"/>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70" name="Shape 70"/>
          <p:cNvSpPr/>
          <p:nvPr/>
        </p:nvSpPr>
        <p:spPr>
          <a:xfrm>
            <a:off x="4167225" y="3569736"/>
            <a:ext cx="890552" cy="947524"/>
          </a:xfrm>
          <a:prstGeom prst="flowChartMagneticDisk">
            <a:avLst/>
          </a:prstGeom>
          <a:solidFill>
            <a:srgbClr val="D7FEC6">
              <a:alpha val="90380"/>
            </a:srgbClr>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75" name="Shape 75"/>
          <p:cNvSpPr txBox="1"/>
          <p:nvPr/>
        </p:nvSpPr>
        <p:spPr>
          <a:xfrm>
            <a:off x="3985597" y="1290726"/>
            <a:ext cx="1081706" cy="468483"/>
          </a:xfrm>
          <a:prstGeom prst="rect">
            <a:avLst/>
          </a:prstGeom>
          <a:noFill/>
          <a:ln>
            <a:noFill/>
          </a:ln>
        </p:spPr>
        <p:txBody>
          <a:bodyPr lIns="68569" tIns="68569" rIns="68569" bIns="68569" anchor="t" anchorCtr="0">
            <a:noAutofit/>
          </a:bodyPr>
          <a:lstStyle/>
          <a:p>
            <a:pPr defTabSz="685800"/>
            <a:endParaRPr lang="en" sz="750" b="1" kern="0" dirty="0">
              <a:solidFill>
                <a:srgbClr val="000000"/>
              </a:solidFill>
              <a:latin typeface="Arial"/>
              <a:cs typeface="Arial"/>
              <a:sym typeface="Arial"/>
            </a:endParaRPr>
          </a:p>
          <a:p>
            <a:pPr defTabSz="685800"/>
            <a:r>
              <a:rPr lang="en" sz="750" b="1" kern="0" dirty="0">
                <a:solidFill>
                  <a:srgbClr val="000000"/>
                </a:solidFill>
                <a:latin typeface="Arial"/>
                <a:cs typeface="Arial"/>
                <a:sym typeface="Arial"/>
              </a:rPr>
              <a:t>Cloud/On-Premises</a:t>
            </a:r>
          </a:p>
        </p:txBody>
      </p:sp>
      <p:sp>
        <p:nvSpPr>
          <p:cNvPr id="76" name="Shape 76"/>
          <p:cNvSpPr txBox="1"/>
          <p:nvPr/>
        </p:nvSpPr>
        <p:spPr>
          <a:xfrm>
            <a:off x="2927456" y="1219203"/>
            <a:ext cx="876600" cy="491925"/>
          </a:xfrm>
          <a:prstGeom prst="rect">
            <a:avLst/>
          </a:prstGeom>
          <a:noFill/>
          <a:ln>
            <a:noFill/>
          </a:ln>
        </p:spPr>
        <p:txBody>
          <a:bodyPr lIns="68569" tIns="68569" rIns="68569" bIns="68569" anchor="t" anchorCtr="0">
            <a:noAutofit/>
          </a:bodyPr>
          <a:lstStyle/>
          <a:p>
            <a:pPr defTabSz="685800"/>
            <a:r>
              <a:rPr lang="en" sz="900" b="1" kern="0" dirty="0">
                <a:solidFill>
                  <a:srgbClr val="000000"/>
                </a:solidFill>
                <a:latin typeface="Arial"/>
                <a:cs typeface="Arial"/>
                <a:sym typeface="Arial"/>
              </a:rPr>
              <a:t>Data Sources</a:t>
            </a:r>
          </a:p>
        </p:txBody>
      </p:sp>
      <p:sp>
        <p:nvSpPr>
          <p:cNvPr id="77" name="Shape 77"/>
          <p:cNvSpPr txBox="1"/>
          <p:nvPr/>
        </p:nvSpPr>
        <p:spPr>
          <a:xfrm>
            <a:off x="5114045" y="1219204"/>
            <a:ext cx="929925" cy="402125"/>
          </a:xfrm>
          <a:prstGeom prst="rect">
            <a:avLst/>
          </a:prstGeom>
          <a:noFill/>
          <a:ln>
            <a:noFill/>
          </a:ln>
        </p:spPr>
        <p:txBody>
          <a:bodyPr lIns="68569" tIns="68569" rIns="68569" bIns="68569" anchor="t" anchorCtr="0">
            <a:noAutofit/>
          </a:bodyPr>
          <a:lstStyle/>
          <a:p>
            <a:pPr defTabSz="685800"/>
            <a:r>
              <a:rPr lang="en" sz="900" b="1" kern="0" dirty="0">
                <a:solidFill>
                  <a:srgbClr val="000000"/>
                </a:solidFill>
                <a:latin typeface="Arial"/>
                <a:cs typeface="Arial"/>
                <a:sym typeface="Arial"/>
              </a:rPr>
              <a:t>Data Stores</a:t>
            </a:r>
          </a:p>
        </p:txBody>
      </p:sp>
      <p:sp>
        <p:nvSpPr>
          <p:cNvPr id="78" name="Shape 78"/>
          <p:cNvSpPr txBox="1"/>
          <p:nvPr/>
        </p:nvSpPr>
        <p:spPr>
          <a:xfrm>
            <a:off x="7124700" y="836782"/>
            <a:ext cx="1428750" cy="277200"/>
          </a:xfrm>
          <a:prstGeom prst="rect">
            <a:avLst/>
          </a:prstGeom>
          <a:noFill/>
          <a:ln>
            <a:noFill/>
          </a:ln>
        </p:spPr>
        <p:txBody>
          <a:bodyPr lIns="68569" tIns="68569" rIns="68569" bIns="68569" anchor="t" anchorCtr="0">
            <a:noAutofit/>
          </a:bodyPr>
          <a:lstStyle/>
          <a:p>
            <a:pPr defTabSz="685800"/>
            <a:r>
              <a:rPr lang="en" sz="1350" b="1" i="1" kern="0" dirty="0">
                <a:solidFill>
                  <a:srgbClr val="000000"/>
                </a:solidFill>
                <a:latin typeface="Arial"/>
                <a:cs typeface="Arial"/>
                <a:sym typeface="Arial"/>
              </a:rPr>
              <a:t>Models/</a:t>
            </a:r>
          </a:p>
          <a:p>
            <a:pPr defTabSz="685800"/>
            <a:r>
              <a:rPr lang="en" sz="1350" b="1" i="1" kern="0" dirty="0">
                <a:solidFill>
                  <a:srgbClr val="000000"/>
                </a:solidFill>
                <a:latin typeface="Arial"/>
                <a:cs typeface="Arial"/>
                <a:sym typeface="Arial"/>
              </a:rPr>
              <a:t>Applications</a:t>
            </a:r>
          </a:p>
        </p:txBody>
      </p:sp>
      <p:sp>
        <p:nvSpPr>
          <p:cNvPr id="79" name="Shape 79"/>
          <p:cNvSpPr txBox="1"/>
          <p:nvPr/>
        </p:nvSpPr>
        <p:spPr>
          <a:xfrm>
            <a:off x="8039103" y="834784"/>
            <a:ext cx="1411564" cy="331000"/>
          </a:xfrm>
          <a:prstGeom prst="rect">
            <a:avLst/>
          </a:prstGeom>
          <a:noFill/>
          <a:ln>
            <a:noFill/>
          </a:ln>
        </p:spPr>
        <p:txBody>
          <a:bodyPr lIns="68569" tIns="68569" rIns="68569" bIns="68569" anchor="t" anchorCtr="0">
            <a:noAutofit/>
          </a:bodyPr>
          <a:lstStyle/>
          <a:p>
            <a:pPr algn="ctr" defTabSz="685800"/>
            <a:r>
              <a:rPr lang="en" sz="1350" b="1" i="1" kern="0" dirty="0">
                <a:solidFill>
                  <a:srgbClr val="000000"/>
                </a:solidFill>
                <a:latin typeface="Arial"/>
                <a:cs typeface="Arial"/>
                <a:sym typeface="Arial"/>
              </a:rPr>
              <a:t>Users</a:t>
            </a:r>
          </a:p>
          <a:p>
            <a:pPr algn="ctr" defTabSz="685800"/>
            <a:endParaRPr sz="750" b="1" kern="0" dirty="0">
              <a:solidFill>
                <a:srgbClr val="000000"/>
              </a:solidFill>
              <a:latin typeface="Arial"/>
              <a:cs typeface="Arial"/>
              <a:sym typeface="Arial"/>
            </a:endParaRPr>
          </a:p>
        </p:txBody>
      </p:sp>
      <p:sp>
        <p:nvSpPr>
          <p:cNvPr id="80" name="Shape 80"/>
          <p:cNvSpPr txBox="1"/>
          <p:nvPr/>
        </p:nvSpPr>
        <p:spPr>
          <a:xfrm>
            <a:off x="2950712" y="1701967"/>
            <a:ext cx="829227" cy="336318"/>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IoT/</a:t>
            </a:r>
          </a:p>
          <a:p>
            <a:pPr algn="ctr" defTabSz="685800"/>
            <a:r>
              <a:rPr lang="en" sz="750" kern="0" dirty="0">
                <a:solidFill>
                  <a:srgbClr val="000000"/>
                </a:solidFill>
                <a:latin typeface="Arial"/>
                <a:cs typeface="Arial"/>
                <a:sym typeface="Arial"/>
              </a:rPr>
              <a:t>Streaming</a:t>
            </a:r>
          </a:p>
        </p:txBody>
      </p:sp>
      <p:sp>
        <p:nvSpPr>
          <p:cNvPr id="81" name="Shape 81"/>
          <p:cNvSpPr txBox="1"/>
          <p:nvPr/>
        </p:nvSpPr>
        <p:spPr>
          <a:xfrm>
            <a:off x="2927250" y="2332712"/>
            <a:ext cx="957150" cy="358374"/>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Operational</a:t>
            </a:r>
          </a:p>
          <a:p>
            <a:pPr algn="ctr" defTabSz="685800"/>
            <a:r>
              <a:rPr lang="en" sz="750" kern="0" dirty="0">
                <a:solidFill>
                  <a:srgbClr val="000000"/>
                </a:solidFill>
                <a:latin typeface="Arial"/>
                <a:cs typeface="Arial"/>
                <a:sym typeface="Arial"/>
              </a:rPr>
              <a:t>Systems</a:t>
            </a:r>
          </a:p>
        </p:txBody>
      </p:sp>
      <p:sp>
        <p:nvSpPr>
          <p:cNvPr id="82" name="Shape 82"/>
          <p:cNvSpPr txBox="1"/>
          <p:nvPr/>
        </p:nvSpPr>
        <p:spPr>
          <a:xfrm>
            <a:off x="3039242" y="3011225"/>
            <a:ext cx="795825" cy="264938"/>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ERP</a:t>
            </a:r>
          </a:p>
        </p:txBody>
      </p:sp>
      <p:sp>
        <p:nvSpPr>
          <p:cNvPr id="83" name="Shape 83"/>
          <p:cNvSpPr txBox="1"/>
          <p:nvPr/>
        </p:nvSpPr>
        <p:spPr>
          <a:xfrm>
            <a:off x="2953144" y="3380601"/>
            <a:ext cx="774187" cy="515763"/>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Web/Internet</a:t>
            </a:r>
          </a:p>
        </p:txBody>
      </p:sp>
      <p:sp>
        <p:nvSpPr>
          <p:cNvPr id="84" name="Shape 84"/>
          <p:cNvSpPr txBox="1"/>
          <p:nvPr/>
        </p:nvSpPr>
        <p:spPr>
          <a:xfrm>
            <a:off x="2927460" y="3896364"/>
            <a:ext cx="886019" cy="276013"/>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Audio/Video</a:t>
            </a:r>
          </a:p>
        </p:txBody>
      </p:sp>
      <p:sp>
        <p:nvSpPr>
          <p:cNvPr id="85" name="Shape 85"/>
          <p:cNvSpPr txBox="1"/>
          <p:nvPr/>
        </p:nvSpPr>
        <p:spPr>
          <a:xfrm>
            <a:off x="2982712" y="4315480"/>
            <a:ext cx="712988" cy="325520"/>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Social</a:t>
            </a:r>
          </a:p>
          <a:p>
            <a:pPr algn="ctr" defTabSz="685800"/>
            <a:r>
              <a:rPr lang="en" sz="750" kern="0" dirty="0">
                <a:solidFill>
                  <a:srgbClr val="000000"/>
                </a:solidFill>
                <a:latin typeface="Arial"/>
                <a:cs typeface="Arial"/>
                <a:sym typeface="Arial"/>
              </a:rPr>
              <a:t>Media</a:t>
            </a:r>
          </a:p>
        </p:txBody>
      </p:sp>
      <p:sp>
        <p:nvSpPr>
          <p:cNvPr id="86" name="Shape 86"/>
          <p:cNvSpPr txBox="1"/>
          <p:nvPr/>
        </p:nvSpPr>
        <p:spPr>
          <a:xfrm>
            <a:off x="2982712" y="4900701"/>
            <a:ext cx="712988" cy="588955"/>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Documents</a:t>
            </a:r>
          </a:p>
          <a:p>
            <a:pPr algn="ctr" defTabSz="685800"/>
            <a:r>
              <a:rPr lang="en" sz="750" kern="0" dirty="0">
                <a:solidFill>
                  <a:srgbClr val="000000"/>
                </a:solidFill>
                <a:latin typeface="Arial"/>
                <a:cs typeface="Arial"/>
                <a:sym typeface="Arial"/>
              </a:rPr>
              <a:t>And Text</a:t>
            </a:r>
          </a:p>
        </p:txBody>
      </p:sp>
      <p:sp>
        <p:nvSpPr>
          <p:cNvPr id="87" name="Shape 87"/>
          <p:cNvSpPr txBox="1"/>
          <p:nvPr/>
        </p:nvSpPr>
        <p:spPr>
          <a:xfrm>
            <a:off x="2893773" y="5577398"/>
            <a:ext cx="895397" cy="366203"/>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 APIs</a:t>
            </a:r>
          </a:p>
        </p:txBody>
      </p:sp>
      <p:sp>
        <p:nvSpPr>
          <p:cNvPr id="88" name="Shape 88"/>
          <p:cNvSpPr txBox="1"/>
          <p:nvPr/>
        </p:nvSpPr>
        <p:spPr>
          <a:xfrm>
            <a:off x="4429565" y="3200404"/>
            <a:ext cx="953921" cy="510775"/>
          </a:xfrm>
          <a:prstGeom prst="rect">
            <a:avLst/>
          </a:prstGeom>
          <a:noFill/>
          <a:ln>
            <a:noFill/>
          </a:ln>
        </p:spPr>
        <p:txBody>
          <a:bodyPr lIns="68569" tIns="68569" rIns="68569" bIns="68569" anchor="t" anchorCtr="0">
            <a:noAutofit/>
          </a:bodyPr>
          <a:lstStyle/>
          <a:p>
            <a:pPr defTabSz="685800"/>
            <a:r>
              <a:rPr lang="en" sz="750" b="1" kern="0" dirty="0">
                <a:solidFill>
                  <a:srgbClr val="000000"/>
                </a:solidFill>
                <a:latin typeface="Arial"/>
                <a:cs typeface="Arial"/>
                <a:sym typeface="Arial"/>
              </a:rPr>
              <a:t>Data Lake</a:t>
            </a:r>
          </a:p>
        </p:txBody>
      </p:sp>
      <p:sp>
        <p:nvSpPr>
          <p:cNvPr id="89" name="Shape 89"/>
          <p:cNvSpPr txBox="1"/>
          <p:nvPr/>
        </p:nvSpPr>
        <p:spPr>
          <a:xfrm>
            <a:off x="4103972" y="3911120"/>
            <a:ext cx="1019559" cy="808724"/>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Hadoop</a:t>
            </a:r>
          </a:p>
          <a:p>
            <a:pPr algn="ctr" defTabSz="685800"/>
            <a:r>
              <a:rPr lang="en" sz="750" kern="0" dirty="0">
                <a:solidFill>
                  <a:srgbClr val="000000"/>
                </a:solidFill>
                <a:latin typeface="Arial"/>
                <a:cs typeface="Arial"/>
                <a:sym typeface="Arial"/>
              </a:rPr>
              <a:t>Cluster</a:t>
            </a:r>
          </a:p>
        </p:txBody>
      </p:sp>
      <p:sp>
        <p:nvSpPr>
          <p:cNvPr id="90" name="Shape 90"/>
          <p:cNvSpPr txBox="1"/>
          <p:nvPr/>
        </p:nvSpPr>
        <p:spPr>
          <a:xfrm>
            <a:off x="4527599" y="2086285"/>
            <a:ext cx="822496" cy="475416"/>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Streaming/</a:t>
            </a:r>
          </a:p>
          <a:p>
            <a:pPr algn="ctr" defTabSz="685800"/>
            <a:r>
              <a:rPr lang="en" sz="750" kern="0" dirty="0">
                <a:solidFill>
                  <a:srgbClr val="000000"/>
                </a:solidFill>
                <a:latin typeface="Arial"/>
                <a:cs typeface="Arial"/>
                <a:sym typeface="Arial"/>
              </a:rPr>
              <a:t>CEP Engines</a:t>
            </a:r>
          </a:p>
        </p:txBody>
      </p:sp>
      <p:sp>
        <p:nvSpPr>
          <p:cNvPr id="91" name="Shape 91"/>
          <p:cNvSpPr txBox="1"/>
          <p:nvPr/>
        </p:nvSpPr>
        <p:spPr>
          <a:xfrm>
            <a:off x="5242807" y="2903579"/>
            <a:ext cx="782757" cy="477023"/>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Data</a:t>
            </a:r>
          </a:p>
          <a:p>
            <a:pPr algn="ctr" defTabSz="685800"/>
            <a:r>
              <a:rPr lang="en" sz="750" kern="0" dirty="0">
                <a:solidFill>
                  <a:srgbClr val="000000"/>
                </a:solidFill>
                <a:latin typeface="Arial"/>
                <a:cs typeface="Arial"/>
                <a:sym typeface="Arial"/>
              </a:rPr>
              <a:t>Warehouse</a:t>
            </a:r>
          </a:p>
        </p:txBody>
      </p:sp>
      <p:sp>
        <p:nvSpPr>
          <p:cNvPr id="92" name="Shape 92"/>
          <p:cNvSpPr txBox="1"/>
          <p:nvPr/>
        </p:nvSpPr>
        <p:spPr>
          <a:xfrm>
            <a:off x="6043973" y="2945564"/>
            <a:ext cx="1051162" cy="462998"/>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Dependent</a:t>
            </a:r>
          </a:p>
          <a:p>
            <a:pPr algn="ctr" defTabSz="685800"/>
            <a:r>
              <a:rPr lang="en" sz="750" kern="0" dirty="0">
                <a:solidFill>
                  <a:srgbClr val="000000"/>
                </a:solidFill>
                <a:latin typeface="Arial"/>
                <a:cs typeface="Arial"/>
                <a:sym typeface="Arial"/>
              </a:rPr>
              <a:t>Data</a:t>
            </a:r>
          </a:p>
          <a:p>
            <a:pPr algn="ctr" defTabSz="685800"/>
            <a:r>
              <a:rPr lang="en" sz="750" kern="0" dirty="0">
                <a:solidFill>
                  <a:srgbClr val="000000"/>
                </a:solidFill>
                <a:latin typeface="Arial"/>
                <a:cs typeface="Arial"/>
                <a:sym typeface="Arial"/>
              </a:rPr>
              <a:t>Marts</a:t>
            </a:r>
          </a:p>
        </p:txBody>
      </p:sp>
      <p:sp>
        <p:nvSpPr>
          <p:cNvPr id="93" name="Shape 93"/>
          <p:cNvSpPr txBox="1"/>
          <p:nvPr/>
        </p:nvSpPr>
        <p:spPr>
          <a:xfrm>
            <a:off x="4895719" y="3911119"/>
            <a:ext cx="1715689" cy="847210"/>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Analytical</a:t>
            </a:r>
          </a:p>
          <a:p>
            <a:pPr algn="ctr" defTabSz="685800"/>
            <a:r>
              <a:rPr lang="en" sz="750" kern="0" dirty="0">
                <a:solidFill>
                  <a:srgbClr val="000000"/>
                </a:solidFill>
                <a:latin typeface="Arial"/>
                <a:cs typeface="Arial"/>
                <a:sym typeface="Arial"/>
              </a:rPr>
              <a:t>Sandboxes</a:t>
            </a:r>
          </a:p>
        </p:txBody>
      </p:sp>
      <p:sp>
        <p:nvSpPr>
          <p:cNvPr id="94" name="Shape 94"/>
          <p:cNvSpPr txBox="1"/>
          <p:nvPr/>
        </p:nvSpPr>
        <p:spPr>
          <a:xfrm>
            <a:off x="6283245" y="4162818"/>
            <a:ext cx="656325" cy="478182"/>
          </a:xfrm>
          <a:prstGeom prst="rect">
            <a:avLst/>
          </a:prstGeom>
          <a:noFill/>
          <a:ln>
            <a:noFill/>
          </a:ln>
        </p:spPr>
        <p:txBody>
          <a:bodyPr lIns="68569" tIns="68569" rIns="68569" bIns="68569" anchor="t" anchorCtr="0">
            <a:noAutofit/>
          </a:bodyPr>
          <a:lstStyle/>
          <a:p>
            <a:pPr algn="ctr" defTabSz="685800"/>
            <a:r>
              <a:rPr lang="en" sz="750" kern="0" dirty="0">
                <a:solidFill>
                  <a:srgbClr val="000000"/>
                </a:solidFill>
                <a:latin typeface="Arial"/>
                <a:cs typeface="Arial"/>
                <a:sym typeface="Arial"/>
              </a:rPr>
              <a:t>AI</a:t>
            </a:r>
          </a:p>
          <a:p>
            <a:pPr algn="ctr" defTabSz="685800"/>
            <a:r>
              <a:rPr lang="en" sz="750" kern="0" dirty="0">
                <a:solidFill>
                  <a:srgbClr val="000000"/>
                </a:solidFill>
                <a:latin typeface="Arial"/>
                <a:cs typeface="Arial"/>
                <a:sym typeface="Arial"/>
              </a:rPr>
              <a:t>Engines</a:t>
            </a:r>
          </a:p>
        </p:txBody>
      </p:sp>
      <p:cxnSp>
        <p:nvCxnSpPr>
          <p:cNvPr id="97" name="Shape 97"/>
          <p:cNvCxnSpPr>
            <a:stCxn id="62" idx="3"/>
          </p:cNvCxnSpPr>
          <p:nvPr/>
        </p:nvCxnSpPr>
        <p:spPr>
          <a:xfrm flipV="1">
            <a:off x="3695703" y="4508888"/>
            <a:ext cx="918778" cy="632550"/>
          </a:xfrm>
          <a:prstGeom prst="straightConnector1">
            <a:avLst/>
          </a:prstGeom>
          <a:noFill/>
          <a:ln w="19050" cap="flat" cmpd="sng">
            <a:solidFill>
              <a:schemeClr val="dk2"/>
            </a:solidFill>
            <a:prstDash val="solid"/>
            <a:round/>
            <a:headEnd type="none" w="lg" len="lg"/>
            <a:tailEnd type="triangle" w="lg" len="lg"/>
          </a:ln>
        </p:spPr>
      </p:cxnSp>
      <p:cxnSp>
        <p:nvCxnSpPr>
          <p:cNvPr id="98" name="Shape 98"/>
          <p:cNvCxnSpPr>
            <a:stCxn id="61" idx="3"/>
          </p:cNvCxnSpPr>
          <p:nvPr/>
        </p:nvCxnSpPr>
        <p:spPr>
          <a:xfrm flipV="1">
            <a:off x="3695704" y="4398208"/>
            <a:ext cx="471524" cy="129478"/>
          </a:xfrm>
          <a:prstGeom prst="straightConnector1">
            <a:avLst/>
          </a:prstGeom>
          <a:noFill/>
          <a:ln w="19050" cap="flat" cmpd="sng">
            <a:solidFill>
              <a:schemeClr val="dk2"/>
            </a:solidFill>
            <a:prstDash val="solid"/>
            <a:round/>
            <a:headEnd type="none" w="lg" len="lg"/>
            <a:tailEnd type="triangle" w="lg" len="lg"/>
          </a:ln>
        </p:spPr>
      </p:cxnSp>
      <p:cxnSp>
        <p:nvCxnSpPr>
          <p:cNvPr id="99" name="Shape 99"/>
          <p:cNvCxnSpPr>
            <a:endCxn id="70" idx="2"/>
          </p:cNvCxnSpPr>
          <p:nvPr/>
        </p:nvCxnSpPr>
        <p:spPr>
          <a:xfrm>
            <a:off x="3727330" y="3993281"/>
            <a:ext cx="439898" cy="50219"/>
          </a:xfrm>
          <a:prstGeom prst="straightConnector1">
            <a:avLst/>
          </a:prstGeom>
          <a:noFill/>
          <a:ln w="19050" cap="flat" cmpd="sng">
            <a:solidFill>
              <a:schemeClr val="dk2"/>
            </a:solidFill>
            <a:prstDash val="solid"/>
            <a:round/>
            <a:headEnd type="none" w="lg" len="lg"/>
            <a:tailEnd type="triangle" w="lg" len="lg"/>
          </a:ln>
        </p:spPr>
      </p:cxnSp>
      <p:cxnSp>
        <p:nvCxnSpPr>
          <p:cNvPr id="100" name="Shape 100"/>
          <p:cNvCxnSpPr>
            <a:stCxn id="83" idx="3"/>
          </p:cNvCxnSpPr>
          <p:nvPr/>
        </p:nvCxnSpPr>
        <p:spPr>
          <a:xfrm>
            <a:off x="3727331" y="3638482"/>
            <a:ext cx="439895" cy="291693"/>
          </a:xfrm>
          <a:prstGeom prst="straightConnector1">
            <a:avLst/>
          </a:prstGeom>
          <a:noFill/>
          <a:ln w="19050" cap="flat" cmpd="sng">
            <a:solidFill>
              <a:schemeClr val="dk2"/>
            </a:solidFill>
            <a:prstDash val="solid"/>
            <a:round/>
            <a:headEnd type="none" w="lg" len="lg"/>
            <a:tailEnd type="triangle" w="lg" len="lg"/>
          </a:ln>
        </p:spPr>
      </p:cxnSp>
      <p:cxnSp>
        <p:nvCxnSpPr>
          <p:cNvPr id="101" name="Shape 101"/>
          <p:cNvCxnSpPr>
            <a:stCxn id="56" idx="3"/>
          </p:cNvCxnSpPr>
          <p:nvPr/>
        </p:nvCxnSpPr>
        <p:spPr>
          <a:xfrm>
            <a:off x="3695701" y="1894128"/>
            <a:ext cx="954453" cy="192159"/>
          </a:xfrm>
          <a:prstGeom prst="straightConnector1">
            <a:avLst/>
          </a:prstGeom>
          <a:noFill/>
          <a:ln w="19050" cap="flat" cmpd="sng">
            <a:solidFill>
              <a:schemeClr val="dk2"/>
            </a:solidFill>
            <a:prstDash val="solid"/>
            <a:round/>
            <a:headEnd type="none" w="lg" len="lg"/>
            <a:tailEnd type="triangle" w="lg" len="lg"/>
          </a:ln>
        </p:spPr>
      </p:cxnSp>
      <p:cxnSp>
        <p:nvCxnSpPr>
          <p:cNvPr id="107" name="Shape 107"/>
          <p:cNvCxnSpPr/>
          <p:nvPr/>
        </p:nvCxnSpPr>
        <p:spPr>
          <a:xfrm flipV="1">
            <a:off x="5049452" y="3464181"/>
            <a:ext cx="529559" cy="616615"/>
          </a:xfrm>
          <a:prstGeom prst="straightConnector1">
            <a:avLst/>
          </a:prstGeom>
          <a:noFill/>
          <a:ln w="19050" cap="flat" cmpd="sng">
            <a:solidFill>
              <a:schemeClr val="dk2"/>
            </a:solidFill>
            <a:prstDash val="solid"/>
            <a:round/>
            <a:headEnd type="none" w="lg" len="lg"/>
            <a:tailEnd type="triangle" w="lg" len="lg"/>
          </a:ln>
        </p:spPr>
      </p:cxnSp>
      <p:cxnSp>
        <p:nvCxnSpPr>
          <p:cNvPr id="120" name="Shape 120"/>
          <p:cNvCxnSpPr>
            <a:endCxn id="67" idx="1"/>
          </p:cNvCxnSpPr>
          <p:nvPr/>
        </p:nvCxnSpPr>
        <p:spPr>
          <a:xfrm>
            <a:off x="5677878" y="3446553"/>
            <a:ext cx="77783" cy="317054"/>
          </a:xfrm>
          <a:prstGeom prst="straightConnector1">
            <a:avLst/>
          </a:prstGeom>
          <a:noFill/>
          <a:ln w="19050" cap="flat" cmpd="sng">
            <a:solidFill>
              <a:schemeClr val="dk2"/>
            </a:solidFill>
            <a:prstDash val="solid"/>
            <a:round/>
            <a:headEnd type="none" w="lg" len="lg"/>
            <a:tailEnd type="triangle" w="lg" len="lg"/>
          </a:ln>
        </p:spPr>
      </p:cxnSp>
      <p:sp>
        <p:nvSpPr>
          <p:cNvPr id="121" name="Shape 121"/>
          <p:cNvSpPr txBox="1"/>
          <p:nvPr/>
        </p:nvSpPr>
        <p:spPr>
          <a:xfrm>
            <a:off x="7353304" y="1642620"/>
            <a:ext cx="1038787" cy="573537"/>
          </a:xfrm>
          <a:prstGeom prst="rect">
            <a:avLst/>
          </a:prstGeom>
          <a:noFill/>
          <a:ln>
            <a:noFill/>
          </a:ln>
        </p:spPr>
        <p:txBody>
          <a:bodyPr lIns="68569" tIns="68569" rIns="68569" bIns="68569" anchor="t" anchorCtr="0">
            <a:noAutofit/>
          </a:bodyPr>
          <a:lstStyle/>
          <a:p>
            <a:pPr defTabSz="685800"/>
            <a:r>
              <a:rPr lang="en" sz="900" b="1" kern="0">
                <a:solidFill>
                  <a:srgbClr val="000000"/>
                </a:solidFill>
                <a:latin typeface="Arial"/>
                <a:cs typeface="Arial"/>
                <a:sym typeface="Arial"/>
              </a:rPr>
              <a:t>SQL </a:t>
            </a:r>
            <a:r>
              <a:rPr lang="en" sz="900" b="1" kern="0" dirty="0">
                <a:solidFill>
                  <a:srgbClr val="000000"/>
                </a:solidFill>
                <a:latin typeface="Arial"/>
                <a:cs typeface="Arial"/>
                <a:sym typeface="Arial"/>
              </a:rPr>
              <a:t>Queries</a:t>
            </a:r>
          </a:p>
        </p:txBody>
      </p:sp>
      <p:sp>
        <p:nvSpPr>
          <p:cNvPr id="122" name="Shape 122"/>
          <p:cNvSpPr txBox="1"/>
          <p:nvPr/>
        </p:nvSpPr>
        <p:spPr>
          <a:xfrm>
            <a:off x="7470229" y="2252977"/>
            <a:ext cx="854624" cy="542587"/>
          </a:xfrm>
          <a:prstGeom prst="rect">
            <a:avLst/>
          </a:prstGeom>
          <a:noFill/>
          <a:ln>
            <a:noFill/>
          </a:ln>
        </p:spPr>
        <p:txBody>
          <a:bodyPr lIns="68569" tIns="68569" rIns="68569" bIns="68569" anchor="t" anchorCtr="0">
            <a:noAutofit/>
          </a:bodyPr>
          <a:lstStyle/>
          <a:p>
            <a:pPr defTabSz="685800"/>
            <a:r>
              <a:rPr lang="en" sz="750" kern="0" dirty="0">
                <a:solidFill>
                  <a:srgbClr val="000000"/>
                </a:solidFill>
                <a:latin typeface="Arial"/>
                <a:cs typeface="Arial"/>
                <a:sym typeface="Arial"/>
              </a:rPr>
              <a:t>Dashboards</a:t>
            </a:r>
          </a:p>
          <a:p>
            <a:pPr defTabSz="685800"/>
            <a:r>
              <a:rPr lang="en" sz="750" kern="0" dirty="0">
                <a:solidFill>
                  <a:srgbClr val="000000"/>
                </a:solidFill>
                <a:latin typeface="Arial"/>
                <a:cs typeface="Arial"/>
                <a:sym typeface="Arial"/>
              </a:rPr>
              <a:t>Visualization</a:t>
            </a:r>
          </a:p>
        </p:txBody>
      </p:sp>
      <p:sp>
        <p:nvSpPr>
          <p:cNvPr id="123" name="Shape 123"/>
          <p:cNvSpPr txBox="1"/>
          <p:nvPr/>
        </p:nvSpPr>
        <p:spPr>
          <a:xfrm>
            <a:off x="8174032" y="2438404"/>
            <a:ext cx="975857" cy="653825"/>
          </a:xfrm>
          <a:prstGeom prst="rect">
            <a:avLst/>
          </a:prstGeom>
          <a:noFill/>
          <a:ln>
            <a:noFill/>
          </a:ln>
        </p:spPr>
        <p:txBody>
          <a:bodyPr lIns="68569" tIns="68569" rIns="68569" bIns="68569" anchor="t" anchorCtr="0">
            <a:noAutofit/>
          </a:bodyPr>
          <a:lstStyle/>
          <a:p>
            <a:pPr algn="ctr" defTabSz="685800"/>
            <a:r>
              <a:rPr lang="en" sz="900" b="1" kern="0" dirty="0">
                <a:solidFill>
                  <a:srgbClr val="000000"/>
                </a:solidFill>
                <a:latin typeface="Arial"/>
                <a:cs typeface="Arial"/>
                <a:sym typeface="Arial"/>
              </a:rPr>
              <a:t>Citizen</a:t>
            </a:r>
          </a:p>
          <a:p>
            <a:pPr algn="ctr" defTabSz="685800"/>
            <a:r>
              <a:rPr lang="en" sz="900" b="1" kern="0" dirty="0">
                <a:solidFill>
                  <a:srgbClr val="000000"/>
                </a:solidFill>
                <a:latin typeface="Arial"/>
                <a:cs typeface="Arial"/>
                <a:sym typeface="Arial"/>
              </a:rPr>
              <a:t>Data Scientists</a:t>
            </a:r>
          </a:p>
        </p:txBody>
      </p:sp>
      <p:sp>
        <p:nvSpPr>
          <p:cNvPr id="124" name="Shape 124"/>
          <p:cNvSpPr txBox="1"/>
          <p:nvPr/>
        </p:nvSpPr>
        <p:spPr>
          <a:xfrm>
            <a:off x="7487107" y="2903577"/>
            <a:ext cx="686925" cy="261300"/>
          </a:xfrm>
          <a:prstGeom prst="rect">
            <a:avLst/>
          </a:prstGeom>
          <a:noFill/>
          <a:ln>
            <a:noFill/>
          </a:ln>
        </p:spPr>
        <p:txBody>
          <a:bodyPr lIns="68569" tIns="68569" rIns="68569" bIns="68569" anchor="t" anchorCtr="0">
            <a:noAutofit/>
          </a:bodyPr>
          <a:lstStyle/>
          <a:p>
            <a:pPr defTabSz="685800"/>
            <a:endParaRPr lang="en" sz="750" kern="0" dirty="0">
              <a:solidFill>
                <a:srgbClr val="000000"/>
              </a:solidFill>
              <a:latin typeface="Arial"/>
              <a:cs typeface="Arial"/>
              <a:sym typeface="Arial"/>
            </a:endParaRPr>
          </a:p>
        </p:txBody>
      </p:sp>
      <p:sp>
        <p:nvSpPr>
          <p:cNvPr id="126" name="Shape 126"/>
          <p:cNvSpPr txBox="1"/>
          <p:nvPr/>
        </p:nvSpPr>
        <p:spPr>
          <a:xfrm>
            <a:off x="8366794" y="3605083"/>
            <a:ext cx="895500" cy="651619"/>
          </a:xfrm>
          <a:prstGeom prst="rect">
            <a:avLst/>
          </a:prstGeom>
          <a:noFill/>
          <a:ln>
            <a:noFill/>
          </a:ln>
        </p:spPr>
        <p:txBody>
          <a:bodyPr lIns="68569" tIns="68569" rIns="68569" bIns="68569" anchor="t" anchorCtr="0">
            <a:noAutofit/>
          </a:bodyPr>
          <a:lstStyle/>
          <a:p>
            <a:pPr defTabSz="685800"/>
            <a:r>
              <a:rPr lang="en" sz="900" b="1" kern="0" dirty="0">
                <a:solidFill>
                  <a:srgbClr val="000000"/>
                </a:solidFill>
                <a:latin typeface="Arial"/>
                <a:cs typeface="Arial"/>
                <a:sym typeface="Arial"/>
              </a:rPr>
              <a:t>Power Analysts</a:t>
            </a:r>
          </a:p>
        </p:txBody>
      </p:sp>
      <p:sp>
        <p:nvSpPr>
          <p:cNvPr id="127" name="Shape 127"/>
          <p:cNvSpPr txBox="1"/>
          <p:nvPr/>
        </p:nvSpPr>
        <p:spPr>
          <a:xfrm>
            <a:off x="7372632" y="3701279"/>
            <a:ext cx="915881" cy="641275"/>
          </a:xfrm>
          <a:prstGeom prst="rect">
            <a:avLst/>
          </a:prstGeom>
          <a:noFill/>
          <a:ln>
            <a:noFill/>
          </a:ln>
        </p:spPr>
        <p:txBody>
          <a:bodyPr lIns="68569" tIns="68569" rIns="68569" bIns="68569" anchor="t" anchorCtr="0">
            <a:noAutofit/>
          </a:bodyPr>
          <a:lstStyle/>
          <a:p>
            <a:pPr defTabSz="685800"/>
            <a:endParaRPr lang="en" sz="750" kern="0" dirty="0">
              <a:solidFill>
                <a:srgbClr val="000000"/>
              </a:solidFill>
              <a:latin typeface="Arial"/>
              <a:cs typeface="Arial"/>
              <a:sym typeface="Arial"/>
            </a:endParaRPr>
          </a:p>
        </p:txBody>
      </p:sp>
      <p:sp>
        <p:nvSpPr>
          <p:cNvPr id="128" name="Shape 128"/>
          <p:cNvSpPr txBox="1"/>
          <p:nvPr/>
        </p:nvSpPr>
        <p:spPr>
          <a:xfrm>
            <a:off x="8268095" y="4561277"/>
            <a:ext cx="929025" cy="394106"/>
          </a:xfrm>
          <a:prstGeom prst="rect">
            <a:avLst/>
          </a:prstGeom>
          <a:noFill/>
          <a:ln>
            <a:noFill/>
          </a:ln>
        </p:spPr>
        <p:txBody>
          <a:bodyPr lIns="68569" tIns="68569" rIns="68569" bIns="68569" anchor="t" anchorCtr="0">
            <a:noAutofit/>
          </a:bodyPr>
          <a:lstStyle/>
          <a:p>
            <a:pPr defTabSz="685800"/>
            <a:r>
              <a:rPr lang="en" sz="900" b="1" kern="0" dirty="0">
                <a:solidFill>
                  <a:srgbClr val="000000"/>
                </a:solidFill>
                <a:latin typeface="Arial"/>
                <a:cs typeface="Arial"/>
                <a:sym typeface="Arial"/>
              </a:rPr>
              <a:t>Application</a:t>
            </a:r>
          </a:p>
          <a:p>
            <a:pPr defTabSz="685800"/>
            <a:r>
              <a:rPr lang="en" sz="900" b="1" kern="0" dirty="0">
                <a:solidFill>
                  <a:srgbClr val="000000"/>
                </a:solidFill>
                <a:latin typeface="Arial"/>
                <a:cs typeface="Arial"/>
                <a:sym typeface="Arial"/>
              </a:rPr>
              <a:t>Developers</a:t>
            </a:r>
          </a:p>
        </p:txBody>
      </p:sp>
      <p:sp>
        <p:nvSpPr>
          <p:cNvPr id="5" name="TextBox 4"/>
          <p:cNvSpPr txBox="1"/>
          <p:nvPr/>
        </p:nvSpPr>
        <p:spPr>
          <a:xfrm>
            <a:off x="8205779" y="1628061"/>
            <a:ext cx="1110235" cy="230832"/>
          </a:xfrm>
          <a:prstGeom prst="rect">
            <a:avLst/>
          </a:prstGeom>
          <a:noFill/>
        </p:spPr>
        <p:txBody>
          <a:bodyPr wrap="square" rtlCol="0">
            <a:spAutoFit/>
          </a:bodyPr>
          <a:lstStyle/>
          <a:p>
            <a:pPr defTabSz="685800"/>
            <a:r>
              <a:rPr lang="en-US" sz="900" b="1" kern="0" dirty="0">
                <a:solidFill>
                  <a:srgbClr val="000000"/>
                </a:solidFill>
                <a:latin typeface="Arial"/>
                <a:cs typeface="Arial"/>
                <a:sym typeface="Arial"/>
              </a:rPr>
              <a:t>Casual Users</a:t>
            </a:r>
          </a:p>
        </p:txBody>
      </p:sp>
      <p:cxnSp>
        <p:nvCxnSpPr>
          <p:cNvPr id="129" name="Shape 101"/>
          <p:cNvCxnSpPr/>
          <p:nvPr/>
        </p:nvCxnSpPr>
        <p:spPr>
          <a:xfrm>
            <a:off x="3727327" y="1929386"/>
            <a:ext cx="753288" cy="1675694"/>
          </a:xfrm>
          <a:prstGeom prst="straightConnector1">
            <a:avLst/>
          </a:prstGeom>
          <a:noFill/>
          <a:ln w="19050" cap="flat" cmpd="sng">
            <a:solidFill>
              <a:schemeClr val="dk2"/>
            </a:solidFill>
            <a:prstDash val="solid"/>
            <a:round/>
            <a:headEnd type="none" w="lg" len="lg"/>
            <a:tailEnd type="triangle" w="lg" len="lg"/>
          </a:ln>
        </p:spPr>
      </p:cxnSp>
      <p:sp>
        <p:nvSpPr>
          <p:cNvPr id="132" name="Shape 67"/>
          <p:cNvSpPr/>
          <p:nvPr/>
        </p:nvSpPr>
        <p:spPr>
          <a:xfrm>
            <a:off x="4943471" y="4900699"/>
            <a:ext cx="666065" cy="526826"/>
          </a:xfrm>
          <a:prstGeom prst="flowChartMagneticDisk">
            <a:avLst/>
          </a:prstGeom>
          <a:solidFill>
            <a:srgbClr val="D7FEC6">
              <a:alpha val="90380"/>
            </a:srgbClr>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defTabSz="685800"/>
            <a:endParaRPr sz="1050" kern="0" dirty="0">
              <a:solidFill>
                <a:srgbClr val="000000"/>
              </a:solidFill>
              <a:latin typeface="Arial"/>
              <a:cs typeface="Arial"/>
              <a:sym typeface="Arial"/>
            </a:endParaRPr>
          </a:p>
        </p:txBody>
      </p:sp>
      <p:sp>
        <p:nvSpPr>
          <p:cNvPr id="19" name="TextBox 18"/>
          <p:cNvSpPr txBox="1"/>
          <p:nvPr/>
        </p:nvSpPr>
        <p:spPr>
          <a:xfrm>
            <a:off x="4983421" y="5081218"/>
            <a:ext cx="733349" cy="323165"/>
          </a:xfrm>
          <a:prstGeom prst="rect">
            <a:avLst/>
          </a:prstGeom>
          <a:noFill/>
        </p:spPr>
        <p:txBody>
          <a:bodyPr wrap="square" rtlCol="0">
            <a:spAutoFit/>
          </a:bodyPr>
          <a:lstStyle/>
          <a:p>
            <a:pPr defTabSz="685800"/>
            <a:r>
              <a:rPr lang="en-US" sz="750" kern="0" dirty="0">
                <a:solidFill>
                  <a:srgbClr val="000000"/>
                </a:solidFill>
                <a:latin typeface="Arial"/>
                <a:cs typeface="Arial"/>
                <a:sym typeface="Arial"/>
              </a:rPr>
              <a:t>Non-SQL</a:t>
            </a:r>
          </a:p>
          <a:p>
            <a:pPr defTabSz="685800"/>
            <a:r>
              <a:rPr lang="en-US" sz="750" kern="0" dirty="0">
                <a:solidFill>
                  <a:srgbClr val="000000"/>
                </a:solidFill>
                <a:latin typeface="Arial"/>
                <a:cs typeface="Arial"/>
                <a:sym typeface="Arial"/>
              </a:rPr>
              <a:t>Databases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8888" y="1954303"/>
            <a:ext cx="823809" cy="685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3117" y="2719222"/>
            <a:ext cx="518135" cy="605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43113" y="3539329"/>
            <a:ext cx="724556" cy="50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9170" y="4201762"/>
            <a:ext cx="716607" cy="59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89169" y="4918330"/>
            <a:ext cx="667776" cy="509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2962542" y="921393"/>
            <a:ext cx="2934044" cy="300082"/>
          </a:xfrm>
          <a:prstGeom prst="rect">
            <a:avLst/>
          </a:prstGeom>
          <a:noFill/>
        </p:spPr>
        <p:txBody>
          <a:bodyPr wrap="square" rtlCol="0">
            <a:spAutoFit/>
          </a:bodyPr>
          <a:lstStyle/>
          <a:p>
            <a:pPr defTabSz="685800"/>
            <a:r>
              <a:rPr lang="en-US" sz="1350" b="1" i="1" kern="0" dirty="0">
                <a:solidFill>
                  <a:srgbClr val="000000"/>
                </a:solidFill>
                <a:latin typeface="Arial"/>
                <a:cs typeface="Arial"/>
                <a:sym typeface="Arial"/>
              </a:rPr>
              <a:t>Data</a:t>
            </a:r>
          </a:p>
        </p:txBody>
      </p:sp>
      <p:sp>
        <p:nvSpPr>
          <p:cNvPr id="43" name="TextBox 42"/>
          <p:cNvSpPr txBox="1"/>
          <p:nvPr/>
        </p:nvSpPr>
        <p:spPr>
          <a:xfrm>
            <a:off x="8273289" y="2093045"/>
            <a:ext cx="946629" cy="230832"/>
          </a:xfrm>
          <a:prstGeom prst="rect">
            <a:avLst/>
          </a:prstGeom>
          <a:noFill/>
        </p:spPr>
        <p:txBody>
          <a:bodyPr wrap="square" rtlCol="0">
            <a:spAutoFit/>
          </a:bodyPr>
          <a:lstStyle/>
          <a:p>
            <a:pPr defTabSz="685800"/>
            <a:r>
              <a:rPr lang="en-US" sz="900" b="1" kern="0" dirty="0">
                <a:solidFill>
                  <a:srgbClr val="000000"/>
                </a:solidFill>
                <a:latin typeface="Arial"/>
                <a:cs typeface="Arial"/>
                <a:sym typeface="Arial"/>
              </a:rPr>
              <a:t>Power Users</a:t>
            </a:r>
          </a:p>
        </p:txBody>
      </p:sp>
      <p:pic>
        <p:nvPicPr>
          <p:cNvPr id="1038"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48510" y="1775550"/>
            <a:ext cx="372666" cy="437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148510" y="2837960"/>
            <a:ext cx="378027" cy="48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23546" y="3928084"/>
            <a:ext cx="359889" cy="50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8119963" y="3164879"/>
            <a:ext cx="1099958" cy="369332"/>
          </a:xfrm>
          <a:prstGeom prst="rect">
            <a:avLst/>
          </a:prstGeom>
          <a:noFill/>
        </p:spPr>
        <p:txBody>
          <a:bodyPr wrap="square" rtlCol="0">
            <a:spAutoFit/>
          </a:bodyPr>
          <a:lstStyle/>
          <a:p>
            <a:pPr algn="ctr" defTabSz="685800"/>
            <a:r>
              <a:rPr lang="en-US" sz="900" b="1" kern="0" dirty="0">
                <a:solidFill>
                  <a:srgbClr val="000000"/>
                </a:solidFill>
                <a:latin typeface="Arial"/>
                <a:cs typeface="Arial"/>
                <a:sym typeface="Arial"/>
              </a:rPr>
              <a:t>Business/BI   Analysts</a:t>
            </a:r>
          </a:p>
        </p:txBody>
      </p:sp>
      <p:sp>
        <p:nvSpPr>
          <p:cNvPr id="47" name="TextBox 46"/>
          <p:cNvSpPr txBox="1"/>
          <p:nvPr/>
        </p:nvSpPr>
        <p:spPr>
          <a:xfrm>
            <a:off x="8174034" y="4219910"/>
            <a:ext cx="1119589" cy="230832"/>
          </a:xfrm>
          <a:prstGeom prst="rect">
            <a:avLst/>
          </a:prstGeom>
          <a:noFill/>
        </p:spPr>
        <p:txBody>
          <a:bodyPr wrap="square" rtlCol="0">
            <a:spAutoFit/>
          </a:bodyPr>
          <a:lstStyle/>
          <a:p>
            <a:pPr defTabSz="685800"/>
            <a:r>
              <a:rPr lang="en-US" sz="900" b="1" kern="0" dirty="0">
                <a:solidFill>
                  <a:srgbClr val="000000"/>
                </a:solidFill>
                <a:latin typeface="Arial"/>
                <a:cs typeface="Arial"/>
                <a:sym typeface="Arial"/>
              </a:rPr>
              <a:t>Data Scientists </a:t>
            </a:r>
          </a:p>
        </p:txBody>
      </p:sp>
      <p:sp>
        <p:nvSpPr>
          <p:cNvPr id="48" name="TextBox 47"/>
          <p:cNvSpPr txBox="1"/>
          <p:nvPr/>
        </p:nvSpPr>
        <p:spPr>
          <a:xfrm>
            <a:off x="8291041" y="5141441"/>
            <a:ext cx="813931" cy="230832"/>
          </a:xfrm>
          <a:prstGeom prst="rect">
            <a:avLst/>
          </a:prstGeom>
          <a:noFill/>
        </p:spPr>
        <p:txBody>
          <a:bodyPr wrap="square" rtlCol="0">
            <a:spAutoFit/>
          </a:bodyPr>
          <a:lstStyle/>
          <a:p>
            <a:pPr defTabSz="685800"/>
            <a:r>
              <a:rPr lang="en-US" sz="900" b="1" kern="0" dirty="0">
                <a:solidFill>
                  <a:srgbClr val="000000"/>
                </a:solidFill>
                <a:latin typeface="Arial"/>
                <a:cs typeface="Arial"/>
                <a:sym typeface="Arial"/>
              </a:rPr>
              <a:t>Customers</a:t>
            </a:r>
          </a:p>
        </p:txBody>
      </p:sp>
      <p:sp>
        <p:nvSpPr>
          <p:cNvPr id="49" name="TextBox 48"/>
          <p:cNvSpPr txBox="1"/>
          <p:nvPr/>
        </p:nvSpPr>
        <p:spPr>
          <a:xfrm>
            <a:off x="8295121" y="5526026"/>
            <a:ext cx="757801" cy="230832"/>
          </a:xfrm>
          <a:prstGeom prst="rect">
            <a:avLst/>
          </a:prstGeom>
          <a:noFill/>
        </p:spPr>
        <p:txBody>
          <a:bodyPr wrap="square" rtlCol="0">
            <a:spAutoFit/>
          </a:bodyPr>
          <a:lstStyle/>
          <a:p>
            <a:pPr defTabSz="685800"/>
            <a:r>
              <a:rPr lang="en-US" sz="900" b="1" kern="0" dirty="0">
                <a:solidFill>
                  <a:srgbClr val="000000"/>
                </a:solidFill>
                <a:latin typeface="Arial"/>
                <a:cs typeface="Arial"/>
                <a:sym typeface="Arial"/>
              </a:rPr>
              <a:t>Suppliers</a:t>
            </a:r>
          </a:p>
        </p:txBody>
      </p:sp>
      <p:pic>
        <p:nvPicPr>
          <p:cNvPr id="1041"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7120" y="5153055"/>
            <a:ext cx="370285"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 name="Left Arrow 144"/>
          <p:cNvSpPr/>
          <p:nvPr/>
        </p:nvSpPr>
        <p:spPr>
          <a:xfrm>
            <a:off x="8004897" y="2332713"/>
            <a:ext cx="286144" cy="3229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50" kern="0" dirty="0">
              <a:solidFill>
                <a:srgbClr val="FF0000"/>
              </a:solidFill>
              <a:latin typeface="Arial"/>
              <a:sym typeface="Arial"/>
            </a:endParaRPr>
          </a:p>
        </p:txBody>
      </p:sp>
      <p:pic>
        <p:nvPicPr>
          <p:cNvPr id="1042"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73983" y="4781554"/>
            <a:ext cx="30122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08003" y="2416371"/>
            <a:ext cx="30122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 name="Picture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28650" y="4623155"/>
            <a:ext cx="30122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2" name="Shape 101"/>
          <p:cNvCxnSpPr/>
          <p:nvPr/>
        </p:nvCxnSpPr>
        <p:spPr>
          <a:xfrm>
            <a:off x="5181601" y="2485967"/>
            <a:ext cx="160841" cy="205123"/>
          </a:xfrm>
          <a:prstGeom prst="straightConnector1">
            <a:avLst/>
          </a:prstGeom>
          <a:noFill/>
          <a:ln w="19050" cap="flat" cmpd="sng">
            <a:solidFill>
              <a:schemeClr val="dk2"/>
            </a:solidFill>
            <a:prstDash val="solid"/>
            <a:round/>
            <a:headEnd type="none" w="lg" len="lg"/>
            <a:tailEnd type="triangle" w="lg" len="lg"/>
          </a:ln>
        </p:spPr>
      </p:cxnSp>
      <p:cxnSp>
        <p:nvCxnSpPr>
          <p:cNvPr id="175" name="Shape 101"/>
          <p:cNvCxnSpPr/>
          <p:nvPr/>
        </p:nvCxnSpPr>
        <p:spPr>
          <a:xfrm>
            <a:off x="3700455" y="2513701"/>
            <a:ext cx="1585816" cy="358974"/>
          </a:xfrm>
          <a:prstGeom prst="straightConnector1">
            <a:avLst/>
          </a:prstGeom>
          <a:noFill/>
          <a:ln w="19050" cap="flat" cmpd="sng">
            <a:solidFill>
              <a:schemeClr val="dk2"/>
            </a:solidFill>
            <a:prstDash val="solid"/>
            <a:round/>
            <a:headEnd type="none" w="lg" len="lg"/>
            <a:tailEnd type="triangle" w="lg" len="lg"/>
          </a:ln>
        </p:spPr>
      </p:cxnSp>
      <p:cxnSp>
        <p:nvCxnSpPr>
          <p:cNvPr id="181" name="Shape 101"/>
          <p:cNvCxnSpPr/>
          <p:nvPr/>
        </p:nvCxnSpPr>
        <p:spPr>
          <a:xfrm>
            <a:off x="5962102" y="3122957"/>
            <a:ext cx="277403" cy="0"/>
          </a:xfrm>
          <a:prstGeom prst="straightConnector1">
            <a:avLst/>
          </a:prstGeom>
          <a:noFill/>
          <a:ln w="19050" cap="flat" cmpd="sng">
            <a:solidFill>
              <a:schemeClr val="dk2"/>
            </a:solidFill>
            <a:prstDash val="solid"/>
            <a:round/>
            <a:headEnd type="none" w="lg" len="lg"/>
            <a:tailEnd type="triangle" w="lg" len="lg"/>
          </a:ln>
        </p:spPr>
      </p:cxnSp>
      <p:cxnSp>
        <p:nvCxnSpPr>
          <p:cNvPr id="190" name="Shape 101"/>
          <p:cNvCxnSpPr/>
          <p:nvPr/>
        </p:nvCxnSpPr>
        <p:spPr>
          <a:xfrm>
            <a:off x="4781550" y="4527688"/>
            <a:ext cx="400050" cy="373013"/>
          </a:xfrm>
          <a:prstGeom prst="straightConnector1">
            <a:avLst/>
          </a:prstGeom>
          <a:noFill/>
          <a:ln w="19050" cap="flat" cmpd="sng">
            <a:solidFill>
              <a:schemeClr val="dk2"/>
            </a:solidFill>
            <a:prstDash val="solid"/>
            <a:round/>
            <a:headEnd type="none" w="lg" len="lg"/>
            <a:tailEnd type="triangle" w="lg" len="lg"/>
          </a:ln>
        </p:spPr>
      </p:cxnSp>
      <p:cxnSp>
        <p:nvCxnSpPr>
          <p:cNvPr id="194" name="Shape 101"/>
          <p:cNvCxnSpPr/>
          <p:nvPr/>
        </p:nvCxnSpPr>
        <p:spPr>
          <a:xfrm>
            <a:off x="5049167" y="4098232"/>
            <a:ext cx="418187" cy="0"/>
          </a:xfrm>
          <a:prstGeom prst="straightConnector1">
            <a:avLst/>
          </a:prstGeom>
          <a:noFill/>
          <a:ln w="19050" cap="flat" cmpd="sng">
            <a:solidFill>
              <a:schemeClr val="dk2"/>
            </a:solidFill>
            <a:prstDash val="solid"/>
            <a:round/>
            <a:headEnd type="none" w="lg" len="lg"/>
            <a:tailEnd type="triangle" w="lg" len="lg"/>
          </a:ln>
        </p:spPr>
      </p:cxnSp>
      <p:cxnSp>
        <p:nvCxnSpPr>
          <p:cNvPr id="200" name="Shape 101"/>
          <p:cNvCxnSpPr/>
          <p:nvPr/>
        </p:nvCxnSpPr>
        <p:spPr>
          <a:xfrm>
            <a:off x="3789564" y="3013140"/>
            <a:ext cx="1515479" cy="8727"/>
          </a:xfrm>
          <a:prstGeom prst="straightConnector1">
            <a:avLst/>
          </a:prstGeom>
          <a:noFill/>
          <a:ln w="19050" cap="flat" cmpd="sng">
            <a:solidFill>
              <a:schemeClr val="dk2"/>
            </a:solidFill>
            <a:prstDash val="solid"/>
            <a:round/>
            <a:headEnd type="none" w="lg" len="lg"/>
            <a:tailEnd type="triangle" w="lg" len="lg"/>
          </a:ln>
        </p:spPr>
      </p:cxnSp>
      <p:cxnSp>
        <p:nvCxnSpPr>
          <p:cNvPr id="212" name="Shape 101"/>
          <p:cNvCxnSpPr/>
          <p:nvPr/>
        </p:nvCxnSpPr>
        <p:spPr>
          <a:xfrm>
            <a:off x="5873431" y="3428920"/>
            <a:ext cx="663499" cy="539160"/>
          </a:xfrm>
          <a:prstGeom prst="straightConnector1">
            <a:avLst/>
          </a:prstGeom>
          <a:noFill/>
          <a:ln w="19050" cap="flat" cmpd="sng">
            <a:solidFill>
              <a:schemeClr val="dk2"/>
            </a:solidFill>
            <a:prstDash val="solid"/>
            <a:round/>
            <a:headEnd type="none" w="lg" len="lg"/>
            <a:tailEnd type="triangle" w="lg" len="lg"/>
          </a:ln>
        </p:spPr>
      </p:cxnSp>
      <p:cxnSp>
        <p:nvCxnSpPr>
          <p:cNvPr id="215" name="Shape 101"/>
          <p:cNvCxnSpPr/>
          <p:nvPr/>
        </p:nvCxnSpPr>
        <p:spPr>
          <a:xfrm flipV="1">
            <a:off x="4981576" y="4420296"/>
            <a:ext cx="1301669" cy="28554"/>
          </a:xfrm>
          <a:prstGeom prst="straightConnector1">
            <a:avLst/>
          </a:prstGeom>
          <a:noFill/>
          <a:ln w="19050"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93343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37663" y="1293362"/>
            <a:ext cx="5657850" cy="628650"/>
          </a:xfrm>
        </p:spPr>
        <p:txBody>
          <a:bodyPr>
            <a:noAutofit/>
          </a:bodyPr>
          <a:lstStyle/>
          <a:p>
            <a:pPr eaLnBrk="1" hangingPunct="1"/>
            <a:r>
              <a:rPr lang="en-US" altLang="en-US" sz="4000" b="1" dirty="0">
                <a:latin typeface="Arial" panose="020B0604020202020204" pitchFamily="34" charset="0"/>
                <a:cs typeface="Arial" panose="020B0604020202020204" pitchFamily="34" charset="0"/>
              </a:rPr>
              <a:t>Data  Preparation</a:t>
            </a:r>
          </a:p>
        </p:txBody>
      </p:sp>
      <p:sp>
        <p:nvSpPr>
          <p:cNvPr id="37891" name="Rectangle 3"/>
          <p:cNvSpPr>
            <a:spLocks noGrp="1" noChangeArrowheads="1"/>
          </p:cNvSpPr>
          <p:nvPr>
            <p:ph type="body" idx="1"/>
          </p:nvPr>
        </p:nvSpPr>
        <p:spPr>
          <a:xfrm>
            <a:off x="1613650" y="2292215"/>
            <a:ext cx="6172200" cy="3512344"/>
          </a:xfrm>
        </p:spPr>
        <p:txBody>
          <a:bodyPr/>
          <a:lstStyle/>
          <a:p>
            <a:pPr eaLnBrk="1" hangingPunct="1"/>
            <a:r>
              <a:rPr lang="en-US" altLang="en-US" dirty="0"/>
              <a:t>Select data</a:t>
            </a:r>
          </a:p>
          <a:p>
            <a:pPr eaLnBrk="1" hangingPunct="1"/>
            <a:r>
              <a:rPr lang="en-US" altLang="en-US" dirty="0"/>
              <a:t>Clean data</a:t>
            </a:r>
          </a:p>
          <a:p>
            <a:pPr eaLnBrk="1" hangingPunct="1"/>
            <a:r>
              <a:rPr lang="en-US" altLang="en-US" dirty="0"/>
              <a:t>Construct data</a:t>
            </a:r>
          </a:p>
          <a:p>
            <a:pPr eaLnBrk="1" hangingPunct="1"/>
            <a:r>
              <a:rPr lang="en-US" altLang="en-US" dirty="0"/>
              <a:t>Integrate data</a:t>
            </a:r>
          </a:p>
          <a:p>
            <a:pPr eaLnBrk="1" hangingPunct="1"/>
            <a:r>
              <a:rPr lang="en-US" altLang="en-US" dirty="0"/>
              <a:t>Format data</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5569" y="4048387"/>
            <a:ext cx="2571750" cy="1493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17E78557-D635-4F5C-9BA8-5FC7907ACA68}"/>
              </a:ext>
            </a:extLst>
          </p:cNvPr>
          <p:cNvSpPr txBox="1"/>
          <p:nvPr/>
        </p:nvSpPr>
        <p:spPr>
          <a:xfrm>
            <a:off x="7785850" y="2050256"/>
            <a:ext cx="3411188" cy="1477328"/>
          </a:xfrm>
          <a:prstGeom prst="rect">
            <a:avLst/>
          </a:prstGeom>
          <a:noFill/>
        </p:spPr>
        <p:txBody>
          <a:bodyPr wrap="square" rtlCol="0">
            <a:spAutoFit/>
          </a:bodyPr>
          <a:lstStyle/>
          <a:p>
            <a:pPr defTabSz="685800"/>
            <a:r>
              <a:rPr lang="en-US" dirty="0">
                <a:solidFill>
                  <a:srgbClr val="555555"/>
                </a:solidFill>
                <a:latin typeface="Arial"/>
                <a:cs typeface="Arial"/>
              </a:rPr>
              <a:t>“Predictive modeling performance is only as good as your data, and your data is only as good as the way you prepare it for modeling.”   </a:t>
            </a:r>
            <a:endParaRPr lang="en-US" dirty="0">
              <a:solidFill>
                <a:srgbClr val="000000"/>
              </a:solidFill>
              <a:latin typeface="Arial"/>
              <a:cs typeface="Arial"/>
            </a:endParaRPr>
          </a:p>
        </p:txBody>
      </p:sp>
    </p:spTree>
    <p:extLst>
      <p:ext uri="{BB962C8B-B14F-4D97-AF65-F5344CB8AC3E}">
        <p14:creationId xmlns:p14="http://schemas.microsoft.com/office/powerpoint/2010/main" val="25751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7891">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7891">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7891">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7891">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7891">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339" y="561246"/>
            <a:ext cx="8503793" cy="871538"/>
          </a:xfrm>
        </p:spPr>
        <p:txBody>
          <a:bodyPr>
            <a:noAutofit/>
          </a:bodyPr>
          <a:lstStyle/>
          <a:p>
            <a:r>
              <a:rPr lang="en-US" sz="4000" b="1" dirty="0">
                <a:latin typeface="Arial" panose="020B0604020202020204" pitchFamily="34" charset="0"/>
                <a:cs typeface="Arial" panose="020B0604020202020204" pitchFamily="34" charset="0"/>
              </a:rPr>
              <a:t>Under the Hood: Data Preparation</a:t>
            </a:r>
          </a:p>
        </p:txBody>
      </p:sp>
      <p:sp>
        <p:nvSpPr>
          <p:cNvPr id="4" name="Text Placeholder 3"/>
          <p:cNvSpPr>
            <a:spLocks noGrp="1"/>
          </p:cNvSpPr>
          <p:nvPr>
            <p:ph type="body" sz="half" idx="2"/>
          </p:nvPr>
        </p:nvSpPr>
        <p:spPr>
          <a:xfrm>
            <a:off x="780177" y="1917440"/>
            <a:ext cx="8227090" cy="4571999"/>
          </a:xfrm>
        </p:spPr>
        <p:txBody>
          <a:bodyPr>
            <a:noAutofit/>
          </a:bodyPr>
          <a:lstStyle/>
          <a:p>
            <a:pPr marL="342900" indent="-34290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A required, time-consuming part of any analytics project</a:t>
            </a: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Also called “data wrangling”</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Data is pulled into a single table</a:t>
            </a:r>
          </a:p>
          <a:p>
            <a:pPr marL="342900" indent="-34290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A common primary key is needed to integrate the data</a:t>
            </a: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Data is needed for training (i.e., model building) and testing – data splitting is commonly done</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All data must be categorized correctly</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16599" y="3105327"/>
            <a:ext cx="1576449"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927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835" y="471747"/>
            <a:ext cx="7636571" cy="871538"/>
          </a:xfrm>
        </p:spPr>
        <p:txBody>
          <a:bodyPr>
            <a:noAutofit/>
          </a:bodyPr>
          <a:lstStyle/>
          <a:p>
            <a:r>
              <a:rPr lang="en-US" sz="4000" b="1" dirty="0"/>
              <a:t>Under the Hood: Data Preparation</a:t>
            </a:r>
          </a:p>
        </p:txBody>
      </p:sp>
      <p:sp>
        <p:nvSpPr>
          <p:cNvPr id="4" name="Text Placeholder 3"/>
          <p:cNvSpPr>
            <a:spLocks noGrp="1"/>
          </p:cNvSpPr>
          <p:nvPr>
            <p:ph type="body" sz="half" idx="2"/>
          </p:nvPr>
        </p:nvSpPr>
        <p:spPr>
          <a:xfrm>
            <a:off x="276835" y="1588796"/>
            <a:ext cx="8959443" cy="4797457"/>
          </a:xfrm>
        </p:spPr>
        <p:txBody>
          <a:bodyPr>
            <a:no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Decisions need to be made about how to handle anomalies (normally an incorrect value), outliers (typically 3 sigma), and missing values</a:t>
            </a:r>
            <a:endParaRPr lang="en-US" sz="28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Means, medians, or predicted values may be used with missing values (add a column if a missing value is estimated). Or delete the record</a:t>
            </a:r>
          </a:p>
          <a:p>
            <a:pPr marL="342900" indent="-34290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Logarithmic transformations and binning are common with outliers and skewness</a:t>
            </a:r>
          </a:p>
          <a:p>
            <a:pPr marL="342900" indent="-34290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Features – new versions of one or more attributes – may be required; work with a domain expert (add a new column in the data)</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97312" y="3293727"/>
            <a:ext cx="1621631"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22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7460</TotalTime>
  <Words>4238</Words>
  <Application>Microsoft Office PowerPoint</Application>
  <PresentationFormat>Widescreen</PresentationFormat>
  <Paragraphs>295</Paragraphs>
  <Slides>23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Arial</vt:lpstr>
      <vt:lpstr>Calibri</vt:lpstr>
      <vt:lpstr>Montserrat</vt:lpstr>
      <vt:lpstr>Open Sans</vt:lpstr>
      <vt:lpstr>Times New Roman</vt:lpstr>
      <vt:lpstr>Office Theme</vt:lpstr>
      <vt:lpstr>PowerPoint Presentation</vt:lpstr>
      <vt:lpstr>Business Understanding</vt:lpstr>
      <vt:lpstr>Under the Hood: Business Understanding</vt:lpstr>
      <vt:lpstr>Data Understanding</vt:lpstr>
      <vt:lpstr>Under the Hood: Data Understanding</vt:lpstr>
      <vt:lpstr>PowerPoint Presentation</vt:lpstr>
      <vt:lpstr>Data  Preparation</vt:lpstr>
      <vt:lpstr>Under the Hood: Data Preparation</vt:lpstr>
      <vt:lpstr>Under the Hood: Data Preparation</vt:lpstr>
      <vt:lpstr>Modeling</vt:lpstr>
      <vt:lpstr>Under the Hood: Modeling</vt:lpstr>
      <vt:lpstr>Under the Hood: Modeling</vt:lpstr>
      <vt:lpstr>Evaluation</vt:lpstr>
      <vt:lpstr>Under the Hood: Evaluation</vt:lpstr>
      <vt:lpstr>PowerPoint Presentation</vt:lpstr>
      <vt:lpstr>Using the Confusion Matrix</vt:lpstr>
      <vt:lpstr>PowerPoint Presentation</vt:lpstr>
      <vt:lpstr>Deployment</vt:lpstr>
      <vt:lpstr>Under the Hood: Deployment</vt:lpstr>
      <vt:lpstr>Under the Hood: Deployment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Hugh J Watson</dc:creator>
  <cp:lastModifiedBy>Hugh J Watson</cp:lastModifiedBy>
  <cp:revision>10</cp:revision>
  <dcterms:created xsi:type="dcterms:W3CDTF">2024-03-22T18:06:23Z</dcterms:created>
  <dcterms:modified xsi:type="dcterms:W3CDTF">2024-09-11T15:18:53Z</dcterms:modified>
</cp:coreProperties>
</file>