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9"/>
  </p:notesMasterIdLst>
  <p:sldIdLst>
    <p:sldId id="263" r:id="rId2"/>
    <p:sldId id="264" r:id="rId3"/>
    <p:sldId id="265" r:id="rId4"/>
    <p:sldId id="289" r:id="rId5"/>
    <p:sldId id="291" r:id="rId6"/>
    <p:sldId id="292" r:id="rId7"/>
    <p:sldId id="28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88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2013 Pearson Education, Inc. publishing as Prentice Hall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nalytics-magazine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1) Introduction to Predictive Analytics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br>
              <a:rPr lang="en-US" dirty="0"/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27652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0A1296F5-9F6C-4AC7-A1BE-F8A6115FDCD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844824"/>
            <a:ext cx="8229600" cy="4525962"/>
          </a:xfrm>
          <a:prstGeom prst="rect">
            <a:avLst/>
          </a:prstGeom>
        </p:spPr>
        <p:txBody>
          <a:bodyPr/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-72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ＭＳ Ｐゴシック" pitchFamily="-72" charset="-128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-72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-72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-72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-72" charset="2"/>
              <a:buChar char=""/>
              <a:defRPr kern="1200">
                <a:solidFill>
                  <a:schemeClr val="tx1"/>
                </a:solidFill>
                <a:latin typeface="+mn-lt"/>
                <a:ea typeface="ＭＳ Ｐゴシック" pitchFamily="-72" charset="-128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8" indent="0" eaLnBrk="1" hangingPunct="1">
              <a:buFont typeface="Wingdings 3" pitchFamily="-72" charset="2"/>
              <a:buNone/>
            </a:pPr>
            <a:r>
              <a:rPr lang="en-US" sz="3200" b="1" dirty="0"/>
              <a:t>Analytics</a:t>
            </a:r>
            <a:r>
              <a:rPr lang="en-US" sz="3200" dirty="0"/>
              <a:t> is the use of: data, information technology, statistical analysis, quantitative methods, and mathematical or computer-based models to help managers gain improved insight about their business operations and make better, fact-based decisions.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 sz="2400" dirty="0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Content Placeholder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2"/>
          </a:xfrm>
        </p:spPr>
        <p:txBody>
          <a:bodyPr/>
          <a:lstStyle/>
          <a:p>
            <a:pPr eaLnBrk="1" hangingPunct="1"/>
            <a:r>
              <a:rPr lang="en-US" dirty="0"/>
              <a:t>Operations research</a:t>
            </a:r>
          </a:p>
          <a:p>
            <a:pPr eaLnBrk="1" hangingPunct="1"/>
            <a:r>
              <a:rPr lang="en-US" dirty="0"/>
              <a:t>Management science</a:t>
            </a:r>
          </a:p>
          <a:p>
            <a:pPr eaLnBrk="1" hangingPunct="1"/>
            <a:r>
              <a:rPr lang="en-US" dirty="0"/>
              <a:t>Role of technology</a:t>
            </a:r>
          </a:p>
          <a:p>
            <a:pPr lvl="1" eaLnBrk="1" hangingPunct="1"/>
            <a:r>
              <a:rPr lang="en-US" dirty="0"/>
              <a:t>Personal computers</a:t>
            </a:r>
          </a:p>
          <a:p>
            <a:pPr lvl="1" eaLnBrk="1" hangingPunct="1"/>
            <a:r>
              <a:rPr lang="en-US" dirty="0"/>
              <a:t>Data accessibility</a:t>
            </a:r>
          </a:p>
          <a:p>
            <a:pPr lvl="1" eaLnBrk="1" hangingPunct="1"/>
            <a:endParaRPr lang="en-US" dirty="0"/>
          </a:p>
          <a:p>
            <a:pPr marL="392113" lvl="1" indent="0" eaLnBrk="1" hangingPunct="1">
              <a:buNone/>
            </a:pPr>
            <a:r>
              <a:rPr lang="en-US" dirty="0"/>
              <a:t>INFORMS (Institute for Operations Research and the Management Sciences)- Analytics professional organization.  </a:t>
            </a:r>
          </a:p>
          <a:p>
            <a:pPr marL="392113" lvl="1" indent="0" eaLnBrk="1" hangingPunct="1">
              <a:buNone/>
            </a:pPr>
            <a:endParaRPr lang="en-US" dirty="0">
              <a:hlinkClick r:id="rId2"/>
            </a:endParaRPr>
          </a:p>
          <a:p>
            <a:pPr marL="392113" lvl="1" indent="0" eaLnBrk="1" hangingPunct="1">
              <a:buNone/>
            </a:pPr>
            <a:r>
              <a:rPr lang="en-US" dirty="0">
                <a:hlinkClick r:id="rId2"/>
              </a:rPr>
              <a:t>http://Analytics-Magazine.org</a:t>
            </a:r>
            <a:r>
              <a:rPr lang="en-US" dirty="0"/>
              <a:t> (INFORMS digital publication)</a:t>
            </a:r>
          </a:p>
          <a:p>
            <a:pPr marL="392113" lvl="1" indent="0" eaLnBrk="1" hangingPunct="1">
              <a:buNone/>
            </a:pPr>
            <a:endParaRPr lang="en-US" dirty="0">
              <a:hlinkClick r:id="rId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Evolution of Business Analytics</a:t>
            </a:r>
          </a:p>
        </p:txBody>
      </p:sp>
      <p:sp>
        <p:nvSpPr>
          <p:cNvPr id="3379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7A0B61E0-EF86-4076-9564-3B14BDA02E03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Predictive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Prescriptive analytics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Scope of Business Analytics</a:t>
            </a:r>
          </a:p>
        </p:txBody>
      </p:sp>
      <p:sp>
        <p:nvSpPr>
          <p:cNvPr id="348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7252445-6B2D-47DB-AD82-C0C92F061FF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743B5B-E52C-4903-B7A2-E8A403DB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48421"/>
            <a:ext cx="672084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0325" y="1412875"/>
            <a:ext cx="9024938" cy="3668713"/>
            <a:chOff x="38" y="890"/>
            <a:chExt cx="5685" cy="231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" y="890"/>
              <a:ext cx="5564" cy="2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8" y="891"/>
              <a:ext cx="63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Example: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90" y="891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8" y="1059"/>
              <a:ext cx="568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An electric utility company was interested in conducting a study among residential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8" y="1248"/>
              <a:ext cx="96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customers to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16" y="1248"/>
              <a:ext cx="53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obtain 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370" y="124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439" y="1249"/>
              <a:ext cx="86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information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930" y="1248"/>
              <a:ext cx="10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348" y="1248"/>
              <a:ext cx="44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about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38" y="1248"/>
              <a:ext cx="10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774" y="1251"/>
              <a:ext cx="1421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the following items: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706" y="1248"/>
              <a:ext cx="10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48" y="1311"/>
              <a:ext cx="6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8" y="1436"/>
              <a:ext cx="84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223" y="1572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90" y="1588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09" y="1588"/>
              <a:ext cx="104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Accurate billing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342" y="1588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23" y="1747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290" y="1763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09" y="1763"/>
              <a:ext cx="289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Concern and caring with customer interactions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104" y="1763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223" y="1924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90" y="1940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409" y="1940"/>
              <a:ext cx="66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Low rates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981" y="1940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23" y="2099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2" name="Rectangle 32"/>
            <p:cNvSpPr>
              <a:spLocks noChangeArrowheads="1"/>
            </p:cNvSpPr>
            <p:nvPr/>
          </p:nvSpPr>
          <p:spPr bwMode="auto">
            <a:xfrm>
              <a:off x="290" y="2115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3" name="Rectangle 33"/>
            <p:cNvSpPr>
              <a:spLocks noChangeArrowheads="1"/>
            </p:cNvSpPr>
            <p:nvPr/>
          </p:nvSpPr>
          <p:spPr bwMode="auto">
            <a:xfrm>
              <a:off x="409" y="2115"/>
              <a:ext cx="151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Easy to understand bills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Rectangle 34"/>
            <p:cNvSpPr>
              <a:spLocks noChangeArrowheads="1"/>
            </p:cNvSpPr>
            <p:nvPr/>
          </p:nvSpPr>
          <p:spPr bwMode="auto">
            <a:xfrm>
              <a:off x="1791" y="2115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6" name="Rectangle 35"/>
            <p:cNvSpPr>
              <a:spLocks noChangeArrowheads="1"/>
            </p:cNvSpPr>
            <p:nvPr/>
          </p:nvSpPr>
          <p:spPr bwMode="auto">
            <a:xfrm>
              <a:off x="223" y="2276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36"/>
            <p:cNvSpPr>
              <a:spLocks noChangeArrowheads="1"/>
            </p:cNvSpPr>
            <p:nvPr/>
          </p:nvSpPr>
          <p:spPr bwMode="auto">
            <a:xfrm>
              <a:off x="290" y="2292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Rectangle 37"/>
            <p:cNvSpPr>
              <a:spLocks noChangeArrowheads="1"/>
            </p:cNvSpPr>
            <p:nvPr/>
          </p:nvSpPr>
          <p:spPr bwMode="auto">
            <a:xfrm>
              <a:off x="409" y="2292"/>
              <a:ext cx="10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Reliable repairs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9" name="Rectangle 38"/>
            <p:cNvSpPr>
              <a:spLocks noChangeArrowheads="1"/>
            </p:cNvSpPr>
            <p:nvPr/>
          </p:nvSpPr>
          <p:spPr bwMode="auto">
            <a:xfrm>
              <a:off x="1317" y="2292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0" name="Rectangle 39"/>
            <p:cNvSpPr>
              <a:spLocks noChangeArrowheads="1"/>
            </p:cNvSpPr>
            <p:nvPr/>
          </p:nvSpPr>
          <p:spPr bwMode="auto">
            <a:xfrm>
              <a:off x="223" y="2452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Rectangle 40"/>
            <p:cNvSpPr>
              <a:spLocks noChangeArrowheads="1"/>
            </p:cNvSpPr>
            <p:nvPr/>
          </p:nvSpPr>
          <p:spPr bwMode="auto">
            <a:xfrm>
              <a:off x="290" y="2468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2" name="Rectangle 41"/>
            <p:cNvSpPr>
              <a:spLocks noChangeArrowheads="1"/>
            </p:cNvSpPr>
            <p:nvPr/>
          </p:nvSpPr>
          <p:spPr bwMode="auto">
            <a:xfrm>
              <a:off x="409" y="2468"/>
              <a:ext cx="2244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Complaints/requests responsiveness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3" name="Rectangle 42"/>
            <p:cNvSpPr>
              <a:spLocks noChangeArrowheads="1"/>
            </p:cNvSpPr>
            <p:nvPr/>
          </p:nvSpPr>
          <p:spPr bwMode="auto">
            <a:xfrm>
              <a:off x="2488" y="2468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4" name="Rectangle 43"/>
            <p:cNvSpPr>
              <a:spLocks noChangeArrowheads="1"/>
            </p:cNvSpPr>
            <p:nvPr/>
          </p:nvSpPr>
          <p:spPr bwMode="auto">
            <a:xfrm>
              <a:off x="223" y="2628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5" name="Rectangle 44"/>
            <p:cNvSpPr>
              <a:spLocks noChangeArrowheads="1"/>
            </p:cNvSpPr>
            <p:nvPr/>
          </p:nvSpPr>
          <p:spPr bwMode="auto">
            <a:xfrm>
              <a:off x="290" y="2644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6" name="Rectangle 45"/>
            <p:cNvSpPr>
              <a:spLocks noChangeArrowheads="1"/>
            </p:cNvSpPr>
            <p:nvPr/>
          </p:nvSpPr>
          <p:spPr bwMode="auto">
            <a:xfrm>
              <a:off x="409" y="2644"/>
              <a:ext cx="1723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environmental preservation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7" name="Rectangle 46"/>
            <p:cNvSpPr>
              <a:spLocks noChangeArrowheads="1"/>
            </p:cNvSpPr>
            <p:nvPr/>
          </p:nvSpPr>
          <p:spPr bwMode="auto">
            <a:xfrm>
              <a:off x="1991" y="2644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8" name="Rectangle 47"/>
            <p:cNvSpPr>
              <a:spLocks noChangeArrowheads="1"/>
            </p:cNvSpPr>
            <p:nvPr/>
          </p:nvSpPr>
          <p:spPr bwMode="auto">
            <a:xfrm>
              <a:off x="223" y="2804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9" name="Rectangle 48"/>
            <p:cNvSpPr>
              <a:spLocks noChangeArrowheads="1"/>
            </p:cNvSpPr>
            <p:nvPr/>
          </p:nvSpPr>
          <p:spPr bwMode="auto">
            <a:xfrm>
              <a:off x="290" y="2820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0" name="Rectangle 49"/>
            <p:cNvSpPr>
              <a:spLocks noChangeArrowheads="1"/>
            </p:cNvSpPr>
            <p:nvPr/>
          </p:nvSpPr>
          <p:spPr bwMode="auto">
            <a:xfrm>
              <a:off x="409" y="2820"/>
              <a:ext cx="167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Short service interruptions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1" name="Rectangle 50"/>
            <p:cNvSpPr>
              <a:spLocks noChangeArrowheads="1"/>
            </p:cNvSpPr>
            <p:nvPr/>
          </p:nvSpPr>
          <p:spPr bwMode="auto">
            <a:xfrm>
              <a:off x="1939" y="2820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2" name="Rectangle 51"/>
            <p:cNvSpPr>
              <a:spLocks noChangeArrowheads="1"/>
            </p:cNvSpPr>
            <p:nvPr/>
          </p:nvSpPr>
          <p:spPr bwMode="auto">
            <a:xfrm>
              <a:off x="223" y="2980"/>
              <a:ext cx="16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·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3" name="Rectangle 52"/>
            <p:cNvSpPr>
              <a:spLocks noChangeArrowheads="1"/>
            </p:cNvSpPr>
            <p:nvPr/>
          </p:nvSpPr>
          <p:spPr bwMode="auto">
            <a:xfrm>
              <a:off x="290" y="2996"/>
              <a:ext cx="109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4" name="Rectangle 53"/>
            <p:cNvSpPr>
              <a:spLocks noChangeArrowheads="1"/>
            </p:cNvSpPr>
            <p:nvPr/>
          </p:nvSpPr>
          <p:spPr bwMode="auto">
            <a:xfrm>
              <a:off x="409" y="2996"/>
              <a:ext cx="1362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Corporate citizenship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5" name="Rectangle 54"/>
            <p:cNvSpPr>
              <a:spLocks noChangeArrowheads="1"/>
            </p:cNvSpPr>
            <p:nvPr/>
          </p:nvSpPr>
          <p:spPr bwMode="auto">
            <a:xfrm>
              <a:off x="1646" y="2996"/>
              <a:ext cx="9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72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7" y="1052737"/>
            <a:ext cx="8918757" cy="33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71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  <a:cs typeface="+mn-cs"/>
              </a:rPr>
              <a:t>********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>
                <a:ea typeface="+mn-ea"/>
                <a:cs typeface="+mn-cs"/>
              </a:rPr>
              <a:t>Evans [1] Ch 1 </a:t>
            </a:r>
            <a:r>
              <a:rPr lang="en-US" dirty="0" err="1">
                <a:ea typeface="+mn-ea"/>
                <a:cs typeface="+mn-cs"/>
              </a:rPr>
              <a:t>Pblms</a:t>
            </a:r>
            <a:r>
              <a:rPr lang="en-US" dirty="0">
                <a:ea typeface="+mn-ea"/>
                <a:cs typeface="+mn-cs"/>
              </a:rPr>
              <a:t> 2, 7</a:t>
            </a: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203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Symbol</vt:lpstr>
      <vt:lpstr>Times New Roman</vt:lpstr>
      <vt:lpstr>Verdana</vt:lpstr>
      <vt:lpstr>Wingdings 2</vt:lpstr>
      <vt:lpstr>Wingdings 3</vt:lpstr>
      <vt:lpstr>Concourse</vt:lpstr>
      <vt:lpstr>1) Introduction to Predictive Analytics   </vt:lpstr>
      <vt:lpstr>Evolution of Business Analytics</vt:lpstr>
      <vt:lpstr>Scope of Business Analytics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john wurst</cp:lastModifiedBy>
  <cp:revision>110</cp:revision>
  <dcterms:created xsi:type="dcterms:W3CDTF">2011-11-27T17:51:45Z</dcterms:created>
  <dcterms:modified xsi:type="dcterms:W3CDTF">2024-08-12T16:57:22Z</dcterms:modified>
</cp:coreProperties>
</file>