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2" r:id="rId2"/>
    <p:sldId id="327" r:id="rId3"/>
    <p:sldId id="258" r:id="rId4"/>
    <p:sldId id="259" r:id="rId5"/>
    <p:sldId id="260" r:id="rId6"/>
    <p:sldId id="261" r:id="rId7"/>
    <p:sldId id="262" r:id="rId8"/>
    <p:sldId id="263" r:id="rId9"/>
    <p:sldId id="264" r:id="rId10"/>
    <p:sldId id="330" r:id="rId11"/>
    <p:sldId id="265" r:id="rId12"/>
    <p:sldId id="266" r:id="rId13"/>
    <p:sldId id="267" r:id="rId14"/>
    <p:sldId id="33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282" r:id="rId30"/>
    <p:sldId id="364" r:id="rId31"/>
    <p:sldId id="3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2" autoAdjust="0"/>
    <p:restoredTop sz="94660"/>
  </p:normalViewPr>
  <p:slideViewPr>
    <p:cSldViewPr>
      <p:cViewPr varScale="1">
        <p:scale>
          <a:sx n="89" d="100"/>
          <a:sy n="89" d="100"/>
        </p:scale>
        <p:origin x="806" y="67"/>
      </p:cViewPr>
      <p:guideLst>
        <p:guide orient="horz" pos="2160"/>
        <p:guide pos="2880"/>
      </p:guideLst>
    </p:cSldViewPr>
  </p:slideViewPr>
  <p:notesTextViewPr>
    <p:cViewPr>
      <p:scale>
        <a:sx n="3" d="2"/>
        <a:sy n="3" d="2"/>
      </p:scale>
      <p:origin x="0" y="0"/>
    </p:cViewPr>
  </p:notesTextViewPr>
  <p:sorterViewPr>
    <p:cViewPr>
      <p:scale>
        <a:sx n="100" d="100"/>
        <a:sy n="100" d="100"/>
      </p:scale>
      <p:origin x="0" y="-604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8476E-9C37-4490-900D-F52E8BA1EE89}"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6ED665-3A9F-4894-81C8-43FF464E5C77}" type="slidenum">
              <a:rPr lang="en-US" smtClean="0"/>
              <a:t>‹#›</a:t>
            </a:fld>
            <a:endParaRPr lang="en-US"/>
          </a:p>
        </p:txBody>
      </p:sp>
    </p:spTree>
    <p:extLst>
      <p:ext uri="{BB962C8B-B14F-4D97-AF65-F5344CB8AC3E}">
        <p14:creationId xmlns:p14="http://schemas.microsoft.com/office/powerpoint/2010/main" val="257233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2EF4D5-42E4-49A2-A836-D8954926ACD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231141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6490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5086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EF4D5-42E4-49A2-A836-D8954926ACD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70521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2EF4D5-42E4-49A2-A836-D8954926ACD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70769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2EF4D5-42E4-49A2-A836-D8954926ACDF}"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128849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2EF4D5-42E4-49A2-A836-D8954926ACDF}"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399090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2EF4D5-42E4-49A2-A836-D8954926ACDF}"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19537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EF4D5-42E4-49A2-A836-D8954926ACDF}"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322523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270239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EF4D5-42E4-49A2-A836-D8954926ACDF}"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21733-81B4-4863-BF22-E16AEB0A8591}" type="slidenum">
              <a:rPr lang="en-US" smtClean="0"/>
              <a:t>‹#›</a:t>
            </a:fld>
            <a:endParaRPr lang="en-US"/>
          </a:p>
        </p:txBody>
      </p:sp>
    </p:spTree>
    <p:extLst>
      <p:ext uri="{BB962C8B-B14F-4D97-AF65-F5344CB8AC3E}">
        <p14:creationId xmlns:p14="http://schemas.microsoft.com/office/powerpoint/2010/main" val="74336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EF4D5-42E4-49A2-A836-D8954926ACDF}" type="datetimeFigureOut">
              <a:rPr lang="en-US" smtClean="0"/>
              <a:t>8/28/2024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21733-81B4-4863-BF22-E16AEB0A8591}" type="slidenum">
              <a:rPr lang="en-US" smtClean="0"/>
              <a:t>‹#›</a:t>
            </a:fld>
            <a:endParaRPr lang="en-US"/>
          </a:p>
        </p:txBody>
      </p:sp>
    </p:spTree>
    <p:extLst>
      <p:ext uri="{BB962C8B-B14F-4D97-AF65-F5344CB8AC3E}">
        <p14:creationId xmlns:p14="http://schemas.microsoft.com/office/powerpoint/2010/main" val="2331462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9.emf"/><Relationship Id="rId7" Type="http://schemas.openxmlformats.org/officeDocument/2006/relationships/image" Target="../media/image16.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21.emf"/><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200400"/>
            <a:ext cx="7772400" cy="1470025"/>
          </a:xfrm>
        </p:spPr>
        <p:txBody>
          <a:bodyPr/>
          <a:lstStyle/>
          <a:p>
            <a:r>
              <a:rPr lang="en-US" dirty="0"/>
              <a:t>3) Regression Review and Extensions (Continued)</a:t>
            </a:r>
          </a:p>
        </p:txBody>
      </p:sp>
      <p:pic>
        <p:nvPicPr>
          <p:cNvPr id="3" name="Picture 2">
            <a:extLst>
              <a:ext uri="{FF2B5EF4-FFF2-40B4-BE49-F238E27FC236}">
                <a16:creationId xmlns:a16="http://schemas.microsoft.com/office/drawing/2014/main" id="{E18F4759-BEE9-4925-9DE0-4EB4802EDAED}"/>
              </a:ext>
            </a:extLst>
          </p:cNvPr>
          <p:cNvPicPr>
            <a:picLocks noChangeAspect="1"/>
          </p:cNvPicPr>
          <p:nvPr/>
        </p:nvPicPr>
        <p:blipFill>
          <a:blip r:embed="rId2"/>
          <a:stretch>
            <a:fillRect/>
          </a:stretch>
        </p:blipFill>
        <p:spPr>
          <a:xfrm>
            <a:off x="685800" y="533400"/>
            <a:ext cx="3621338" cy="2487384"/>
          </a:xfrm>
          <a:prstGeom prst="rect">
            <a:avLst/>
          </a:prstGeom>
        </p:spPr>
      </p:pic>
    </p:spTree>
    <p:extLst>
      <p:ext uri="{BB962C8B-B14F-4D97-AF65-F5344CB8AC3E}">
        <p14:creationId xmlns:p14="http://schemas.microsoft.com/office/powerpoint/2010/main" val="251092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BDD900-9C52-4462-A8F4-4D03C86B66BB}"/>
              </a:ext>
            </a:extLst>
          </p:cNvPr>
          <p:cNvPicPr>
            <a:picLocks noChangeAspect="1"/>
          </p:cNvPicPr>
          <p:nvPr/>
        </p:nvPicPr>
        <p:blipFill>
          <a:blip r:embed="rId2"/>
          <a:stretch>
            <a:fillRect/>
          </a:stretch>
        </p:blipFill>
        <p:spPr>
          <a:xfrm>
            <a:off x="3810000" y="4648200"/>
            <a:ext cx="1714500" cy="1564690"/>
          </a:xfrm>
          <a:prstGeom prst="rect">
            <a:avLst/>
          </a:prstGeom>
        </p:spPr>
      </p:pic>
      <p:pic>
        <p:nvPicPr>
          <p:cNvPr id="6" name="Picture 5">
            <a:extLst>
              <a:ext uri="{FF2B5EF4-FFF2-40B4-BE49-F238E27FC236}">
                <a16:creationId xmlns:a16="http://schemas.microsoft.com/office/drawing/2014/main" id="{BAD29211-17DD-4F4C-B3A4-5D1E0AC48C06}"/>
              </a:ext>
            </a:extLst>
          </p:cNvPr>
          <p:cNvPicPr>
            <a:picLocks noChangeAspect="1"/>
          </p:cNvPicPr>
          <p:nvPr/>
        </p:nvPicPr>
        <p:blipFill rotWithShape="1">
          <a:blip r:embed="rId3"/>
          <a:srcRect r="48604"/>
          <a:stretch/>
        </p:blipFill>
        <p:spPr>
          <a:xfrm>
            <a:off x="1447800" y="381000"/>
            <a:ext cx="5976332" cy="4536490"/>
          </a:xfrm>
          <a:prstGeom prst="rect">
            <a:avLst/>
          </a:prstGeom>
        </p:spPr>
      </p:pic>
    </p:spTree>
    <p:extLst>
      <p:ext uri="{BB962C8B-B14F-4D97-AF65-F5344CB8AC3E}">
        <p14:creationId xmlns:p14="http://schemas.microsoft.com/office/powerpoint/2010/main" val="2719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6019800"/>
          </a:xfrm>
        </p:spPr>
        <p:txBody>
          <a:bodyPr>
            <a:normAutofit lnSpcReduction="10000"/>
          </a:bodyPr>
          <a:lstStyle/>
          <a:p>
            <a:pPr marL="457200" lvl="1" indent="0">
              <a:buNone/>
            </a:pPr>
            <a:r>
              <a:rPr lang="en-US" sz="1800" b="1" u="sng" dirty="0"/>
              <a:t>Effects Coding of Qualitative Predictors</a:t>
            </a:r>
            <a:endParaRPr lang="en-US" sz="1800" u="sng" dirty="0"/>
          </a:p>
          <a:p>
            <a:pPr marL="0" indent="0">
              <a:buNone/>
            </a:pPr>
            <a:r>
              <a:rPr lang="en-US" sz="1800" dirty="0"/>
              <a:t>So far, our applications have involved indicator (dummy) variables.  However, there is another commonly used coding scheme called effects coding.  As with indicator variables, effects coding uses one less variable than the number of levels in a qualitative variable, each level has a corresponding variable, except the reference level.  </a:t>
            </a:r>
          </a:p>
          <a:p>
            <a:pPr marL="0" indent="0">
              <a:buNone/>
            </a:pPr>
            <a:endParaRPr lang="en-US" sz="1800" dirty="0"/>
          </a:p>
          <a:p>
            <a:pPr marL="0" indent="0">
              <a:buNone/>
            </a:pPr>
            <a:r>
              <a:rPr lang="en-US" sz="1800" dirty="0"/>
              <a:t>With effects coding, each variable has a one for the corresponding level, a minus one for the reference level, and zeros elsewhere.</a:t>
            </a:r>
          </a:p>
          <a:p>
            <a:pPr marL="0" indent="0">
              <a:buNone/>
            </a:pPr>
            <a:endParaRPr lang="en-US" sz="1800" dirty="0"/>
          </a:p>
          <a:p>
            <a:pPr marL="0" indent="0">
              <a:buNone/>
            </a:pPr>
            <a:r>
              <a:rPr lang="en-US" sz="1800" dirty="0"/>
              <a:t>For our Bread sales example ,  using bottom shelf as the reference, we have</a:t>
            </a:r>
          </a:p>
          <a:p>
            <a:pPr marL="0" indent="0">
              <a:buNone/>
            </a:pPr>
            <a:r>
              <a:rPr lang="en-US" sz="1800" dirty="0"/>
              <a:t>XE1  =  1 if top self,  -1 if bottom shelf, 0 otherwise</a:t>
            </a:r>
          </a:p>
          <a:p>
            <a:pPr marL="0" indent="0">
              <a:buNone/>
            </a:pPr>
            <a:r>
              <a:rPr lang="en-US" sz="1800" dirty="0"/>
              <a:t>XE2  =  1 if middle shelf, -1 if bottom shelf,  0 otherwise</a:t>
            </a:r>
          </a:p>
          <a:p>
            <a:pPr marL="0" indent="0">
              <a:buNone/>
            </a:pPr>
            <a:endParaRPr lang="en-US" sz="1800" dirty="0"/>
          </a:p>
          <a:p>
            <a:pPr marL="0" indent="0">
              <a:buNone/>
            </a:pPr>
            <a:r>
              <a:rPr lang="en-US" sz="1800" dirty="0"/>
              <a:t>And the model would be </a:t>
            </a:r>
          </a:p>
          <a:p>
            <a:pPr marL="0" indent="0">
              <a:buNone/>
            </a:pPr>
            <a:r>
              <a:rPr lang="en-US" sz="1800" dirty="0"/>
              <a:t> </a:t>
            </a:r>
          </a:p>
          <a:p>
            <a:pPr marL="0" indent="0">
              <a:buNone/>
            </a:pPr>
            <a:r>
              <a:rPr lang="en-US" sz="1800" dirty="0"/>
              <a:t>Y</a:t>
            </a:r>
            <a:r>
              <a:rPr lang="en-US" sz="1800" baseline="-25000" dirty="0"/>
              <a:t>i</a:t>
            </a:r>
            <a:r>
              <a:rPr lang="en-US" sz="1800" dirty="0"/>
              <a:t>  =  β</a:t>
            </a:r>
            <a:r>
              <a:rPr lang="en-US" sz="1800" baseline="-25000" dirty="0"/>
              <a:t>o</a:t>
            </a:r>
            <a:r>
              <a:rPr lang="en-US" sz="1800" dirty="0"/>
              <a:t>  +  β</a:t>
            </a:r>
            <a:r>
              <a:rPr lang="en-US" sz="1800" baseline="-25000" dirty="0"/>
              <a:t>1</a:t>
            </a:r>
            <a:r>
              <a:rPr lang="en-US" sz="1800" dirty="0"/>
              <a:t>XE</a:t>
            </a:r>
            <a:r>
              <a:rPr lang="en-US" sz="1800" baseline="-25000" dirty="0"/>
              <a:t>1 </a:t>
            </a:r>
            <a:r>
              <a:rPr lang="en-US" sz="1800" dirty="0"/>
              <a:t>+  β</a:t>
            </a:r>
            <a:r>
              <a:rPr lang="en-US" sz="1800" baseline="-25000" dirty="0"/>
              <a:t>2</a:t>
            </a:r>
            <a:r>
              <a:rPr lang="en-US" sz="1800" dirty="0"/>
              <a:t>XE</a:t>
            </a:r>
            <a:r>
              <a:rPr lang="en-US" sz="1800" baseline="-25000" dirty="0"/>
              <a:t>2 </a:t>
            </a:r>
            <a:r>
              <a:rPr lang="en-US" sz="1800" dirty="0"/>
              <a:t> +    ε </a:t>
            </a:r>
          </a:p>
          <a:p>
            <a:pPr marL="0" indent="0">
              <a:buNone/>
            </a:pPr>
            <a:r>
              <a:rPr lang="en-US" sz="1800" dirty="0"/>
              <a:t> </a:t>
            </a:r>
          </a:p>
          <a:p>
            <a:pPr marL="0" indent="0">
              <a:buNone/>
            </a:pPr>
            <a:r>
              <a:rPr lang="en-US" sz="1800" dirty="0"/>
              <a:t> With this coding, β</a:t>
            </a:r>
            <a:r>
              <a:rPr lang="en-US" sz="1800" baseline="-25000" dirty="0"/>
              <a:t>o</a:t>
            </a:r>
            <a:r>
              <a:rPr lang="en-US" sz="1800" dirty="0"/>
              <a:t> can be viewed as an overall or grand “average” from which the mean sales of the different heights  differ  as measured by the associated coefficients.  Note that the sum of all the effects of a qualitative attribute equals 0.</a:t>
            </a:r>
          </a:p>
          <a:p>
            <a:pPr marL="0" indent="0">
              <a:buNone/>
            </a:pPr>
            <a:endParaRPr lang="en-US" sz="1800" dirty="0"/>
          </a:p>
        </p:txBody>
      </p:sp>
    </p:spTree>
    <p:extLst>
      <p:ext uri="{BB962C8B-B14F-4D97-AF65-F5344CB8AC3E}">
        <p14:creationId xmlns:p14="http://schemas.microsoft.com/office/powerpoint/2010/main" val="161574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5400" y="134034"/>
            <a:ext cx="6096000" cy="646331"/>
          </a:xfrm>
          <a:prstGeom prst="rect">
            <a:avLst/>
          </a:prstGeom>
          <a:noFill/>
        </p:spPr>
        <p:txBody>
          <a:bodyPr wrap="square" rtlCol="0">
            <a:spAutoFit/>
          </a:bodyPr>
          <a:lstStyle/>
          <a:p>
            <a:r>
              <a:rPr lang="en-US" dirty="0" err="1"/>
              <a:t>Bread.sales_EC.sav</a:t>
            </a:r>
            <a:r>
              <a:rPr lang="en-US" dirty="0"/>
              <a:t>  file with effects  coding.  XE1 and XE2 created using  SPSS </a:t>
            </a:r>
            <a:r>
              <a:rPr lang="en-US" b="1" dirty="0"/>
              <a:t>Transform, Recode into Different Variables</a:t>
            </a:r>
          </a:p>
        </p:txBody>
      </p:sp>
      <p:pic>
        <p:nvPicPr>
          <p:cNvPr id="2" name="Picture 1">
            <a:extLst>
              <a:ext uri="{FF2B5EF4-FFF2-40B4-BE49-F238E27FC236}">
                <a16:creationId xmlns:a16="http://schemas.microsoft.com/office/drawing/2014/main" id="{76E45A20-C0F4-47D7-A092-E538B3BFD6E5}"/>
              </a:ext>
            </a:extLst>
          </p:cNvPr>
          <p:cNvPicPr>
            <a:picLocks noChangeAspect="1"/>
          </p:cNvPicPr>
          <p:nvPr/>
        </p:nvPicPr>
        <p:blipFill>
          <a:blip r:embed="rId2"/>
          <a:stretch>
            <a:fillRect/>
          </a:stretch>
        </p:blipFill>
        <p:spPr>
          <a:xfrm>
            <a:off x="112389" y="920278"/>
            <a:ext cx="8919221" cy="5017443"/>
          </a:xfrm>
          <a:prstGeom prst="rect">
            <a:avLst/>
          </a:prstGeom>
        </p:spPr>
      </p:pic>
    </p:spTree>
    <p:extLst>
      <p:ext uri="{BB962C8B-B14F-4D97-AF65-F5344CB8AC3E}">
        <p14:creationId xmlns:p14="http://schemas.microsoft.com/office/powerpoint/2010/main" val="185068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2057400"/>
            <a:ext cx="548679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55624" y="1840468"/>
            <a:ext cx="1997076" cy="369332"/>
          </a:xfrm>
          <a:prstGeom prst="rect">
            <a:avLst/>
          </a:prstGeom>
          <a:noFill/>
        </p:spPr>
        <p:txBody>
          <a:bodyPr wrap="square" rtlCol="0">
            <a:spAutoFit/>
          </a:bodyPr>
          <a:lstStyle/>
          <a:p>
            <a:r>
              <a:rPr lang="en-US" dirty="0"/>
              <a:t>R square = .940</a:t>
            </a:r>
          </a:p>
        </p:txBody>
      </p:sp>
      <p:sp>
        <p:nvSpPr>
          <p:cNvPr id="4" name="TextBox 3"/>
          <p:cNvSpPr txBox="1"/>
          <p:nvPr/>
        </p:nvSpPr>
        <p:spPr>
          <a:xfrm>
            <a:off x="6629400" y="1981200"/>
            <a:ext cx="1828800" cy="1477328"/>
          </a:xfrm>
          <a:prstGeom prst="rect">
            <a:avLst/>
          </a:prstGeom>
          <a:noFill/>
          <a:ln>
            <a:solidFill>
              <a:schemeClr val="accent1">
                <a:shade val="50000"/>
              </a:schemeClr>
            </a:solidFill>
          </a:ln>
        </p:spPr>
        <p:txBody>
          <a:bodyPr wrap="square" rtlCol="0">
            <a:spAutoFit/>
          </a:bodyPr>
          <a:lstStyle/>
          <a:p>
            <a:r>
              <a:rPr lang="en-US" dirty="0"/>
              <a:t>Note that these results are the same as when we used dummy coding</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073166"/>
            <a:ext cx="3048000" cy="209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038600"/>
            <a:ext cx="2667000" cy="198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64988" y="228600"/>
            <a:ext cx="6602611" cy="1477328"/>
          </a:xfrm>
          <a:prstGeom prst="rect">
            <a:avLst/>
          </a:prstGeom>
          <a:noFill/>
        </p:spPr>
        <p:txBody>
          <a:bodyPr wrap="square" rtlCol="0">
            <a:spAutoFit/>
          </a:bodyPr>
          <a:lstStyle/>
          <a:p>
            <a:r>
              <a:rPr lang="en-US" dirty="0"/>
              <a:t>Interpretation:  	 for top shelf              E[Y]  = β</a:t>
            </a:r>
            <a:r>
              <a:rPr lang="en-US" baseline="-25000" dirty="0"/>
              <a:t>o  +  </a:t>
            </a:r>
            <a:r>
              <a:rPr lang="en-US" dirty="0"/>
              <a:t>β</a:t>
            </a:r>
            <a:r>
              <a:rPr lang="en-US" baseline="-25000" dirty="0"/>
              <a:t>1</a:t>
            </a:r>
          </a:p>
          <a:p>
            <a:r>
              <a:rPr lang="en-US" dirty="0"/>
              <a:t>		 for middle shelf       E[Y]  = β</a:t>
            </a:r>
            <a:r>
              <a:rPr lang="en-US" baseline="-25000" dirty="0"/>
              <a:t>o  +  </a:t>
            </a:r>
            <a:r>
              <a:rPr lang="en-US" dirty="0"/>
              <a:t>β</a:t>
            </a:r>
            <a:r>
              <a:rPr lang="en-US" baseline="-25000" dirty="0"/>
              <a:t>2</a:t>
            </a:r>
          </a:p>
          <a:p>
            <a:r>
              <a:rPr lang="en-US" dirty="0"/>
              <a:t>		for bottom shelf       E[Y]  = β</a:t>
            </a:r>
            <a:r>
              <a:rPr lang="en-US" baseline="-25000" dirty="0"/>
              <a:t>o  </a:t>
            </a:r>
            <a:r>
              <a:rPr lang="en-US" dirty="0"/>
              <a:t>+ (</a:t>
            </a:r>
            <a:r>
              <a:rPr lang="en-US" b="1" dirty="0"/>
              <a:t>-</a:t>
            </a:r>
            <a:r>
              <a:rPr lang="en-US" dirty="0"/>
              <a:t>β</a:t>
            </a:r>
            <a:r>
              <a:rPr lang="en-US" baseline="-25000" dirty="0"/>
              <a:t>1</a:t>
            </a:r>
            <a:r>
              <a:rPr lang="en-US" dirty="0"/>
              <a:t>  +  </a:t>
            </a:r>
            <a:r>
              <a:rPr lang="en-US" b="1" dirty="0"/>
              <a:t>-</a:t>
            </a:r>
            <a:r>
              <a:rPr lang="en-US" dirty="0"/>
              <a:t>β</a:t>
            </a:r>
            <a:r>
              <a:rPr lang="en-US" baseline="-25000" dirty="0"/>
              <a:t>2</a:t>
            </a:r>
            <a:r>
              <a:rPr lang="en-US" dirty="0"/>
              <a:t>)</a:t>
            </a:r>
            <a:endParaRPr lang="en-US" baseline="-25000" dirty="0"/>
          </a:p>
          <a:p>
            <a:r>
              <a:rPr lang="en-US" dirty="0"/>
              <a:t>   </a:t>
            </a:r>
          </a:p>
          <a:p>
            <a:endParaRPr lang="en-US" dirty="0"/>
          </a:p>
        </p:txBody>
      </p:sp>
      <p:cxnSp>
        <p:nvCxnSpPr>
          <p:cNvPr id="8" name="Straight Arrow Connector 7"/>
          <p:cNvCxnSpPr/>
          <p:nvPr/>
        </p:nvCxnSpPr>
        <p:spPr>
          <a:xfrm flipH="1">
            <a:off x="6172200" y="2590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71600" y="6324600"/>
            <a:ext cx="5029200" cy="369332"/>
          </a:xfrm>
          <a:prstGeom prst="rect">
            <a:avLst/>
          </a:prstGeom>
          <a:noFill/>
        </p:spPr>
        <p:txBody>
          <a:bodyPr wrap="square" rtlCol="0">
            <a:spAutoFit/>
          </a:bodyPr>
          <a:lstStyle/>
          <a:p>
            <a:r>
              <a:rPr lang="en-US" dirty="0"/>
              <a:t>Interpretation of estimated coefficients?</a:t>
            </a:r>
          </a:p>
        </p:txBody>
      </p:sp>
    </p:spTree>
    <p:extLst>
      <p:ext uri="{BB962C8B-B14F-4D97-AF65-F5344CB8AC3E}">
        <p14:creationId xmlns:p14="http://schemas.microsoft.com/office/powerpoint/2010/main" val="220392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D29211-17DD-4F4C-B3A4-5D1E0AC48C06}"/>
              </a:ext>
            </a:extLst>
          </p:cNvPr>
          <p:cNvPicPr>
            <a:picLocks noChangeAspect="1"/>
          </p:cNvPicPr>
          <p:nvPr/>
        </p:nvPicPr>
        <p:blipFill>
          <a:blip r:embed="rId2"/>
          <a:stretch>
            <a:fillRect/>
          </a:stretch>
        </p:blipFill>
        <p:spPr>
          <a:xfrm>
            <a:off x="28755" y="762000"/>
            <a:ext cx="8984504" cy="3505200"/>
          </a:xfrm>
          <a:prstGeom prst="rect">
            <a:avLst/>
          </a:prstGeom>
        </p:spPr>
      </p:pic>
      <p:pic>
        <p:nvPicPr>
          <p:cNvPr id="5" name="Picture 4">
            <a:extLst>
              <a:ext uri="{FF2B5EF4-FFF2-40B4-BE49-F238E27FC236}">
                <a16:creationId xmlns:a16="http://schemas.microsoft.com/office/drawing/2014/main" id="{60BDD900-9C52-4462-A8F4-4D03C86B66BB}"/>
              </a:ext>
            </a:extLst>
          </p:cNvPr>
          <p:cNvPicPr>
            <a:picLocks noChangeAspect="1"/>
          </p:cNvPicPr>
          <p:nvPr/>
        </p:nvPicPr>
        <p:blipFill>
          <a:blip r:embed="rId3"/>
          <a:stretch>
            <a:fillRect/>
          </a:stretch>
        </p:blipFill>
        <p:spPr>
          <a:xfrm>
            <a:off x="3810000" y="4648200"/>
            <a:ext cx="1714500" cy="1564690"/>
          </a:xfrm>
          <a:prstGeom prst="rect">
            <a:avLst/>
          </a:prstGeom>
        </p:spPr>
      </p:pic>
    </p:spTree>
    <p:extLst>
      <p:ext uri="{BB962C8B-B14F-4D97-AF65-F5344CB8AC3E}">
        <p14:creationId xmlns:p14="http://schemas.microsoft.com/office/powerpoint/2010/main" val="347314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Multicollinearity</a:t>
            </a:r>
            <a:br>
              <a:rPr lang="en-US" dirty="0"/>
            </a:br>
            <a:endParaRPr lang="en-US" dirty="0"/>
          </a:p>
        </p:txBody>
      </p:sp>
      <p:sp>
        <p:nvSpPr>
          <p:cNvPr id="3" name="Content Placeholder 2"/>
          <p:cNvSpPr>
            <a:spLocks noGrp="1"/>
          </p:cNvSpPr>
          <p:nvPr>
            <p:ph idx="1"/>
          </p:nvPr>
        </p:nvSpPr>
        <p:spPr>
          <a:xfrm>
            <a:off x="533400" y="838201"/>
            <a:ext cx="8229600" cy="2362200"/>
          </a:xfrm>
        </p:spPr>
        <p:txBody>
          <a:bodyPr>
            <a:normAutofit/>
          </a:bodyPr>
          <a:lstStyle/>
          <a:p>
            <a:pPr marL="0" indent="0">
              <a:buNone/>
            </a:pPr>
            <a:r>
              <a:rPr lang="en-US" sz="1800" dirty="0"/>
              <a:t>If the predictors are uncorrelated amongst themselves, or not highly correlated, then our usual inferences and interpretations are not affected/problematic.  However, if the predictors are highly correlated amongst themselves, a condition called multicollinearity exists which causes problems with regard to inferences and interpretations regarding coefficients. </a:t>
            </a:r>
          </a:p>
          <a:p>
            <a:pPr marL="0" indent="0">
              <a:buNone/>
            </a:pPr>
            <a:endParaRPr lang="en-US" sz="2000" dirty="0"/>
          </a:p>
          <a:p>
            <a:pPr marL="0" indent="0">
              <a:buNone/>
            </a:pPr>
            <a:endParaRPr lang="en-US" sz="2000" dirty="0"/>
          </a:p>
          <a:p>
            <a:pPr marL="0" indent="0">
              <a:buNone/>
            </a:pPr>
            <a:endParaRPr 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0"/>
            <a:ext cx="2446337"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966368"/>
            <a:ext cx="401637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657" y="3177698"/>
            <a:ext cx="296386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440" y="5334000"/>
            <a:ext cx="40767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906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296386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5029200"/>
            <a:ext cx="40767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962400"/>
            <a:ext cx="296386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5029200"/>
            <a:ext cx="40767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28600"/>
            <a:ext cx="2446337"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8236" y="1295400"/>
            <a:ext cx="296386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6440" y="2110740"/>
            <a:ext cx="40767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33400" y="3733800"/>
            <a:ext cx="807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55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1828800"/>
            <a:ext cx="7162800" cy="2585323"/>
          </a:xfrm>
          <a:prstGeom prst="rect">
            <a:avLst/>
          </a:prstGeom>
          <a:noFill/>
        </p:spPr>
        <p:txBody>
          <a:bodyPr wrap="square" rtlCol="0">
            <a:spAutoFit/>
          </a:bodyPr>
          <a:lstStyle/>
          <a:p>
            <a:r>
              <a:rPr lang="en-US" sz="2400" u="sng" dirty="0"/>
              <a:t>Effects of Multicollinearity</a:t>
            </a:r>
          </a:p>
          <a:p>
            <a:r>
              <a:rPr lang="en-US" sz="2400" dirty="0"/>
              <a:t> </a:t>
            </a:r>
          </a:p>
          <a:p>
            <a:r>
              <a:rPr lang="en-US" sz="2400" dirty="0"/>
              <a:t>Estimated regression coefficients tend to have large sampling variability (standard errors). Therefore, information about true model coefficients is imprecise.</a:t>
            </a:r>
          </a:p>
          <a:p>
            <a:r>
              <a:rPr lang="en-US" sz="2400" dirty="0"/>
              <a:t> </a:t>
            </a:r>
          </a:p>
          <a:p>
            <a:endParaRPr lang="en-US" dirty="0"/>
          </a:p>
        </p:txBody>
      </p:sp>
    </p:spTree>
    <p:extLst>
      <p:ext uri="{BB962C8B-B14F-4D97-AF65-F5344CB8AC3E}">
        <p14:creationId xmlns:p14="http://schemas.microsoft.com/office/powerpoint/2010/main" val="20356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09600"/>
            <a:ext cx="6172200" cy="646331"/>
          </a:xfrm>
          <a:prstGeom prst="rect">
            <a:avLst/>
          </a:prstGeom>
          <a:noFill/>
        </p:spPr>
        <p:txBody>
          <a:bodyPr wrap="square" rtlCol="0">
            <a:spAutoFit/>
          </a:bodyPr>
          <a:lstStyle/>
          <a:p>
            <a:r>
              <a:rPr lang="en-US" dirty="0"/>
              <a:t>Contrast the last example with our Grocery Sales example that was a designed experiment (no correlations among predictors)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46960"/>
            <a:ext cx="5155826"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13" y="4343400"/>
            <a:ext cx="43788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343399"/>
            <a:ext cx="4378891" cy="121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457200" y="3962400"/>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4294" y="1255931"/>
            <a:ext cx="25352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9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7848600" cy="6463308"/>
          </a:xfrm>
          <a:prstGeom prst="rect">
            <a:avLst/>
          </a:prstGeom>
          <a:noFill/>
        </p:spPr>
        <p:txBody>
          <a:bodyPr wrap="square" rtlCol="0">
            <a:spAutoFit/>
          </a:bodyPr>
          <a:lstStyle/>
          <a:p>
            <a:r>
              <a:rPr lang="en-US" u="sng" dirty="0"/>
              <a:t>Detection of Multicollinearity</a:t>
            </a:r>
          </a:p>
          <a:p>
            <a:r>
              <a:rPr lang="en-US" dirty="0"/>
              <a:t> </a:t>
            </a:r>
          </a:p>
          <a:p>
            <a:r>
              <a:rPr lang="en-US" dirty="0"/>
              <a:t>Informal Diagnostics:</a:t>
            </a:r>
          </a:p>
          <a:p>
            <a:r>
              <a:rPr lang="en-US" dirty="0"/>
              <a:t> </a:t>
            </a:r>
          </a:p>
          <a:p>
            <a:r>
              <a:rPr lang="en-US" dirty="0"/>
              <a:t>Large changes in estimated coefficients when a predictor variable is added or dropped from model, or an observation is added or altered</a:t>
            </a:r>
          </a:p>
          <a:p>
            <a:r>
              <a:rPr lang="en-US" dirty="0"/>
              <a:t> </a:t>
            </a:r>
          </a:p>
          <a:p>
            <a:r>
              <a:rPr lang="en-US" dirty="0" err="1"/>
              <a:t>Nonsignificant</a:t>
            </a:r>
            <a:r>
              <a:rPr lang="en-US" dirty="0"/>
              <a:t> individual tests for coefficients of important explanatory variables</a:t>
            </a:r>
          </a:p>
          <a:p>
            <a:r>
              <a:rPr lang="en-US" dirty="0"/>
              <a:t> </a:t>
            </a:r>
          </a:p>
          <a:p>
            <a:r>
              <a:rPr lang="en-US" dirty="0"/>
              <a:t>Estimated regression coefficients with strange signs (different from expectations)</a:t>
            </a:r>
          </a:p>
          <a:p>
            <a:r>
              <a:rPr lang="en-US" dirty="0"/>
              <a:t> </a:t>
            </a:r>
          </a:p>
          <a:p>
            <a:r>
              <a:rPr lang="en-US" dirty="0"/>
              <a:t>Large pairwise correlations between predictors</a:t>
            </a:r>
          </a:p>
          <a:p>
            <a:r>
              <a:rPr lang="en-US" dirty="0"/>
              <a:t> </a:t>
            </a:r>
          </a:p>
          <a:p>
            <a:r>
              <a:rPr lang="en-US" dirty="0"/>
              <a:t>The informal methods have important limitations.  Not suited to provide a measure of the impact of multicollinearity, and some may exist without multicollinearity.</a:t>
            </a:r>
          </a:p>
          <a:p>
            <a:r>
              <a:rPr lang="en-US" dirty="0"/>
              <a:t>  </a:t>
            </a:r>
          </a:p>
          <a:p>
            <a:r>
              <a:rPr lang="en-US" b="1" dirty="0"/>
              <a:t>Variance Inflation Factors </a:t>
            </a:r>
            <a:r>
              <a:rPr lang="en-US" dirty="0"/>
              <a:t>:</a:t>
            </a:r>
          </a:p>
          <a:p>
            <a:r>
              <a:rPr lang="en-US" dirty="0"/>
              <a:t> Provide a formal method for detecting and measuring multicollinearity.</a:t>
            </a:r>
          </a:p>
          <a:p>
            <a:r>
              <a:rPr lang="en-US" dirty="0"/>
              <a:t> </a:t>
            </a:r>
          </a:p>
          <a:p>
            <a:r>
              <a:rPr lang="en-US" dirty="0"/>
              <a:t>Variance inflation factors measure the extent that the variance of a coefficient estimate is inflated due to multicollinearity, as compared to the case if predictors were completely uncorrelated.</a:t>
            </a:r>
          </a:p>
        </p:txBody>
      </p:sp>
    </p:spTree>
    <p:extLst>
      <p:ext uri="{BB962C8B-B14F-4D97-AF65-F5344CB8AC3E}">
        <p14:creationId xmlns:p14="http://schemas.microsoft.com/office/powerpoint/2010/main" val="362675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Qualitative Predictor Variables</a:t>
            </a:r>
            <a:endParaRPr lang="en-US" sz="2800" dirty="0"/>
          </a:p>
        </p:txBody>
      </p:sp>
      <p:sp>
        <p:nvSpPr>
          <p:cNvPr id="3" name="Content Placeholder 2"/>
          <p:cNvSpPr>
            <a:spLocks noGrp="1"/>
          </p:cNvSpPr>
          <p:nvPr>
            <p:ph idx="1"/>
          </p:nvPr>
        </p:nvSpPr>
        <p:spPr>
          <a:xfrm>
            <a:off x="533400" y="1295400"/>
            <a:ext cx="8229600" cy="5334000"/>
          </a:xfrm>
        </p:spPr>
        <p:txBody>
          <a:bodyPr>
            <a:noAutofit/>
          </a:bodyPr>
          <a:lstStyle/>
          <a:p>
            <a:pPr marL="0" indent="0">
              <a:buNone/>
            </a:pPr>
            <a:r>
              <a:rPr lang="en-US" sz="1600" dirty="0"/>
              <a:t>Example </a:t>
            </a:r>
          </a:p>
          <a:p>
            <a:pPr marL="0" indent="0">
              <a:buNone/>
            </a:pPr>
            <a:r>
              <a:rPr lang="en-US" sz="1600" dirty="0"/>
              <a:t>A researcher is interested in the effects of years of industry experience and gender on sales performance for a particular population of sales force professionals. </a:t>
            </a:r>
          </a:p>
          <a:p>
            <a:pPr marL="0" indent="0">
              <a:buNone/>
            </a:pPr>
            <a:r>
              <a:rPr lang="en-US" sz="1600" dirty="0"/>
              <a:t> The qualitative characteristic (gender) will be incorporated in the model using a 0,1 indicator (dummy) variable defined as follows:</a:t>
            </a:r>
          </a:p>
          <a:p>
            <a:pPr marL="0" indent="0">
              <a:buNone/>
            </a:pPr>
            <a:r>
              <a:rPr lang="en-US" sz="1600" dirty="0"/>
              <a:t> </a:t>
            </a:r>
          </a:p>
          <a:p>
            <a:pPr marL="0" indent="0">
              <a:buNone/>
            </a:pPr>
            <a:r>
              <a:rPr lang="en-US" sz="1600" dirty="0"/>
              <a:t>		X</a:t>
            </a:r>
            <a:r>
              <a:rPr lang="en-US" sz="1600" baseline="-25000" dirty="0"/>
              <a:t>2</a:t>
            </a:r>
            <a:r>
              <a:rPr lang="en-US" sz="1600" dirty="0"/>
              <a:t> = 1 if female, 0 otherwise (male)</a:t>
            </a:r>
          </a:p>
          <a:p>
            <a:pPr marL="0" indent="0">
              <a:buNone/>
            </a:pPr>
            <a:r>
              <a:rPr lang="en-US" sz="1600" dirty="0"/>
              <a:t> Note that with two categories we only need one indicator variable. </a:t>
            </a:r>
          </a:p>
          <a:p>
            <a:pPr marL="0" indent="0">
              <a:buNone/>
            </a:pPr>
            <a:r>
              <a:rPr lang="en-US" sz="1600" dirty="0"/>
              <a:t> The category coded as 0 is called the reference or base category. </a:t>
            </a:r>
          </a:p>
          <a:p>
            <a:pPr marL="0" indent="0">
              <a:buNone/>
            </a:pPr>
            <a:r>
              <a:rPr lang="en-US" sz="1600" dirty="0"/>
              <a:t> In general, a qualitative variable with c classes will be represented by c – 1 indicator variables.</a:t>
            </a:r>
          </a:p>
          <a:p>
            <a:pPr marL="0" indent="0">
              <a:buNone/>
            </a:pPr>
            <a:r>
              <a:rPr lang="en-US" sz="1600" dirty="0"/>
              <a:t> Our resulting model is as follows:</a:t>
            </a:r>
          </a:p>
          <a:p>
            <a:pPr marL="0" indent="0">
              <a:buNone/>
            </a:pPr>
            <a:r>
              <a:rPr lang="en-US" sz="1600" dirty="0"/>
              <a:t> </a:t>
            </a:r>
          </a:p>
          <a:p>
            <a:pPr marL="0" indent="0">
              <a:buNone/>
            </a:pPr>
            <a:r>
              <a:rPr lang="en-US" sz="1600" dirty="0"/>
              <a:t>		Y</a:t>
            </a:r>
            <a:r>
              <a:rPr lang="en-US" sz="1600" baseline="-25000" dirty="0"/>
              <a:t>i</a:t>
            </a:r>
            <a:r>
              <a:rPr lang="en-US" sz="1600" dirty="0"/>
              <a:t>  =  β</a:t>
            </a:r>
            <a:r>
              <a:rPr lang="en-US" sz="1600" baseline="-25000" dirty="0"/>
              <a:t>o</a:t>
            </a:r>
            <a:r>
              <a:rPr lang="en-US" sz="1600" dirty="0"/>
              <a:t>  +  β</a:t>
            </a:r>
            <a:r>
              <a:rPr lang="en-US" sz="1600" baseline="-25000" dirty="0"/>
              <a:t>1</a:t>
            </a:r>
            <a:r>
              <a:rPr lang="en-US" sz="1600" dirty="0"/>
              <a:t>X</a:t>
            </a:r>
            <a:r>
              <a:rPr lang="en-US" sz="1600" baseline="-25000" dirty="0"/>
              <a:t>1 </a:t>
            </a:r>
            <a:r>
              <a:rPr lang="en-US" sz="1600" dirty="0"/>
              <a:t>+  β</a:t>
            </a:r>
            <a:r>
              <a:rPr lang="en-US" sz="1600" baseline="-25000" dirty="0"/>
              <a:t>2</a:t>
            </a:r>
            <a:r>
              <a:rPr lang="en-US" sz="1600" dirty="0"/>
              <a:t>X</a:t>
            </a:r>
            <a:r>
              <a:rPr lang="en-US" sz="1600" baseline="-25000" dirty="0"/>
              <a:t>2 </a:t>
            </a:r>
            <a:r>
              <a:rPr lang="en-US" sz="1600" dirty="0"/>
              <a:t> +  ε</a:t>
            </a:r>
          </a:p>
          <a:p>
            <a:pPr marL="0" indent="0">
              <a:buNone/>
            </a:pPr>
            <a:r>
              <a:rPr lang="en-US" sz="1600" dirty="0"/>
              <a:t>  </a:t>
            </a:r>
          </a:p>
          <a:p>
            <a:pPr marL="0" indent="0">
              <a:buNone/>
            </a:pPr>
            <a:r>
              <a:rPr lang="en-US" sz="1600" dirty="0"/>
              <a:t>			Where  	X</a:t>
            </a:r>
            <a:r>
              <a:rPr lang="en-US" sz="1600" baseline="-25000" dirty="0"/>
              <a:t>1</a:t>
            </a:r>
            <a:r>
              <a:rPr lang="en-US" sz="1600" dirty="0"/>
              <a:t> = years of industry experience</a:t>
            </a:r>
          </a:p>
          <a:p>
            <a:pPr marL="0" indent="0">
              <a:buNone/>
            </a:pPr>
            <a:r>
              <a:rPr lang="en-US" sz="1600" dirty="0"/>
              <a:t> </a:t>
            </a:r>
          </a:p>
          <a:p>
            <a:pPr marL="0" indent="0">
              <a:buNone/>
            </a:pPr>
            <a:r>
              <a:rPr lang="en-US" sz="1600" dirty="0"/>
              <a:t>				X</a:t>
            </a:r>
            <a:r>
              <a:rPr lang="en-US" sz="1600" baseline="-25000" dirty="0"/>
              <a:t>2 = </a:t>
            </a:r>
            <a:r>
              <a:rPr lang="en-US" sz="1600" dirty="0"/>
              <a:t>1 if female, 0 otherwise (male)</a:t>
            </a:r>
          </a:p>
          <a:p>
            <a:pPr marL="0" indent="0">
              <a:buNone/>
            </a:pPr>
            <a:endParaRPr lang="en-US" sz="1400" dirty="0"/>
          </a:p>
        </p:txBody>
      </p:sp>
    </p:spTree>
    <p:extLst>
      <p:ext uri="{BB962C8B-B14F-4D97-AF65-F5344CB8AC3E}">
        <p14:creationId xmlns:p14="http://schemas.microsoft.com/office/powerpoint/2010/main" val="3789090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20440"/>
            <a:ext cx="671587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6727171" cy="1691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67600" y="2987040"/>
            <a:ext cx="1371600" cy="369332"/>
          </a:xfrm>
          <a:prstGeom prst="rect">
            <a:avLst/>
          </a:prstGeom>
          <a:noFill/>
          <a:ln>
            <a:solidFill>
              <a:schemeClr val="accent1"/>
            </a:solidFill>
          </a:ln>
        </p:spPr>
        <p:txBody>
          <a:bodyPr wrap="square" rtlCol="0">
            <a:spAutoFit/>
          </a:bodyPr>
          <a:lstStyle/>
          <a:p>
            <a:r>
              <a:rPr lang="en-US" dirty="0"/>
              <a:t>Compare</a:t>
            </a:r>
          </a:p>
        </p:txBody>
      </p:sp>
      <p:cxnSp>
        <p:nvCxnSpPr>
          <p:cNvPr id="6" name="Straight Arrow Connector 5"/>
          <p:cNvCxnSpPr/>
          <p:nvPr/>
        </p:nvCxnSpPr>
        <p:spPr>
          <a:xfrm flipH="1" flipV="1">
            <a:off x="7173071" y="2743200"/>
            <a:ext cx="675529" cy="243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098" idx="3"/>
          </p:cNvCxnSpPr>
          <p:nvPr/>
        </p:nvCxnSpPr>
        <p:spPr>
          <a:xfrm flipH="1">
            <a:off x="7173071" y="3356372"/>
            <a:ext cx="675529" cy="1002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345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8229600" cy="4525963"/>
          </a:xfrm>
        </p:spPr>
        <p:txBody>
          <a:bodyPr>
            <a:normAutofit fontScale="85000" lnSpcReduction="20000"/>
          </a:bodyPr>
          <a:lstStyle/>
          <a:p>
            <a:pPr marL="0" indent="0">
              <a:buNone/>
            </a:pPr>
            <a:r>
              <a:rPr lang="en-US" sz="3400" u="sng" dirty="0"/>
              <a:t>Multicollinearity Remedial Measures Include:</a:t>
            </a:r>
          </a:p>
          <a:p>
            <a:pPr marL="0" indent="0">
              <a:buNone/>
            </a:pPr>
            <a:endParaRPr lang="en-US" sz="3400" dirty="0"/>
          </a:p>
          <a:p>
            <a:pPr marL="0" indent="0">
              <a:buNone/>
            </a:pPr>
            <a:r>
              <a:rPr lang="en-US" sz="3400" dirty="0"/>
              <a:t>Designed experiments</a:t>
            </a:r>
          </a:p>
          <a:p>
            <a:pPr marL="0" indent="0">
              <a:buNone/>
            </a:pPr>
            <a:endParaRPr lang="en-US" sz="3400" dirty="0"/>
          </a:p>
          <a:p>
            <a:pPr marL="0" indent="0">
              <a:buNone/>
            </a:pPr>
            <a:r>
              <a:rPr lang="en-US" sz="3400" dirty="0"/>
              <a:t>Dropping predictors from the model</a:t>
            </a:r>
          </a:p>
          <a:p>
            <a:pPr marL="0" indent="0">
              <a:buNone/>
            </a:pPr>
            <a:r>
              <a:rPr lang="en-US" sz="3400" dirty="0"/>
              <a:t>  </a:t>
            </a:r>
          </a:p>
          <a:p>
            <a:pPr marL="0" indent="0">
              <a:buNone/>
            </a:pPr>
            <a:r>
              <a:rPr lang="en-US" sz="3400" dirty="0"/>
              <a:t>Form composite indexes based on the highly correlated predictors</a:t>
            </a:r>
          </a:p>
          <a:p>
            <a:pPr marL="0" indent="0">
              <a:buNone/>
            </a:pPr>
            <a:endParaRPr lang="en-US" sz="3100" dirty="0"/>
          </a:p>
          <a:p>
            <a:pPr marL="0" indent="0">
              <a:buNone/>
            </a:pPr>
            <a:r>
              <a:rPr lang="en-US" sz="2600" dirty="0"/>
              <a:t> </a:t>
            </a:r>
          </a:p>
          <a:p>
            <a:pPr marL="0" indent="0">
              <a:buNone/>
            </a:pPr>
            <a:r>
              <a:rPr lang="en-US" sz="2600" dirty="0"/>
              <a:t> </a:t>
            </a:r>
          </a:p>
          <a:p>
            <a:pPr marL="0" indent="0">
              <a:buNone/>
            </a:pPr>
            <a:endParaRPr lang="en-US" sz="2800" dirty="0"/>
          </a:p>
        </p:txBody>
      </p:sp>
    </p:spTree>
    <p:extLst>
      <p:ext uri="{BB962C8B-B14F-4D97-AF65-F5344CB8AC3E}">
        <p14:creationId xmlns:p14="http://schemas.microsoft.com/office/powerpoint/2010/main" val="378475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
            <a:ext cx="8229600" cy="1143000"/>
          </a:xfrm>
        </p:spPr>
        <p:txBody>
          <a:bodyPr/>
          <a:lstStyle/>
          <a:p>
            <a:r>
              <a:rPr lang="en-US" dirty="0"/>
              <a:t>Variable Selection Methods</a:t>
            </a:r>
          </a:p>
        </p:txBody>
      </p:sp>
      <p:sp>
        <p:nvSpPr>
          <p:cNvPr id="4" name="TextBox 3"/>
          <p:cNvSpPr txBox="1"/>
          <p:nvPr/>
        </p:nvSpPr>
        <p:spPr>
          <a:xfrm>
            <a:off x="152400" y="914400"/>
            <a:ext cx="8763000" cy="5355312"/>
          </a:xfrm>
          <a:prstGeom prst="rect">
            <a:avLst/>
          </a:prstGeom>
          <a:noFill/>
        </p:spPr>
        <p:txBody>
          <a:bodyPr wrap="square" rtlCol="0">
            <a:spAutoFit/>
          </a:bodyPr>
          <a:lstStyle/>
          <a:p>
            <a:r>
              <a:rPr lang="en-US" u="sng" dirty="0"/>
              <a:t>Forward Selection</a:t>
            </a:r>
            <a:r>
              <a:rPr lang="en-US" dirty="0"/>
              <a:t>:  Starting with no predictors in the model, predictors are entered one at a time if their corresponding P-values are less than some </a:t>
            </a:r>
            <a:r>
              <a:rPr lang="en-US" dirty="0" err="1"/>
              <a:t>prespecified</a:t>
            </a:r>
            <a:r>
              <a:rPr lang="en-US" dirty="0"/>
              <a:t> level.</a:t>
            </a:r>
          </a:p>
          <a:p>
            <a:endParaRPr lang="en-US" dirty="0"/>
          </a:p>
          <a:p>
            <a:r>
              <a:rPr lang="en-US" u="sng" dirty="0"/>
              <a:t>Backward Elimination</a:t>
            </a:r>
            <a:r>
              <a:rPr lang="en-US" dirty="0"/>
              <a:t>:  Starting with all predictors in the model, predictors are removed one at a time if their corresponding P-values are larger than some </a:t>
            </a:r>
            <a:r>
              <a:rPr lang="en-US" dirty="0" err="1"/>
              <a:t>prespecified</a:t>
            </a:r>
            <a:r>
              <a:rPr lang="en-US" dirty="0"/>
              <a:t> level.</a:t>
            </a:r>
          </a:p>
          <a:p>
            <a:endParaRPr lang="en-US" dirty="0"/>
          </a:p>
          <a:p>
            <a:r>
              <a:rPr lang="en-US" u="sng" dirty="0"/>
              <a:t>Stepwise</a:t>
            </a:r>
            <a:r>
              <a:rPr lang="en-US" dirty="0"/>
              <a:t>:  Forward selection is combined with backward elimination in a step by step fashion.</a:t>
            </a:r>
          </a:p>
          <a:p>
            <a:endParaRPr lang="en-US" dirty="0"/>
          </a:p>
          <a:p>
            <a:r>
              <a:rPr lang="en-US" dirty="0"/>
              <a:t>In general, when comparing the results of two models, the value of R square is not a good measure for comparison.  R square can never decrease when predictors are added.</a:t>
            </a:r>
          </a:p>
          <a:p>
            <a:endParaRPr lang="en-US" dirty="0"/>
          </a:p>
          <a:p>
            <a:r>
              <a:rPr lang="en-US" dirty="0"/>
              <a:t>Instead, Adjusted R square should be used to make comparisons.  Adjusted R square adjusts for the number of predictors.</a:t>
            </a:r>
          </a:p>
          <a:p>
            <a:endParaRPr lang="en-US" dirty="0"/>
          </a:p>
          <a:p>
            <a:r>
              <a:rPr lang="en-US" dirty="0"/>
              <a:t>R square  =   1   -    SSE/SST</a:t>
            </a:r>
          </a:p>
          <a:p>
            <a:endParaRPr lang="en-US" dirty="0"/>
          </a:p>
          <a:p>
            <a:r>
              <a:rPr lang="en-US" dirty="0"/>
              <a:t>Adj.   R square =  1   -   [ SSE/(n-k-1)/SST/(n-1)]</a:t>
            </a:r>
          </a:p>
          <a:p>
            <a:endParaRPr lang="en-US" dirty="0"/>
          </a:p>
        </p:txBody>
      </p:sp>
    </p:spTree>
    <p:extLst>
      <p:ext uri="{BB962C8B-B14F-4D97-AF65-F5344CB8AC3E}">
        <p14:creationId xmlns:p14="http://schemas.microsoft.com/office/powerpoint/2010/main" val="2852370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09600"/>
            <a:ext cx="7924800" cy="3108543"/>
          </a:xfrm>
          <a:prstGeom prst="rect">
            <a:avLst/>
          </a:prstGeom>
          <a:noFill/>
        </p:spPr>
        <p:txBody>
          <a:bodyPr wrap="square" rtlCol="0">
            <a:spAutoFit/>
          </a:bodyPr>
          <a:lstStyle/>
          <a:p>
            <a:r>
              <a:rPr lang="en-US" sz="2000" dirty="0"/>
              <a:t>Example: An automobile manufacturer is interested in how to market a new type of performance car.  A survey was performed and attitudinal measures were obtained on a 9 point scale (1= definitely disagree to 9= definitely agree), along with responses to a purchase intent question measured on a scale from 0 (definitely would not purchase) to 100 (definitely would purchase).  Below are attitudinal questions used as explanatory variables in a multiple regression  (n=400)  (SPSS Data file </a:t>
            </a:r>
            <a:r>
              <a:rPr lang="en-US" sz="2000" dirty="0" err="1"/>
              <a:t>Car.study.psyc.sav</a:t>
            </a:r>
            <a:r>
              <a:rPr lang="en-US" sz="2000" dirty="0"/>
              <a:t>).</a:t>
            </a:r>
          </a:p>
          <a:p>
            <a:endParaRPr lang="en-US" dirty="0"/>
          </a:p>
          <a:p>
            <a:endParaRPr lang="en-US" dirty="0"/>
          </a:p>
        </p:txBody>
      </p:sp>
      <p:graphicFrame>
        <p:nvGraphicFramePr>
          <p:cNvPr id="14" name="Table 13"/>
          <p:cNvGraphicFramePr>
            <a:graphicFrameLocks noGrp="1"/>
          </p:cNvGraphicFramePr>
          <p:nvPr/>
        </p:nvGraphicFramePr>
        <p:xfrm>
          <a:off x="2133600" y="3718143"/>
          <a:ext cx="4419600" cy="1866900"/>
        </p:xfrm>
        <a:graphic>
          <a:graphicData uri="http://schemas.openxmlformats.org/drawingml/2006/table">
            <a:tbl>
              <a:tblPr/>
              <a:tblGrid>
                <a:gridCol w="3556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266700">
                <a:tc>
                  <a:txBody>
                    <a:bodyPr/>
                    <a:lstStyle/>
                    <a:p>
                      <a:pPr algn="l" fontAlgn="b"/>
                      <a:r>
                        <a:rPr lang="en-US" sz="1600" b="0" i="0" u="none" strike="noStrike">
                          <a:solidFill>
                            <a:srgbClr val="000000"/>
                          </a:solidFill>
                          <a:effectLst/>
                          <a:latin typeface="Calibri"/>
                        </a:rPr>
                        <a:t>PI</a:t>
                      </a:r>
                    </a:p>
                  </a:txBody>
                  <a:tcPr marL="7620" marR="7620" marT="762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purchase intent</a:t>
                      </a:r>
                    </a:p>
                  </a:txBody>
                  <a:tcPr marL="7620" marR="7620" marT="7620" marB="0" anchor="b">
                    <a:lnL>
                      <a:noFill/>
                    </a:lnL>
                    <a:lnR>
                      <a:noFill/>
                    </a:lnR>
                    <a:lnT>
                      <a:noFill/>
                    </a:lnT>
                    <a:lnB>
                      <a:noFill/>
                    </a:lnB>
                  </a:tcPr>
                </a:tc>
                <a:extLst>
                  <a:ext uri="{0D108BD9-81ED-4DB2-BD59-A6C34878D82A}">
                    <a16:rowId xmlns:a16="http://schemas.microsoft.com/office/drawing/2014/main" val="10000"/>
                  </a:ext>
                </a:extLst>
              </a:tr>
              <a:tr h="266700">
                <a:tc>
                  <a:txBody>
                    <a:bodyPr/>
                    <a:lstStyle/>
                    <a:p>
                      <a:pPr algn="l" fontAlgn="b"/>
                      <a:r>
                        <a:rPr lang="en-US" sz="1600" b="0" i="0" u="none" strike="noStrike">
                          <a:solidFill>
                            <a:srgbClr val="000000"/>
                          </a:solidFill>
                          <a:effectLst/>
                          <a:latin typeface="Calibri"/>
                        </a:rPr>
                        <a:t>Q1</a:t>
                      </a:r>
                    </a:p>
                  </a:txBody>
                  <a:tcPr marL="7620" marR="7620" marT="762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When I must choose, I dress for fash. not comf.</a:t>
                      </a:r>
                    </a:p>
                  </a:txBody>
                  <a:tcPr marL="7620" marR="7620" marT="7620" marB="0" anchor="b">
                    <a:lnL>
                      <a:noFill/>
                    </a:lnL>
                    <a:lnR>
                      <a:noFill/>
                    </a:lnR>
                    <a:lnT>
                      <a:noFill/>
                    </a:lnT>
                    <a:lnB>
                      <a:noFill/>
                    </a:lnB>
                  </a:tcPr>
                </a:tc>
                <a:extLst>
                  <a:ext uri="{0D108BD9-81ED-4DB2-BD59-A6C34878D82A}">
                    <a16:rowId xmlns:a16="http://schemas.microsoft.com/office/drawing/2014/main" val="10001"/>
                  </a:ext>
                </a:extLst>
              </a:tr>
              <a:tr h="266700">
                <a:tc>
                  <a:txBody>
                    <a:bodyPr/>
                    <a:lstStyle/>
                    <a:p>
                      <a:pPr algn="l" fontAlgn="b"/>
                      <a:r>
                        <a:rPr lang="en-US" sz="1600" b="0" i="0" u="none" strike="noStrike">
                          <a:solidFill>
                            <a:srgbClr val="000000"/>
                          </a:solidFill>
                          <a:effectLst/>
                          <a:latin typeface="Calibri"/>
                        </a:rPr>
                        <a:t>Q2</a:t>
                      </a:r>
                    </a:p>
                  </a:txBody>
                  <a:tcPr marL="7620" marR="7620" marT="762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I have more stylish clothes than my friends</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266700">
                <a:tc>
                  <a:txBody>
                    <a:bodyPr/>
                    <a:lstStyle/>
                    <a:p>
                      <a:pPr algn="l" fontAlgn="b"/>
                      <a:r>
                        <a:rPr lang="en-US" sz="1600" b="0" i="0" u="none" strike="noStrike">
                          <a:solidFill>
                            <a:srgbClr val="000000"/>
                          </a:solidFill>
                          <a:effectLst/>
                          <a:latin typeface="Calibri"/>
                        </a:rPr>
                        <a:t>Q3</a:t>
                      </a:r>
                    </a:p>
                  </a:txBody>
                  <a:tcPr marL="7620" marR="7620" marT="762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I have more self-confidence than my friends</a:t>
                      </a: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266700">
                <a:tc>
                  <a:txBody>
                    <a:bodyPr/>
                    <a:lstStyle/>
                    <a:p>
                      <a:pPr algn="l" fontAlgn="b"/>
                      <a:r>
                        <a:rPr lang="en-US" sz="1600" b="0" i="0" u="none" strike="noStrike">
                          <a:solidFill>
                            <a:srgbClr val="000000"/>
                          </a:solidFill>
                          <a:effectLst/>
                          <a:latin typeface="Calibri"/>
                        </a:rPr>
                        <a:t>Q4</a:t>
                      </a:r>
                    </a:p>
                  </a:txBody>
                  <a:tcPr marL="7620" marR="7620" marT="762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I like to be considered a leader</a:t>
                      </a: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266700">
                <a:tc>
                  <a:txBody>
                    <a:bodyPr/>
                    <a:lstStyle/>
                    <a:p>
                      <a:pPr algn="l" fontAlgn="b"/>
                      <a:r>
                        <a:rPr lang="en-US" sz="1600" b="0" i="0" u="none" strike="noStrike">
                          <a:solidFill>
                            <a:srgbClr val="000000"/>
                          </a:solidFill>
                          <a:effectLst/>
                          <a:latin typeface="Calibri"/>
                        </a:rPr>
                        <a:t>Q5</a:t>
                      </a:r>
                    </a:p>
                  </a:txBody>
                  <a:tcPr marL="7620" marR="7620" marT="762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I can do anything I set my mind to</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266700">
                <a:tc>
                  <a:txBody>
                    <a:bodyPr/>
                    <a:lstStyle/>
                    <a:p>
                      <a:pPr algn="l" fontAlgn="b"/>
                      <a:r>
                        <a:rPr lang="en-US" sz="1600" b="0" i="0" u="none" strike="noStrike">
                          <a:solidFill>
                            <a:srgbClr val="000000"/>
                          </a:solidFill>
                          <a:effectLst/>
                          <a:latin typeface="Calibri"/>
                        </a:rPr>
                        <a:t>Q6</a:t>
                      </a:r>
                    </a:p>
                  </a:txBody>
                  <a:tcPr marL="7620" marR="7620" marT="7620" marB="0" anchor="b">
                    <a:lnL>
                      <a:noFill/>
                    </a:lnL>
                    <a:lnR>
                      <a:noFill/>
                    </a:lnR>
                    <a:lnT>
                      <a:noFill/>
                    </a:lnT>
                    <a:lnB>
                      <a:noFill/>
                    </a:lnB>
                  </a:tcPr>
                </a:tc>
                <a:tc>
                  <a:txBody>
                    <a:bodyPr/>
                    <a:lstStyle/>
                    <a:p>
                      <a:pPr algn="l" fontAlgn="b"/>
                      <a:r>
                        <a:rPr lang="en-US" sz="1600" b="0" i="0" u="none" strike="noStrike" dirty="0">
                          <a:solidFill>
                            <a:srgbClr val="000000"/>
                          </a:solidFill>
                          <a:effectLst/>
                          <a:latin typeface="Calibri"/>
                        </a:rPr>
                        <a:t>Five </a:t>
                      </a:r>
                      <a:r>
                        <a:rPr lang="en-US" sz="1600" b="0" i="0" u="none" strike="noStrike" dirty="0" err="1">
                          <a:solidFill>
                            <a:srgbClr val="000000"/>
                          </a:solidFill>
                          <a:effectLst/>
                          <a:latin typeface="Calibri"/>
                        </a:rPr>
                        <a:t>yrs</a:t>
                      </a:r>
                      <a:r>
                        <a:rPr lang="en-US" sz="1600" b="0" i="0" u="none" strike="noStrike" dirty="0">
                          <a:solidFill>
                            <a:srgbClr val="000000"/>
                          </a:solidFill>
                          <a:effectLst/>
                          <a:latin typeface="Calibri"/>
                        </a:rPr>
                        <a:t> from now my income will be a lot higher</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37821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762000" y="228600"/>
          <a:ext cx="7493001" cy="1828800"/>
        </p:xfrm>
        <a:graphic>
          <a:graphicData uri="http://schemas.openxmlformats.org/drawingml/2006/table">
            <a:tbl>
              <a:tblPr/>
              <a:tblGrid>
                <a:gridCol w="4250349">
                  <a:extLst>
                    <a:ext uri="{9D8B030D-6E8A-4147-A177-3AD203B41FA5}">
                      <a16:colId xmlns:a16="http://schemas.microsoft.com/office/drawing/2014/main" val="20000"/>
                    </a:ext>
                  </a:extLst>
                </a:gridCol>
                <a:gridCol w="540442">
                  <a:extLst>
                    <a:ext uri="{9D8B030D-6E8A-4147-A177-3AD203B41FA5}">
                      <a16:colId xmlns:a16="http://schemas.microsoft.com/office/drawing/2014/main" val="20001"/>
                    </a:ext>
                  </a:extLst>
                </a:gridCol>
                <a:gridCol w="540442">
                  <a:extLst>
                    <a:ext uri="{9D8B030D-6E8A-4147-A177-3AD203B41FA5}">
                      <a16:colId xmlns:a16="http://schemas.microsoft.com/office/drawing/2014/main" val="20002"/>
                    </a:ext>
                  </a:extLst>
                </a:gridCol>
                <a:gridCol w="540442">
                  <a:extLst>
                    <a:ext uri="{9D8B030D-6E8A-4147-A177-3AD203B41FA5}">
                      <a16:colId xmlns:a16="http://schemas.microsoft.com/office/drawing/2014/main" val="20003"/>
                    </a:ext>
                  </a:extLst>
                </a:gridCol>
                <a:gridCol w="540442">
                  <a:extLst>
                    <a:ext uri="{9D8B030D-6E8A-4147-A177-3AD203B41FA5}">
                      <a16:colId xmlns:a16="http://schemas.microsoft.com/office/drawing/2014/main" val="20004"/>
                    </a:ext>
                  </a:extLst>
                </a:gridCol>
                <a:gridCol w="540442">
                  <a:extLst>
                    <a:ext uri="{9D8B030D-6E8A-4147-A177-3AD203B41FA5}">
                      <a16:colId xmlns:a16="http://schemas.microsoft.com/office/drawing/2014/main" val="20005"/>
                    </a:ext>
                  </a:extLst>
                </a:gridCol>
                <a:gridCol w="540442">
                  <a:extLst>
                    <a:ext uri="{9D8B030D-6E8A-4147-A177-3AD203B41FA5}">
                      <a16:colId xmlns:a16="http://schemas.microsoft.com/office/drawing/2014/main" val="20006"/>
                    </a:ext>
                  </a:extLst>
                </a:gridCol>
              </a:tblGrid>
              <a:tr h="228600">
                <a:tc>
                  <a:txBody>
                    <a:bodyPr/>
                    <a:lstStyle/>
                    <a:p>
                      <a:pPr algn="l" fontAlgn="b"/>
                      <a:endParaRPr lang="en-US" sz="1400" b="0" i="0" u="none" strike="noStrike">
                        <a:solidFill>
                          <a:srgbClr val="000000"/>
                        </a:solidFill>
                        <a:effectLst/>
                        <a:latin typeface="Calibri"/>
                      </a:endParaRPr>
                    </a:p>
                  </a:txBody>
                  <a:tcPr marL="7620" marR="7620" marT="7620" marB="0" anchor="b">
                    <a:lnL>
                      <a:noFill/>
                    </a:lnL>
                    <a:lnR>
                      <a:noFill/>
                    </a:lnR>
                    <a:lnT>
                      <a:noFill/>
                    </a:lnT>
                    <a:lnB>
                      <a:noFill/>
                    </a:lnB>
                  </a:tcPr>
                </a:tc>
                <a:tc gridSpan="6">
                  <a:txBody>
                    <a:bodyPr/>
                    <a:lstStyle/>
                    <a:p>
                      <a:pPr algn="ctr" fontAlgn="b"/>
                      <a:r>
                        <a:rPr lang="en-US" sz="1400" b="0" i="0" u="none" strike="noStrike">
                          <a:solidFill>
                            <a:srgbClr val="000000"/>
                          </a:solidFill>
                          <a:effectLst/>
                          <a:latin typeface="Calibri"/>
                        </a:rPr>
                        <a:t>Correlations</a:t>
                      </a:r>
                    </a:p>
                  </a:txBody>
                  <a:tcPr marL="7620" marR="7620" marT="762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pPr algn="l" fontAlgn="b"/>
                      <a:endParaRPr lang="en-US" sz="1400" b="0" i="0" u="none" strike="noStrike">
                        <a:solidFill>
                          <a:srgbClr val="000000"/>
                        </a:solidFill>
                        <a:effectLst/>
                        <a:latin typeface="Calibri"/>
                      </a:endParaRPr>
                    </a:p>
                  </a:txBody>
                  <a:tcPr marL="7620" marR="7620" marT="762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a:rPr>
                        <a:t>Q1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Q2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Q3</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Q4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Q5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Q6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l" fontAlgn="b"/>
                      <a:r>
                        <a:rPr lang="en-US" sz="1400" b="0" i="0" u="none" strike="noStrike">
                          <a:solidFill>
                            <a:srgbClr val="000000"/>
                          </a:solidFill>
                          <a:effectLst/>
                          <a:latin typeface="Calibri"/>
                        </a:rPr>
                        <a:t>Q1 When I must choose, I dress for fash. not comf.</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0.804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l" fontAlgn="b"/>
                      <a:r>
                        <a:rPr lang="en-US" sz="1400" b="0" i="0" u="none" strike="noStrike">
                          <a:solidFill>
                            <a:srgbClr val="000000"/>
                          </a:solidFill>
                          <a:effectLst/>
                          <a:latin typeface="Calibri"/>
                        </a:rPr>
                        <a:t>Q2 I have more stylish clothes than my friends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0.804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l" fontAlgn="b"/>
                      <a:r>
                        <a:rPr lang="en-US" sz="1400" b="0" i="0" u="none" strike="noStrike">
                          <a:solidFill>
                            <a:srgbClr val="000000"/>
                          </a:solidFill>
                          <a:effectLst/>
                          <a:latin typeface="Calibri"/>
                        </a:rPr>
                        <a:t>Q3 I have more self-confidence than my friends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0.059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l" fontAlgn="b"/>
                      <a:r>
                        <a:rPr lang="en-US" sz="1400" b="0" i="0" u="none" strike="noStrike">
                          <a:solidFill>
                            <a:srgbClr val="000000"/>
                          </a:solidFill>
                          <a:effectLst/>
                          <a:latin typeface="Calibri"/>
                        </a:rPr>
                        <a:t>Q4 I like to be considered a leader</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0.034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l" fontAlgn="b"/>
                      <a:r>
                        <a:rPr lang="en-US" sz="1400" b="0" i="0" u="none" strike="noStrike">
                          <a:solidFill>
                            <a:srgbClr val="000000"/>
                          </a:solidFill>
                          <a:effectLst/>
                          <a:latin typeface="Calibri"/>
                        </a:rPr>
                        <a:t>Q5 I can do anything I set my mind to</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0.952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lgn="l" fontAlgn="b"/>
                      <a:r>
                        <a:rPr lang="en-US" sz="1400" b="0" i="0" u="none" strike="noStrike">
                          <a:solidFill>
                            <a:srgbClr val="000000"/>
                          </a:solidFill>
                          <a:effectLst/>
                          <a:latin typeface="Calibri"/>
                        </a:rPr>
                        <a:t>Q6 Five yrs from now my income will be a lot higher</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0.104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0.066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0.119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0.952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2057400"/>
            <a:ext cx="3550920" cy="100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5638800"/>
            <a:ext cx="2995802" cy="848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971800"/>
            <a:ext cx="5555471"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838" y="4941570"/>
            <a:ext cx="5972748" cy="1687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flipV="1">
            <a:off x="76200" y="4941570"/>
            <a:ext cx="9067800" cy="12573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2212" y="2667000"/>
            <a:ext cx="2750788" cy="2031325"/>
          </a:xfrm>
          <a:prstGeom prst="rect">
            <a:avLst/>
          </a:prstGeom>
          <a:noFill/>
        </p:spPr>
        <p:txBody>
          <a:bodyPr wrap="square" rtlCol="0">
            <a:spAutoFit/>
          </a:bodyPr>
          <a:lstStyle/>
          <a:p>
            <a:r>
              <a:rPr lang="en-US" dirty="0"/>
              <a:t>The bottom results produced from backward elimination run with P-</a:t>
            </a:r>
            <a:r>
              <a:rPr lang="en-US" dirty="0" err="1"/>
              <a:t>val</a:t>
            </a:r>
            <a:r>
              <a:rPr lang="en-US" dirty="0"/>
              <a:t> to remove =.05.  Note the variance inflation factors.  </a:t>
            </a:r>
          </a:p>
          <a:p>
            <a:r>
              <a:rPr lang="en-US" dirty="0"/>
              <a:t>(Tolerance is the reciprocal of VIF)</a:t>
            </a:r>
          </a:p>
        </p:txBody>
      </p:sp>
    </p:spTree>
    <p:extLst>
      <p:ext uri="{BB962C8B-B14F-4D97-AF65-F5344CB8AC3E}">
        <p14:creationId xmlns:p14="http://schemas.microsoft.com/office/powerpoint/2010/main" val="4294755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flipH="1">
            <a:off x="11353800" y="4191000"/>
            <a:ext cx="7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6A3BBD8-E2CD-4FB0-8A4E-C4B480EB3933}"/>
              </a:ext>
            </a:extLst>
          </p:cNvPr>
          <p:cNvPicPr>
            <a:picLocks noChangeAspect="1"/>
          </p:cNvPicPr>
          <p:nvPr/>
        </p:nvPicPr>
        <p:blipFill>
          <a:blip r:embed="rId2"/>
          <a:stretch>
            <a:fillRect/>
          </a:stretch>
        </p:blipFill>
        <p:spPr>
          <a:xfrm>
            <a:off x="81640" y="858505"/>
            <a:ext cx="8909960" cy="5009407"/>
          </a:xfrm>
          <a:prstGeom prst="rect">
            <a:avLst/>
          </a:prstGeom>
        </p:spPr>
      </p:pic>
      <p:pic>
        <p:nvPicPr>
          <p:cNvPr id="3" name="Picture 2">
            <a:extLst>
              <a:ext uri="{FF2B5EF4-FFF2-40B4-BE49-F238E27FC236}">
                <a16:creationId xmlns:a16="http://schemas.microsoft.com/office/drawing/2014/main" id="{D8741BC2-74E9-41C1-9176-93E4D3A07DD7}"/>
              </a:ext>
            </a:extLst>
          </p:cNvPr>
          <p:cNvPicPr>
            <a:picLocks noChangeAspect="1"/>
          </p:cNvPicPr>
          <p:nvPr/>
        </p:nvPicPr>
        <p:blipFill>
          <a:blip r:embed="rId3"/>
          <a:stretch>
            <a:fillRect/>
          </a:stretch>
        </p:blipFill>
        <p:spPr>
          <a:xfrm>
            <a:off x="7404102" y="2420206"/>
            <a:ext cx="1048603" cy="499915"/>
          </a:xfrm>
          <a:prstGeom prst="rect">
            <a:avLst/>
          </a:prstGeom>
        </p:spPr>
      </p:pic>
      <p:pic>
        <p:nvPicPr>
          <p:cNvPr id="4" name="Picture 3">
            <a:extLst>
              <a:ext uri="{FF2B5EF4-FFF2-40B4-BE49-F238E27FC236}">
                <a16:creationId xmlns:a16="http://schemas.microsoft.com/office/drawing/2014/main" id="{38BB51C1-C9B7-48A0-9286-75A12385CC14}"/>
              </a:ext>
            </a:extLst>
          </p:cNvPr>
          <p:cNvPicPr>
            <a:picLocks noChangeAspect="1"/>
          </p:cNvPicPr>
          <p:nvPr/>
        </p:nvPicPr>
        <p:blipFill>
          <a:blip r:embed="rId4"/>
          <a:stretch>
            <a:fillRect/>
          </a:stretch>
        </p:blipFill>
        <p:spPr>
          <a:xfrm>
            <a:off x="6724340" y="3259613"/>
            <a:ext cx="2408129" cy="1048603"/>
          </a:xfrm>
          <a:prstGeom prst="rect">
            <a:avLst/>
          </a:prstGeom>
        </p:spPr>
      </p:pic>
      <p:pic>
        <p:nvPicPr>
          <p:cNvPr id="5" name="Picture 4">
            <a:extLst>
              <a:ext uri="{FF2B5EF4-FFF2-40B4-BE49-F238E27FC236}">
                <a16:creationId xmlns:a16="http://schemas.microsoft.com/office/drawing/2014/main" id="{C5EA70AE-B960-4E9C-81B8-C56A418642E3}"/>
              </a:ext>
            </a:extLst>
          </p:cNvPr>
          <p:cNvPicPr>
            <a:picLocks noChangeAspect="1"/>
          </p:cNvPicPr>
          <p:nvPr/>
        </p:nvPicPr>
        <p:blipFill>
          <a:blip r:embed="rId5"/>
          <a:stretch>
            <a:fillRect/>
          </a:stretch>
        </p:blipFill>
        <p:spPr>
          <a:xfrm>
            <a:off x="6794451" y="4487285"/>
            <a:ext cx="2267909" cy="774259"/>
          </a:xfrm>
          <a:prstGeom prst="rect">
            <a:avLst/>
          </a:prstGeom>
        </p:spPr>
      </p:pic>
      <p:cxnSp>
        <p:nvCxnSpPr>
          <p:cNvPr id="17" name="Straight Arrow Connector 16">
            <a:extLst>
              <a:ext uri="{FF2B5EF4-FFF2-40B4-BE49-F238E27FC236}">
                <a16:creationId xmlns:a16="http://schemas.microsoft.com/office/drawing/2014/main" id="{83DA4AA6-C99B-485A-9695-04C94233A411}"/>
              </a:ext>
            </a:extLst>
          </p:cNvPr>
          <p:cNvCxnSpPr>
            <a:stCxn id="3" idx="1"/>
          </p:cNvCxnSpPr>
          <p:nvPr/>
        </p:nvCxnSpPr>
        <p:spPr>
          <a:xfrm flipH="1" flipV="1">
            <a:off x="6019800" y="2420206"/>
            <a:ext cx="1384302" cy="249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834456-3C7C-4C76-86A3-03A4C81693DA}"/>
              </a:ext>
            </a:extLst>
          </p:cNvPr>
          <p:cNvCxnSpPr>
            <a:stCxn id="4" idx="1"/>
          </p:cNvCxnSpPr>
          <p:nvPr/>
        </p:nvCxnSpPr>
        <p:spPr>
          <a:xfrm flipH="1" flipV="1">
            <a:off x="6019800" y="3048000"/>
            <a:ext cx="704540" cy="73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9E0DEEA-7A3C-43EE-A14F-A69C2BDD1681}"/>
              </a:ext>
            </a:extLst>
          </p:cNvPr>
          <p:cNvCxnSpPr>
            <a:stCxn id="5" idx="1"/>
          </p:cNvCxnSpPr>
          <p:nvPr/>
        </p:nvCxnSpPr>
        <p:spPr>
          <a:xfrm flipH="1" flipV="1">
            <a:off x="5105400" y="3783914"/>
            <a:ext cx="1689051" cy="1090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178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0D1FB5-F7A1-4BBD-8CDE-F29D6AE7FE78}"/>
              </a:ext>
            </a:extLst>
          </p:cNvPr>
          <p:cNvPicPr>
            <a:picLocks noChangeAspect="1"/>
          </p:cNvPicPr>
          <p:nvPr/>
        </p:nvPicPr>
        <p:blipFill>
          <a:blip r:embed="rId2"/>
          <a:stretch>
            <a:fillRect/>
          </a:stretch>
        </p:blipFill>
        <p:spPr>
          <a:xfrm>
            <a:off x="185241" y="762000"/>
            <a:ext cx="8773517" cy="4932695"/>
          </a:xfrm>
          <a:prstGeom prst="rect">
            <a:avLst/>
          </a:prstGeom>
        </p:spPr>
      </p:pic>
      <p:cxnSp>
        <p:nvCxnSpPr>
          <p:cNvPr id="4" name="Straight Arrow Connector 3">
            <a:extLst>
              <a:ext uri="{FF2B5EF4-FFF2-40B4-BE49-F238E27FC236}">
                <a16:creationId xmlns:a16="http://schemas.microsoft.com/office/drawing/2014/main" id="{A244D6D9-DEAE-4F4A-A511-E637D2900490}"/>
              </a:ext>
            </a:extLst>
          </p:cNvPr>
          <p:cNvCxnSpPr/>
          <p:nvPr/>
        </p:nvCxnSpPr>
        <p:spPr>
          <a:xfrm flipH="1" flipV="1">
            <a:off x="4571999" y="2895600"/>
            <a:ext cx="2819401"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189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C88DD-4ED6-451D-B521-DA4EFF16F3AD}"/>
              </a:ext>
            </a:extLst>
          </p:cNvPr>
          <p:cNvPicPr>
            <a:picLocks noChangeAspect="1"/>
          </p:cNvPicPr>
          <p:nvPr/>
        </p:nvPicPr>
        <p:blipFill>
          <a:blip r:embed="rId2"/>
          <a:stretch>
            <a:fillRect/>
          </a:stretch>
        </p:blipFill>
        <p:spPr>
          <a:xfrm>
            <a:off x="218083" y="858505"/>
            <a:ext cx="8773517" cy="4932695"/>
          </a:xfrm>
          <a:prstGeom prst="rect">
            <a:avLst/>
          </a:prstGeom>
        </p:spPr>
      </p:pic>
      <p:cxnSp>
        <p:nvCxnSpPr>
          <p:cNvPr id="7" name="Straight Arrow Connector 6">
            <a:extLst>
              <a:ext uri="{FF2B5EF4-FFF2-40B4-BE49-F238E27FC236}">
                <a16:creationId xmlns:a16="http://schemas.microsoft.com/office/drawing/2014/main" id="{9AEF50AF-0216-4CC4-8064-7C6B2ACC3FF1}"/>
              </a:ext>
            </a:extLst>
          </p:cNvPr>
          <p:cNvCxnSpPr/>
          <p:nvPr/>
        </p:nvCxnSpPr>
        <p:spPr>
          <a:xfrm flipH="1" flipV="1">
            <a:off x="5181600" y="3124200"/>
            <a:ext cx="2971800" cy="175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37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914400"/>
            <a:ext cx="6705600" cy="5539978"/>
          </a:xfrm>
          <a:prstGeom prst="rect">
            <a:avLst/>
          </a:prstGeom>
        </p:spPr>
        <p:txBody>
          <a:bodyPr wrap="square">
            <a:spAutoFit/>
          </a:bodyPr>
          <a:lstStyle/>
          <a:p>
            <a:r>
              <a:rPr lang="en-US" sz="2400" dirty="0"/>
              <a:t>Added Application 2)</a:t>
            </a:r>
          </a:p>
          <a:p>
            <a:endParaRPr lang="en-US" sz="2400" dirty="0"/>
          </a:p>
          <a:p>
            <a:r>
              <a:rPr lang="en-US" sz="2400" dirty="0"/>
              <a:t>A consultant studied the relation between selling price and assessed valuation of one-family dwellings in a district for a sample of 64 recent sales.  In addition, the dwellings were identified as to whether the dwelling was located on a corner lot.  </a:t>
            </a:r>
          </a:p>
          <a:p>
            <a:endParaRPr lang="en-US" sz="2400" dirty="0"/>
          </a:p>
          <a:p>
            <a:r>
              <a:rPr lang="en-US" sz="2400" dirty="0"/>
              <a:t>File </a:t>
            </a:r>
            <a:r>
              <a:rPr lang="en-US" sz="2400" dirty="0" err="1"/>
              <a:t>Corner_lot.sav</a:t>
            </a:r>
            <a:r>
              <a:rPr lang="en-US" sz="2400" dirty="0"/>
              <a:t> has the data with the following variables: Selling price (the dependent variable) in $000 (SP), assessed valuation in $000 (AV), and lot location indicator (CL) (1= corner lot, 0 = non – corner lot).  Estimate an appropriate model and interpret your results.</a:t>
            </a:r>
          </a:p>
          <a:p>
            <a:endParaRPr lang="en-US" dirty="0"/>
          </a:p>
        </p:txBody>
      </p:sp>
    </p:spTree>
    <p:extLst>
      <p:ext uri="{BB962C8B-B14F-4D97-AF65-F5344CB8AC3E}">
        <p14:creationId xmlns:p14="http://schemas.microsoft.com/office/powerpoint/2010/main" val="1890922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334000"/>
          </a:xfrm>
        </p:spPr>
        <p:txBody>
          <a:bodyPr>
            <a:normAutofit fontScale="85000" lnSpcReduction="20000"/>
          </a:bodyPr>
          <a:lstStyle/>
          <a:p>
            <a:pPr marL="0" indent="0">
              <a:buNone/>
            </a:pPr>
            <a:r>
              <a:rPr lang="en-US" dirty="0"/>
              <a:t>Added Application 3)</a:t>
            </a:r>
          </a:p>
          <a:p>
            <a:pPr marL="0" indent="0">
              <a:buNone/>
            </a:pPr>
            <a:endParaRPr lang="en-US" dirty="0"/>
          </a:p>
          <a:p>
            <a:pPr marL="0" indent="0">
              <a:buNone/>
            </a:pPr>
            <a:r>
              <a:rPr lang="en-US" dirty="0"/>
              <a:t>SPSS file “</a:t>
            </a:r>
            <a:r>
              <a:rPr lang="en-US" dirty="0" err="1"/>
              <a:t>CRE_data_est_smp.sav</a:t>
            </a:r>
            <a:r>
              <a:rPr lang="en-US" dirty="0"/>
              <a:t>” is a commercial real estate data set (600 records) with information on age in years, operating expenses and taxes in $ per </a:t>
            </a:r>
            <a:r>
              <a:rPr lang="en-US" dirty="0" err="1"/>
              <a:t>sq.ft</a:t>
            </a:r>
            <a:r>
              <a:rPr lang="en-US" dirty="0"/>
              <a:t>., vacancy rate, total square footage, and rental rate in $ per </a:t>
            </a:r>
            <a:r>
              <a:rPr lang="en-US" dirty="0" err="1"/>
              <a:t>sq.ft</a:t>
            </a:r>
            <a:r>
              <a:rPr lang="en-US" dirty="0"/>
              <a:t>.  </a:t>
            </a:r>
          </a:p>
          <a:p>
            <a:pPr marL="514350" indent="-514350">
              <a:buAutoNum type="alphaLcParenR"/>
            </a:pPr>
            <a:r>
              <a:rPr lang="en-US" dirty="0"/>
              <a:t>Perform a regression analysis to obtain a forecasting model for rental rate.</a:t>
            </a:r>
          </a:p>
          <a:p>
            <a:pPr marL="514350" indent="-514350">
              <a:buAutoNum type="alphaLcParenR"/>
            </a:pPr>
            <a:r>
              <a:rPr lang="en-US" dirty="0"/>
              <a:t>Excel file CRE_data_val_smp.xlsx contains data for 400 additional properties.  Use this data set to evaluate the model you obtained in a).  Provide a Word document of your output and explanation of your evaluation. </a:t>
            </a:r>
          </a:p>
        </p:txBody>
      </p:sp>
    </p:spTree>
    <p:extLst>
      <p:ext uri="{BB962C8B-B14F-4D97-AF65-F5344CB8AC3E}">
        <p14:creationId xmlns:p14="http://schemas.microsoft.com/office/powerpoint/2010/main" val="233286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533400"/>
            <a:ext cx="7239000" cy="7848302"/>
          </a:xfrm>
          <a:prstGeom prst="rect">
            <a:avLst/>
          </a:prstGeom>
          <a:noFill/>
        </p:spPr>
        <p:txBody>
          <a:bodyPr wrap="square" rtlCol="0">
            <a:spAutoFit/>
          </a:bodyPr>
          <a:lstStyle/>
          <a:p>
            <a:r>
              <a:rPr lang="en-US" dirty="0"/>
              <a:t>Interpretation of Coefficients</a:t>
            </a:r>
          </a:p>
          <a:p>
            <a:r>
              <a:rPr lang="en-US" dirty="0"/>
              <a:t> </a:t>
            </a:r>
          </a:p>
          <a:p>
            <a:r>
              <a:rPr lang="en-US" b="1" dirty="0"/>
              <a:t>		</a:t>
            </a:r>
            <a:r>
              <a:rPr lang="en-US" dirty="0"/>
              <a:t>The associated regression function is </a:t>
            </a:r>
          </a:p>
          <a:p>
            <a:r>
              <a:rPr lang="en-US" dirty="0"/>
              <a:t> </a:t>
            </a:r>
          </a:p>
          <a:p>
            <a:r>
              <a:rPr lang="en-US" dirty="0"/>
              <a:t>		β</a:t>
            </a:r>
            <a:r>
              <a:rPr lang="en-US" baseline="-25000" dirty="0"/>
              <a:t>o</a:t>
            </a:r>
            <a:r>
              <a:rPr lang="en-US" dirty="0"/>
              <a:t>  +  β</a:t>
            </a:r>
            <a:r>
              <a:rPr lang="en-US" baseline="-25000" dirty="0"/>
              <a:t>1</a:t>
            </a:r>
            <a:r>
              <a:rPr lang="en-US" dirty="0"/>
              <a:t>X</a:t>
            </a:r>
            <a:r>
              <a:rPr lang="en-US" baseline="-25000" dirty="0"/>
              <a:t>1 </a:t>
            </a:r>
            <a:r>
              <a:rPr lang="en-US" dirty="0"/>
              <a:t>+  β</a:t>
            </a:r>
            <a:r>
              <a:rPr lang="en-US" baseline="-25000" dirty="0"/>
              <a:t>2</a:t>
            </a:r>
            <a:r>
              <a:rPr lang="en-US" dirty="0"/>
              <a:t>X</a:t>
            </a:r>
            <a:r>
              <a:rPr lang="en-US" baseline="-25000" dirty="0"/>
              <a:t>2 </a:t>
            </a:r>
            <a:r>
              <a:rPr lang="en-US" dirty="0"/>
              <a:t> </a:t>
            </a:r>
          </a:p>
          <a:p>
            <a:r>
              <a:rPr lang="en-US" dirty="0"/>
              <a:t> </a:t>
            </a:r>
          </a:p>
          <a:p>
            <a:r>
              <a:rPr lang="en-US" b="1" dirty="0"/>
              <a:t>		</a:t>
            </a:r>
            <a:r>
              <a:rPr lang="en-US" dirty="0"/>
              <a:t>For men, X</a:t>
            </a:r>
            <a:r>
              <a:rPr lang="en-US" baseline="-25000" dirty="0"/>
              <a:t>2</a:t>
            </a:r>
            <a:r>
              <a:rPr lang="en-US" dirty="0"/>
              <a:t> = 0 	     β</a:t>
            </a:r>
            <a:r>
              <a:rPr lang="en-US" baseline="-25000" dirty="0"/>
              <a:t>o</a:t>
            </a:r>
            <a:r>
              <a:rPr lang="en-US" dirty="0"/>
              <a:t>  +  β</a:t>
            </a:r>
            <a:r>
              <a:rPr lang="en-US" baseline="-25000" dirty="0"/>
              <a:t>1</a:t>
            </a:r>
            <a:r>
              <a:rPr lang="en-US" dirty="0"/>
              <a:t>X</a:t>
            </a:r>
            <a:r>
              <a:rPr lang="en-US" baseline="-25000" dirty="0"/>
              <a:t>1 </a:t>
            </a:r>
            <a:endParaRPr lang="en-US" dirty="0"/>
          </a:p>
          <a:p>
            <a:r>
              <a:rPr lang="en-US" dirty="0"/>
              <a:t>		</a:t>
            </a:r>
          </a:p>
          <a:p>
            <a:r>
              <a:rPr lang="en-US" dirty="0"/>
              <a:t>		For women,  X</a:t>
            </a:r>
            <a:r>
              <a:rPr lang="en-US" baseline="-25000" dirty="0"/>
              <a:t>2</a:t>
            </a:r>
            <a:r>
              <a:rPr lang="en-US" dirty="0"/>
              <a:t> = 1       β</a:t>
            </a:r>
            <a:r>
              <a:rPr lang="en-US" baseline="-25000" dirty="0"/>
              <a:t>o</a:t>
            </a:r>
            <a:r>
              <a:rPr lang="en-US" dirty="0"/>
              <a:t>  +  β</a:t>
            </a:r>
            <a:r>
              <a:rPr lang="en-US" baseline="-25000" dirty="0"/>
              <a:t>1</a:t>
            </a:r>
            <a:r>
              <a:rPr lang="en-US" dirty="0"/>
              <a:t>X</a:t>
            </a:r>
            <a:r>
              <a:rPr lang="en-US" baseline="-25000" dirty="0"/>
              <a:t>1 </a:t>
            </a:r>
            <a:r>
              <a:rPr lang="en-US" dirty="0"/>
              <a:t>+  β</a:t>
            </a:r>
            <a:r>
              <a:rPr lang="en-US" baseline="-25000" dirty="0"/>
              <a:t>2</a:t>
            </a:r>
            <a:endParaRPr lang="en-US" dirty="0"/>
          </a:p>
          <a:p>
            <a:r>
              <a:rPr lang="en-US" baseline="-25000" dirty="0"/>
              <a:t> </a:t>
            </a:r>
            <a:endParaRPr lang="en-US" dirty="0"/>
          </a:p>
          <a:p>
            <a:r>
              <a:rPr lang="en-US" baseline="-25000" dirty="0"/>
              <a:t>			                                </a:t>
            </a:r>
            <a:r>
              <a:rPr lang="en-US" dirty="0"/>
              <a:t> (β</a:t>
            </a:r>
            <a:r>
              <a:rPr lang="en-US" baseline="-25000" dirty="0"/>
              <a:t>o</a:t>
            </a:r>
            <a:r>
              <a:rPr lang="en-US" dirty="0"/>
              <a:t>  +  β</a:t>
            </a:r>
            <a:r>
              <a:rPr lang="en-US" baseline="-25000" dirty="0"/>
              <a:t>2</a:t>
            </a:r>
            <a:r>
              <a:rPr lang="en-US" dirty="0"/>
              <a:t>)</a:t>
            </a:r>
            <a:r>
              <a:rPr lang="en-US" baseline="-25000" dirty="0"/>
              <a:t>    </a:t>
            </a:r>
            <a:r>
              <a:rPr lang="en-US" dirty="0"/>
              <a:t>+ </a:t>
            </a:r>
            <a:r>
              <a:rPr lang="en-US" baseline="-25000" dirty="0"/>
              <a:t>     </a:t>
            </a:r>
            <a:r>
              <a:rPr lang="en-US" dirty="0"/>
              <a:t>β</a:t>
            </a:r>
            <a:r>
              <a:rPr lang="en-US" baseline="-25000" dirty="0"/>
              <a:t>1</a:t>
            </a:r>
            <a:r>
              <a:rPr lang="en-US" dirty="0"/>
              <a:t>X</a:t>
            </a:r>
            <a:r>
              <a:rPr lang="en-US" baseline="-25000" dirty="0"/>
              <a:t>1 </a:t>
            </a:r>
            <a:r>
              <a:rPr lang="en-US" dirty="0"/>
              <a:t>  </a:t>
            </a:r>
          </a:p>
          <a:p>
            <a:r>
              <a:rPr lang="en-US" dirty="0"/>
              <a:t> </a:t>
            </a:r>
          </a:p>
          <a:p>
            <a:r>
              <a:rPr lang="en-US" dirty="0"/>
              <a:t>	</a:t>
            </a:r>
          </a:p>
          <a:p>
            <a:r>
              <a:rPr lang="en-US" dirty="0"/>
              <a:t>	Sales</a:t>
            </a:r>
          </a:p>
          <a:p>
            <a:r>
              <a:rPr lang="en-US" dirty="0"/>
              <a:t> </a:t>
            </a:r>
          </a:p>
          <a:p>
            <a:r>
              <a:rPr lang="en-US" dirty="0">
                <a:effectLst/>
              </a:rPr>
              <a:t>		 </a:t>
            </a:r>
            <a:r>
              <a:rPr lang="en-US" dirty="0"/>
              <a:t> </a:t>
            </a:r>
          </a:p>
          <a:p>
            <a:r>
              <a:rPr lang="en-US" dirty="0"/>
              <a:t> </a:t>
            </a:r>
          </a:p>
          <a:p>
            <a:r>
              <a:rPr lang="en-US" dirty="0"/>
              <a:t> </a:t>
            </a:r>
          </a:p>
          <a:p>
            <a:r>
              <a:rPr lang="en-US" dirty="0"/>
              <a:t> </a:t>
            </a:r>
          </a:p>
          <a:p>
            <a:r>
              <a:rPr lang="en-US" dirty="0"/>
              <a:t>			Yrs. Exp. (X1)</a:t>
            </a:r>
          </a:p>
          <a:p>
            <a:r>
              <a:rPr lang="en-US" dirty="0">
                <a:effectLst/>
              </a:rPr>
              <a:t>  </a:t>
            </a:r>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p:txBody>
      </p:sp>
      <p:cxnSp>
        <p:nvCxnSpPr>
          <p:cNvPr id="6" name="Straight Connector 5"/>
          <p:cNvCxnSpPr/>
          <p:nvPr/>
        </p:nvCxnSpPr>
        <p:spPr>
          <a:xfrm>
            <a:off x="2590800" y="3962400"/>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90800" y="56388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971800" y="3962400"/>
            <a:ext cx="1676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124200" y="4572000"/>
            <a:ext cx="1676400" cy="838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34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F5071E-EF13-4F25-A251-50EB3222FA0B}"/>
              </a:ext>
            </a:extLst>
          </p:cNvPr>
          <p:cNvSpPr txBox="1"/>
          <p:nvPr/>
        </p:nvSpPr>
        <p:spPr>
          <a:xfrm>
            <a:off x="524933" y="574301"/>
            <a:ext cx="7315200" cy="5555367"/>
          </a:xfrm>
          <a:prstGeom prst="rect">
            <a:avLst/>
          </a:prstGeom>
          <a:noFill/>
        </p:spPr>
        <p:txBody>
          <a:bodyPr wrap="square" rtlCol="0">
            <a:spAutoFit/>
          </a:bodyPr>
          <a:lstStyle/>
          <a:p>
            <a:endParaRPr lang="en-US" sz="1100" u="sng" dirty="0">
              <a:solidFill>
                <a:srgbClr val="008000"/>
              </a:solidFill>
              <a:latin typeface="Courier New" panose="02070309020205020404" pitchFamily="49" charset="0"/>
            </a:endParaRPr>
          </a:p>
          <a:p>
            <a:endParaRPr lang="en-US" sz="1100" u="sng" dirty="0"/>
          </a:p>
          <a:p>
            <a:r>
              <a:rPr lang="en-US" u="sng" dirty="0"/>
              <a:t>Sales Force Sales Example</a:t>
            </a:r>
          </a:p>
          <a:p>
            <a:endParaRPr lang="en-US" sz="1100" u="sng" dirty="0"/>
          </a:p>
          <a:p>
            <a:r>
              <a:rPr lang="en-US" sz="1100" b="1" dirty="0">
                <a:solidFill>
                  <a:srgbClr val="000080"/>
                </a:solidFill>
                <a:latin typeface="Courier New" panose="02070309020205020404" pitchFamily="49" charset="0"/>
              </a:rPr>
              <a:t>proc</a:t>
            </a:r>
            <a:r>
              <a:rPr lang="en-US" sz="1100" b="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import</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datafile</a:t>
            </a:r>
            <a:r>
              <a:rPr lang="en-US" sz="1100" b="0" dirty="0">
                <a:solidFill>
                  <a:srgbClr val="000000"/>
                </a:solidFill>
                <a:latin typeface="Courier New" panose="02070309020205020404" pitchFamily="49" charset="0"/>
              </a:rPr>
              <a:t>=</a:t>
            </a:r>
            <a:r>
              <a:rPr lang="en-US" sz="1100" b="0" dirty="0">
                <a:solidFill>
                  <a:srgbClr val="800080"/>
                </a:solidFill>
                <a:latin typeface="Courier New" panose="02070309020205020404" pitchFamily="49" charset="0"/>
              </a:rPr>
              <a:t>"D:\_UGA\7600\Class_5\Data\SalesForceSales.sav"</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DBMS</a:t>
            </a:r>
            <a:r>
              <a:rPr lang="en-US" sz="1100" b="0" dirty="0">
                <a:solidFill>
                  <a:srgbClr val="000000"/>
                </a:solidFill>
                <a:latin typeface="Courier New" panose="02070309020205020404" pitchFamily="49" charset="0"/>
              </a:rPr>
              <a:t>=SAV </a:t>
            </a:r>
            <a:r>
              <a:rPr lang="en-US" sz="1100" b="0" dirty="0">
                <a:solidFill>
                  <a:srgbClr val="0000FF"/>
                </a:solidFill>
                <a:latin typeface="Courier New" panose="02070309020205020404" pitchFamily="49" charset="0"/>
              </a:rPr>
              <a:t>OUT</a:t>
            </a:r>
            <a:r>
              <a:rPr lang="en-US" sz="1100" b="0" dirty="0">
                <a:solidFill>
                  <a:srgbClr val="000000"/>
                </a:solidFill>
                <a:latin typeface="Courier New" panose="02070309020205020404" pitchFamily="49" charset="0"/>
              </a:rPr>
              <a:t>=</a:t>
            </a:r>
            <a:r>
              <a:rPr lang="en-US" sz="1100" b="0" dirty="0" err="1">
                <a:solidFill>
                  <a:srgbClr val="000000"/>
                </a:solidFill>
                <a:latin typeface="Courier New" panose="02070309020205020404" pitchFamily="49" charset="0"/>
              </a:rPr>
              <a:t>sfs</a:t>
            </a:r>
            <a:r>
              <a:rPr lang="en-US" sz="1100" b="0" dirty="0">
                <a:solidFill>
                  <a:srgbClr val="000000"/>
                </a:solidFill>
                <a:latin typeface="Courier New" panose="02070309020205020404" pitchFamily="49" charset="0"/>
              </a:rPr>
              <a:t>;</a:t>
            </a:r>
          </a:p>
          <a:p>
            <a:r>
              <a:rPr lang="en-US" sz="1100" b="1" dirty="0">
                <a:solidFill>
                  <a:srgbClr val="000080"/>
                </a:solidFill>
                <a:latin typeface="Courier New" panose="02070309020205020404" pitchFamily="49" charset="0"/>
              </a:rPr>
              <a:t>run</a:t>
            </a:r>
            <a:r>
              <a:rPr lang="en-US" sz="1100" b="0" dirty="0">
                <a:solidFill>
                  <a:srgbClr val="000000"/>
                </a:solidFill>
                <a:latin typeface="Courier New" panose="02070309020205020404" pitchFamily="49" charset="0"/>
              </a:rPr>
              <a:t>;</a:t>
            </a:r>
          </a:p>
          <a:p>
            <a:endParaRPr lang="en-US" sz="1100" b="0" dirty="0">
              <a:solidFill>
                <a:srgbClr val="000000"/>
              </a:solidFill>
              <a:latin typeface="Courier New" panose="02070309020205020404" pitchFamily="49" charset="0"/>
            </a:endParaRPr>
          </a:p>
          <a:p>
            <a:r>
              <a:rPr lang="en-US" sz="1100" b="1" dirty="0">
                <a:solidFill>
                  <a:srgbClr val="000080"/>
                </a:solidFill>
                <a:latin typeface="Courier New" panose="02070309020205020404" pitchFamily="49" charset="0"/>
              </a:rPr>
              <a:t>proc</a:t>
            </a:r>
            <a:r>
              <a:rPr lang="en-US" sz="1100" b="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reg</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data</a:t>
            </a:r>
            <a:r>
              <a:rPr lang="en-US" sz="1100" b="0" dirty="0">
                <a:solidFill>
                  <a:srgbClr val="000000"/>
                </a:solidFill>
                <a:latin typeface="Courier New" panose="02070309020205020404" pitchFamily="49" charset="0"/>
              </a:rPr>
              <a:t>=</a:t>
            </a:r>
            <a:r>
              <a:rPr lang="en-US" sz="1100" b="0" dirty="0" err="1">
                <a:solidFill>
                  <a:srgbClr val="000000"/>
                </a:solidFill>
                <a:latin typeface="Courier New" panose="02070309020205020404" pitchFamily="49" charset="0"/>
              </a:rPr>
              <a:t>sfs</a:t>
            </a:r>
            <a:r>
              <a:rPr lang="en-US" sz="1100" b="0" dirty="0">
                <a:solidFill>
                  <a:srgbClr val="000000"/>
                </a:solidFill>
                <a:latin typeface="Courier New" panose="02070309020205020404" pitchFamily="49" charset="0"/>
              </a:rPr>
              <a:t>;</a:t>
            </a:r>
          </a:p>
          <a:p>
            <a:r>
              <a:rPr lang="en-US" sz="1100" b="0" dirty="0">
                <a:solidFill>
                  <a:srgbClr val="0000FF"/>
                </a:solidFill>
                <a:latin typeface="Courier New" panose="02070309020205020404" pitchFamily="49" charset="0"/>
              </a:rPr>
              <a:t>model</a:t>
            </a:r>
            <a:r>
              <a:rPr lang="en-US" sz="1100" b="0" dirty="0">
                <a:solidFill>
                  <a:srgbClr val="000000"/>
                </a:solidFill>
                <a:latin typeface="Courier New" panose="02070309020205020404" pitchFamily="49" charset="0"/>
              </a:rPr>
              <a:t> sales= </a:t>
            </a:r>
            <a:r>
              <a:rPr lang="en-US" sz="1100" b="0" dirty="0" err="1">
                <a:solidFill>
                  <a:srgbClr val="000000"/>
                </a:solidFill>
                <a:latin typeface="Courier New" panose="02070309020205020404" pitchFamily="49" charset="0"/>
              </a:rPr>
              <a:t>yrs</a:t>
            </a:r>
            <a:r>
              <a:rPr lang="en-US" sz="1100" b="0" dirty="0">
                <a:solidFill>
                  <a:srgbClr val="000000"/>
                </a:solidFill>
                <a:latin typeface="Courier New" panose="02070309020205020404" pitchFamily="49" charset="0"/>
              </a:rPr>
              <a:t> gender </a:t>
            </a:r>
            <a:r>
              <a:rPr lang="en-US" sz="1100" b="0" dirty="0" err="1">
                <a:solidFill>
                  <a:srgbClr val="000000"/>
                </a:solidFill>
                <a:latin typeface="Courier New" panose="02070309020205020404" pitchFamily="49" charset="0"/>
              </a:rPr>
              <a:t>yg</a:t>
            </a:r>
            <a:r>
              <a:rPr lang="en-US" sz="1100" b="0" dirty="0">
                <a:solidFill>
                  <a:srgbClr val="000000"/>
                </a:solidFill>
                <a:latin typeface="Courier New" panose="02070309020205020404" pitchFamily="49" charset="0"/>
              </a:rPr>
              <a:t>;</a:t>
            </a:r>
          </a:p>
          <a:p>
            <a:r>
              <a:rPr lang="en-US" sz="1100" b="0" dirty="0">
                <a:solidFill>
                  <a:srgbClr val="0000FF"/>
                </a:solidFill>
                <a:latin typeface="Courier New" panose="02070309020205020404" pitchFamily="49" charset="0"/>
              </a:rPr>
              <a:t>model</a:t>
            </a:r>
            <a:r>
              <a:rPr lang="en-US" sz="1100" b="0" dirty="0">
                <a:solidFill>
                  <a:srgbClr val="000000"/>
                </a:solidFill>
                <a:latin typeface="Courier New" panose="02070309020205020404" pitchFamily="49" charset="0"/>
              </a:rPr>
              <a:t> sales= </a:t>
            </a:r>
            <a:r>
              <a:rPr lang="en-US" sz="1100" b="0" dirty="0" err="1">
                <a:solidFill>
                  <a:srgbClr val="000000"/>
                </a:solidFill>
                <a:latin typeface="Courier New" panose="02070309020205020404" pitchFamily="49" charset="0"/>
              </a:rPr>
              <a:t>yrs</a:t>
            </a:r>
            <a:r>
              <a:rPr lang="en-US" sz="1100" b="0" dirty="0">
                <a:solidFill>
                  <a:srgbClr val="000000"/>
                </a:solidFill>
                <a:latin typeface="Courier New" panose="02070309020205020404" pitchFamily="49" charset="0"/>
              </a:rPr>
              <a:t> gender;</a:t>
            </a:r>
          </a:p>
          <a:p>
            <a:r>
              <a:rPr lang="en-US" sz="1100" b="1" dirty="0">
                <a:solidFill>
                  <a:srgbClr val="000080"/>
                </a:solidFill>
                <a:latin typeface="Courier New" panose="02070309020205020404" pitchFamily="49" charset="0"/>
              </a:rPr>
              <a:t>run</a:t>
            </a:r>
            <a:r>
              <a:rPr lang="en-US" sz="1100" b="0" dirty="0">
                <a:solidFill>
                  <a:srgbClr val="000000"/>
                </a:solidFill>
                <a:latin typeface="Courier New" panose="02070309020205020404" pitchFamily="49" charset="0"/>
              </a:rPr>
              <a:t>;</a:t>
            </a:r>
          </a:p>
          <a:p>
            <a:endParaRPr lang="en-US" sz="1100" dirty="0">
              <a:solidFill>
                <a:srgbClr val="000000"/>
              </a:solidFill>
              <a:latin typeface="Courier New" panose="02070309020205020404" pitchFamily="49" charset="0"/>
            </a:endParaRPr>
          </a:p>
          <a:p>
            <a:endParaRPr lang="en-US" sz="1100" b="0" dirty="0">
              <a:solidFill>
                <a:srgbClr val="000000"/>
              </a:solidFill>
              <a:latin typeface="Courier New" panose="02070309020205020404" pitchFamily="49" charset="0"/>
            </a:endParaRPr>
          </a:p>
          <a:p>
            <a:r>
              <a:rPr lang="en-US" u="sng" dirty="0"/>
              <a:t>Atlantis Bread Sales Example</a:t>
            </a:r>
          </a:p>
          <a:p>
            <a:endParaRPr lang="en-US" sz="1100" dirty="0">
              <a:solidFill>
                <a:srgbClr val="000000"/>
              </a:solidFill>
              <a:latin typeface="Courier New" panose="02070309020205020404" pitchFamily="49" charset="0"/>
            </a:endParaRPr>
          </a:p>
          <a:p>
            <a:r>
              <a:rPr lang="en-US" sz="1100" b="1" dirty="0">
                <a:solidFill>
                  <a:srgbClr val="000080"/>
                </a:solidFill>
                <a:latin typeface="Courier New" panose="02070309020205020404" pitchFamily="49" charset="0"/>
              </a:rPr>
              <a:t>proc</a:t>
            </a:r>
            <a:r>
              <a:rPr lang="en-US" sz="1100" b="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import</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datafile</a:t>
            </a:r>
            <a:r>
              <a:rPr lang="en-US" sz="1100" b="0" dirty="0">
                <a:solidFill>
                  <a:srgbClr val="000000"/>
                </a:solidFill>
                <a:latin typeface="Courier New" panose="02070309020205020404" pitchFamily="49" charset="0"/>
              </a:rPr>
              <a:t>=</a:t>
            </a:r>
            <a:r>
              <a:rPr lang="en-US" sz="1100" b="0" dirty="0">
                <a:solidFill>
                  <a:srgbClr val="800080"/>
                </a:solidFill>
                <a:latin typeface="Courier New" panose="02070309020205020404" pitchFamily="49" charset="0"/>
              </a:rPr>
              <a:t>"D:\_UGA\7600\Class_5\Data\BreadSales.sav"</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DBMS</a:t>
            </a:r>
            <a:r>
              <a:rPr lang="en-US" sz="1100" b="0" dirty="0">
                <a:solidFill>
                  <a:srgbClr val="000000"/>
                </a:solidFill>
                <a:latin typeface="Courier New" panose="02070309020205020404" pitchFamily="49" charset="0"/>
              </a:rPr>
              <a:t>=SAV </a:t>
            </a:r>
            <a:r>
              <a:rPr lang="en-US" sz="1100" b="0" dirty="0">
                <a:solidFill>
                  <a:srgbClr val="0000FF"/>
                </a:solidFill>
                <a:latin typeface="Courier New" panose="02070309020205020404" pitchFamily="49" charset="0"/>
              </a:rPr>
              <a:t>OUT</a:t>
            </a:r>
            <a:r>
              <a:rPr lang="en-US" sz="1100" b="0" dirty="0">
                <a:solidFill>
                  <a:srgbClr val="000000"/>
                </a:solidFill>
                <a:latin typeface="Courier New" panose="02070309020205020404" pitchFamily="49" charset="0"/>
              </a:rPr>
              <a:t>=</a:t>
            </a:r>
            <a:r>
              <a:rPr lang="en-US" sz="1100" b="0" dirty="0" err="1">
                <a:solidFill>
                  <a:srgbClr val="000000"/>
                </a:solidFill>
                <a:latin typeface="Courier New" panose="02070309020205020404" pitchFamily="49" charset="0"/>
              </a:rPr>
              <a:t>bsls</a:t>
            </a:r>
            <a:r>
              <a:rPr lang="en-US" sz="1100" b="0" dirty="0">
                <a:solidFill>
                  <a:srgbClr val="000000"/>
                </a:solidFill>
                <a:latin typeface="Courier New" panose="02070309020205020404" pitchFamily="49" charset="0"/>
              </a:rPr>
              <a:t>;</a:t>
            </a:r>
          </a:p>
          <a:p>
            <a:r>
              <a:rPr lang="en-US" sz="1100" b="1" dirty="0">
                <a:solidFill>
                  <a:srgbClr val="000080"/>
                </a:solidFill>
                <a:latin typeface="Courier New" panose="02070309020205020404" pitchFamily="49" charset="0"/>
              </a:rPr>
              <a:t>run</a:t>
            </a:r>
            <a:r>
              <a:rPr lang="en-US" sz="1100" b="0" dirty="0">
                <a:solidFill>
                  <a:srgbClr val="000000"/>
                </a:solidFill>
                <a:latin typeface="Courier New" panose="02070309020205020404" pitchFamily="49" charset="0"/>
              </a:rPr>
              <a:t>;</a:t>
            </a:r>
          </a:p>
          <a:p>
            <a:r>
              <a:rPr lang="en-US" sz="1100" b="1" dirty="0">
                <a:solidFill>
                  <a:srgbClr val="000080"/>
                </a:solidFill>
                <a:latin typeface="Courier New" panose="02070309020205020404" pitchFamily="49" charset="0"/>
              </a:rPr>
              <a:t>proc</a:t>
            </a:r>
            <a:r>
              <a:rPr lang="en-US" sz="1100" b="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import</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datafile</a:t>
            </a:r>
            <a:r>
              <a:rPr lang="en-US" sz="1100" b="0" dirty="0">
                <a:solidFill>
                  <a:srgbClr val="000000"/>
                </a:solidFill>
                <a:latin typeface="Courier New" panose="02070309020205020404" pitchFamily="49" charset="0"/>
              </a:rPr>
              <a:t>=</a:t>
            </a:r>
            <a:r>
              <a:rPr lang="en-US" sz="1100" b="0" dirty="0">
                <a:solidFill>
                  <a:srgbClr val="800080"/>
                </a:solidFill>
                <a:latin typeface="Courier New" panose="02070309020205020404" pitchFamily="49" charset="0"/>
              </a:rPr>
              <a:t>"D:\_UGA\7600\Class_5\Data\BreadSales_EC.sav"</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DBMS</a:t>
            </a:r>
            <a:r>
              <a:rPr lang="en-US" sz="1100" b="0" dirty="0">
                <a:solidFill>
                  <a:srgbClr val="000000"/>
                </a:solidFill>
                <a:latin typeface="Courier New" panose="02070309020205020404" pitchFamily="49" charset="0"/>
              </a:rPr>
              <a:t>=SAV </a:t>
            </a:r>
            <a:r>
              <a:rPr lang="en-US" sz="1100" b="0" dirty="0">
                <a:solidFill>
                  <a:srgbClr val="0000FF"/>
                </a:solidFill>
                <a:latin typeface="Courier New" panose="02070309020205020404" pitchFamily="49" charset="0"/>
              </a:rPr>
              <a:t>OUT</a:t>
            </a:r>
            <a:r>
              <a:rPr lang="en-US" sz="1100" b="0" dirty="0">
                <a:solidFill>
                  <a:srgbClr val="000000"/>
                </a:solidFill>
                <a:latin typeface="Courier New" panose="02070309020205020404" pitchFamily="49" charset="0"/>
              </a:rPr>
              <a:t>=</a:t>
            </a:r>
            <a:r>
              <a:rPr lang="en-US" sz="1100" b="0" dirty="0" err="1">
                <a:solidFill>
                  <a:srgbClr val="000000"/>
                </a:solidFill>
                <a:latin typeface="Courier New" panose="02070309020205020404" pitchFamily="49" charset="0"/>
              </a:rPr>
              <a:t>bsls_ec</a:t>
            </a:r>
            <a:r>
              <a:rPr lang="en-US" sz="1100" b="0" dirty="0">
                <a:solidFill>
                  <a:srgbClr val="000000"/>
                </a:solidFill>
                <a:latin typeface="Courier New" panose="02070309020205020404" pitchFamily="49" charset="0"/>
              </a:rPr>
              <a:t>;</a:t>
            </a:r>
          </a:p>
          <a:p>
            <a:r>
              <a:rPr lang="en-US" sz="1100" b="1" dirty="0">
                <a:solidFill>
                  <a:srgbClr val="000080"/>
                </a:solidFill>
                <a:latin typeface="Courier New" panose="02070309020205020404" pitchFamily="49" charset="0"/>
              </a:rPr>
              <a:t>run</a:t>
            </a:r>
            <a:r>
              <a:rPr lang="en-US" sz="1100" b="0" dirty="0">
                <a:solidFill>
                  <a:srgbClr val="000000"/>
                </a:solidFill>
                <a:latin typeface="Courier New" panose="02070309020205020404" pitchFamily="49" charset="0"/>
              </a:rPr>
              <a:t>;</a:t>
            </a:r>
          </a:p>
          <a:p>
            <a:endParaRPr lang="en-US" sz="1100" b="0" dirty="0">
              <a:solidFill>
                <a:srgbClr val="000000"/>
              </a:solidFill>
              <a:latin typeface="Courier New" panose="02070309020205020404" pitchFamily="49" charset="0"/>
            </a:endParaRPr>
          </a:p>
          <a:p>
            <a:r>
              <a:rPr lang="en-US" sz="1100" b="1" dirty="0">
                <a:solidFill>
                  <a:srgbClr val="000080"/>
                </a:solidFill>
                <a:latin typeface="Courier New" panose="02070309020205020404" pitchFamily="49" charset="0"/>
              </a:rPr>
              <a:t>proc</a:t>
            </a:r>
            <a:r>
              <a:rPr lang="en-US" sz="1100" b="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reg</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data</a:t>
            </a:r>
            <a:r>
              <a:rPr lang="en-US" sz="1100" b="0" dirty="0">
                <a:solidFill>
                  <a:srgbClr val="000000"/>
                </a:solidFill>
                <a:latin typeface="Courier New" panose="02070309020205020404" pitchFamily="49" charset="0"/>
              </a:rPr>
              <a:t>=</a:t>
            </a:r>
            <a:r>
              <a:rPr lang="en-US" sz="1100" b="0" dirty="0" err="1">
                <a:solidFill>
                  <a:srgbClr val="000000"/>
                </a:solidFill>
                <a:latin typeface="Courier New" panose="02070309020205020404" pitchFamily="49" charset="0"/>
              </a:rPr>
              <a:t>bsls</a:t>
            </a:r>
            <a:r>
              <a:rPr lang="en-US" sz="1100" b="0" dirty="0">
                <a:solidFill>
                  <a:srgbClr val="000000"/>
                </a:solidFill>
                <a:latin typeface="Courier New" panose="02070309020205020404" pitchFamily="49" charset="0"/>
              </a:rPr>
              <a:t>;</a:t>
            </a:r>
          </a:p>
          <a:p>
            <a:r>
              <a:rPr lang="en-US" sz="1100" b="0" dirty="0">
                <a:solidFill>
                  <a:srgbClr val="0000FF"/>
                </a:solidFill>
                <a:latin typeface="Courier New" panose="02070309020205020404" pitchFamily="49" charset="0"/>
              </a:rPr>
              <a:t>model</a:t>
            </a:r>
            <a:r>
              <a:rPr lang="en-US" sz="1100" b="0" dirty="0">
                <a:solidFill>
                  <a:srgbClr val="000000"/>
                </a:solidFill>
                <a:latin typeface="Courier New" panose="02070309020205020404" pitchFamily="49" charset="0"/>
              </a:rPr>
              <a:t> sales = X1 X2;</a:t>
            </a:r>
          </a:p>
          <a:p>
            <a:r>
              <a:rPr lang="en-US" sz="1100" b="1" dirty="0">
                <a:solidFill>
                  <a:srgbClr val="000080"/>
                </a:solidFill>
                <a:latin typeface="Courier New" panose="02070309020205020404" pitchFamily="49" charset="0"/>
              </a:rPr>
              <a:t>run</a:t>
            </a:r>
            <a:r>
              <a:rPr lang="en-US" sz="1100" b="0" dirty="0">
                <a:solidFill>
                  <a:srgbClr val="000000"/>
                </a:solidFill>
                <a:latin typeface="Courier New" panose="02070309020205020404" pitchFamily="49" charset="0"/>
              </a:rPr>
              <a:t>;</a:t>
            </a:r>
          </a:p>
          <a:p>
            <a:endParaRPr lang="en-US" sz="1100" b="0" dirty="0">
              <a:solidFill>
                <a:srgbClr val="000000"/>
              </a:solidFill>
              <a:latin typeface="Courier New" panose="02070309020205020404" pitchFamily="49" charset="0"/>
            </a:endParaRPr>
          </a:p>
          <a:p>
            <a:r>
              <a:rPr lang="nn-NO" sz="1100" b="1" dirty="0">
                <a:solidFill>
                  <a:srgbClr val="000080"/>
                </a:solidFill>
                <a:latin typeface="Courier New" panose="02070309020205020404" pitchFamily="49" charset="0"/>
              </a:rPr>
              <a:t>proc</a:t>
            </a:r>
            <a:r>
              <a:rPr lang="nn-NO" sz="1100" b="0" dirty="0">
                <a:solidFill>
                  <a:srgbClr val="000000"/>
                </a:solidFill>
                <a:latin typeface="Courier New" panose="02070309020205020404" pitchFamily="49" charset="0"/>
              </a:rPr>
              <a:t> </a:t>
            </a:r>
            <a:r>
              <a:rPr lang="nn-NO" sz="1100" b="1" dirty="0">
                <a:solidFill>
                  <a:srgbClr val="000080"/>
                </a:solidFill>
                <a:latin typeface="Courier New" panose="02070309020205020404" pitchFamily="49" charset="0"/>
              </a:rPr>
              <a:t>reg</a:t>
            </a:r>
            <a:r>
              <a:rPr lang="nn-NO" sz="1100" b="0" dirty="0">
                <a:solidFill>
                  <a:srgbClr val="000000"/>
                </a:solidFill>
                <a:latin typeface="Courier New" panose="02070309020205020404" pitchFamily="49" charset="0"/>
              </a:rPr>
              <a:t> </a:t>
            </a:r>
            <a:r>
              <a:rPr lang="nn-NO" sz="1100" b="0" dirty="0">
                <a:solidFill>
                  <a:srgbClr val="0000FF"/>
                </a:solidFill>
                <a:latin typeface="Courier New" panose="02070309020205020404" pitchFamily="49" charset="0"/>
              </a:rPr>
              <a:t>data</a:t>
            </a:r>
            <a:r>
              <a:rPr lang="nn-NO" sz="1100" b="0" dirty="0">
                <a:solidFill>
                  <a:srgbClr val="000000"/>
                </a:solidFill>
                <a:latin typeface="Courier New" panose="02070309020205020404" pitchFamily="49" charset="0"/>
              </a:rPr>
              <a:t>=bsls_ec;</a:t>
            </a:r>
          </a:p>
          <a:p>
            <a:r>
              <a:rPr lang="en-US" sz="1100" b="0" dirty="0">
                <a:solidFill>
                  <a:srgbClr val="0000FF"/>
                </a:solidFill>
                <a:latin typeface="Courier New" panose="02070309020205020404" pitchFamily="49" charset="0"/>
              </a:rPr>
              <a:t>model</a:t>
            </a:r>
            <a:r>
              <a:rPr lang="en-US" sz="1100" b="0" dirty="0">
                <a:solidFill>
                  <a:srgbClr val="000000"/>
                </a:solidFill>
                <a:latin typeface="Courier New" panose="02070309020205020404" pitchFamily="49" charset="0"/>
              </a:rPr>
              <a:t> sales = XE1 XE2;</a:t>
            </a:r>
          </a:p>
          <a:p>
            <a:r>
              <a:rPr lang="en-US" sz="1100" b="1" dirty="0">
                <a:solidFill>
                  <a:srgbClr val="000080"/>
                </a:solidFill>
                <a:latin typeface="Courier New" panose="02070309020205020404" pitchFamily="49" charset="0"/>
              </a:rPr>
              <a:t>run</a:t>
            </a:r>
            <a:r>
              <a:rPr lang="en-US" sz="1100" b="0" dirty="0">
                <a:solidFill>
                  <a:srgbClr val="000000"/>
                </a:solidFill>
                <a:latin typeface="Courier New" panose="02070309020205020404" pitchFamily="49" charset="0"/>
              </a:rPr>
              <a:t>;</a:t>
            </a:r>
          </a:p>
          <a:p>
            <a:endParaRPr lang="en-US" sz="1100" dirty="0">
              <a:solidFill>
                <a:srgbClr val="000000"/>
              </a:solidFill>
              <a:latin typeface="Courier New" panose="02070309020205020404" pitchFamily="49" charset="0"/>
            </a:endParaRPr>
          </a:p>
          <a:p>
            <a:endParaRPr lang="en-US" sz="1100" dirty="0"/>
          </a:p>
        </p:txBody>
      </p:sp>
      <p:sp>
        <p:nvSpPr>
          <p:cNvPr id="4" name="TextBox 3">
            <a:extLst>
              <a:ext uri="{FF2B5EF4-FFF2-40B4-BE49-F238E27FC236}">
                <a16:creationId xmlns:a16="http://schemas.microsoft.com/office/drawing/2014/main" id="{CF32042B-FAE0-4536-A8FD-C32DC01720D7}"/>
              </a:ext>
            </a:extLst>
          </p:cNvPr>
          <p:cNvSpPr txBox="1"/>
          <p:nvPr/>
        </p:nvSpPr>
        <p:spPr>
          <a:xfrm>
            <a:off x="558800" y="225736"/>
            <a:ext cx="8305800" cy="646331"/>
          </a:xfrm>
          <a:prstGeom prst="rect">
            <a:avLst/>
          </a:prstGeom>
          <a:noFill/>
        </p:spPr>
        <p:txBody>
          <a:bodyPr wrap="square" rtlCol="0">
            <a:spAutoFit/>
          </a:bodyPr>
          <a:lstStyle/>
          <a:p>
            <a:r>
              <a:rPr lang="en-US" b="1" dirty="0"/>
              <a:t>SAS Code for Class Examples</a:t>
            </a:r>
          </a:p>
          <a:p>
            <a:endParaRPr lang="en-US" dirty="0"/>
          </a:p>
        </p:txBody>
      </p:sp>
    </p:spTree>
    <p:extLst>
      <p:ext uri="{BB962C8B-B14F-4D97-AF65-F5344CB8AC3E}">
        <p14:creationId xmlns:p14="http://schemas.microsoft.com/office/powerpoint/2010/main" val="626678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F1AA3-61DE-41B4-9631-A0D1935285B8}"/>
              </a:ext>
            </a:extLst>
          </p:cNvPr>
          <p:cNvSpPr txBox="1"/>
          <p:nvPr/>
        </p:nvSpPr>
        <p:spPr>
          <a:xfrm>
            <a:off x="533400" y="457200"/>
            <a:ext cx="8458200" cy="2677656"/>
          </a:xfrm>
          <a:prstGeom prst="rect">
            <a:avLst/>
          </a:prstGeom>
          <a:noFill/>
        </p:spPr>
        <p:txBody>
          <a:bodyPr wrap="square">
            <a:spAutoFit/>
          </a:bodyPr>
          <a:lstStyle/>
          <a:p>
            <a:r>
              <a:rPr lang="en-US" u="sng" dirty="0"/>
              <a:t>Performance Car Example</a:t>
            </a:r>
          </a:p>
          <a:p>
            <a:endParaRPr lang="en-US" sz="1800" dirty="0">
              <a:solidFill>
                <a:srgbClr val="000000"/>
              </a:solidFill>
              <a:latin typeface="Courier New" panose="02070309020205020404" pitchFamily="49" charset="0"/>
            </a:endParaRPr>
          </a:p>
          <a:p>
            <a:r>
              <a:rPr lang="en-US" sz="1100" b="1" dirty="0">
                <a:solidFill>
                  <a:srgbClr val="000080"/>
                </a:solidFill>
                <a:latin typeface="Courier New" panose="02070309020205020404" pitchFamily="49" charset="0"/>
              </a:rPr>
              <a:t>proc</a:t>
            </a:r>
            <a:r>
              <a:rPr lang="en-US" sz="1100" b="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import</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datafile</a:t>
            </a:r>
            <a:r>
              <a:rPr lang="en-US" sz="1100" b="0" dirty="0">
                <a:solidFill>
                  <a:srgbClr val="000000"/>
                </a:solidFill>
                <a:latin typeface="Courier New" panose="02070309020205020404" pitchFamily="49" charset="0"/>
              </a:rPr>
              <a:t>=</a:t>
            </a:r>
            <a:r>
              <a:rPr lang="en-US" sz="1100" b="0" dirty="0">
                <a:solidFill>
                  <a:srgbClr val="800080"/>
                </a:solidFill>
                <a:latin typeface="Courier New" panose="02070309020205020404" pitchFamily="49" charset="0"/>
              </a:rPr>
              <a:t>"D:\_UGA\7600\Class_5\Data\CarStudyPsyc.sav"</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DBMS</a:t>
            </a:r>
            <a:r>
              <a:rPr lang="en-US" sz="1100" b="0" dirty="0">
                <a:solidFill>
                  <a:srgbClr val="000000"/>
                </a:solidFill>
                <a:latin typeface="Courier New" panose="02070309020205020404" pitchFamily="49" charset="0"/>
              </a:rPr>
              <a:t>=SAV </a:t>
            </a:r>
            <a:r>
              <a:rPr lang="en-US" sz="1100" b="0" dirty="0">
                <a:solidFill>
                  <a:srgbClr val="0000FF"/>
                </a:solidFill>
                <a:latin typeface="Courier New" panose="02070309020205020404" pitchFamily="49" charset="0"/>
              </a:rPr>
              <a:t>OUT</a:t>
            </a:r>
            <a:r>
              <a:rPr lang="en-US" sz="1100" b="0" dirty="0">
                <a:solidFill>
                  <a:srgbClr val="000000"/>
                </a:solidFill>
                <a:latin typeface="Courier New" panose="02070309020205020404" pitchFamily="49" charset="0"/>
              </a:rPr>
              <a:t>=</a:t>
            </a:r>
            <a:r>
              <a:rPr lang="en-US" sz="1100" b="0" dirty="0" err="1">
                <a:solidFill>
                  <a:srgbClr val="000000"/>
                </a:solidFill>
                <a:latin typeface="Courier New" panose="02070309020205020404" pitchFamily="49" charset="0"/>
              </a:rPr>
              <a:t>csp</a:t>
            </a:r>
            <a:r>
              <a:rPr lang="en-US" sz="1100" b="0" dirty="0">
                <a:solidFill>
                  <a:srgbClr val="000000"/>
                </a:solidFill>
                <a:latin typeface="Courier New" panose="02070309020205020404" pitchFamily="49" charset="0"/>
              </a:rPr>
              <a:t>;</a:t>
            </a:r>
          </a:p>
          <a:p>
            <a:r>
              <a:rPr lang="en-US" sz="1100" b="1" dirty="0">
                <a:solidFill>
                  <a:srgbClr val="000080"/>
                </a:solidFill>
                <a:latin typeface="Courier New" panose="02070309020205020404" pitchFamily="49" charset="0"/>
              </a:rPr>
              <a:t>run</a:t>
            </a:r>
            <a:r>
              <a:rPr lang="en-US" sz="1100" b="0" dirty="0">
                <a:solidFill>
                  <a:srgbClr val="000000"/>
                </a:solidFill>
                <a:latin typeface="Courier New" panose="02070309020205020404" pitchFamily="49" charset="0"/>
              </a:rPr>
              <a:t>;</a:t>
            </a:r>
          </a:p>
          <a:p>
            <a:endParaRPr lang="en-US" sz="1100" b="0" dirty="0">
              <a:solidFill>
                <a:srgbClr val="000000"/>
              </a:solidFill>
              <a:latin typeface="Courier New" panose="02070309020205020404" pitchFamily="49" charset="0"/>
            </a:endParaRPr>
          </a:p>
          <a:p>
            <a:r>
              <a:rPr lang="en-US" sz="1100" b="1" dirty="0">
                <a:solidFill>
                  <a:srgbClr val="000080"/>
                </a:solidFill>
                <a:latin typeface="Courier New" panose="02070309020205020404" pitchFamily="49" charset="0"/>
              </a:rPr>
              <a:t>proc</a:t>
            </a:r>
            <a:r>
              <a:rPr lang="en-US" sz="1100" b="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reg</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data</a:t>
            </a:r>
            <a:r>
              <a:rPr lang="en-US" sz="1100" b="0" dirty="0">
                <a:solidFill>
                  <a:srgbClr val="000000"/>
                </a:solidFill>
                <a:latin typeface="Courier New" panose="02070309020205020404" pitchFamily="49" charset="0"/>
              </a:rPr>
              <a:t>=</a:t>
            </a:r>
            <a:r>
              <a:rPr lang="en-US" sz="1100" b="0" dirty="0" err="1">
                <a:solidFill>
                  <a:srgbClr val="000000"/>
                </a:solidFill>
                <a:latin typeface="Courier New" panose="02070309020205020404" pitchFamily="49" charset="0"/>
              </a:rPr>
              <a:t>csp</a:t>
            </a:r>
            <a:r>
              <a:rPr lang="en-US" sz="1100" b="0" dirty="0">
                <a:solidFill>
                  <a:srgbClr val="000000"/>
                </a:solidFill>
                <a:latin typeface="Courier New" panose="02070309020205020404" pitchFamily="49" charset="0"/>
              </a:rPr>
              <a:t>;</a:t>
            </a:r>
          </a:p>
          <a:p>
            <a:r>
              <a:rPr lang="en-US" sz="1100" b="0" dirty="0">
                <a:solidFill>
                  <a:srgbClr val="0000FF"/>
                </a:solidFill>
                <a:latin typeface="Courier New" panose="02070309020205020404" pitchFamily="49" charset="0"/>
              </a:rPr>
              <a:t>model</a:t>
            </a:r>
            <a:r>
              <a:rPr lang="en-US" sz="1100" b="0" dirty="0">
                <a:solidFill>
                  <a:srgbClr val="000000"/>
                </a:solidFill>
                <a:latin typeface="Courier New" panose="02070309020205020404" pitchFamily="49" charset="0"/>
              </a:rPr>
              <a:t> pi = q1 - q6/</a:t>
            </a:r>
            <a:r>
              <a:rPr lang="en-US" sz="1100" b="0" dirty="0" err="1">
                <a:solidFill>
                  <a:srgbClr val="0000FF"/>
                </a:solidFill>
                <a:latin typeface="Courier New" panose="02070309020205020404" pitchFamily="49" charset="0"/>
              </a:rPr>
              <a:t>vif</a:t>
            </a:r>
            <a:r>
              <a:rPr lang="en-US" sz="1100" b="0" dirty="0">
                <a:solidFill>
                  <a:srgbClr val="000000"/>
                </a:solidFill>
                <a:latin typeface="Courier New" panose="02070309020205020404" pitchFamily="49" charset="0"/>
              </a:rPr>
              <a:t>;  </a:t>
            </a:r>
            <a:r>
              <a:rPr lang="en-US" sz="1100" b="0" dirty="0">
                <a:solidFill>
                  <a:srgbClr val="008000"/>
                </a:solidFill>
                <a:latin typeface="Courier New" panose="02070309020205020404" pitchFamily="49" charset="0"/>
              </a:rPr>
              <a:t>*</a:t>
            </a:r>
            <a:r>
              <a:rPr lang="en-US" sz="1100" b="0" dirty="0" err="1">
                <a:solidFill>
                  <a:srgbClr val="008000"/>
                </a:solidFill>
                <a:latin typeface="Courier New" panose="02070309020205020404" pitchFamily="49" charset="0"/>
              </a:rPr>
              <a:t>vif</a:t>
            </a:r>
            <a:r>
              <a:rPr lang="en-US" sz="1100" b="0" dirty="0">
                <a:solidFill>
                  <a:srgbClr val="008000"/>
                </a:solidFill>
                <a:latin typeface="Courier New" panose="02070309020205020404" pitchFamily="49" charset="0"/>
              </a:rPr>
              <a:t> requests the variance inflation factors;</a:t>
            </a:r>
            <a:endParaRPr lang="en-US" sz="1100" b="0" dirty="0">
              <a:solidFill>
                <a:srgbClr val="000000"/>
              </a:solidFill>
              <a:latin typeface="Courier New" panose="02070309020205020404" pitchFamily="49" charset="0"/>
            </a:endParaRPr>
          </a:p>
          <a:p>
            <a:r>
              <a:rPr lang="en-US" sz="1100" b="1" dirty="0">
                <a:solidFill>
                  <a:srgbClr val="000080"/>
                </a:solidFill>
                <a:latin typeface="Courier New" panose="02070309020205020404" pitchFamily="49" charset="0"/>
              </a:rPr>
              <a:t>run</a:t>
            </a:r>
            <a:r>
              <a:rPr lang="en-US" sz="1100" b="0" dirty="0">
                <a:solidFill>
                  <a:srgbClr val="000000"/>
                </a:solidFill>
                <a:latin typeface="Courier New" panose="02070309020205020404" pitchFamily="49" charset="0"/>
              </a:rPr>
              <a:t>;</a:t>
            </a:r>
          </a:p>
          <a:p>
            <a:endParaRPr lang="en-US" sz="1100" b="0" dirty="0">
              <a:solidFill>
                <a:srgbClr val="000000"/>
              </a:solidFill>
              <a:latin typeface="Courier New" panose="02070309020205020404" pitchFamily="49" charset="0"/>
            </a:endParaRPr>
          </a:p>
          <a:p>
            <a:r>
              <a:rPr lang="en-US" sz="1100" b="1" dirty="0">
                <a:solidFill>
                  <a:srgbClr val="000080"/>
                </a:solidFill>
                <a:latin typeface="Courier New" panose="02070309020205020404" pitchFamily="49" charset="0"/>
              </a:rPr>
              <a:t>proc</a:t>
            </a:r>
            <a:r>
              <a:rPr lang="en-US" sz="1100" b="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reg</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data</a:t>
            </a:r>
            <a:r>
              <a:rPr lang="en-US" sz="1100" b="0" dirty="0">
                <a:solidFill>
                  <a:srgbClr val="000000"/>
                </a:solidFill>
                <a:latin typeface="Courier New" panose="02070309020205020404" pitchFamily="49" charset="0"/>
              </a:rPr>
              <a:t>=</a:t>
            </a:r>
            <a:r>
              <a:rPr lang="en-US" sz="1100" b="0" dirty="0" err="1">
                <a:solidFill>
                  <a:srgbClr val="000000"/>
                </a:solidFill>
                <a:latin typeface="Courier New" panose="02070309020205020404" pitchFamily="49" charset="0"/>
              </a:rPr>
              <a:t>csp</a:t>
            </a:r>
            <a:r>
              <a:rPr lang="en-US" sz="1100" b="0" dirty="0">
                <a:solidFill>
                  <a:srgbClr val="000000"/>
                </a:solidFill>
                <a:latin typeface="Courier New" panose="02070309020205020404" pitchFamily="49" charset="0"/>
              </a:rPr>
              <a:t>;</a:t>
            </a:r>
          </a:p>
          <a:p>
            <a:r>
              <a:rPr lang="en-US" sz="1100" b="0" dirty="0">
                <a:solidFill>
                  <a:srgbClr val="0000FF"/>
                </a:solidFill>
                <a:latin typeface="Courier New" panose="02070309020205020404" pitchFamily="49" charset="0"/>
              </a:rPr>
              <a:t>model</a:t>
            </a:r>
            <a:r>
              <a:rPr lang="en-US" sz="1100" b="0" dirty="0">
                <a:solidFill>
                  <a:srgbClr val="000000"/>
                </a:solidFill>
                <a:latin typeface="Courier New" panose="02070309020205020404" pitchFamily="49" charset="0"/>
              </a:rPr>
              <a:t> pi = q1 - q6/</a:t>
            </a:r>
            <a:r>
              <a:rPr lang="en-US" sz="1100" b="0" dirty="0" err="1">
                <a:solidFill>
                  <a:srgbClr val="0000FF"/>
                </a:solidFill>
                <a:latin typeface="Courier New" panose="02070309020205020404" pitchFamily="49" charset="0"/>
              </a:rPr>
              <a:t>vif</a:t>
            </a:r>
            <a:r>
              <a:rPr lang="en-US" sz="1100" b="0" dirty="0">
                <a:solidFill>
                  <a:srgbClr val="000000"/>
                </a:solidFill>
                <a:latin typeface="Courier New" panose="02070309020205020404" pitchFamily="49" charset="0"/>
              </a:rPr>
              <a:t> </a:t>
            </a:r>
            <a:r>
              <a:rPr lang="en-US" sz="1100" b="0" dirty="0">
                <a:solidFill>
                  <a:srgbClr val="0000FF"/>
                </a:solidFill>
                <a:latin typeface="Courier New" panose="02070309020205020404" pitchFamily="49" charset="0"/>
              </a:rPr>
              <a:t>selection</a:t>
            </a:r>
            <a:r>
              <a:rPr lang="en-US" sz="1100" b="0" dirty="0">
                <a:solidFill>
                  <a:srgbClr val="000000"/>
                </a:solidFill>
                <a:latin typeface="Courier New" panose="02070309020205020404" pitchFamily="49" charset="0"/>
              </a:rPr>
              <a:t> = backward </a:t>
            </a:r>
            <a:r>
              <a:rPr lang="en-US" sz="1100" b="0" dirty="0" err="1">
                <a:solidFill>
                  <a:srgbClr val="0000FF"/>
                </a:solidFill>
                <a:latin typeface="Courier New" panose="02070309020205020404" pitchFamily="49" charset="0"/>
              </a:rPr>
              <a:t>sls</a:t>
            </a:r>
            <a:r>
              <a:rPr lang="en-US" sz="1100" b="0" dirty="0">
                <a:solidFill>
                  <a:srgbClr val="000000"/>
                </a:solidFill>
                <a:latin typeface="Courier New" panose="02070309020205020404" pitchFamily="49" charset="0"/>
              </a:rPr>
              <a:t>=</a:t>
            </a:r>
            <a:r>
              <a:rPr lang="en-US" sz="1100" b="1" dirty="0">
                <a:solidFill>
                  <a:srgbClr val="008080"/>
                </a:solidFill>
                <a:latin typeface="Courier New" panose="02070309020205020404" pitchFamily="49" charset="0"/>
              </a:rPr>
              <a:t>.05</a:t>
            </a:r>
            <a:r>
              <a:rPr lang="en-US" sz="1100" b="0" dirty="0">
                <a:solidFill>
                  <a:srgbClr val="000000"/>
                </a:solidFill>
                <a:latin typeface="Courier New" panose="02070309020205020404" pitchFamily="49" charset="0"/>
              </a:rPr>
              <a:t>; </a:t>
            </a:r>
          </a:p>
          <a:p>
            <a:r>
              <a:rPr lang="en-US" sz="1100" b="0" dirty="0">
                <a:solidFill>
                  <a:srgbClr val="000000"/>
                </a:solidFill>
                <a:latin typeface="Courier New" panose="02070309020205020404" pitchFamily="49" charset="0"/>
              </a:rPr>
              <a:t>*</a:t>
            </a:r>
            <a:r>
              <a:rPr lang="en-US" sz="1100" b="0" dirty="0">
                <a:solidFill>
                  <a:srgbClr val="008000"/>
                </a:solidFill>
                <a:latin typeface="Courier New" panose="02070309020205020404" pitchFamily="49" charset="0"/>
              </a:rPr>
              <a:t>backward selection with prob. to remove = .05. other options include selection =stepwise</a:t>
            </a:r>
          </a:p>
          <a:p>
            <a:r>
              <a:rPr lang="en-US" sz="1100" b="0" dirty="0">
                <a:solidFill>
                  <a:srgbClr val="008000"/>
                </a:solidFill>
                <a:latin typeface="Courier New" panose="02070309020205020404" pitchFamily="49" charset="0"/>
              </a:rPr>
              <a:t>an</a:t>
            </a:r>
            <a:r>
              <a:rPr lang="en-US" sz="1100" dirty="0">
                <a:solidFill>
                  <a:srgbClr val="008000"/>
                </a:solidFill>
                <a:latin typeface="Courier New" panose="02070309020205020404" pitchFamily="49" charset="0"/>
              </a:rPr>
              <a:t>d selection=forward (</a:t>
            </a:r>
            <a:r>
              <a:rPr lang="en-US" sz="1100" dirty="0" err="1">
                <a:solidFill>
                  <a:srgbClr val="008000"/>
                </a:solidFill>
                <a:latin typeface="Courier New" panose="02070309020205020404" pitchFamily="49" charset="0"/>
              </a:rPr>
              <a:t>sle</a:t>
            </a:r>
            <a:r>
              <a:rPr lang="en-US" sz="1100" dirty="0">
                <a:solidFill>
                  <a:srgbClr val="008000"/>
                </a:solidFill>
                <a:latin typeface="Courier New" panose="02070309020205020404" pitchFamily="49" charset="0"/>
              </a:rPr>
              <a:t>=.05 specifies prob to enter).  By default, </a:t>
            </a:r>
            <a:r>
              <a:rPr lang="en-US" sz="1100" dirty="0" err="1">
                <a:solidFill>
                  <a:srgbClr val="008000"/>
                </a:solidFill>
                <a:latin typeface="Courier New" panose="02070309020205020404" pitchFamily="49" charset="0"/>
              </a:rPr>
              <a:t>sle</a:t>
            </a:r>
            <a:r>
              <a:rPr lang="en-US" sz="1100" dirty="0">
                <a:solidFill>
                  <a:srgbClr val="008000"/>
                </a:solidFill>
                <a:latin typeface="Courier New" panose="02070309020205020404" pitchFamily="49" charset="0"/>
              </a:rPr>
              <a:t>=.15, </a:t>
            </a:r>
            <a:r>
              <a:rPr lang="en-US" sz="1100" dirty="0" err="1">
                <a:solidFill>
                  <a:srgbClr val="008000"/>
                </a:solidFill>
                <a:latin typeface="Courier New" panose="02070309020205020404" pitchFamily="49" charset="0"/>
              </a:rPr>
              <a:t>sls</a:t>
            </a:r>
            <a:r>
              <a:rPr lang="en-US" sz="1100" dirty="0">
                <a:solidFill>
                  <a:srgbClr val="008000"/>
                </a:solidFill>
                <a:latin typeface="Courier New" panose="02070309020205020404" pitchFamily="49" charset="0"/>
              </a:rPr>
              <a:t>=.15</a:t>
            </a:r>
            <a:r>
              <a:rPr lang="en-US" sz="1100" b="0" dirty="0">
                <a:solidFill>
                  <a:srgbClr val="008000"/>
                </a:solidFill>
                <a:latin typeface="Courier New" panose="02070309020205020404" pitchFamily="49" charset="0"/>
              </a:rPr>
              <a:t>;</a:t>
            </a:r>
            <a:endParaRPr lang="en-US" sz="1100" b="0" dirty="0">
              <a:solidFill>
                <a:srgbClr val="000000"/>
              </a:solidFill>
              <a:latin typeface="Courier New" panose="02070309020205020404" pitchFamily="49" charset="0"/>
            </a:endParaRPr>
          </a:p>
          <a:p>
            <a:r>
              <a:rPr lang="en-US" sz="1100" b="1" dirty="0">
                <a:solidFill>
                  <a:srgbClr val="000080"/>
                </a:solidFill>
                <a:latin typeface="Courier New" panose="02070309020205020404" pitchFamily="49" charset="0"/>
              </a:rPr>
              <a:t>run</a:t>
            </a:r>
            <a:r>
              <a:rPr lang="en-US" sz="1100" b="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98231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7315200" cy="5355312"/>
          </a:xfrm>
          <a:prstGeom prst="rect">
            <a:avLst/>
          </a:prstGeom>
          <a:noFill/>
        </p:spPr>
        <p:txBody>
          <a:bodyPr wrap="square" rtlCol="0">
            <a:spAutoFit/>
          </a:bodyPr>
          <a:lstStyle/>
          <a:p>
            <a:r>
              <a:rPr lang="en-US" u="sng" dirty="0"/>
              <a:t>Model Containing  Interaction Effects</a:t>
            </a:r>
          </a:p>
          <a:p>
            <a:r>
              <a:rPr lang="en-US" dirty="0"/>
              <a:t> Extending our model, suppose there could be differences both in the intercepts and slopes between sales performance for men as compared to women.</a:t>
            </a:r>
          </a:p>
          <a:p>
            <a:r>
              <a:rPr lang="en-US" dirty="0"/>
              <a:t> </a:t>
            </a:r>
          </a:p>
          <a:p>
            <a:r>
              <a:rPr lang="en-US" dirty="0"/>
              <a:t>The associated model is:      Y</a:t>
            </a:r>
            <a:r>
              <a:rPr lang="en-US" baseline="-25000" dirty="0"/>
              <a:t>i</a:t>
            </a:r>
            <a:r>
              <a:rPr lang="en-US" dirty="0"/>
              <a:t>  =  β</a:t>
            </a:r>
            <a:r>
              <a:rPr lang="en-US" baseline="-25000" dirty="0"/>
              <a:t>o</a:t>
            </a:r>
            <a:r>
              <a:rPr lang="en-US" dirty="0"/>
              <a:t>  +  β</a:t>
            </a:r>
            <a:r>
              <a:rPr lang="en-US" baseline="-25000" dirty="0"/>
              <a:t>1</a:t>
            </a:r>
            <a:r>
              <a:rPr lang="en-US" dirty="0"/>
              <a:t>X</a:t>
            </a:r>
            <a:r>
              <a:rPr lang="en-US" baseline="-25000" dirty="0"/>
              <a:t>1 </a:t>
            </a:r>
            <a:r>
              <a:rPr lang="en-US" dirty="0"/>
              <a:t>+  β</a:t>
            </a:r>
            <a:r>
              <a:rPr lang="en-US" baseline="-25000" dirty="0"/>
              <a:t>2</a:t>
            </a:r>
            <a:r>
              <a:rPr lang="en-US" dirty="0"/>
              <a:t>X</a:t>
            </a:r>
            <a:r>
              <a:rPr lang="en-US" baseline="-25000" dirty="0"/>
              <a:t>2 </a:t>
            </a:r>
            <a:r>
              <a:rPr lang="en-US" dirty="0"/>
              <a:t> +  β</a:t>
            </a:r>
            <a:r>
              <a:rPr lang="en-US" baseline="-25000" dirty="0"/>
              <a:t>3 </a:t>
            </a:r>
            <a:r>
              <a:rPr lang="en-US" dirty="0"/>
              <a:t>X</a:t>
            </a:r>
            <a:r>
              <a:rPr lang="en-US" baseline="-25000" dirty="0"/>
              <a:t>1</a:t>
            </a:r>
            <a:r>
              <a:rPr lang="en-US" dirty="0"/>
              <a:t>X</a:t>
            </a:r>
            <a:r>
              <a:rPr lang="en-US" baseline="-25000" dirty="0"/>
              <a:t>2  </a:t>
            </a:r>
            <a:r>
              <a:rPr lang="en-US" dirty="0"/>
              <a:t> +  ε</a:t>
            </a:r>
          </a:p>
          <a:p>
            <a:r>
              <a:rPr lang="en-US" dirty="0"/>
              <a:t> </a:t>
            </a:r>
          </a:p>
          <a:p>
            <a:r>
              <a:rPr lang="en-US" dirty="0"/>
              <a:t> 		Where  	X</a:t>
            </a:r>
            <a:r>
              <a:rPr lang="en-US" baseline="-25000" dirty="0"/>
              <a:t>1</a:t>
            </a:r>
            <a:r>
              <a:rPr lang="en-US" dirty="0"/>
              <a:t> = years of industry experience</a:t>
            </a:r>
          </a:p>
          <a:p>
            <a:r>
              <a:rPr lang="en-US" dirty="0"/>
              <a:t> </a:t>
            </a:r>
          </a:p>
          <a:p>
            <a:r>
              <a:rPr lang="en-US" dirty="0"/>
              <a:t>			X</a:t>
            </a:r>
            <a:r>
              <a:rPr lang="en-US" baseline="-25000" dirty="0"/>
              <a:t>2 = </a:t>
            </a:r>
            <a:r>
              <a:rPr lang="en-US" dirty="0"/>
              <a:t>1 if female, 0 otherwise (male)</a:t>
            </a:r>
          </a:p>
          <a:p>
            <a:r>
              <a:rPr lang="en-US" dirty="0"/>
              <a:t> </a:t>
            </a:r>
          </a:p>
          <a:p>
            <a:r>
              <a:rPr lang="en-US" dirty="0"/>
              <a:t>			X</a:t>
            </a:r>
            <a:r>
              <a:rPr lang="en-US" baseline="-25000" dirty="0"/>
              <a:t>1</a:t>
            </a:r>
            <a:r>
              <a:rPr lang="en-US" dirty="0"/>
              <a:t>X</a:t>
            </a:r>
            <a:r>
              <a:rPr lang="en-US" baseline="-25000" dirty="0"/>
              <a:t>2</a:t>
            </a:r>
            <a:r>
              <a:rPr lang="en-US" dirty="0"/>
              <a:t> = interaction variable</a:t>
            </a:r>
          </a:p>
          <a:p>
            <a:r>
              <a:rPr lang="en-US" dirty="0"/>
              <a:t> </a:t>
            </a:r>
          </a:p>
          <a:p>
            <a:r>
              <a:rPr lang="en-US" dirty="0"/>
              <a:t>Interpretation of Coefficients</a:t>
            </a:r>
          </a:p>
          <a:p>
            <a:r>
              <a:rPr lang="en-US" dirty="0"/>
              <a:t> For men, X</a:t>
            </a:r>
            <a:r>
              <a:rPr lang="en-US" baseline="-25000" dirty="0"/>
              <a:t>2</a:t>
            </a:r>
            <a:r>
              <a:rPr lang="en-US" dirty="0"/>
              <a:t> = 0		β</a:t>
            </a:r>
            <a:r>
              <a:rPr lang="en-US" baseline="-25000" dirty="0"/>
              <a:t>o</a:t>
            </a:r>
            <a:r>
              <a:rPr lang="en-US" dirty="0"/>
              <a:t>  +  β</a:t>
            </a:r>
            <a:r>
              <a:rPr lang="en-US" baseline="-25000" dirty="0"/>
              <a:t>1</a:t>
            </a:r>
            <a:r>
              <a:rPr lang="en-US" dirty="0"/>
              <a:t>X</a:t>
            </a:r>
            <a:r>
              <a:rPr lang="en-US" baseline="-25000" dirty="0"/>
              <a:t>1 </a:t>
            </a:r>
            <a:endParaRPr lang="en-US" dirty="0"/>
          </a:p>
          <a:p>
            <a:r>
              <a:rPr lang="en-US" dirty="0"/>
              <a:t>For women,  X</a:t>
            </a:r>
            <a:r>
              <a:rPr lang="en-US" baseline="-25000" dirty="0"/>
              <a:t>2</a:t>
            </a:r>
            <a:r>
              <a:rPr lang="en-US" dirty="0"/>
              <a:t> = 1  </a:t>
            </a:r>
          </a:p>
          <a:p>
            <a:r>
              <a:rPr lang="en-US" dirty="0"/>
              <a:t>			 β</a:t>
            </a:r>
            <a:r>
              <a:rPr lang="en-US" baseline="-25000" dirty="0"/>
              <a:t>o</a:t>
            </a:r>
            <a:r>
              <a:rPr lang="en-US" dirty="0"/>
              <a:t>  +  β</a:t>
            </a:r>
            <a:r>
              <a:rPr lang="en-US" baseline="-25000" dirty="0"/>
              <a:t>1</a:t>
            </a:r>
            <a:r>
              <a:rPr lang="en-US" dirty="0"/>
              <a:t>X</a:t>
            </a:r>
            <a:r>
              <a:rPr lang="en-US" baseline="-25000" dirty="0"/>
              <a:t>1 </a:t>
            </a:r>
            <a:r>
              <a:rPr lang="en-US" dirty="0"/>
              <a:t>+  β</a:t>
            </a:r>
            <a:r>
              <a:rPr lang="en-US" baseline="-25000" dirty="0"/>
              <a:t>2	</a:t>
            </a:r>
            <a:r>
              <a:rPr lang="en-US" dirty="0"/>
              <a:t>+  β</a:t>
            </a:r>
            <a:r>
              <a:rPr lang="en-US" baseline="-25000" dirty="0"/>
              <a:t>3 </a:t>
            </a:r>
            <a:r>
              <a:rPr lang="en-US" dirty="0"/>
              <a:t>X</a:t>
            </a:r>
            <a:r>
              <a:rPr lang="en-US" baseline="-25000" dirty="0"/>
              <a:t>1  </a:t>
            </a:r>
            <a:r>
              <a:rPr lang="en-US" dirty="0"/>
              <a:t> </a:t>
            </a:r>
          </a:p>
          <a:p>
            <a:r>
              <a:rPr lang="en-US" baseline="-25000" dirty="0"/>
              <a:t> </a:t>
            </a:r>
            <a:endParaRPr lang="en-US" dirty="0"/>
          </a:p>
          <a:p>
            <a:r>
              <a:rPr lang="en-US" baseline="-25000" dirty="0"/>
              <a:t>			</a:t>
            </a:r>
            <a:r>
              <a:rPr lang="en-US" dirty="0"/>
              <a:t> (β</a:t>
            </a:r>
            <a:r>
              <a:rPr lang="en-US" baseline="-25000" dirty="0"/>
              <a:t>o</a:t>
            </a:r>
            <a:r>
              <a:rPr lang="en-US" dirty="0"/>
              <a:t>  +  β</a:t>
            </a:r>
            <a:r>
              <a:rPr lang="en-US" baseline="-25000" dirty="0"/>
              <a:t>2</a:t>
            </a:r>
            <a:r>
              <a:rPr lang="en-US" dirty="0"/>
              <a:t>)</a:t>
            </a:r>
            <a:r>
              <a:rPr lang="en-US" baseline="-25000" dirty="0"/>
              <a:t>    </a:t>
            </a:r>
            <a:r>
              <a:rPr lang="en-US" dirty="0"/>
              <a:t>+ </a:t>
            </a:r>
            <a:r>
              <a:rPr lang="en-US" baseline="-25000" dirty="0"/>
              <a:t>     </a:t>
            </a:r>
            <a:r>
              <a:rPr lang="en-US" dirty="0"/>
              <a:t>(β</a:t>
            </a:r>
            <a:r>
              <a:rPr lang="en-US" baseline="-25000" dirty="0"/>
              <a:t>1  </a:t>
            </a:r>
            <a:r>
              <a:rPr lang="en-US" dirty="0"/>
              <a:t>+  β</a:t>
            </a:r>
            <a:r>
              <a:rPr lang="en-US" baseline="-25000" dirty="0"/>
              <a:t>3</a:t>
            </a:r>
            <a:r>
              <a:rPr lang="en-US" dirty="0"/>
              <a:t>)X</a:t>
            </a:r>
            <a:r>
              <a:rPr lang="en-US" baseline="-25000" dirty="0"/>
              <a:t>1 </a:t>
            </a:r>
            <a:r>
              <a:rPr lang="en-US" dirty="0"/>
              <a:t>  </a:t>
            </a:r>
          </a:p>
        </p:txBody>
      </p:sp>
    </p:spTree>
    <p:extLst>
      <p:ext uri="{BB962C8B-B14F-4D97-AF65-F5344CB8AC3E}">
        <p14:creationId xmlns:p14="http://schemas.microsoft.com/office/powerpoint/2010/main" val="327053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609600"/>
            <a:ext cx="7391400" cy="5909310"/>
          </a:xfrm>
          <a:prstGeom prst="rect">
            <a:avLst/>
          </a:prstGeom>
          <a:noFill/>
        </p:spPr>
        <p:txBody>
          <a:bodyPr wrap="square" rtlCol="0">
            <a:spAutoFit/>
          </a:bodyPr>
          <a:lstStyle/>
          <a:p>
            <a:r>
              <a:rPr lang="en-US" dirty="0">
                <a:solidFill>
                  <a:schemeClr val="bg1"/>
                </a:solidFill>
              </a:rPr>
              <a:t>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TextBox 10"/>
          <p:cNvSpPr txBox="1"/>
          <p:nvPr/>
        </p:nvSpPr>
        <p:spPr>
          <a:xfrm>
            <a:off x="914400" y="609600"/>
            <a:ext cx="762000" cy="369332"/>
          </a:xfrm>
          <a:prstGeom prst="rect">
            <a:avLst/>
          </a:prstGeom>
          <a:noFill/>
        </p:spPr>
        <p:txBody>
          <a:bodyPr wrap="square" rtlCol="0">
            <a:spAutoFit/>
          </a:bodyPr>
          <a:lstStyle/>
          <a:p>
            <a:r>
              <a:rPr lang="en-US" dirty="0"/>
              <a:t>Sales</a:t>
            </a:r>
          </a:p>
        </p:txBody>
      </p:sp>
      <p:sp>
        <p:nvSpPr>
          <p:cNvPr id="12" name="TextBox 11"/>
          <p:cNvSpPr txBox="1"/>
          <p:nvPr/>
        </p:nvSpPr>
        <p:spPr>
          <a:xfrm>
            <a:off x="2057400" y="3194923"/>
            <a:ext cx="3124200" cy="369332"/>
          </a:xfrm>
          <a:prstGeom prst="rect">
            <a:avLst/>
          </a:prstGeom>
          <a:noFill/>
        </p:spPr>
        <p:txBody>
          <a:bodyPr wrap="square" rtlCol="0">
            <a:spAutoFit/>
          </a:bodyPr>
          <a:lstStyle/>
          <a:p>
            <a:r>
              <a:rPr lang="en-US" dirty="0"/>
              <a:t>Yrs. Experience (X1)</a:t>
            </a:r>
          </a:p>
        </p:txBody>
      </p:sp>
      <p:cxnSp>
        <p:nvCxnSpPr>
          <p:cNvPr id="18" name="Straight Connector 17"/>
          <p:cNvCxnSpPr/>
          <p:nvPr/>
        </p:nvCxnSpPr>
        <p:spPr>
          <a:xfrm>
            <a:off x="1676400" y="794266"/>
            <a:ext cx="0" cy="225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76400" y="3048000"/>
            <a:ext cx="365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676400" y="1143000"/>
            <a:ext cx="20574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76400" y="1921133"/>
            <a:ext cx="2438400" cy="745867"/>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3733800"/>
            <a:ext cx="826135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2" name="Table 31"/>
          <p:cNvGraphicFramePr>
            <a:graphicFrameLocks noGrp="1"/>
          </p:cNvGraphicFramePr>
          <p:nvPr/>
        </p:nvGraphicFramePr>
        <p:xfrm>
          <a:off x="2270760" y="4572000"/>
          <a:ext cx="3048000" cy="177165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71450">
                <a:tc>
                  <a:txBody>
                    <a:bodyPr/>
                    <a:lstStyle/>
                    <a:p>
                      <a:pPr marL="0" marR="0" algn="ctr">
                        <a:spcBef>
                          <a:spcPts val="0"/>
                        </a:spcBef>
                        <a:spcAft>
                          <a:spcPts val="0"/>
                        </a:spcAft>
                      </a:pPr>
                      <a:r>
                        <a:rPr lang="en-US" sz="1000" b="1" dirty="0" err="1">
                          <a:effectLst/>
                          <a:latin typeface="Arial"/>
                          <a:ea typeface="Times New Roman"/>
                        </a:rPr>
                        <a:t>Obs</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dirty="0" err="1">
                          <a:effectLst/>
                          <a:latin typeface="Arial"/>
                          <a:ea typeface="Times New Roman"/>
                        </a:rPr>
                        <a:t>YrsExp</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dirty="0">
                          <a:effectLst/>
                          <a:latin typeface="Arial"/>
                          <a:ea typeface="Times New Roman"/>
                        </a:rPr>
                        <a:t>Gender</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YG</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Sales ($0000)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1925">
                <a:tc>
                  <a:txBody>
                    <a:bodyPr/>
                    <a:lstStyle/>
                    <a:p>
                      <a:pPr marL="0" marR="0" algn="ctr">
                        <a:spcBef>
                          <a:spcPts val="0"/>
                        </a:spcBef>
                        <a:spcAft>
                          <a:spcPts val="0"/>
                        </a:spcAft>
                      </a:pPr>
                      <a:r>
                        <a:rPr lang="en-US" sz="1000">
                          <a:effectLst/>
                          <a:latin typeface="Arial"/>
                          <a:ea typeface="Times New Roman"/>
                        </a:rPr>
                        <a:t>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27</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158.83</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1925">
                <a:tc>
                  <a:txBody>
                    <a:bodyPr/>
                    <a:lstStyle/>
                    <a:p>
                      <a:pPr marL="0" marR="0" algn="ctr">
                        <a:spcBef>
                          <a:spcPts val="0"/>
                        </a:spcBef>
                        <a:spcAft>
                          <a:spcPts val="0"/>
                        </a:spcAft>
                      </a:pPr>
                      <a:r>
                        <a:rPr lang="en-US" sz="1000">
                          <a:effectLst/>
                          <a:latin typeface="Arial"/>
                          <a:ea typeface="Times New Roman"/>
                        </a:rPr>
                        <a:t>2</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29</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161.22</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925">
                <a:tc>
                  <a:txBody>
                    <a:bodyPr/>
                    <a:lstStyle/>
                    <a:p>
                      <a:pPr marL="0" marR="0" algn="ctr">
                        <a:spcBef>
                          <a:spcPts val="0"/>
                        </a:spcBef>
                        <a:spcAft>
                          <a:spcPts val="0"/>
                        </a:spcAft>
                      </a:pPr>
                      <a:r>
                        <a:rPr lang="en-US" sz="1000">
                          <a:effectLst/>
                          <a:latin typeface="Arial"/>
                          <a:ea typeface="Times New Roman"/>
                        </a:rPr>
                        <a:t>3</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Arial"/>
                          <a:ea typeface="Times New Roman"/>
                        </a:rPr>
                        <a:t>25</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Arial"/>
                          <a:ea typeface="Times New Roman"/>
                        </a:rPr>
                        <a:t>161.88</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925">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925">
                <a:tc>
                  <a:txBody>
                    <a:bodyPr/>
                    <a:lstStyle/>
                    <a:p>
                      <a:pPr marL="0" marR="0" algn="ctr">
                        <a:spcBef>
                          <a:spcPts val="0"/>
                        </a:spcBef>
                        <a:spcAft>
                          <a:spcPts val="0"/>
                        </a:spcAft>
                      </a:pPr>
                      <a:r>
                        <a:rPr lang="en-US" sz="1000" b="1">
                          <a:effectLst/>
                          <a:latin typeface="Arial"/>
                          <a:ea typeface="Times New Roman"/>
                        </a:rPr>
                        <a:t>.</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dirty="0">
                          <a:effectLst/>
                          <a:latin typeface="Arial"/>
                          <a:ea typeface="Times New Roman"/>
                        </a:rPr>
                        <a:t> .</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925">
                <a:tc>
                  <a:txBody>
                    <a:bodyPr/>
                    <a:lstStyle/>
                    <a:p>
                      <a:pPr marL="0" marR="0" algn="ctr">
                        <a:spcBef>
                          <a:spcPts val="0"/>
                        </a:spcBef>
                        <a:spcAft>
                          <a:spcPts val="0"/>
                        </a:spcAft>
                      </a:pPr>
                      <a:r>
                        <a:rPr lang="en-US" sz="1000" b="1">
                          <a:effectLst/>
                          <a:latin typeface="Arial"/>
                          <a:ea typeface="Times New Roman"/>
                        </a:rPr>
                        <a:t>.</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a:effectLst/>
                          <a:latin typeface="Arial"/>
                          <a:ea typeface="Times New Roman"/>
                        </a:rPr>
                        <a:t>. </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1925">
                <a:tc>
                  <a:txBody>
                    <a:bodyPr/>
                    <a:lstStyle/>
                    <a:p>
                      <a:pPr marL="0" marR="0" algn="ctr">
                        <a:spcBef>
                          <a:spcPts val="0"/>
                        </a:spcBef>
                        <a:spcAft>
                          <a:spcPts val="0"/>
                        </a:spcAft>
                      </a:pPr>
                      <a:r>
                        <a:rPr lang="en-US" sz="1000">
                          <a:effectLst/>
                          <a:latin typeface="Arial"/>
                          <a:ea typeface="Times New Roman"/>
                        </a:rPr>
                        <a:t>58</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17</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17</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151.16</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1925">
                <a:tc>
                  <a:txBody>
                    <a:bodyPr/>
                    <a:lstStyle/>
                    <a:p>
                      <a:pPr marL="0" marR="0" algn="ctr">
                        <a:spcBef>
                          <a:spcPts val="0"/>
                        </a:spcBef>
                        <a:spcAft>
                          <a:spcPts val="0"/>
                        </a:spcAft>
                      </a:pPr>
                      <a:r>
                        <a:rPr lang="en-US" sz="1000">
                          <a:effectLst/>
                          <a:latin typeface="Arial"/>
                          <a:ea typeface="Times New Roman"/>
                        </a:rPr>
                        <a:t>59</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12</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12</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113.73</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1925">
                <a:tc>
                  <a:txBody>
                    <a:bodyPr/>
                    <a:lstStyle/>
                    <a:p>
                      <a:pPr marL="0" marR="0" algn="ctr">
                        <a:spcBef>
                          <a:spcPts val="0"/>
                        </a:spcBef>
                        <a:spcAft>
                          <a:spcPts val="0"/>
                        </a:spcAft>
                      </a:pPr>
                      <a:r>
                        <a:rPr lang="en-US" sz="1000">
                          <a:effectLst/>
                          <a:latin typeface="Arial"/>
                          <a:ea typeface="Times New Roman"/>
                        </a:rPr>
                        <a:t>60</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21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effectLst/>
                          <a:latin typeface="Arial"/>
                          <a:ea typeface="Times New Roman"/>
                        </a:rPr>
                        <a:t>21</a:t>
                      </a:r>
                      <a:endParaRPr lang="en-US" sz="120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Arial"/>
                          <a:ea typeface="Times New Roman"/>
                        </a:rPr>
                        <a:t>157.36</a:t>
                      </a:r>
                      <a:endParaRPr lang="en-US" sz="1200" dirty="0">
                        <a:effectLst/>
                        <a:latin typeface="Times New Roman"/>
                        <a:ea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extBox 1"/>
          <p:cNvSpPr txBox="1"/>
          <p:nvPr/>
        </p:nvSpPr>
        <p:spPr>
          <a:xfrm>
            <a:off x="5638799" y="4191000"/>
            <a:ext cx="3025775" cy="646331"/>
          </a:xfrm>
          <a:prstGeom prst="rect">
            <a:avLst/>
          </a:prstGeom>
          <a:noFill/>
        </p:spPr>
        <p:txBody>
          <a:bodyPr wrap="square" rtlCol="0">
            <a:spAutoFit/>
          </a:bodyPr>
          <a:lstStyle/>
          <a:p>
            <a:r>
              <a:rPr lang="en-US" dirty="0"/>
              <a:t>Data in file </a:t>
            </a:r>
            <a:r>
              <a:rPr lang="en-US" dirty="0" err="1"/>
              <a:t>Sales.force.Sales.sav</a:t>
            </a:r>
            <a:endParaRPr lang="en-US" dirty="0"/>
          </a:p>
        </p:txBody>
      </p:sp>
    </p:spTree>
    <p:extLst>
      <p:ext uri="{BB962C8B-B14F-4D97-AF65-F5344CB8AC3E}">
        <p14:creationId xmlns:p14="http://schemas.microsoft.com/office/powerpoint/2010/main" val="64506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5548226"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706" y="3962400"/>
            <a:ext cx="5635438"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51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8305800" cy="6186309"/>
          </a:xfrm>
          <a:prstGeom prst="rect">
            <a:avLst/>
          </a:prstGeom>
          <a:noFill/>
        </p:spPr>
        <p:txBody>
          <a:bodyPr wrap="square" rtlCol="0">
            <a:spAutoFit/>
          </a:bodyPr>
          <a:lstStyle/>
          <a:p>
            <a:r>
              <a:rPr lang="en-US" u="sng" dirty="0"/>
              <a:t>Qualitative Variable with More than Two Classes</a:t>
            </a:r>
          </a:p>
          <a:p>
            <a:endParaRPr lang="en-US" u="sng" dirty="0"/>
          </a:p>
          <a:p>
            <a:r>
              <a:rPr lang="en-US" dirty="0"/>
              <a:t>Example</a:t>
            </a:r>
          </a:p>
          <a:p>
            <a:r>
              <a:rPr lang="en-US" dirty="0"/>
              <a:t>Atlantis bread company supplies bread to a large no. of supermarkets in Atlanta.  To study the effects of shelf display height (bottom, middle, top) on sales (measured in cases) twelve supermarkets were selected.  Four stores were randomly assigned to each of the 3 shelf heights.  Management is interested in the potential relation between shelf display height and sales.  Conduct a regression analysis using the resulting data in SPSS file </a:t>
            </a:r>
            <a:r>
              <a:rPr lang="en-US" dirty="0" err="1"/>
              <a:t>Bread.sales.sav</a:t>
            </a:r>
            <a:endParaRPr lang="en-US" dirty="0"/>
          </a:p>
          <a:p>
            <a:endParaRPr lang="en-US" dirty="0"/>
          </a:p>
          <a:p>
            <a:r>
              <a:rPr lang="en-US" dirty="0"/>
              <a:t>With more than two classes of a qualitative variable, simply add the appropriate number of additional indicator variables.</a:t>
            </a:r>
          </a:p>
          <a:p>
            <a:r>
              <a:rPr lang="en-US" dirty="0"/>
              <a:t> </a:t>
            </a:r>
          </a:p>
          <a:p>
            <a:r>
              <a:rPr lang="en-US" dirty="0"/>
              <a:t>Let 	X</a:t>
            </a:r>
            <a:r>
              <a:rPr lang="en-US" baseline="-25000" dirty="0"/>
              <a:t>1</a:t>
            </a:r>
            <a:r>
              <a:rPr lang="en-US" dirty="0"/>
              <a:t>= 1 if top shelf,  0 otherwise</a:t>
            </a:r>
          </a:p>
          <a:p>
            <a:r>
              <a:rPr lang="en-US" dirty="0"/>
              <a:t> </a:t>
            </a:r>
          </a:p>
          <a:p>
            <a:r>
              <a:rPr lang="en-US" dirty="0"/>
              <a:t>	X</a:t>
            </a:r>
            <a:r>
              <a:rPr lang="en-US" baseline="-25000" dirty="0"/>
              <a:t>2</a:t>
            </a:r>
            <a:r>
              <a:rPr lang="en-US" dirty="0"/>
              <a:t> = 1 if middle shelf,  0 otherwise</a:t>
            </a:r>
          </a:p>
          <a:p>
            <a:endParaRPr lang="en-US" dirty="0"/>
          </a:p>
          <a:p>
            <a:r>
              <a:rPr lang="en-US" dirty="0"/>
              <a:t>	The model is Y</a:t>
            </a:r>
            <a:r>
              <a:rPr lang="en-US" baseline="-25000" dirty="0"/>
              <a:t>i</a:t>
            </a:r>
            <a:r>
              <a:rPr lang="en-US" dirty="0"/>
              <a:t>  =  β</a:t>
            </a:r>
            <a:r>
              <a:rPr lang="en-US" baseline="-25000" dirty="0"/>
              <a:t>o</a:t>
            </a:r>
            <a:r>
              <a:rPr lang="en-US" dirty="0"/>
              <a:t>  +  β</a:t>
            </a:r>
            <a:r>
              <a:rPr lang="en-US" baseline="-25000" dirty="0"/>
              <a:t>1</a:t>
            </a:r>
            <a:r>
              <a:rPr lang="en-US" dirty="0"/>
              <a:t>X</a:t>
            </a:r>
            <a:r>
              <a:rPr lang="en-US" baseline="-25000" dirty="0"/>
              <a:t>1 </a:t>
            </a:r>
            <a:r>
              <a:rPr lang="en-US" dirty="0"/>
              <a:t>+  β</a:t>
            </a:r>
            <a:r>
              <a:rPr lang="en-US" baseline="-25000" dirty="0"/>
              <a:t>2</a:t>
            </a:r>
            <a:r>
              <a:rPr lang="en-US" dirty="0"/>
              <a:t>X</a:t>
            </a:r>
            <a:r>
              <a:rPr lang="en-US" baseline="-25000" dirty="0"/>
              <a:t>2 </a:t>
            </a:r>
            <a:r>
              <a:rPr lang="en-US" dirty="0"/>
              <a:t> +    ε</a:t>
            </a:r>
          </a:p>
          <a:p>
            <a:r>
              <a:rPr lang="en-US" dirty="0"/>
              <a:t> </a:t>
            </a:r>
          </a:p>
          <a:p>
            <a:r>
              <a:rPr lang="en-US" dirty="0"/>
              <a:t>Interpretation:  	for bottom shelf       E[Y]  = β</a:t>
            </a:r>
            <a:r>
              <a:rPr lang="en-US" baseline="-25000" dirty="0"/>
              <a:t>o</a:t>
            </a:r>
            <a:endParaRPr lang="en-US" dirty="0"/>
          </a:p>
          <a:p>
            <a:r>
              <a:rPr lang="en-US" dirty="0"/>
              <a:t>		for top shelf              E[Y]  = β</a:t>
            </a:r>
            <a:r>
              <a:rPr lang="en-US" baseline="-25000" dirty="0"/>
              <a:t>o  +  </a:t>
            </a:r>
            <a:r>
              <a:rPr lang="en-US" dirty="0"/>
              <a:t>β</a:t>
            </a:r>
            <a:r>
              <a:rPr lang="en-US" baseline="-25000" dirty="0"/>
              <a:t>1</a:t>
            </a:r>
            <a:endParaRPr lang="en-US" dirty="0"/>
          </a:p>
          <a:p>
            <a:r>
              <a:rPr lang="en-US" dirty="0"/>
              <a:t>		 for middle shelf       E[Y]  = β</a:t>
            </a:r>
            <a:r>
              <a:rPr lang="en-US" baseline="-25000" dirty="0"/>
              <a:t>o  +  </a:t>
            </a:r>
            <a:r>
              <a:rPr lang="en-US" dirty="0"/>
              <a:t>β</a:t>
            </a:r>
            <a:r>
              <a:rPr lang="en-US" baseline="-25000" dirty="0"/>
              <a:t>2</a:t>
            </a:r>
          </a:p>
        </p:txBody>
      </p:sp>
    </p:spTree>
    <p:extLst>
      <p:ext uri="{BB962C8B-B14F-4D97-AF65-F5344CB8AC3E}">
        <p14:creationId xmlns:p14="http://schemas.microsoft.com/office/powerpoint/2010/main" val="205751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457200"/>
            <a:ext cx="6096000" cy="646331"/>
          </a:xfrm>
          <a:prstGeom prst="rect">
            <a:avLst/>
          </a:prstGeom>
          <a:noFill/>
        </p:spPr>
        <p:txBody>
          <a:bodyPr wrap="square" rtlCol="0">
            <a:spAutoFit/>
          </a:bodyPr>
          <a:lstStyle/>
          <a:p>
            <a:r>
              <a:rPr lang="en-US" dirty="0" err="1"/>
              <a:t>Bread.sales.sav</a:t>
            </a:r>
            <a:r>
              <a:rPr lang="en-US" dirty="0"/>
              <a:t>  file with Indicator (dummy) coding.  X1 and X2 created using  SPSS </a:t>
            </a:r>
            <a:r>
              <a:rPr lang="en-US" b="1" dirty="0"/>
              <a:t>Transform, Recode into Different Variables</a:t>
            </a:r>
          </a:p>
        </p:txBody>
      </p:sp>
      <p:pic>
        <p:nvPicPr>
          <p:cNvPr id="2" name="Picture 1">
            <a:extLst>
              <a:ext uri="{FF2B5EF4-FFF2-40B4-BE49-F238E27FC236}">
                <a16:creationId xmlns:a16="http://schemas.microsoft.com/office/drawing/2014/main" id="{BE19533B-9C36-419F-B0A5-787B2EB8EFC2}"/>
              </a:ext>
            </a:extLst>
          </p:cNvPr>
          <p:cNvPicPr>
            <a:picLocks noChangeAspect="1"/>
          </p:cNvPicPr>
          <p:nvPr/>
        </p:nvPicPr>
        <p:blipFill>
          <a:blip r:embed="rId2"/>
          <a:stretch>
            <a:fillRect/>
          </a:stretch>
        </p:blipFill>
        <p:spPr>
          <a:xfrm>
            <a:off x="182499" y="1295400"/>
            <a:ext cx="8779001" cy="4932091"/>
          </a:xfrm>
          <a:prstGeom prst="rect">
            <a:avLst/>
          </a:prstGeom>
        </p:spPr>
      </p:pic>
    </p:spTree>
    <p:extLst>
      <p:ext uri="{BB962C8B-B14F-4D97-AF65-F5344CB8AC3E}">
        <p14:creationId xmlns:p14="http://schemas.microsoft.com/office/powerpoint/2010/main" val="29529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228600"/>
            <a:ext cx="5736196"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86600" y="381000"/>
            <a:ext cx="1828800" cy="2031325"/>
          </a:xfrm>
          <a:prstGeom prst="rect">
            <a:avLst/>
          </a:prstGeom>
          <a:noFill/>
        </p:spPr>
        <p:txBody>
          <a:bodyPr wrap="square" rtlCol="0">
            <a:spAutoFit/>
          </a:bodyPr>
          <a:lstStyle/>
          <a:p>
            <a:r>
              <a:rPr lang="en-US" dirty="0"/>
              <a:t>P-value for test</a:t>
            </a:r>
          </a:p>
          <a:p>
            <a:r>
              <a:rPr lang="en-US" dirty="0"/>
              <a:t> Ho: </a:t>
            </a:r>
            <a:r>
              <a:rPr lang="el-GR" dirty="0"/>
              <a:t>Β</a:t>
            </a:r>
            <a:r>
              <a:rPr lang="en-US" baseline="-25000" dirty="0"/>
              <a:t>1 </a:t>
            </a:r>
            <a:r>
              <a:rPr lang="en-US" dirty="0"/>
              <a:t> =  β</a:t>
            </a:r>
            <a:r>
              <a:rPr lang="en-US" baseline="-25000" dirty="0"/>
              <a:t>2   </a:t>
            </a:r>
            <a:r>
              <a:rPr lang="en-US" dirty="0"/>
              <a:t>= 0</a:t>
            </a:r>
          </a:p>
          <a:p>
            <a:r>
              <a:rPr lang="en-US" dirty="0"/>
              <a:t>Note that this is testing if mean sales for all three heights are the same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4" y="1905000"/>
            <a:ext cx="575534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6096000" y="5334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19400" y="4114800"/>
            <a:ext cx="2286000" cy="923330"/>
          </a:xfrm>
          <a:prstGeom prst="rect">
            <a:avLst/>
          </a:prstGeom>
          <a:noFill/>
          <a:ln>
            <a:solidFill>
              <a:schemeClr val="accent1"/>
            </a:solidFill>
          </a:ln>
        </p:spPr>
        <p:txBody>
          <a:bodyPr wrap="square" rtlCol="0">
            <a:spAutoFit/>
          </a:bodyPr>
          <a:lstStyle/>
          <a:p>
            <a:r>
              <a:rPr lang="en-US" dirty="0"/>
              <a:t>Sample means from SPSS Compare Means procedure</a:t>
            </a:r>
          </a:p>
        </p:txBody>
      </p:sp>
      <p:cxnSp>
        <p:nvCxnSpPr>
          <p:cNvPr id="14" name="Straight Arrow Connector 13"/>
          <p:cNvCxnSpPr/>
          <p:nvPr/>
        </p:nvCxnSpPr>
        <p:spPr>
          <a:xfrm flipH="1">
            <a:off x="2339975" y="4648200"/>
            <a:ext cx="4794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3657600"/>
            <a:ext cx="2035175" cy="151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a:xfrm>
            <a:off x="2057400" y="2590800"/>
            <a:ext cx="9906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444807" y="2560320"/>
            <a:ext cx="9906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81800" y="2588984"/>
            <a:ext cx="2057400" cy="1200329"/>
          </a:xfrm>
          <a:prstGeom prst="rect">
            <a:avLst/>
          </a:prstGeom>
          <a:noFill/>
        </p:spPr>
        <p:txBody>
          <a:bodyPr wrap="square" rtlCol="0">
            <a:spAutoFit/>
          </a:bodyPr>
          <a:lstStyle/>
          <a:p>
            <a:r>
              <a:rPr lang="en-US" dirty="0"/>
              <a:t>Interpretation of  regression results regarding mean sales ?</a:t>
            </a:r>
          </a:p>
        </p:txBody>
      </p:sp>
      <p:sp>
        <p:nvSpPr>
          <p:cNvPr id="27" name="TextBox 26"/>
          <p:cNvSpPr txBox="1"/>
          <p:nvPr/>
        </p:nvSpPr>
        <p:spPr>
          <a:xfrm>
            <a:off x="555624" y="152400"/>
            <a:ext cx="1997076" cy="369332"/>
          </a:xfrm>
          <a:prstGeom prst="rect">
            <a:avLst/>
          </a:prstGeom>
          <a:noFill/>
        </p:spPr>
        <p:txBody>
          <a:bodyPr wrap="square" rtlCol="0">
            <a:spAutoFit/>
          </a:bodyPr>
          <a:lstStyle/>
          <a:p>
            <a:r>
              <a:rPr lang="en-US" dirty="0"/>
              <a:t>R square = .940</a:t>
            </a:r>
          </a:p>
        </p:txBody>
      </p:sp>
    </p:spTree>
    <p:extLst>
      <p:ext uri="{BB962C8B-B14F-4D97-AF65-F5344CB8AC3E}">
        <p14:creationId xmlns:p14="http://schemas.microsoft.com/office/powerpoint/2010/main" val="153369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2255</Words>
  <Application>Microsoft Office PowerPoint</Application>
  <PresentationFormat>On-screen Show (4:3)</PresentationFormat>
  <Paragraphs>347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Courier New</vt:lpstr>
      <vt:lpstr>Times New Roman</vt:lpstr>
      <vt:lpstr>Office Theme</vt:lpstr>
      <vt:lpstr>3) Regression Review and Extensions (Continued)</vt:lpstr>
      <vt:lpstr>Qualitative Predictor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Multicollinearity </vt:lpstr>
      <vt:lpstr>PowerPoint Presentation</vt:lpstr>
      <vt:lpstr>PowerPoint Presentation</vt:lpstr>
      <vt:lpstr>PowerPoint Presentation</vt:lpstr>
      <vt:lpstr>PowerPoint Presentation</vt:lpstr>
      <vt:lpstr>PowerPoint Presentation</vt:lpstr>
      <vt:lpstr>PowerPoint Presentation</vt:lpstr>
      <vt:lpstr>Variable Selection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jcwurst</dc:creator>
  <cp:lastModifiedBy>john wurst</cp:lastModifiedBy>
  <cp:revision>94</cp:revision>
  <dcterms:created xsi:type="dcterms:W3CDTF">2012-08-30T01:21:46Z</dcterms:created>
  <dcterms:modified xsi:type="dcterms:W3CDTF">2024-08-28T21:21:05Z</dcterms:modified>
</cp:coreProperties>
</file>