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2" r:id="rId2"/>
    <p:sldId id="293" r:id="rId3"/>
    <p:sldId id="294" r:id="rId4"/>
    <p:sldId id="366" r:id="rId5"/>
    <p:sldId id="295" r:id="rId6"/>
    <p:sldId id="316" r:id="rId7"/>
    <p:sldId id="367" r:id="rId8"/>
    <p:sldId id="317" r:id="rId9"/>
    <p:sldId id="368" r:id="rId10"/>
    <p:sldId id="318" r:id="rId11"/>
    <p:sldId id="319" r:id="rId12"/>
    <p:sldId id="320" r:id="rId13"/>
    <p:sldId id="321" r:id="rId14"/>
    <p:sldId id="322" r:id="rId15"/>
    <p:sldId id="271" r:id="rId16"/>
    <p:sldId id="279" r:id="rId17"/>
    <p:sldId id="280" r:id="rId18"/>
    <p:sldId id="272" r:id="rId19"/>
    <p:sldId id="276" r:id="rId20"/>
    <p:sldId id="277" r:id="rId21"/>
    <p:sldId id="273" r:id="rId22"/>
    <p:sldId id="274" r:id="rId23"/>
    <p:sldId id="275" r:id="rId24"/>
    <p:sldId id="369" r:id="rId25"/>
    <p:sldId id="370" r:id="rId26"/>
    <p:sldId id="281" r:id="rId27"/>
    <p:sldId id="282" r:id="rId28"/>
    <p:sldId id="283" r:id="rId29"/>
    <p:sldId id="297" r:id="rId30"/>
    <p:sldId id="362" r:id="rId31"/>
    <p:sldId id="363" r:id="rId32"/>
    <p:sldId id="299" r:id="rId33"/>
    <p:sldId id="288" r:id="rId34"/>
    <p:sldId id="289" r:id="rId35"/>
    <p:sldId id="290" r:id="rId36"/>
    <p:sldId id="361" r:id="rId37"/>
    <p:sldId id="3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89" d="100"/>
          <a:sy n="89" d="100"/>
        </p:scale>
        <p:origin x="797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8476E-9C37-4490-900D-F52E8BA1EE8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D665-3A9F-4894-81C8-43FF464E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64124" indent="-293894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2pPr>
            <a:lvl3pPr marL="1175576" indent="-235115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3pPr>
            <a:lvl4pPr marL="1645806" indent="-235115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4pPr>
            <a:lvl5pPr marL="2116036" indent="-235115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5pPr>
            <a:lvl6pPr marL="2586266" indent="-235115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6pPr>
            <a:lvl7pPr marL="3056496" indent="-235115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7pPr>
            <a:lvl8pPr marL="3526727" indent="-235115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8pPr>
            <a:lvl9pPr marL="3996957" indent="-235115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E1A226-F7D5-4F7E-81F5-19A354ABB80A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9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F4D5-42E4-49A2-A836-D8954926ACD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1733-81B4-4863-BF22-E16AEB0A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00400"/>
            <a:ext cx="7772400" cy="1470025"/>
          </a:xfrm>
        </p:spPr>
        <p:txBody>
          <a:bodyPr/>
          <a:lstStyle/>
          <a:p>
            <a:r>
              <a:rPr lang="en-US" dirty="0"/>
              <a:t>3) Regression Review and Extensions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F4759-BEE9-4925-9DE0-4EB4802E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3621338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2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931"/>
            <a:ext cx="8229600" cy="6239669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cs typeface="Times New Roman" pitchFamily="18" charset="0"/>
              </a:rPr>
              <a:t>Quality of Fit Measurement</a:t>
            </a:r>
            <a:r>
              <a:rPr lang="en-US" dirty="0"/>
              <a:t> 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We would like to obtain a measure how much we have gained by using the relationship between Adv. (X) and Sales (Y), and the fitted regression line Y</a:t>
            </a:r>
          </a:p>
          <a:p>
            <a:pPr lvl="1"/>
            <a:endParaRPr lang="en-US" sz="2000" dirty="0"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cs typeface="Times New Roman" pitchFamily="18" charset="0"/>
              </a:rPr>
              <a:t>Without incorporating advertising expenditure information we can use the mean of Y for predictions.  Uncertainty can be measured with </a:t>
            </a:r>
          </a:p>
          <a:p>
            <a:pPr marL="457200" lvl="1" indent="0">
              <a:buNone/>
            </a:pPr>
            <a:endParaRPr lang="en-US" sz="1600" dirty="0"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en-US" sz="1600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1600" dirty="0">
                <a:cs typeface="Times New Roman" pitchFamily="18" charset="0"/>
              </a:rPr>
              <a:t>(Y</a:t>
            </a:r>
            <a:r>
              <a:rPr lang="en-US" sz="1600" baseline="-30000" dirty="0">
                <a:cs typeface="Times New Roman" pitchFamily="18" charset="0"/>
              </a:rPr>
              <a:t>i</a:t>
            </a:r>
            <a:r>
              <a:rPr lang="en-US" sz="1600" dirty="0">
                <a:cs typeface="Times New Roman" pitchFamily="18" charset="0"/>
              </a:rPr>
              <a:t>  - Y)</a:t>
            </a:r>
            <a:r>
              <a:rPr lang="en-US" sz="1600" baseline="30000" dirty="0">
                <a:cs typeface="Times New Roman" pitchFamily="18" charset="0"/>
              </a:rPr>
              <a:t>2</a:t>
            </a:r>
            <a:r>
              <a:rPr lang="en-US" sz="1600" dirty="0">
                <a:cs typeface="Times New Roman" pitchFamily="18" charset="0"/>
              </a:rPr>
              <a:t>  =  SST  (total sum of squares) = 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85.21</a:t>
            </a:r>
          </a:p>
          <a:p>
            <a:pPr lvl="1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After obtaining the least squares fitted line, we still had some uncertainty remaining (represented by residuals).  A measure of this remaining variability is </a:t>
            </a:r>
          </a:p>
          <a:p>
            <a:pPr lvl="1">
              <a:lnSpc>
                <a:spcPct val="90000"/>
              </a:lnSpc>
            </a:pPr>
            <a:endParaRPr lang="en-US" sz="1800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1800" dirty="0">
                <a:cs typeface="Times New Roman" pitchFamily="18" charset="0"/>
              </a:rPr>
              <a:t>(Y</a:t>
            </a:r>
            <a:r>
              <a:rPr lang="en-US" sz="1800" baseline="-30000" dirty="0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 -   Y</a:t>
            </a:r>
            <a:r>
              <a:rPr lang="en-US" sz="1800" baseline="-30000" dirty="0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)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  =  SSE (</a:t>
            </a:r>
            <a:r>
              <a:rPr lang="en-US" sz="1600" dirty="0">
                <a:cs typeface="Times New Roman" pitchFamily="18" charset="0"/>
              </a:rPr>
              <a:t>Sum of squared residuals (errors)) = 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9.00</a:t>
            </a:r>
          </a:p>
          <a:p>
            <a:pPr lvl="1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600" dirty="0">
                <a:cs typeface="Times New Roman" pitchFamily="18" charset="0"/>
              </a:rPr>
              <a:t>The amount of  variation that has been “explained” away by the regression relation is the difference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>
                <a:cs typeface="Times New Roman" pitchFamily="18" charset="0"/>
              </a:rPr>
              <a:t>	</a:t>
            </a:r>
            <a:r>
              <a:rPr lang="en-US" sz="1800" dirty="0">
                <a:cs typeface="Times New Roman" pitchFamily="18" charset="0"/>
              </a:rPr>
              <a:t>SST        –         SSE         =      SSR (Regression sum of squares)      </a:t>
            </a:r>
            <a:r>
              <a:rPr lang="en-US" sz="1600" b="1" dirty="0">
                <a:cs typeface="Times New Roman" pitchFamily="18" charset="0"/>
              </a:rPr>
              <a:t>=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1800" dirty="0">
                <a:cs typeface="Times New Roman" pitchFamily="18" charset="0"/>
              </a:rPr>
              <a:t> (Y</a:t>
            </a:r>
            <a:r>
              <a:rPr lang="en-US" sz="1800" baseline="-30000" dirty="0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  - Y)</a:t>
            </a:r>
            <a:r>
              <a:rPr lang="en-US" sz="1800" baseline="30000" dirty="0">
                <a:cs typeface="Times New Roman" pitchFamily="18" charset="0"/>
              </a:rPr>
              <a:t>2</a:t>
            </a:r>
            <a:r>
              <a:rPr lang="en-US" sz="1600" b="1" dirty="0">
                <a:cs typeface="Times New Roman" pitchFamily="18" charset="0"/>
              </a:rPr>
              <a:t> </a:t>
            </a: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         85.21</a:t>
            </a:r>
            <a:r>
              <a:rPr lang="en-US" sz="1600" b="1" dirty="0">
                <a:cs typeface="Times New Roman" pitchFamily="18" charset="0"/>
              </a:rPr>
              <a:t>       -          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9.00 </a:t>
            </a:r>
            <a:r>
              <a:rPr lang="en-US" sz="1600" b="1" dirty="0">
                <a:cs typeface="Times New Roman" pitchFamily="18" charset="0"/>
              </a:rPr>
              <a:t>          =       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76.21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cs typeface="Times New Roman" pitchFamily="18" charset="0"/>
              </a:rPr>
              <a:t>Rearranging: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cs typeface="Times New Roman" pitchFamily="18" charset="0"/>
              </a:rPr>
              <a:t>           SST         =           SSR         +         SSE                  (called  Analysis of Variance, ANOVA)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cs typeface="Times New Roman" pitchFamily="18" charset="0"/>
              </a:rPr>
              <a:t>        Total                  Explained       Unexplained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cs typeface="Times New Roman" pitchFamily="18" charset="0"/>
              </a:rPr>
              <a:t>   Variation                Variation         Variation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        85.21         </a:t>
            </a:r>
            <a:r>
              <a:rPr lang="en-US" sz="1600" b="1" dirty="0">
                <a:cs typeface="Times New Roman" pitchFamily="18" charset="0"/>
              </a:rPr>
              <a:t>=</a:t>
            </a:r>
            <a:r>
              <a:rPr lang="en-US" sz="1600" dirty="0">
                <a:cs typeface="Times New Roman" pitchFamily="18" charset="0"/>
              </a:rPr>
              <a:t>           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76.21</a:t>
            </a:r>
            <a:r>
              <a:rPr lang="en-US" sz="1600" dirty="0">
                <a:cs typeface="Times New Roman" pitchFamily="18" charset="0"/>
              </a:rPr>
              <a:t>       +          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9.00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cs typeface="Times New Roman" pitchFamily="18" charset="0"/>
              </a:rPr>
              <a:t>      </a:t>
            </a:r>
            <a:r>
              <a:rPr lang="en-US" sz="1600" b="1" dirty="0">
                <a:cs typeface="Times New Roman" pitchFamily="18" charset="0"/>
              </a:rPr>
              <a:t>			</a:t>
            </a:r>
          </a:p>
          <a:p>
            <a:pPr marL="457200" lvl="1" indent="0">
              <a:buNone/>
            </a:pPr>
            <a:endParaRPr lang="en-US" sz="1600" dirty="0"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cs typeface="Times New Roman" pitchFamily="18" charset="0"/>
              </a:rPr>
              <a:t>And the proportionate reduction in total variation =  SSR/SST    =  </a:t>
            </a:r>
            <a:r>
              <a:rPr lang="en-US" sz="1600" b="1" dirty="0">
                <a:solidFill>
                  <a:srgbClr val="FF0000"/>
                </a:solidFill>
                <a:cs typeface="Times New Roman" pitchFamily="18" charset="0"/>
              </a:rPr>
              <a:t>76.21/85.21</a:t>
            </a:r>
            <a:r>
              <a:rPr lang="en-US" sz="1600" dirty="0">
                <a:cs typeface="Times New Roman" pitchFamily="18" charset="0"/>
              </a:rPr>
              <a:t>  =    </a:t>
            </a:r>
            <a:r>
              <a:rPr lang="en-US" sz="1600" b="1" dirty="0">
                <a:cs typeface="Times New Roman" pitchFamily="18" charset="0"/>
              </a:rPr>
              <a:t>.89</a:t>
            </a:r>
          </a:p>
          <a:p>
            <a:pPr marL="457200" lvl="1" indent="0">
              <a:buNone/>
            </a:pPr>
            <a:endParaRPr lang="en-US" sz="1600" b="1" dirty="0"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600" b="1" dirty="0">
                <a:cs typeface="Times New Roman" pitchFamily="18" charset="0"/>
              </a:rPr>
              <a:t>SSR/SST is called the </a:t>
            </a:r>
            <a:r>
              <a:rPr lang="en-US" sz="1600" b="1" u="sng" dirty="0">
                <a:cs typeface="Times New Roman" pitchFamily="18" charset="0"/>
              </a:rPr>
              <a:t>coefficient of determination </a:t>
            </a:r>
            <a:r>
              <a:rPr lang="en-US" sz="1600" b="1" dirty="0">
                <a:cs typeface="Times New Roman" pitchFamily="18" charset="0"/>
              </a:rPr>
              <a:t>and denoted </a:t>
            </a:r>
            <a:r>
              <a:rPr lang="en-US" sz="2300" b="1" dirty="0">
                <a:cs typeface="Times New Roman" pitchFamily="18" charset="0"/>
              </a:rPr>
              <a:t>r</a:t>
            </a:r>
            <a:r>
              <a:rPr lang="en-US" sz="2300" b="1" baseline="30000" dirty="0">
                <a:cs typeface="Times New Roman" pitchFamily="18" charset="0"/>
              </a:rPr>
              <a:t>2</a:t>
            </a:r>
          </a:p>
          <a:p>
            <a:pPr marL="457200" lvl="1" indent="0">
              <a:buNone/>
            </a:pPr>
            <a:endParaRPr lang="en-US" sz="1600" dirty="0"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cs typeface="Times New Roman" pitchFamily="18" charset="0"/>
            </a:endParaRPr>
          </a:p>
          <a:p>
            <a:pPr lvl="1"/>
            <a:endParaRPr lang="en-US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1011716" name="Text Box 4"/>
          <p:cNvSpPr txBox="1">
            <a:spLocks noChangeArrowheads="1"/>
          </p:cNvSpPr>
          <p:nvPr/>
        </p:nvSpPr>
        <p:spPr bwMode="auto">
          <a:xfrm>
            <a:off x="1752600" y="2895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A6009D27-AEBD-4209-94DC-C20F26C10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7360" y="2133600"/>
            <a:ext cx="914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201AD-FCB7-418E-A6C6-3ABAF31B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914400"/>
            <a:ext cx="432854" cy="493819"/>
          </a:xfrm>
          <a:prstGeom prst="rect">
            <a:avLst/>
          </a:prstGeom>
        </p:spPr>
      </p:pic>
      <p:sp>
        <p:nvSpPr>
          <p:cNvPr id="3" name="Line 5">
            <a:extLst>
              <a:ext uri="{FF2B5EF4-FFF2-40B4-BE49-F238E27FC236}">
                <a16:creationId xmlns:a16="http://schemas.microsoft.com/office/drawing/2014/main" id="{48AA9B93-CA86-4A56-9B08-ABED0E590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33800"/>
            <a:ext cx="914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51F2A23-2A54-4F0D-BB82-CE78FC2E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733" y="3550443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6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7691"/>
            <a:ext cx="85344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Quality of fit measurement, Summarizing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Putting it together,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SST = SSR + SSE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Called analysis of variance (ANOVA)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Coefficient of determination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   r</a:t>
            </a:r>
            <a:r>
              <a:rPr lang="en-US" sz="2000" baseline="30000" dirty="0"/>
              <a:t>2  </a:t>
            </a:r>
            <a:r>
              <a:rPr lang="en-US" sz="2000" dirty="0"/>
              <a:t>= SSR/SST   (relative reduction in variation of Y)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Correlation coefficient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   r = (+/-)     r</a:t>
            </a:r>
            <a:r>
              <a:rPr lang="en-US" sz="2000" baseline="30000" dirty="0"/>
              <a:t>2</a:t>
            </a:r>
            <a:r>
              <a:rPr lang="en-US" sz="2000" dirty="0"/>
              <a:t>   (sign determined by sign of slope </a:t>
            </a:r>
            <a:r>
              <a:rPr lang="en-US" sz="2000" dirty="0">
                <a:cs typeface="Times New Roman" pitchFamily="18" charset="0"/>
              </a:rPr>
              <a:t>β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endParaRPr lang="en-US" sz="2000" baseline="-30000" dirty="0">
              <a:cs typeface="Times New Roman" pitchFamily="18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3200" baseline="-30000" dirty="0">
                <a:cs typeface="Times New Roman" pitchFamily="18" charset="0"/>
              </a:rPr>
              <a:t>For our example, r2 =  .89,   sqrt(.89)  =  .94, 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3200" baseline="-30000" dirty="0">
                <a:cs typeface="Times New Roman" pitchFamily="18" charset="0"/>
              </a:rPr>
              <a:t> r  =   .94    (positive since our slope is positive, Y = 7.616 + 1.952 X)</a:t>
            </a:r>
            <a:endParaRPr lang="en-US" sz="2000" baseline="-30000" dirty="0">
              <a:cs typeface="Times New Roman" pitchFamily="18" charset="0"/>
            </a:endParaRPr>
          </a:p>
        </p:txBody>
      </p:sp>
      <p:sp>
        <p:nvSpPr>
          <p:cNvPr id="1014788" name="Text Box 4"/>
          <p:cNvSpPr txBox="1">
            <a:spLocks noChangeArrowheads="1"/>
          </p:cNvSpPr>
          <p:nvPr/>
        </p:nvSpPr>
        <p:spPr bwMode="auto">
          <a:xfrm>
            <a:off x="6781800" y="3733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1014789" name="Line 5"/>
          <p:cNvSpPr>
            <a:spLocks noChangeShapeType="1"/>
          </p:cNvSpPr>
          <p:nvPr/>
        </p:nvSpPr>
        <p:spPr bwMode="auto">
          <a:xfrm>
            <a:off x="2971800" y="391715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790" name="Line 6"/>
          <p:cNvSpPr>
            <a:spLocks noChangeShapeType="1"/>
          </p:cNvSpPr>
          <p:nvPr/>
        </p:nvSpPr>
        <p:spPr bwMode="auto">
          <a:xfrm flipV="1">
            <a:off x="2933700" y="3917156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791" name="Line 7"/>
          <p:cNvSpPr>
            <a:spLocks noChangeShapeType="1"/>
          </p:cNvSpPr>
          <p:nvPr/>
        </p:nvSpPr>
        <p:spPr bwMode="auto">
          <a:xfrm>
            <a:off x="2881222" y="4038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3186F75B-058A-46A4-B335-4EC37523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4648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3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Conceptual Model for simple linear regression</a:t>
            </a:r>
          </a:p>
          <a:p>
            <a:pPr lvl="1">
              <a:buFontTx/>
              <a:buNone/>
            </a:pPr>
            <a:r>
              <a:rPr lang="en-US" sz="2400" dirty="0">
                <a:cs typeface="Times New Roman" pitchFamily="18" charset="0"/>
              </a:rPr>
              <a:t>			Y  =  β</a:t>
            </a:r>
            <a:r>
              <a:rPr lang="en-US" sz="2400" baseline="-25000" dirty="0"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 +  β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X  +  ε</a:t>
            </a:r>
          </a:p>
          <a:p>
            <a:pPr lvl="1">
              <a:buFontTx/>
              <a:buNone/>
            </a:pPr>
            <a:r>
              <a:rPr lang="en-US" sz="2400" dirty="0">
                <a:cs typeface="Times New Roman" pitchFamily="18" charset="0"/>
              </a:rPr>
              <a:t>		</a:t>
            </a:r>
            <a:r>
              <a:rPr lang="en-US" sz="1800" dirty="0">
                <a:cs typeface="Times New Roman" pitchFamily="18" charset="0"/>
              </a:rPr>
              <a:t>Where the errors are assumed independent, normal, with mean 0 and 	constant variance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Note that  from our sample we obtain: Y  =  β</a:t>
            </a:r>
            <a:r>
              <a:rPr lang="en-US" sz="2000" baseline="-25000" dirty="0">
                <a:cs typeface="Times New Roman" pitchFamily="18" charset="0"/>
              </a:rPr>
              <a:t>o</a:t>
            </a:r>
            <a:r>
              <a:rPr lang="en-US" sz="2000" dirty="0">
                <a:cs typeface="Times New Roman" pitchFamily="18" charset="0"/>
              </a:rPr>
              <a:t> +  β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X 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β</a:t>
            </a:r>
            <a:r>
              <a:rPr lang="en-US" sz="2000" baseline="-30000" dirty="0">
                <a:cs typeface="Times New Roman" pitchFamily="18" charset="0"/>
              </a:rPr>
              <a:t>1    </a:t>
            </a:r>
            <a:r>
              <a:rPr lang="en-US" sz="2000" dirty="0">
                <a:cs typeface="Times New Roman" pitchFamily="18" charset="0"/>
              </a:rPr>
              <a:t>is a point estimator of</a:t>
            </a:r>
            <a:r>
              <a:rPr lang="en-US" sz="2000" b="1" dirty="0">
                <a:cs typeface="Times New Roman" pitchFamily="18" charset="0"/>
              </a:rPr>
              <a:t>   </a:t>
            </a:r>
            <a:r>
              <a:rPr lang="en-US" sz="2000" dirty="0">
                <a:cs typeface="Times New Roman" pitchFamily="18" charset="0"/>
              </a:rPr>
              <a:t>β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endParaRPr lang="en-US" sz="2000" dirty="0">
              <a:cs typeface="Times New Roman" pitchFamily="18" charset="0"/>
            </a:endParaRPr>
          </a:p>
          <a:p>
            <a:pPr lvl="2">
              <a:buFontTx/>
              <a:buNone/>
            </a:pPr>
            <a:r>
              <a:rPr lang="en-US" sz="2000" dirty="0">
                <a:cs typeface="Times New Roman" pitchFamily="18" charset="0"/>
              </a:rPr>
              <a:t> 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β</a:t>
            </a:r>
            <a:r>
              <a:rPr lang="en-US" sz="2000" baseline="-30000" dirty="0">
                <a:cs typeface="Times New Roman" pitchFamily="18" charset="0"/>
              </a:rPr>
              <a:t>o  </a:t>
            </a:r>
            <a:r>
              <a:rPr lang="en-US" sz="2000" dirty="0">
                <a:cs typeface="Times New Roman" pitchFamily="18" charset="0"/>
              </a:rPr>
              <a:t> is a point estimator of   β</a:t>
            </a:r>
            <a:r>
              <a:rPr lang="en-US" sz="2000" baseline="-30000" dirty="0">
                <a:cs typeface="Times New Roman" pitchFamily="18" charset="0"/>
              </a:rPr>
              <a:t>o</a:t>
            </a:r>
            <a:endParaRPr lang="en-US" sz="2000" dirty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000" dirty="0">
                <a:cs typeface="Times New Roman" pitchFamily="18" charset="0"/>
              </a:rPr>
              <a:t>		</a:t>
            </a:r>
          </a:p>
          <a:p>
            <a:pPr lvl="2"/>
            <a:r>
              <a:rPr lang="en-US" sz="1800" dirty="0">
                <a:cs typeface="Times New Roman" pitchFamily="18" charset="0"/>
              </a:rPr>
              <a:t>Y is a point estimator of  β</a:t>
            </a:r>
            <a:r>
              <a:rPr lang="en-US" sz="1800" baseline="-30000" dirty="0">
                <a:cs typeface="Times New Roman" pitchFamily="18" charset="0"/>
              </a:rPr>
              <a:t>o</a:t>
            </a:r>
            <a:r>
              <a:rPr lang="en-US" sz="1800" dirty="0">
                <a:cs typeface="Times New Roman" pitchFamily="18" charset="0"/>
              </a:rPr>
              <a:t> +  β</a:t>
            </a:r>
            <a:r>
              <a:rPr lang="en-US" sz="1800" baseline="-30000" dirty="0">
                <a:cs typeface="Times New Roman" pitchFamily="18" charset="0"/>
              </a:rPr>
              <a:t>1</a:t>
            </a:r>
            <a:r>
              <a:rPr lang="en-US" sz="1800" dirty="0">
                <a:cs typeface="Times New Roman" pitchFamily="18" charset="0"/>
              </a:rPr>
              <a:t>X =  μ </a:t>
            </a:r>
          </a:p>
          <a:p>
            <a:pPr lvl="1">
              <a:buFontTx/>
              <a:buNone/>
            </a:pPr>
            <a:r>
              <a:rPr lang="en-US" sz="2000" dirty="0">
                <a:cs typeface="Times New Roman" pitchFamily="18" charset="0"/>
              </a:rPr>
              <a:t>			</a:t>
            </a:r>
            <a:r>
              <a:rPr lang="en-US" sz="1800" dirty="0">
                <a:cs typeface="Times New Roman" pitchFamily="18" charset="0"/>
              </a:rPr>
              <a:t>(and also a point estimator of a predicted Y value)</a:t>
            </a:r>
          </a:p>
          <a:p>
            <a:pPr lvl="1"/>
            <a:endParaRPr lang="en-US" sz="1800" dirty="0"/>
          </a:p>
          <a:p>
            <a:endParaRPr lang="en-US" sz="2800" dirty="0"/>
          </a:p>
        </p:txBody>
      </p:sp>
      <p:sp>
        <p:nvSpPr>
          <p:cNvPr id="1016836" name="Text Box 4"/>
          <p:cNvSpPr txBox="1">
            <a:spLocks noChangeArrowheads="1"/>
          </p:cNvSpPr>
          <p:nvPr/>
        </p:nvSpPr>
        <p:spPr bwMode="auto">
          <a:xfrm>
            <a:off x="1600200" y="4891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1016837" name="Text Box 5"/>
          <p:cNvSpPr txBox="1">
            <a:spLocks noChangeArrowheads="1"/>
          </p:cNvSpPr>
          <p:nvPr/>
        </p:nvSpPr>
        <p:spPr bwMode="auto">
          <a:xfrm>
            <a:off x="1600200" y="4205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1016838" name="Text Box 6"/>
          <p:cNvSpPr txBox="1">
            <a:spLocks noChangeArrowheads="1"/>
          </p:cNvSpPr>
          <p:nvPr/>
        </p:nvSpPr>
        <p:spPr bwMode="auto">
          <a:xfrm>
            <a:off x="1600200" y="34432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D3F80DD-54BC-454F-ACBA-AB7A8CDD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124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060000-B3CA-4D99-9499-FCCC8503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066344"/>
            <a:ext cx="432854" cy="499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C779A-A15D-44D5-A6B1-AA3D1EBF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099412"/>
            <a:ext cx="43285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534400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Test of a relationship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Ho: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=0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H</a:t>
            </a:r>
            <a:r>
              <a:rPr lang="en-US" baseline="-25000" dirty="0"/>
              <a:t>1: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 </a:t>
            </a:r>
            <a:r>
              <a:rPr lang="en-US" dirty="0"/>
              <a:t>not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Decision rule: H</a:t>
            </a:r>
            <a:r>
              <a:rPr lang="en-US" baseline="-25000" dirty="0"/>
              <a:t>1</a:t>
            </a:r>
            <a:r>
              <a:rPr lang="en-US" dirty="0"/>
              <a:t> if P-value &lt; </a:t>
            </a:r>
            <a:r>
              <a:rPr lang="en-US" dirty="0">
                <a:latin typeface="Symbol" pitchFamily="18" charset="2"/>
              </a:rPr>
              <a:t>a, </a:t>
            </a:r>
            <a:r>
              <a:rPr lang="en-US" dirty="0"/>
              <a:t>else Ho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Where the test statistic is t= </a:t>
            </a:r>
            <a:r>
              <a:rPr lang="en-US" dirty="0">
                <a:cs typeface="Times New Roman" pitchFamily="18" charset="0"/>
              </a:rPr>
              <a:t>β</a:t>
            </a:r>
            <a:r>
              <a:rPr lang="en-US" baseline="-30000" dirty="0">
                <a:cs typeface="Times New Roman" pitchFamily="18" charset="0"/>
              </a:rPr>
              <a:t>1 </a:t>
            </a:r>
            <a:r>
              <a:rPr lang="en-US" dirty="0"/>
              <a:t>/SE(</a:t>
            </a:r>
            <a:r>
              <a:rPr lang="en-US" dirty="0">
                <a:cs typeface="Times New Roman" pitchFamily="18" charset="0"/>
              </a:rPr>
              <a:t>β</a:t>
            </a:r>
            <a:r>
              <a:rPr lang="en-US" baseline="-30000" dirty="0">
                <a:cs typeface="Times New Roman" pitchFamily="18" charset="0"/>
              </a:rPr>
              <a:t>1</a:t>
            </a:r>
            <a:r>
              <a:rPr lang="en-US" dirty="0"/>
              <a:t>)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876800" y="4114800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19800" y="4114800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Software output for our simple linear regression example </a:t>
            </a:r>
          </a:p>
          <a:p>
            <a:pPr>
              <a:buFont typeface="Monotype Sorts" pitchFamily="2" charset="2"/>
              <a:buNone/>
            </a:pPr>
            <a:endParaRPr lang="en-US" sz="2000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228600" y="2209800"/>
            <a:ext cx="8610600" cy="232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Analysis of Variance (ANOVA)</a:t>
            </a:r>
          </a:p>
          <a:p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 of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Squares       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Regression     76.20608       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Residual        9.00452       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Total          85.21060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R-Square     0.8943</a:t>
            </a: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75761"/>
            <a:ext cx="7127606" cy="14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3252431"/>
            <a:ext cx="495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Probability value (p-value) to test if </a:t>
            </a:r>
            <a:r>
              <a:rPr lang="en-US" sz="1200" dirty="0" err="1"/>
              <a:t>AdExp</a:t>
            </a:r>
            <a:r>
              <a:rPr lang="en-US" sz="1200" dirty="0"/>
              <a:t> should be dropped from model (if sample evidence indicates corresponding Beta =0 or not).  Typical rule, if p-value &lt; .05, conclude corresponding Beta is not 0)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05400" y="4175761"/>
            <a:ext cx="533400" cy="1082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5715000"/>
            <a:ext cx="3886200" cy="86177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Confidence limits provide information about the precision of the estimate</a:t>
            </a:r>
          </a:p>
          <a:p>
            <a:endParaRPr lang="en-US" sz="1200" dirty="0"/>
          </a:p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/>
              <a:t>  +/-  t *SE(B</a:t>
            </a:r>
            <a:r>
              <a:rPr lang="en-US" sz="1400" baseline="-25000" dirty="0"/>
              <a:t>1</a:t>
            </a:r>
            <a:r>
              <a:rPr lang="en-US" sz="1400" dirty="0"/>
              <a:t>)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53100" y="5334000"/>
            <a:ext cx="876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6">
            <a:extLst>
              <a:ext uri="{FF2B5EF4-FFF2-40B4-BE49-F238E27FC236}">
                <a16:creationId xmlns:a16="http://schemas.microsoft.com/office/drawing/2014/main" id="{2B44C78D-5181-490E-8B65-1AAD1AB7E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65711"/>
            <a:ext cx="30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A23B796-5739-46FC-B7E9-34C843018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13353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8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Regression Analysis 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1187186"/>
            <a:ext cx="7727950" cy="4114800"/>
          </a:xfrm>
        </p:spPr>
        <p:txBody>
          <a:bodyPr/>
          <a:lstStyle/>
          <a:p>
            <a:r>
              <a:rPr lang="en-US" sz="2800" dirty="0"/>
              <a:t>Multiple Regression</a:t>
            </a:r>
          </a:p>
          <a:p>
            <a:pPr lvl="1"/>
            <a:r>
              <a:rPr lang="en-US" sz="2000" dirty="0"/>
              <a:t>Multiple regression conceptual model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Y  =  β</a:t>
            </a:r>
            <a:r>
              <a:rPr lang="en-US" sz="2400" baseline="-30000" dirty="0"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  +  β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X</a:t>
            </a:r>
            <a:r>
              <a:rPr lang="en-US" sz="2400" baseline="-30000" dirty="0">
                <a:cs typeface="Times New Roman" pitchFamily="18" charset="0"/>
              </a:rPr>
              <a:t>1 </a:t>
            </a:r>
            <a:r>
              <a:rPr lang="en-US" sz="2400" dirty="0">
                <a:cs typeface="Times New Roman" pitchFamily="18" charset="0"/>
              </a:rPr>
              <a:t>+  β</a:t>
            </a:r>
            <a:r>
              <a:rPr lang="en-US" sz="2400" baseline="-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X</a:t>
            </a:r>
            <a:r>
              <a:rPr lang="en-US" sz="2400" baseline="-30000" dirty="0">
                <a:cs typeface="Times New Roman" pitchFamily="18" charset="0"/>
              </a:rPr>
              <a:t>2 </a:t>
            </a:r>
            <a:r>
              <a:rPr lang="en-US" sz="2400" dirty="0">
                <a:cs typeface="Times New Roman" pitchFamily="18" charset="0"/>
              </a:rPr>
              <a:t> + … + β</a:t>
            </a:r>
            <a:r>
              <a:rPr lang="en-US" sz="2400" baseline="-30000" dirty="0" err="1">
                <a:cs typeface="Times New Roman" pitchFamily="18" charset="0"/>
              </a:rPr>
              <a:t>k</a:t>
            </a:r>
            <a:r>
              <a:rPr lang="en-US" sz="2400" dirty="0" err="1">
                <a:cs typeface="Times New Roman" pitchFamily="18" charset="0"/>
              </a:rPr>
              <a:t>X</a:t>
            </a:r>
            <a:r>
              <a:rPr lang="en-US" sz="2400" baseline="-30000" dirty="0" err="1">
                <a:cs typeface="Times New Roman" pitchFamily="18" charset="0"/>
              </a:rPr>
              <a:t>k</a:t>
            </a:r>
            <a:r>
              <a:rPr lang="en-US" sz="2400" baseline="-30000" dirty="0">
                <a:cs typeface="Times New Roman" pitchFamily="18" charset="0"/>
              </a:rPr>
              <a:t>    </a:t>
            </a:r>
            <a:r>
              <a:rPr lang="en-US" sz="2400" dirty="0">
                <a:cs typeface="Times New Roman" pitchFamily="18" charset="0"/>
              </a:rPr>
              <a:t>+  ε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cs typeface="Times New Roman" pitchFamily="18" charset="0"/>
              </a:rPr>
              <a:t>           </a:t>
            </a:r>
            <a:r>
              <a:rPr lang="en-US" sz="1800" dirty="0">
                <a:cs typeface="Times New Roman" pitchFamily="18" charset="0"/>
              </a:rPr>
              <a:t>Y  =  β</a:t>
            </a:r>
            <a:r>
              <a:rPr lang="en-US" sz="1800" baseline="-30000" dirty="0">
                <a:cs typeface="Times New Roman" pitchFamily="18" charset="0"/>
              </a:rPr>
              <a:t>o</a:t>
            </a:r>
            <a:r>
              <a:rPr lang="en-US" sz="1800" dirty="0">
                <a:cs typeface="Times New Roman" pitchFamily="18" charset="0"/>
              </a:rPr>
              <a:t>  +  β</a:t>
            </a:r>
            <a:r>
              <a:rPr lang="en-US" sz="1800" baseline="-30000" dirty="0">
                <a:cs typeface="Times New Roman" pitchFamily="18" charset="0"/>
              </a:rPr>
              <a:t>1</a:t>
            </a:r>
            <a:r>
              <a:rPr lang="en-US" sz="1800" dirty="0">
                <a:cs typeface="Times New Roman" pitchFamily="18" charset="0"/>
              </a:rPr>
              <a:t>X</a:t>
            </a:r>
            <a:r>
              <a:rPr lang="en-US" sz="1800" baseline="-30000" dirty="0">
                <a:cs typeface="Times New Roman" pitchFamily="18" charset="0"/>
              </a:rPr>
              <a:t>1 </a:t>
            </a:r>
            <a:r>
              <a:rPr lang="en-US" sz="1800" dirty="0">
                <a:cs typeface="Times New Roman" pitchFamily="18" charset="0"/>
              </a:rPr>
              <a:t>+  β</a:t>
            </a:r>
            <a:r>
              <a:rPr lang="en-US" sz="1800" baseline="-30000" dirty="0">
                <a:cs typeface="Times New Roman" pitchFamily="18" charset="0"/>
              </a:rPr>
              <a:t>2</a:t>
            </a:r>
            <a:r>
              <a:rPr lang="en-US" sz="1800" dirty="0">
                <a:cs typeface="Times New Roman" pitchFamily="18" charset="0"/>
              </a:rPr>
              <a:t>X</a:t>
            </a:r>
            <a:r>
              <a:rPr lang="en-US" sz="1800" baseline="-30000" dirty="0">
                <a:cs typeface="Times New Roman" pitchFamily="18" charset="0"/>
              </a:rPr>
              <a:t>2 </a:t>
            </a:r>
            <a:r>
              <a:rPr lang="en-US" sz="1800" dirty="0">
                <a:cs typeface="Times New Roman" pitchFamily="18" charset="0"/>
              </a:rPr>
              <a:t>+  ε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Extending our example by including a second explanatory variable: point-of-sale expenditure (X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 lvl="1"/>
            <a:endParaRPr lang="en-US" sz="2000" baseline="-30000" dirty="0">
              <a:cs typeface="Times New Roman" pitchFamily="18" charset="0"/>
            </a:endParaRPr>
          </a:p>
          <a:p>
            <a:pPr lvl="1"/>
            <a:endParaRPr lang="en-US" sz="2000" baseline="-30000" dirty="0">
              <a:cs typeface="Times New Roman" pitchFamily="18" charset="0"/>
            </a:endParaRPr>
          </a:p>
          <a:p>
            <a:pPr lvl="1"/>
            <a:endParaRPr lang="en-US" sz="2000" baseline="-300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000" dirty="0"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000" dirty="0"/>
              <a:t> </a:t>
            </a:r>
          </a:p>
          <a:p>
            <a:endParaRPr lang="en-US" sz="2800" dirty="0"/>
          </a:p>
        </p:txBody>
      </p:sp>
      <p:pic>
        <p:nvPicPr>
          <p:cNvPr id="10188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89363"/>
            <a:ext cx="3962400" cy="291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92FF38-A872-44E6-A727-B6938017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"/>
            <a:ext cx="29802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7924800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Test for relation involves an F test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Y  =  β</a:t>
            </a:r>
            <a:r>
              <a:rPr lang="en-US" baseline="-300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o</a:t>
            </a:r>
            <a:r>
              <a:rPr lang="en-US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  +  β</a:t>
            </a:r>
            <a:r>
              <a:rPr lang="en-US" baseline="-300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X</a:t>
            </a:r>
            <a:r>
              <a:rPr lang="en-US" baseline="-300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1 </a:t>
            </a:r>
            <a:r>
              <a:rPr lang="en-US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+  β</a:t>
            </a:r>
            <a:r>
              <a:rPr lang="en-US" baseline="-300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X</a:t>
            </a:r>
            <a:r>
              <a:rPr lang="en-US" baseline="-300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2 </a:t>
            </a:r>
            <a:r>
              <a:rPr lang="en-US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+  ε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= b</a:t>
            </a:r>
            <a:r>
              <a:rPr lang="en-US" baseline="-25000" dirty="0">
                <a:latin typeface="Symbol" pitchFamily="18" charset="2"/>
              </a:rPr>
              <a:t>2  </a:t>
            </a:r>
            <a:r>
              <a:rPr lang="en-US" dirty="0"/>
              <a:t>=0</a:t>
            </a:r>
            <a:endParaRPr lang="en-US" baseline="-25000" dirty="0"/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Symbol" pitchFamily="18" charset="2"/>
              </a:rPr>
              <a:t>H</a:t>
            </a:r>
            <a:r>
              <a:rPr lang="en-US" baseline="-25000" dirty="0"/>
              <a:t>1</a:t>
            </a:r>
            <a:r>
              <a:rPr lang="en-US" dirty="0">
                <a:latin typeface="Symbol" pitchFamily="18" charset="2"/>
              </a:rPr>
              <a:t>: </a:t>
            </a:r>
            <a:r>
              <a:rPr lang="en-US" dirty="0"/>
              <a:t>not all above equalities hold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DR: H</a:t>
            </a:r>
            <a:r>
              <a:rPr lang="en-US" sz="2800" baseline="-25000" dirty="0"/>
              <a:t>1</a:t>
            </a:r>
            <a:r>
              <a:rPr lang="en-US" sz="2800" dirty="0"/>
              <a:t> if P-value &lt; </a:t>
            </a:r>
            <a:r>
              <a:rPr lang="en-US" sz="2800" dirty="0">
                <a:latin typeface="Symbol" pitchFamily="18" charset="2"/>
              </a:rPr>
              <a:t>a, </a:t>
            </a:r>
            <a:r>
              <a:rPr lang="en-US" sz="2800" dirty="0"/>
              <a:t>else Ho.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Test Statistic  F = (</a:t>
            </a:r>
            <a:r>
              <a:rPr lang="en-US" sz="2800" b="1" dirty="0">
                <a:solidFill>
                  <a:srgbClr val="FF0000"/>
                </a:solidFill>
              </a:rPr>
              <a:t>SSR</a:t>
            </a:r>
            <a:r>
              <a:rPr lang="en-US" sz="2800" dirty="0"/>
              <a:t>/k)/(</a:t>
            </a:r>
            <a:r>
              <a:rPr lang="en-US" sz="2800" b="1" dirty="0">
                <a:solidFill>
                  <a:srgbClr val="FF0000"/>
                </a:solidFill>
              </a:rPr>
              <a:t>SSE</a:t>
            </a:r>
            <a:r>
              <a:rPr lang="en-US" sz="2800" dirty="0"/>
              <a:t>/(n-k-1))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Recall Analysis of Variance (ANOVA)</a:t>
            </a:r>
            <a:endParaRPr lang="en-US" sz="2000" b="1" dirty="0">
              <a:solidFill>
                <a:prstClr val="black"/>
              </a:solidFill>
              <a:latin typeface="Calibri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          SST         =           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Times New Roman" pitchFamily="18" charset="0"/>
              </a:rPr>
              <a:t>SSR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         +         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Times New Roman" pitchFamily="18" charset="0"/>
              </a:rPr>
              <a:t>SSE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                 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        Total                  Explained       Unexplained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   Variation                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Times New Roman" pitchFamily="18" charset="0"/>
              </a:rPr>
              <a:t>Variation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         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Times New Roman" pitchFamily="18" charset="0"/>
              </a:rPr>
              <a:t>Variation</a:t>
            </a:r>
            <a:endParaRPr lang="en-US" sz="2000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3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8146"/>
            <a:ext cx="4343400" cy="117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17687"/>
            <a:ext cx="5928361" cy="18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46033"/>
            <a:ext cx="813593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1911A7-7A0A-487B-ADDD-F1F6548BA4FF}"/>
              </a:ext>
            </a:extLst>
          </p:cNvPr>
          <p:cNvSpPr/>
          <p:nvPr/>
        </p:nvSpPr>
        <p:spPr>
          <a:xfrm>
            <a:off x="1828800" y="586740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Sales  =  5.245  +  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1.952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AdExp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 +  0.527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POSExp</a:t>
            </a:r>
            <a:endParaRPr lang="en-US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0B9191F-52A1-4961-85AB-3ED5F7DC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0920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4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dirty="0"/>
              <a:t>Multiple Regression</a:t>
            </a:r>
          </a:p>
          <a:p>
            <a:pPr lvl="1"/>
            <a:r>
              <a:rPr lang="en-US" sz="2000" dirty="0"/>
              <a:t>The same concepts of parameter estimation (least squares) and Analysis of Variance (SST=SSR + SSE,  r</a:t>
            </a:r>
            <a:r>
              <a:rPr lang="en-US" sz="2000" baseline="30000" dirty="0"/>
              <a:t>2</a:t>
            </a:r>
            <a:r>
              <a:rPr lang="en-US" sz="2000" dirty="0"/>
              <a:t> = SSR/SST)  from simple linear regression extend to multiple regression.</a:t>
            </a:r>
          </a:p>
          <a:p>
            <a:pPr lvl="1">
              <a:buFontTx/>
              <a:buNone/>
            </a:pPr>
            <a:r>
              <a:rPr lang="en-US" sz="2000" dirty="0"/>
              <a:t>Comparing the results of the two models </a:t>
            </a:r>
            <a:r>
              <a:rPr lang="en-US" sz="1600" dirty="0"/>
              <a:t>(estimated standard errors in parentheses)</a:t>
            </a:r>
          </a:p>
          <a:p>
            <a:pPr lvl="1">
              <a:buFontTx/>
              <a:buNone/>
            </a:pPr>
            <a:r>
              <a:rPr lang="en-US" sz="2000" dirty="0">
                <a:cs typeface="Times New Roman" pitchFamily="18" charset="0"/>
              </a:rPr>
              <a:t>Sales  =  7.616  +  1.952 </a:t>
            </a:r>
            <a:r>
              <a:rPr lang="en-US" sz="2000" dirty="0" err="1">
                <a:cs typeface="Times New Roman" pitchFamily="18" charset="0"/>
              </a:rPr>
              <a:t>AdExp</a:t>
            </a:r>
            <a:r>
              <a:rPr lang="en-US" sz="2000" dirty="0">
                <a:cs typeface="Times New Roman" pitchFamily="18" charset="0"/>
              </a:rPr>
              <a:t> 			</a:t>
            </a:r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= .89</a:t>
            </a:r>
          </a:p>
          <a:p>
            <a:pPr lvl="1">
              <a:buFontTx/>
              <a:buNone/>
            </a:pPr>
            <a:r>
              <a:rPr lang="en-US" sz="2000" dirty="0"/>
              <a:t>			        (0.179)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r>
              <a:rPr lang="en-US" sz="2000" dirty="0"/>
              <a:t>Sales  =  5.245  +  </a:t>
            </a:r>
            <a:r>
              <a:rPr lang="en-US" sz="2000" dirty="0">
                <a:cs typeface="Times New Roman" pitchFamily="18" charset="0"/>
              </a:rPr>
              <a:t>1.952 </a:t>
            </a:r>
            <a:r>
              <a:rPr lang="en-US" sz="2000" dirty="0" err="1">
                <a:cs typeface="Times New Roman" pitchFamily="18" charset="0"/>
              </a:rPr>
              <a:t>AdExp</a:t>
            </a:r>
            <a:r>
              <a:rPr lang="en-US" sz="2000" dirty="0">
                <a:cs typeface="Times New Roman" pitchFamily="18" charset="0"/>
              </a:rPr>
              <a:t>  +  0.527 </a:t>
            </a:r>
            <a:r>
              <a:rPr lang="en-US" sz="2000" dirty="0" err="1">
                <a:cs typeface="Times New Roman" pitchFamily="18" charset="0"/>
              </a:rPr>
              <a:t>POSExp</a:t>
            </a:r>
            <a:r>
              <a:rPr lang="en-US" sz="2000" dirty="0">
                <a:cs typeface="Times New Roman" pitchFamily="18" charset="0"/>
              </a:rPr>
              <a:t>	 </a:t>
            </a:r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= .96</a:t>
            </a:r>
          </a:p>
          <a:p>
            <a:pPr lvl="1">
              <a:buFontTx/>
              <a:buNone/>
            </a:pPr>
            <a:r>
              <a:rPr lang="en-US" sz="2000" dirty="0"/>
              <a:t>			        (0.115)	       (0.115)</a:t>
            </a:r>
          </a:p>
          <a:p>
            <a:pPr lvl="1">
              <a:buFontTx/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10199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38713"/>
            <a:ext cx="3229310" cy="1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9909" name="Text Box 5"/>
          <p:cNvSpPr txBox="1">
            <a:spLocks noChangeArrowheads="1"/>
          </p:cNvSpPr>
          <p:nvPr/>
        </p:nvSpPr>
        <p:spPr bwMode="auto">
          <a:xfrm>
            <a:off x="1219200" y="276833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1019910" name="Text Box 6"/>
          <p:cNvSpPr txBox="1">
            <a:spLocks noChangeArrowheads="1"/>
          </p:cNvSpPr>
          <p:nvPr/>
        </p:nvSpPr>
        <p:spPr bwMode="auto">
          <a:xfrm>
            <a:off x="1143000" y="3810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5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Example: A multiple regression was performed relating sales with TV and Radio advertising expenditure. 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Sales  =  57.3   +   9.2 TV   +  3.3 Radio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A regression using only Radio advertising expenditure as a predictor produced the following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Sales  =   77.8   +  8.2 Radio 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Comments on the differences in the coefficients for radio advertising expenditure?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024004" name="Text Box 4"/>
          <p:cNvSpPr txBox="1">
            <a:spLocks noChangeArrowheads="1"/>
          </p:cNvSpPr>
          <p:nvPr/>
        </p:nvSpPr>
        <p:spPr bwMode="auto">
          <a:xfrm>
            <a:off x="2590800" y="2634616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Correlations</a:t>
            </a:r>
          </a:p>
        </p:txBody>
      </p:sp>
      <p:pic>
        <p:nvPicPr>
          <p:cNvPr id="10240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47672"/>
            <a:ext cx="34909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06" name="Text Box 6"/>
          <p:cNvSpPr txBox="1">
            <a:spLocks noChangeArrowheads="1"/>
          </p:cNvSpPr>
          <p:nvPr/>
        </p:nvSpPr>
        <p:spPr bwMode="auto">
          <a:xfrm>
            <a:off x="1371600" y="2286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sp>
        <p:nvSpPr>
          <p:cNvPr id="1024007" name="Text Box 7"/>
          <p:cNvSpPr txBox="1">
            <a:spLocks noChangeArrowheads="1"/>
          </p:cNvSpPr>
          <p:nvPr/>
        </p:nvSpPr>
        <p:spPr bwMode="auto">
          <a:xfrm>
            <a:off x="1371600" y="4572000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7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cs typeface="Times New Roman" pitchFamily="18" charset="0"/>
              </a:rPr>
              <a:t>Statistical procedure used to analyze the relationship between a dependent variable Y (also called the response or criterion variable) and one or more explanatory variables (also called independent variables or predictor variables) X1, X2, …, </a:t>
            </a:r>
            <a:r>
              <a:rPr lang="en-US" sz="2000" b="1" dirty="0" err="1">
                <a:cs typeface="Times New Roman" pitchFamily="18" charset="0"/>
              </a:rPr>
              <a:t>Xk</a:t>
            </a:r>
            <a:r>
              <a:rPr lang="en-US" sz="2000" b="1" dirty="0">
                <a:cs typeface="Times New Roman" pitchFamily="18" charset="0"/>
              </a:rPr>
              <a:t>. </a:t>
            </a:r>
          </a:p>
          <a:p>
            <a:endParaRPr lang="en-US" sz="2000" b="1" dirty="0">
              <a:cs typeface="Times New Roman" pitchFamily="18" charset="0"/>
            </a:endParaRPr>
          </a:p>
          <a:p>
            <a:r>
              <a:rPr lang="en-US" sz="2000" b="1" dirty="0">
                <a:cs typeface="Times New Roman" pitchFamily="18" charset="0"/>
              </a:rPr>
              <a:t>Useful for description and prediction.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 </a:t>
            </a:r>
            <a:endParaRPr lang="en-US" sz="2000" b="1" dirty="0">
              <a:cs typeface="Times New Roman" pitchFamily="18" charset="0"/>
            </a:endParaRPr>
          </a:p>
          <a:p>
            <a:pPr lvl="1"/>
            <a:r>
              <a:rPr lang="en-US" sz="1800" b="1" dirty="0">
                <a:cs typeface="Times New Roman" pitchFamily="18" charset="0"/>
              </a:rPr>
              <a:t>Demand forecasting</a:t>
            </a:r>
          </a:p>
          <a:p>
            <a:pPr lvl="1"/>
            <a:r>
              <a:rPr lang="en-US" sz="1800" b="1" dirty="0">
                <a:cs typeface="Times New Roman" pitchFamily="18" charset="0"/>
              </a:rPr>
              <a:t>Satisfaction/Loyalty modeling</a:t>
            </a:r>
          </a:p>
          <a:p>
            <a:pPr lvl="1"/>
            <a:r>
              <a:rPr lang="en-US" sz="1800" b="1" dirty="0">
                <a:cs typeface="Times New Roman" pitchFamily="18" charset="0"/>
              </a:rPr>
              <a:t>Product/Service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5245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on omitted variables</a:t>
            </a:r>
          </a:p>
          <a:p>
            <a:endParaRPr lang="en-US" dirty="0"/>
          </a:p>
          <a:p>
            <a:pPr lvl="1"/>
            <a:r>
              <a:rPr lang="en-US" dirty="0"/>
              <a:t>Impact on precision of estimates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Bias in coefficient estimates (correlated variables)</a:t>
            </a:r>
          </a:p>
        </p:txBody>
      </p:sp>
    </p:spTree>
    <p:extLst>
      <p:ext uri="{BB962C8B-B14F-4D97-AF65-F5344CB8AC3E}">
        <p14:creationId xmlns:p14="http://schemas.microsoft.com/office/powerpoint/2010/main" val="208446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27950" cy="4114800"/>
          </a:xfrm>
        </p:spPr>
        <p:txBody>
          <a:bodyPr/>
          <a:lstStyle/>
          <a:p>
            <a:r>
              <a:rPr lang="en-US" sz="2400">
                <a:cs typeface="Times New Roman" pitchFamily="18" charset="0"/>
              </a:rPr>
              <a:t>Standardized Regression Coefficients</a:t>
            </a:r>
          </a:p>
          <a:p>
            <a:pPr lvl="1"/>
            <a:r>
              <a:rPr lang="en-US" sz="2000">
                <a:cs typeface="Times New Roman" pitchFamily="18" charset="0"/>
              </a:rPr>
              <a:t>Standardized coefficients, or beta weights as they are sometimes called, are sometimes used in practice to indicate relative importance of predictor variables.</a:t>
            </a:r>
          </a:p>
          <a:p>
            <a:pPr lvl="1"/>
            <a:r>
              <a:rPr lang="en-US" sz="2000">
                <a:cs typeface="Times New Roman" pitchFamily="18" charset="0"/>
              </a:rPr>
              <a:t>They can be obtained by performing the regression on the standardized form of the variables.  Returning to our example:</a:t>
            </a:r>
          </a:p>
          <a:p>
            <a:pPr lvl="1">
              <a:buFontTx/>
              <a:buNone/>
            </a:pPr>
            <a:r>
              <a:rPr lang="en-US">
                <a:cs typeface="Times New Roman" pitchFamily="18" charset="0"/>
              </a:rPr>
              <a:t> </a:t>
            </a:r>
          </a:p>
        </p:txBody>
      </p:sp>
      <p:pic>
        <p:nvPicPr>
          <p:cNvPr id="10209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7412038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3DC46-6799-4ADF-8C71-BD3A7E218B78}"/>
              </a:ext>
            </a:extLst>
          </p:cNvPr>
          <p:cNvSpPr txBox="1"/>
          <p:nvPr/>
        </p:nvSpPr>
        <p:spPr>
          <a:xfrm>
            <a:off x="6376988" y="5117068"/>
            <a:ext cx="23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 (x – Mean)/</a:t>
            </a:r>
            <a:r>
              <a:rPr lang="en-US" dirty="0" err="1"/>
              <a:t>Std.Dev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3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5862"/>
            <a:ext cx="8229600" cy="4525963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Standardized Regression Coefficients</a:t>
            </a:r>
          </a:p>
          <a:p>
            <a:pPr lvl="1"/>
            <a:r>
              <a:rPr lang="en-US" sz="2000" dirty="0">
                <a:cs typeface="Times New Roman" pitchFamily="18" charset="0"/>
              </a:rPr>
              <a:t>Regression results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r>
              <a:rPr lang="en-US" sz="2000" dirty="0"/>
              <a:t> </a:t>
            </a:r>
            <a:r>
              <a:rPr lang="en-US" sz="2000" dirty="0" err="1"/>
              <a:t>SSales</a:t>
            </a:r>
            <a:r>
              <a:rPr lang="en-US" sz="2000" dirty="0"/>
              <a:t>  =    0</a:t>
            </a:r>
            <a:r>
              <a:rPr lang="en-US" sz="2000" dirty="0">
                <a:cs typeface="Times New Roman" pitchFamily="18" charset="0"/>
              </a:rPr>
              <a:t>.946 </a:t>
            </a:r>
            <a:r>
              <a:rPr lang="en-US" sz="2000" dirty="0" err="1">
                <a:cs typeface="Times New Roman" pitchFamily="18" charset="0"/>
              </a:rPr>
              <a:t>SAdExp</a:t>
            </a:r>
            <a:r>
              <a:rPr lang="en-US" sz="2000" dirty="0">
                <a:cs typeface="Times New Roman" pitchFamily="18" charset="0"/>
              </a:rPr>
              <a:t>  +  0.255 </a:t>
            </a:r>
            <a:r>
              <a:rPr lang="en-US" sz="2000" dirty="0" err="1">
                <a:cs typeface="Times New Roman" pitchFamily="18" charset="0"/>
              </a:rPr>
              <a:t>SPOSExp</a:t>
            </a:r>
            <a:r>
              <a:rPr lang="en-US" sz="2000" dirty="0">
                <a:cs typeface="Times New Roman" pitchFamily="18" charset="0"/>
              </a:rPr>
              <a:t>	 </a:t>
            </a:r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= .960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r>
              <a:rPr lang="en-US" sz="2000" dirty="0"/>
              <a:t>Recall the correlation matrix.  Note some interesting relationships!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000" dirty="0"/>
          </a:p>
          <a:p>
            <a:pPr lvl="1"/>
            <a:endParaRPr lang="en-US" sz="2000" dirty="0">
              <a:cs typeface="Times New Roman" pitchFamily="18" charset="0"/>
            </a:endParaRPr>
          </a:p>
          <a:p>
            <a:pPr lvl="1"/>
            <a:endParaRPr lang="en-US" sz="2000" dirty="0">
              <a:cs typeface="Times New Roman" pitchFamily="18" charset="0"/>
            </a:endParaRPr>
          </a:p>
          <a:p>
            <a:pPr lvl="1"/>
            <a:endParaRPr lang="en-US" sz="2000" dirty="0">
              <a:cs typeface="Times New Roman" pitchFamily="18" charset="0"/>
            </a:endParaRPr>
          </a:p>
        </p:txBody>
      </p:sp>
      <p:sp>
        <p:nvSpPr>
          <p:cNvPr id="1021956" name="Text Box 4"/>
          <p:cNvSpPr txBox="1">
            <a:spLocks noChangeArrowheads="1"/>
          </p:cNvSpPr>
          <p:nvPr/>
        </p:nvSpPr>
        <p:spPr bwMode="auto">
          <a:xfrm>
            <a:off x="1143000" y="2224087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pic>
        <p:nvPicPr>
          <p:cNvPr id="10219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30587"/>
            <a:ext cx="398303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813593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58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itchFamily="18" charset="0"/>
              </a:rPr>
              <a:t>Standardized Regression Coefficients (Beta Coeff.): Comments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cs typeface="Times New Roman" pitchFamily="18" charset="0"/>
              </a:rPr>
              <a:t>      -Measure relative explanatory power of predictors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-When predictors are uncorrelated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Beta coefficients = correlation coefficients </a:t>
            </a:r>
          </a:p>
          <a:p>
            <a:pPr lvl="2"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The sum of the squared Beta </a:t>
            </a:r>
            <a:r>
              <a:rPr lang="en-US" sz="2800" dirty="0" err="1">
                <a:cs typeface="Times New Roman" pitchFamily="18" charset="0"/>
              </a:rPr>
              <a:t>coeffs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dirty="0" err="1">
                <a:cs typeface="Times New Roman" pitchFamily="18" charset="0"/>
              </a:rPr>
              <a:t>corr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coeffs</a:t>
            </a:r>
            <a:r>
              <a:rPr lang="en-US" sz="2800" dirty="0">
                <a:cs typeface="Times New Roman" pitchFamily="18" charset="0"/>
              </a:rPr>
              <a:t>.) = multiple r</a:t>
            </a:r>
            <a:r>
              <a:rPr lang="en-US" sz="2800" baseline="30000" dirty="0">
                <a:cs typeface="Times New Roman" pitchFamily="18" charset="0"/>
              </a:rPr>
              <a:t>2 </a:t>
            </a:r>
          </a:p>
          <a:p>
            <a:pPr lvl="2">
              <a:lnSpc>
                <a:spcPct val="90000"/>
              </a:lnSpc>
            </a:pPr>
            <a:endParaRPr lang="en-US" sz="2800" baseline="30000" dirty="0">
              <a:cs typeface="Times New Roman" pitchFamily="18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200" dirty="0">
                <a:cs typeface="Times New Roman" pitchFamily="18" charset="0"/>
              </a:rPr>
              <a:t>Note:  .946</a:t>
            </a:r>
            <a:r>
              <a:rPr lang="en-US" sz="2200" baseline="30000" dirty="0">
                <a:cs typeface="Times New Roman" pitchFamily="18" charset="0"/>
              </a:rPr>
              <a:t>2</a:t>
            </a:r>
            <a:r>
              <a:rPr lang="en-US" sz="2200" dirty="0">
                <a:cs typeface="Times New Roman" pitchFamily="18" charset="0"/>
              </a:rPr>
              <a:t>   +    .255</a:t>
            </a:r>
            <a:r>
              <a:rPr lang="en-US" sz="2200" baseline="30000" dirty="0">
                <a:cs typeface="Times New Roman" pitchFamily="18" charset="0"/>
              </a:rPr>
              <a:t>2</a:t>
            </a:r>
            <a:r>
              <a:rPr lang="en-US" sz="2200" dirty="0">
                <a:cs typeface="Times New Roman" pitchFamily="18" charset="0"/>
              </a:rPr>
              <a:t>  =   .895   +   .065   =   .96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200" dirty="0">
                <a:cs typeface="Times New Roman" pitchFamily="18" charset="0"/>
              </a:rPr>
              <a:t>            (Adv.)       (POS)        (Adv.)      (POS)</a:t>
            </a:r>
          </a:p>
          <a:p>
            <a:pPr lvl="2"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Estimating the </a:t>
            </a:r>
            <a:r>
              <a:rPr lang="en-US" sz="3200" u="sng" dirty="0"/>
              <a:t>Mean</a:t>
            </a:r>
            <a:r>
              <a:rPr lang="en-US" sz="3200" dirty="0"/>
              <a:t> Y Value and Predicting an </a:t>
            </a:r>
            <a:r>
              <a:rPr lang="en-US" sz="3200" u="sng" dirty="0"/>
              <a:t>Individual</a:t>
            </a:r>
            <a:r>
              <a:rPr lang="en-US" sz="3200" dirty="0"/>
              <a:t> Y Value (Forecasting)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our grocery store sales example, what would you estimate </a:t>
            </a:r>
            <a:r>
              <a:rPr lang="en-US" u="sng" dirty="0">
                <a:solidFill>
                  <a:srgbClr val="FF0000"/>
                </a:solidFill>
              </a:rPr>
              <a:t>average</a:t>
            </a:r>
            <a:r>
              <a:rPr lang="en-US" dirty="0"/>
              <a:t> sales to be if $4,500 is spent on Advertising and $5,500 on POS?</a:t>
            </a:r>
          </a:p>
          <a:p>
            <a:pPr marL="0" indent="0">
              <a:buNone/>
            </a:pPr>
            <a:r>
              <a:rPr lang="en-US" dirty="0"/>
              <a:t>Recall our estimated regression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Sales  =  5.245  +  </a:t>
            </a:r>
            <a:r>
              <a:rPr lang="en-US" dirty="0">
                <a:cs typeface="Times New Roman" pitchFamily="18" charset="0"/>
              </a:rPr>
              <a:t>1.952 </a:t>
            </a:r>
            <a:r>
              <a:rPr lang="en-US" dirty="0" err="1">
                <a:cs typeface="Times New Roman" pitchFamily="18" charset="0"/>
              </a:rPr>
              <a:t>AdExp</a:t>
            </a:r>
            <a:r>
              <a:rPr lang="en-US" dirty="0">
                <a:cs typeface="Times New Roman" pitchFamily="18" charset="0"/>
              </a:rPr>
              <a:t>  +  0.527 </a:t>
            </a:r>
            <a:r>
              <a:rPr lang="en-US" dirty="0" err="1">
                <a:cs typeface="Times New Roman" pitchFamily="18" charset="0"/>
              </a:rPr>
              <a:t>POSExp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What would you </a:t>
            </a:r>
            <a:r>
              <a:rPr lang="en-US" u="sng" dirty="0">
                <a:solidFill>
                  <a:srgbClr val="FF0000"/>
                </a:solidFill>
                <a:cs typeface="Times New Roman" pitchFamily="18" charset="0"/>
              </a:rPr>
              <a:t>predict</a:t>
            </a:r>
            <a:r>
              <a:rPr lang="en-US" dirty="0">
                <a:cs typeface="Times New Roman" pitchFamily="18" charset="0"/>
              </a:rPr>
              <a:t> sales to  be next period at a location that spends $4,500 on advertising and $5,500 on POS? 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4840" y="3330714"/>
            <a:ext cx="53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cs typeface="Times New Roman" pitchFamily="18" charset="0"/>
              </a:rPr>
              <a:t>^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83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Estimating the </a:t>
            </a:r>
            <a:r>
              <a:rPr lang="en-US" sz="3200" u="sng" dirty="0"/>
              <a:t>Mean</a:t>
            </a:r>
            <a:r>
              <a:rPr lang="en-US" sz="3200" dirty="0"/>
              <a:t> Y Value and Predicting an </a:t>
            </a:r>
            <a:r>
              <a:rPr lang="en-US" sz="3200" u="sng" dirty="0"/>
              <a:t>Individual</a:t>
            </a:r>
            <a:r>
              <a:rPr lang="en-US" sz="3200" dirty="0"/>
              <a:t> Y Value (Forecasting)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Y provides point estimates of both the mean value of Y and a predicted individual Y value.</a:t>
            </a:r>
          </a:p>
          <a:p>
            <a:r>
              <a:rPr lang="en-US" sz="2400" dirty="0"/>
              <a:t>As a point estimate, we don’t obtain information about precision.  Confidence intervals/limits provide information about precision.</a:t>
            </a:r>
          </a:p>
          <a:p>
            <a:r>
              <a:rPr lang="en-US" sz="2400" dirty="0"/>
              <a:t>Statistical software packages (e.g., SPSS) will provide these interval estimates if requested.</a:t>
            </a:r>
          </a:p>
          <a:p>
            <a:pPr marL="0" indent="0">
              <a:buNone/>
            </a:pPr>
            <a:r>
              <a:rPr lang="en-US" sz="2400" dirty="0"/>
              <a:t>For our grocery sales example, the 95% </a:t>
            </a:r>
            <a:r>
              <a:rPr lang="en-US" sz="2400" dirty="0">
                <a:solidFill>
                  <a:srgbClr val="FF0000"/>
                </a:solidFill>
              </a:rPr>
              <a:t>interval estimate for mean sales</a:t>
            </a:r>
            <a:r>
              <a:rPr lang="en-US" sz="2400" dirty="0"/>
              <a:t> with </a:t>
            </a:r>
            <a:r>
              <a:rPr lang="en-US" sz="2400" dirty="0" err="1"/>
              <a:t>AdExp</a:t>
            </a:r>
            <a:r>
              <a:rPr lang="en-US" sz="2400" dirty="0"/>
              <a:t>=$4,500 </a:t>
            </a:r>
            <a:r>
              <a:rPr lang="en-US" sz="2400" dirty="0" err="1"/>
              <a:t>POSExp</a:t>
            </a:r>
            <a:r>
              <a:rPr lang="en-US" sz="2400" dirty="0"/>
              <a:t>= $5,500 is</a:t>
            </a:r>
          </a:p>
          <a:p>
            <a:pPr marL="0" indent="0">
              <a:buNone/>
            </a:pPr>
            <a:r>
              <a:rPr lang="en-US" sz="2400" dirty="0"/>
              <a:t>	(16.55, 17.30)              Y   +/-  t*SE(mean)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95% </a:t>
            </a:r>
            <a:r>
              <a:rPr lang="en-US" sz="2400" dirty="0">
                <a:solidFill>
                  <a:srgbClr val="FF0000"/>
                </a:solidFill>
              </a:rPr>
              <a:t>prediction interval </a:t>
            </a:r>
            <a:r>
              <a:rPr lang="en-US" sz="2400" dirty="0"/>
              <a:t>with </a:t>
            </a:r>
            <a:r>
              <a:rPr lang="en-US" sz="2400" dirty="0" err="1"/>
              <a:t>AdExp</a:t>
            </a:r>
            <a:r>
              <a:rPr lang="en-US" sz="2400" dirty="0"/>
              <a:t>=$4,500 </a:t>
            </a:r>
            <a:r>
              <a:rPr lang="en-US" sz="2400" dirty="0" err="1"/>
              <a:t>POSExp</a:t>
            </a:r>
            <a:r>
              <a:rPr lang="en-US" sz="2400" dirty="0"/>
              <a:t>= $5,500 is </a:t>
            </a:r>
          </a:p>
          <a:p>
            <a:pPr marL="0" indent="0">
              <a:buNone/>
            </a:pPr>
            <a:r>
              <a:rPr lang="en-US" sz="2400" dirty="0"/>
              <a:t>	(15.75, 18.10)              Y   +/-  t*SE(prediction)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Interpretation?  Is it reasonable that the prediction interval is wider?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00" y="14478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^</a:t>
            </a:r>
            <a:endParaRPr lang="en-US" sz="20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AADDDCE-8D97-46B8-B3EC-E343587A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63126"/>
            <a:ext cx="365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^</a:t>
            </a:r>
            <a:endParaRPr lang="en-US" sz="2000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5FAA718-2F33-422B-8D75-6307F561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267" y="4494534"/>
            <a:ext cx="365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^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319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3048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SPSS screen shots for class example (SPSS file “</a:t>
            </a:r>
            <a:r>
              <a:rPr lang="en-US" b="1" dirty="0" err="1"/>
              <a:t>GrocerySales_Example.sav</a:t>
            </a:r>
            <a:r>
              <a:rPr lang="en-US" b="1" dirty="0"/>
              <a:t>”)</a:t>
            </a:r>
          </a:p>
          <a:p>
            <a:endParaRPr lang="en-US" b="1" dirty="0"/>
          </a:p>
          <a:p>
            <a:r>
              <a:rPr lang="en-US" dirty="0"/>
              <a:t>Open the file and type in the values in row 17 for SPSS to produce prediction for  sales  for the specified </a:t>
            </a:r>
            <a:r>
              <a:rPr lang="en-US" dirty="0" err="1"/>
              <a:t>AdExp</a:t>
            </a:r>
            <a:r>
              <a:rPr lang="en-US" dirty="0"/>
              <a:t> and POS Exp values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828800"/>
            <a:ext cx="8229600" cy="46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6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723511" cy="49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57403"/>
            <a:ext cx="8538569" cy="4800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33600"/>
            <a:ext cx="1377815" cy="542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752600"/>
            <a:ext cx="1835055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0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382000" cy="4712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914400"/>
            <a:ext cx="621846" cy="926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015" y="3276600"/>
            <a:ext cx="999831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Times New Roman" pitchFamily="18" charset="0"/>
              </a:rPr>
              <a:t>Below are sales volume observations from 16 localities for a line of food products sold in grocery stores.  There is interest in predicting sales at a new location.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How might the above information be used to make a prediction? </a:t>
            </a:r>
          </a:p>
          <a:p>
            <a:pPr marL="0" indent="0"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endParaRPr lang="en-US" sz="2400" b="1" u="sng" dirty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How can we measure the uncertainty in the prediction?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</a:t>
            </a: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How might we be able to improve the prediction?</a:t>
            </a:r>
            <a:r>
              <a:rPr lang="en-US" sz="2000" dirty="0">
                <a:cs typeface="Times New Roman" pitchFamily="18" charset="0"/>
              </a:rPr>
              <a:t> </a:t>
            </a:r>
          </a:p>
        </p:txBody>
      </p:sp>
      <p:pic>
        <p:nvPicPr>
          <p:cNvPr id="10055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88336"/>
            <a:ext cx="89916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782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82000" cy="4712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43200"/>
            <a:ext cx="1914310" cy="1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8146"/>
            <a:ext cx="4343400" cy="117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17687"/>
            <a:ext cx="5928361" cy="18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46033"/>
            <a:ext cx="813593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B67BEE-0D93-44E3-97C3-6A742CB82FDB}"/>
              </a:ext>
            </a:extLst>
          </p:cNvPr>
          <p:cNvSpPr/>
          <p:nvPr/>
        </p:nvSpPr>
        <p:spPr>
          <a:xfrm>
            <a:off x="1828800" y="586740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Sales  =  5.245  +  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1.952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AdExp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 +  0.527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POSExp</a:t>
            </a:r>
            <a:endParaRPr lang="en-US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0A17A28-77CA-45FB-AEED-D3E56BA69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0920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2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48000" y="392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3926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 for mean of 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25640" y="115668"/>
            <a:ext cx="9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Prediction limits for individual Y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048000" y="302954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^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44782"/>
            <a:ext cx="8282850" cy="4656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09" y="990606"/>
            <a:ext cx="542591" cy="1231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435" y="1066813"/>
            <a:ext cx="237765" cy="1079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929033"/>
            <a:ext cx="317019" cy="1231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640" y="1081446"/>
            <a:ext cx="542591" cy="10790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252169" y="929033"/>
            <a:ext cx="228600" cy="129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24544B-D7D8-453E-9910-EB8BD632A7AD}"/>
              </a:ext>
            </a:extLst>
          </p:cNvPr>
          <p:cNvSpPr txBox="1"/>
          <p:nvPr/>
        </p:nvSpPr>
        <p:spPr>
          <a:xfrm>
            <a:off x="4413491" y="6329482"/>
            <a:ext cx="404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Yhat = 5.245  +  1.952 (4.5)  +  .527 (5.5)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2D6978-05B5-44C5-A077-A59D88A4C344}"/>
              </a:ext>
            </a:extLst>
          </p:cNvPr>
          <p:cNvCxnSpPr/>
          <p:nvPr/>
        </p:nvCxnSpPr>
        <p:spPr>
          <a:xfrm flipH="1" flipV="1">
            <a:off x="4114800" y="5313218"/>
            <a:ext cx="762000" cy="108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93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0465" y="33528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obtain table of bivariate correlations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BA57E-1067-407C-88F8-7CE4F352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1" y="838200"/>
            <a:ext cx="8685837" cy="54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95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FBA75B-C018-42A3-9840-85EE7F49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6705600" cy="419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01EB73-FEDA-44CF-941F-FC102ABA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193875"/>
            <a:ext cx="38862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18817-FEB8-47A8-8FBC-538D6593E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495800"/>
            <a:ext cx="398103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91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0"/>
            <a:ext cx="685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Application 1)  There is interest in understanding home valuation based on the square footage  and age of the home.   SPSS file  </a:t>
            </a:r>
            <a:r>
              <a:rPr lang="en-US" dirty="0" err="1"/>
              <a:t>HouseValue.sav</a:t>
            </a:r>
            <a:r>
              <a:rPr lang="en-US" dirty="0"/>
              <a:t> has information on a sample of 80  homes  regarding valuation (in $, variable “Value”), age (in years, variable “Age”) and size (in square feet, variable “</a:t>
            </a:r>
            <a:r>
              <a:rPr lang="en-US" dirty="0" err="1"/>
              <a:t>SqFt</a:t>
            </a:r>
            <a:r>
              <a:rPr lang="en-US" dirty="0"/>
              <a:t>”).  The client is interested in the impact of each variable on home value, and in making valuation forecasts.  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Obtain the estimated/fitted regression equation and evaluate the quality of fit.</a:t>
            </a:r>
          </a:p>
          <a:p>
            <a:pPr marL="342900" indent="-342900">
              <a:buAutoNum type="alphaLcParenR"/>
            </a:pPr>
            <a:r>
              <a:rPr lang="en-US" dirty="0"/>
              <a:t>Determine if there is a significant relationship between house value and the age and size of the house.</a:t>
            </a:r>
          </a:p>
          <a:p>
            <a:pPr marL="342900" indent="-342900">
              <a:buAutoNum type="alphaLcParenR"/>
            </a:pPr>
            <a:r>
              <a:rPr lang="en-US" dirty="0"/>
              <a:t>Can either Age or </a:t>
            </a:r>
            <a:r>
              <a:rPr lang="en-US" dirty="0" err="1"/>
              <a:t>SqFt</a:t>
            </a:r>
            <a:r>
              <a:rPr lang="en-US" dirty="0"/>
              <a:t> be dropped from the model?</a:t>
            </a:r>
          </a:p>
          <a:p>
            <a:pPr marL="342900" indent="-342900">
              <a:buAutoNum type="alphaLcParenR"/>
            </a:pPr>
            <a:r>
              <a:rPr lang="en-US" dirty="0"/>
              <a:t>What are the estimated contributions of Age and </a:t>
            </a:r>
            <a:r>
              <a:rPr lang="en-US" dirty="0" err="1"/>
              <a:t>SqFt</a:t>
            </a:r>
            <a:r>
              <a:rPr lang="en-US" dirty="0"/>
              <a:t>?</a:t>
            </a:r>
          </a:p>
          <a:p>
            <a:pPr marL="342900" indent="-342900">
              <a:buAutoNum type="alphaLcParenR"/>
            </a:pPr>
            <a:r>
              <a:rPr lang="en-US" dirty="0"/>
              <a:t>What would you forecast value to be for a home that is 27 years old and 1800 </a:t>
            </a:r>
            <a:r>
              <a:rPr lang="en-US" dirty="0" err="1"/>
              <a:t>sq.ft</a:t>
            </a:r>
            <a:r>
              <a:rPr lang="en-US" dirty="0"/>
              <a:t>.?</a:t>
            </a:r>
          </a:p>
          <a:p>
            <a:pPr marL="342900" indent="-342900">
              <a:buFontTx/>
              <a:buAutoNum type="alphaLcParenR"/>
            </a:pPr>
            <a:r>
              <a:rPr lang="en-US" dirty="0"/>
              <a:t>Another analyst estimated a simple model that only included Age and is wondering why their estimate of the impact of Age on value is different from yours (where you included both Age and </a:t>
            </a:r>
            <a:r>
              <a:rPr lang="en-US" dirty="0" err="1"/>
              <a:t>SqFt</a:t>
            </a:r>
            <a:r>
              <a:rPr lang="en-US" dirty="0"/>
              <a:t>.)   How would you respond?</a:t>
            </a:r>
          </a:p>
          <a:p>
            <a:pPr marL="342900" indent="-3429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59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993A8-4F16-4D47-9FF8-2C59B91219B1}"/>
              </a:ext>
            </a:extLst>
          </p:cNvPr>
          <p:cNvSpPr txBox="1"/>
          <p:nvPr/>
        </p:nvSpPr>
        <p:spPr>
          <a:xfrm>
            <a:off x="762000" y="0"/>
            <a:ext cx="8305800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SAS Code for Class Examples</a:t>
            </a:r>
          </a:p>
          <a:p>
            <a:r>
              <a:rPr lang="en-US" u="sng" dirty="0"/>
              <a:t>Grocery Sales Example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gse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location 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AdExp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POSExp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Sales;</a:t>
            </a:r>
          </a:p>
          <a:p>
            <a:r>
              <a:rPr lang="en-US" sz="11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	3.0	3.0	11.79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2	3.0	4.0	13.43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3	3.0	5.0	14.09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4	3.0	6.0	14.13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5	4.0	3.0	14.82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6	4.0	4.0	15.98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7	4.0	5.0	15.83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8	4.0	6.0	15.47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9	5.0	3.0	16.45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10	5.0	4.0	16.86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11	5.0	5.0	18.63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12	5.0	6.0	18.10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13	6.0	3.0	18.43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14	6.0	4.0	19.10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15	6.0	5.0	19.30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16	6.0	6.0	19.99</a:t>
            </a:r>
          </a:p>
          <a:p>
            <a:r>
              <a:rPr lang="en-US" sz="1000" b="0" dirty="0">
                <a:solidFill>
                  <a:srgbClr val="000000"/>
                </a:solidFill>
                <a:latin typeface="Courier New" panose="02070309020205020404" pitchFamily="49" charset="0"/>
              </a:rPr>
              <a:t>17	4.5	5.5	  .     </a:t>
            </a:r>
          </a:p>
          <a:p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    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*obtaining predicted value for </a:t>
            </a:r>
            <a:r>
              <a:rPr lang="en-US" sz="11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AdExp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= 4.5, </a:t>
            </a:r>
            <a:r>
              <a:rPr lang="en-US" sz="11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POSExp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=5.5 for location 17;</a:t>
            </a:r>
            <a:endParaRPr lang="en-US" sz="11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800080"/>
                </a:solidFill>
                <a:latin typeface="Courier New" panose="02070309020205020404" pitchFamily="49" charset="0"/>
              </a:rPr>
              <a:t>"Simple Linear Regression: Grocery Example"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reg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gse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sales=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AdExp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800080"/>
                </a:solidFill>
                <a:latin typeface="Courier New" panose="02070309020205020404" pitchFamily="49" charset="0"/>
              </a:rPr>
              <a:t>"Multiple Regression: Grocery Example"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reg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gse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sales=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AdExp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POSExp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clb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stb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*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clb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 requests conf. limits for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coeff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stb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 requests the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                    standardized coefficients;</a:t>
            </a:r>
          </a:p>
          <a:p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=results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yhat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LCLM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LLMean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UCLM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ULMean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LCL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LLPred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UCL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ULPred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*Creating file "results" saving </a:t>
            </a:r>
            <a:r>
              <a:rPr lang="en-US" sz="11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yhat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 values (in variable </a:t>
            </a:r>
            <a:r>
              <a:rPr lang="en-US" sz="11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yhat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), upper and lower confidence</a:t>
            </a:r>
          </a:p>
          <a:p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limits for the mean of y (in variables </a:t>
            </a:r>
            <a:r>
              <a:rPr lang="en-US" sz="11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ULMean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LLMean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) and upper and lower prediction</a:t>
            </a:r>
          </a:p>
          <a:p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limits (in variables </a:t>
            </a:r>
            <a:r>
              <a:rPr lang="en-US" sz="11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ULPred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LLPred</a:t>
            </a:r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);</a:t>
            </a:r>
            <a:endParaRPr lang="en-US" sz="11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results;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0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000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12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5071E-EF13-4F25-A251-50EB3222FA0B}"/>
              </a:ext>
            </a:extLst>
          </p:cNvPr>
          <p:cNvSpPr txBox="1"/>
          <p:nvPr/>
        </p:nvSpPr>
        <p:spPr>
          <a:xfrm>
            <a:off x="457200" y="304800"/>
            <a:ext cx="73152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Grocery Sales Example (Continued)</a:t>
            </a:r>
          </a:p>
          <a:p>
            <a:endParaRPr lang="en-US" sz="1800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corr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gse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location &lt;=</a:t>
            </a: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sales 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AdExp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POSExp;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8000"/>
                </a:solidFill>
                <a:latin typeface="Courier New" panose="02070309020205020404" pitchFamily="49" charset="0"/>
              </a:rPr>
              <a:t>*obtaining correlation matrix (not including location 17 for the prediction);</a:t>
            </a:r>
          </a:p>
          <a:p>
            <a:endParaRPr lang="en-US" sz="1100" u="sng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100" u="sng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8362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cs typeface="Times New Roman" pitchFamily="18" charset="0"/>
              </a:rPr>
              <a:t>Below are sales volume observations from 16 localities for a line of food products sold in grocery stores.  There is interest in predicting sales at a new location.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How might the above information be used to make a prediction? </a:t>
            </a:r>
          </a:p>
          <a:p>
            <a:pPr marL="0" indent="0">
              <a:buNone/>
            </a:pPr>
            <a:r>
              <a:rPr lang="en-US" sz="2400" dirty="0">
                <a:cs typeface="Times New Roman" pitchFamily="18" charset="0"/>
              </a:rPr>
              <a:t>	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Y  =  </a:t>
            </a:r>
            <a:r>
              <a:rPr lang="en-US" sz="2400" b="1" u="sng" dirty="0">
                <a:solidFill>
                  <a:srgbClr val="FF0000"/>
                </a:solidFill>
                <a:cs typeface="Times New Roman" pitchFamily="18" charset="0"/>
              </a:rPr>
              <a:t>16.4</a:t>
            </a:r>
          </a:p>
          <a:p>
            <a:r>
              <a:rPr lang="en-US" sz="2400" dirty="0">
                <a:cs typeface="Times New Roman" pitchFamily="18" charset="0"/>
              </a:rPr>
              <a:t>How can we measure the uncertainty in the prediction?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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(Y</a:t>
            </a:r>
            <a:r>
              <a:rPr lang="en-US" sz="2400" baseline="-30000" dirty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 - Y)</a:t>
            </a:r>
            <a:r>
              <a:rPr lang="en-US" sz="2400" baseline="30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 =  </a:t>
            </a:r>
            <a:r>
              <a:rPr lang="en-US" sz="1900" dirty="0">
                <a:solidFill>
                  <a:srgbClr val="FF0000"/>
                </a:solidFill>
                <a:cs typeface="Times New Roman" pitchFamily="18" charset="0"/>
              </a:rPr>
              <a:t>(16.86 – 16.4)</a:t>
            </a:r>
            <a:r>
              <a:rPr lang="en-US" sz="2000" baseline="30000" dirty="0">
                <a:solidFill>
                  <a:srgbClr val="FF0000"/>
                </a:solidFill>
                <a:cs typeface="Times New Roman" pitchFamily="18" charset="0"/>
              </a:rPr>
              <a:t> 2</a:t>
            </a:r>
            <a:r>
              <a:rPr lang="en-US" sz="1900" dirty="0">
                <a:solidFill>
                  <a:srgbClr val="FF0000"/>
                </a:solidFill>
                <a:cs typeface="Times New Roman" pitchFamily="18" charset="0"/>
              </a:rPr>
              <a:t>  +  (19.99-16.4)</a:t>
            </a:r>
            <a:r>
              <a:rPr lang="en-US" sz="2000" baseline="30000" dirty="0">
                <a:solidFill>
                  <a:srgbClr val="FF0000"/>
                </a:solidFill>
                <a:cs typeface="Times New Roman" pitchFamily="18" charset="0"/>
              </a:rPr>
              <a:t> 2</a:t>
            </a:r>
            <a:r>
              <a:rPr lang="en-US" sz="1900" dirty="0">
                <a:solidFill>
                  <a:srgbClr val="FF0000"/>
                </a:solidFill>
                <a:cs typeface="Times New Roman" pitchFamily="18" charset="0"/>
              </a:rPr>
              <a:t>  + … =   </a:t>
            </a:r>
            <a:r>
              <a:rPr lang="en-US" sz="1900" u="sng" dirty="0">
                <a:solidFill>
                  <a:srgbClr val="FF0000"/>
                </a:solidFill>
                <a:cs typeface="Times New Roman" pitchFamily="18" charset="0"/>
              </a:rPr>
              <a:t>85.21</a:t>
            </a:r>
            <a:r>
              <a:rPr lang="en-US" sz="1900" dirty="0">
                <a:solidFill>
                  <a:srgbClr val="FF0000"/>
                </a:solidFill>
                <a:cs typeface="Times New Roman" pitchFamily="18" charset="0"/>
              </a:rPr>
              <a:t>  =   SST  (total sum of squares)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How might we be able to improve the prediction?</a:t>
            </a:r>
            <a:r>
              <a:rPr lang="en-US" sz="2000" dirty="0">
                <a:cs typeface="Times New Roman" pitchFamily="18" charset="0"/>
              </a:rPr>
              <a:t> </a:t>
            </a:r>
          </a:p>
        </p:txBody>
      </p:sp>
      <p:pic>
        <p:nvPicPr>
          <p:cNvPr id="10055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88336"/>
            <a:ext cx="89916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5">
            <a:extLst>
              <a:ext uri="{FF2B5EF4-FFF2-40B4-BE49-F238E27FC236}">
                <a16:creationId xmlns:a16="http://schemas.microsoft.com/office/drawing/2014/main" id="{DA7BF427-B617-4C5E-8453-E3C1F5E90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152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E70037E-4D7B-460A-81EA-34D895C2C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724400"/>
            <a:ext cx="152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pic>
        <p:nvPicPr>
          <p:cNvPr id="10065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81200"/>
            <a:ext cx="2308225" cy="33528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06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752600"/>
            <a:ext cx="5600700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6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D4C4F7-53CB-4910-9C4C-A888324F1107}"/>
              </a:ext>
            </a:extLst>
          </p:cNvPr>
          <p:cNvSpPr/>
          <p:nvPr/>
        </p:nvSpPr>
        <p:spPr>
          <a:xfrm>
            <a:off x="381000" y="235458"/>
            <a:ext cx="1971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Fitting a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56F05-463A-41BD-8DBF-5EA22689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400"/>
            <a:ext cx="2764638" cy="1844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0FADD-9519-4E1B-AADD-2ED377EA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57" y="3307940"/>
            <a:ext cx="2328874" cy="749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A9568-172E-495C-97D4-DE233CC62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767" y="6096112"/>
            <a:ext cx="432854" cy="493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888CF-D6BE-4AF7-942E-E2C8FE59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739" y="3205736"/>
            <a:ext cx="432854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0D87E9-FA5C-479E-A415-A2EC3D6E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21" y="3239542"/>
            <a:ext cx="432854" cy="4938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95A137-617C-49BA-8864-DC1BFF359167}"/>
              </a:ext>
            </a:extLst>
          </p:cNvPr>
          <p:cNvSpPr/>
          <p:nvPr/>
        </p:nvSpPr>
        <p:spPr>
          <a:xfrm>
            <a:off x="1054627" y="2030718"/>
            <a:ext cx="74676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We want to fit a line to the data for use in prediction and description.</a:t>
            </a:r>
          </a:p>
          <a:p>
            <a:pPr lvl="1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general equation of the fitted line 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537EF-0150-493B-B00D-A5BE728BEBC4}"/>
              </a:ext>
            </a:extLst>
          </p:cNvPr>
          <p:cNvSpPr/>
          <p:nvPr/>
        </p:nvSpPr>
        <p:spPr>
          <a:xfrm>
            <a:off x="1949889" y="4041166"/>
            <a:ext cx="4572000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Deviation or residual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 err="1">
                <a:cs typeface="Times New Roman" pitchFamily="18" charset="0"/>
              </a:rPr>
              <a:t>e</a:t>
            </a:r>
            <a:r>
              <a:rPr lang="en-US" sz="2800" baseline="-300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=  (Y</a:t>
            </a:r>
            <a:r>
              <a:rPr lang="en-US" sz="2800" baseline="-30000" dirty="0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 - Y</a:t>
            </a:r>
            <a:r>
              <a:rPr lang="en-US" sz="2800" baseline="-30000" dirty="0">
                <a:cs typeface="Times New Roman" pitchFamily="18" charset="0"/>
              </a:rPr>
              <a:t>i </a:t>
            </a:r>
            <a:r>
              <a:rPr lang="en-US" sz="2800" dirty="0">
                <a:cs typeface="Times New Roman" pitchFamily="18" charset="0"/>
              </a:rPr>
              <a:t>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DB59E-0F68-4191-84D4-2DDA2490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89" y="4230867"/>
            <a:ext cx="432854" cy="4938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ECB73A-0932-4BC1-A8AA-293B7FAE03B5}"/>
              </a:ext>
            </a:extLst>
          </p:cNvPr>
          <p:cNvSpPr/>
          <p:nvPr/>
        </p:nvSpPr>
        <p:spPr>
          <a:xfrm>
            <a:off x="76200" y="5066684"/>
            <a:ext cx="8991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cs typeface="Times New Roman" pitchFamily="18" charset="0"/>
              </a:rPr>
              <a:t>The method of  </a:t>
            </a:r>
            <a:r>
              <a:rPr lang="en-US" sz="2000" u="sng" dirty="0">
                <a:cs typeface="Times New Roman" pitchFamily="18" charset="0"/>
              </a:rPr>
              <a:t>least squares</a:t>
            </a:r>
            <a:r>
              <a:rPr lang="en-US" sz="2000" dirty="0">
                <a:cs typeface="Times New Roman" pitchFamily="18" charset="0"/>
              </a:rPr>
              <a:t> produces the “best fitting” line to the data in that the sum of squared residuals is minimized.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   </a:t>
            </a:r>
            <a:r>
              <a:rPr lang="en-US" dirty="0">
                <a:cs typeface="Times New Roman" pitchFamily="18" charset="0"/>
              </a:rPr>
              <a:t>e</a:t>
            </a:r>
            <a:r>
              <a:rPr lang="en-US" baseline="-30000" dirty="0">
                <a:cs typeface="Times New Roman" pitchFamily="18" charset="0"/>
              </a:rPr>
              <a:t>i</a:t>
            </a:r>
            <a:r>
              <a:rPr lang="en-US" baseline="30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dirty="0">
                <a:cs typeface="Times New Roman" pitchFamily="18" charset="0"/>
              </a:rPr>
              <a:t>(Y</a:t>
            </a:r>
            <a:r>
              <a:rPr lang="en-US" baseline="-30000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 - Y</a:t>
            </a:r>
            <a:r>
              <a:rPr lang="en-US" baseline="-30000" dirty="0">
                <a:cs typeface="Times New Roman" pitchFamily="18" charset="0"/>
              </a:rPr>
              <a:t>i 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baseline="30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  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</a:t>
            </a:r>
            <a:r>
              <a:rPr lang="en-US" dirty="0">
                <a:cs typeface="Times New Roman" pitchFamily="18" charset="0"/>
              </a:rPr>
              <a:t>(Y</a:t>
            </a:r>
            <a:r>
              <a:rPr lang="en-US" baseline="-30000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 - (B</a:t>
            </a:r>
            <a:r>
              <a:rPr lang="en-US" baseline="-25000" dirty="0">
                <a:cs typeface="Times New Roman" pitchFamily="18" charset="0"/>
              </a:rPr>
              <a:t>o</a:t>
            </a:r>
            <a:r>
              <a:rPr lang="en-US" dirty="0">
                <a:cs typeface="Times New Roman" pitchFamily="18" charset="0"/>
              </a:rPr>
              <a:t>+B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X))</a:t>
            </a:r>
            <a:r>
              <a:rPr lang="en-US" baseline="30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9C9D4-3B69-473A-A1E3-8A0DF0904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280751"/>
            <a:ext cx="432854" cy="493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541EDA-FB55-479A-890D-A75E6E00B3DF}"/>
              </a:ext>
            </a:extLst>
          </p:cNvPr>
          <p:cNvSpPr txBox="1"/>
          <p:nvPr/>
        </p:nvSpPr>
        <p:spPr>
          <a:xfrm>
            <a:off x="2352758" y="5943600"/>
            <a:ext cx="42004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our data, the equation of the best fitting line is    Y =  7.616  +  1.952 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CFB3F3-1EF0-4326-8794-97206F9C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556" y="3263587"/>
            <a:ext cx="432854" cy="49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CAE9D-5658-475A-AA93-FF8C2D3FC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788" y="5280749"/>
            <a:ext cx="432854" cy="4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BC7F8-3E85-40B2-B28C-8CC7750B7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486" y="5280750"/>
            <a:ext cx="43285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ChangeArrowheads="1"/>
          </p:cNvSpPr>
          <p:nvPr/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r>
              <a:rPr lang="en-US" sz="3200" dirty="0"/>
              <a:t>Regression Analysis</a:t>
            </a:r>
          </a:p>
        </p:txBody>
      </p:sp>
      <p:pic>
        <p:nvPicPr>
          <p:cNvPr id="10096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570038"/>
            <a:ext cx="7985125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209800" y="5257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95600" y="5257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6834C1-C344-49FC-BD8E-483379E1D7B8}"/>
              </a:ext>
            </a:extLst>
          </p:cNvPr>
          <p:cNvSpPr txBox="1"/>
          <p:nvPr/>
        </p:nvSpPr>
        <p:spPr>
          <a:xfrm>
            <a:off x="4800600" y="5313362"/>
            <a:ext cx="42004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Equation of the best fitting line is    </a:t>
            </a:r>
          </a:p>
          <a:p>
            <a:r>
              <a:rPr lang="en-US" dirty="0"/>
              <a:t>Y =  7.616  +  1.952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E5CDB-0D63-4195-867D-48B95BBA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67" y="5527584"/>
            <a:ext cx="302563" cy="4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"/>
            <a:ext cx="8229600" cy="4525963"/>
          </a:xfrm>
        </p:spPr>
        <p:txBody>
          <a:bodyPr/>
          <a:lstStyle/>
          <a:p>
            <a:r>
              <a:rPr lang="en-US" sz="2400" dirty="0"/>
              <a:t>Fitting a line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10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199"/>
            <a:ext cx="4191000" cy="28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0693" name="Line 5"/>
          <p:cNvSpPr>
            <a:spLocks noChangeShapeType="1"/>
          </p:cNvSpPr>
          <p:nvPr/>
        </p:nvSpPr>
        <p:spPr bwMode="auto">
          <a:xfrm flipV="1">
            <a:off x="5562600" y="990600"/>
            <a:ext cx="23622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8D3B-EB94-4614-8ACE-9FF82F1ABF55}"/>
              </a:ext>
            </a:extLst>
          </p:cNvPr>
          <p:cNvSpPr txBox="1"/>
          <p:nvPr/>
        </p:nvSpPr>
        <p:spPr>
          <a:xfrm>
            <a:off x="-26930" y="4188320"/>
            <a:ext cx="202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19.33 = 7.616 + 1.952 (6)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567B97-8B5D-49AD-BA4A-FA74FCFF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4" y="483711"/>
            <a:ext cx="3672840" cy="37109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11DB9A-7238-4E7E-B982-D3DC62D35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98" y="3724963"/>
            <a:ext cx="1914310" cy="4999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3F636E-66EA-48E9-87DD-CC2D91F11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34" y="3775244"/>
            <a:ext cx="999831" cy="5425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6C2DAB-920F-4C1E-A223-C69E3E159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411" y="533400"/>
            <a:ext cx="307326" cy="3506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B5C3776-F711-4DF0-B8D9-A2519B6BC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036" y="560618"/>
            <a:ext cx="307326" cy="350611"/>
          </a:xfrm>
          <a:prstGeom prst="rect">
            <a:avLst/>
          </a:prstGeom>
        </p:spPr>
      </p:pic>
      <p:sp>
        <p:nvSpPr>
          <p:cNvPr id="33" name="Line 5">
            <a:extLst>
              <a:ext uri="{FF2B5EF4-FFF2-40B4-BE49-F238E27FC236}">
                <a16:creationId xmlns:a16="http://schemas.microsoft.com/office/drawing/2014/main" id="{8457F406-D6B3-43FD-90F7-239D095C2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6160" y="685800"/>
            <a:ext cx="9144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6AA5FD-71C4-4388-B44D-B08905405DC2}"/>
              </a:ext>
            </a:extLst>
          </p:cNvPr>
          <p:cNvSpPr/>
          <p:nvPr/>
        </p:nvSpPr>
        <p:spPr>
          <a:xfrm>
            <a:off x="2176459" y="4157542"/>
            <a:ext cx="107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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(Y</a:t>
            </a:r>
            <a:r>
              <a:rPr lang="en-US" baseline="-30000" dirty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 - Y)</a:t>
            </a:r>
            <a:r>
              <a:rPr lang="en-US" baseline="30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B4DD1-75FD-4B20-BEE7-F064F4D31C43}"/>
              </a:ext>
            </a:extLst>
          </p:cNvPr>
          <p:cNvSpPr/>
          <p:nvPr/>
        </p:nvSpPr>
        <p:spPr>
          <a:xfrm>
            <a:off x="3255216" y="4153543"/>
            <a:ext cx="107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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(Y</a:t>
            </a:r>
            <a:r>
              <a:rPr lang="en-US" baseline="-30000" dirty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 - Y)</a:t>
            </a:r>
            <a:r>
              <a:rPr lang="en-US" baseline="30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36" name="Line 5">
            <a:extLst>
              <a:ext uri="{FF2B5EF4-FFF2-40B4-BE49-F238E27FC236}">
                <a16:creationId xmlns:a16="http://schemas.microsoft.com/office/drawing/2014/main" id="{94650D93-A6F6-45DE-B5C8-FCCC38822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314" y="4198685"/>
            <a:ext cx="152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27BC53-CD1A-4F07-BFF7-EE02F8B85177}"/>
              </a:ext>
            </a:extLst>
          </p:cNvPr>
          <p:cNvSpPr txBox="1"/>
          <p:nvPr/>
        </p:nvSpPr>
        <p:spPr>
          <a:xfrm>
            <a:off x="4333958" y="3184046"/>
            <a:ext cx="42004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our data, the equation of the best fitting line is    Y =  7.616  +  1.952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AF5964-2BE5-4D58-8874-95BB17608E27}"/>
              </a:ext>
            </a:extLst>
          </p:cNvPr>
          <p:cNvSpPr txBox="1"/>
          <p:nvPr/>
        </p:nvSpPr>
        <p:spPr>
          <a:xfrm>
            <a:off x="2765962" y="40524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EDC0B-704B-4FAA-8469-558C3EF1564C}"/>
              </a:ext>
            </a:extLst>
          </p:cNvPr>
          <p:cNvSpPr txBox="1"/>
          <p:nvPr/>
        </p:nvSpPr>
        <p:spPr>
          <a:xfrm>
            <a:off x="381000" y="4876799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using the sample mean, the variability measure in sales, SST = 85.21.  </a:t>
            </a:r>
          </a:p>
          <a:p>
            <a:endParaRPr lang="en-US" dirty="0"/>
          </a:p>
          <a:p>
            <a:r>
              <a:rPr lang="en-US" dirty="0"/>
              <a:t>Using the regression equation, the remaining variation in sales, SSE = 9.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AC2C476-7468-41B6-9513-FEB8F180D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808" y="3303804"/>
            <a:ext cx="43285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pic>
        <p:nvPicPr>
          <p:cNvPr id="1013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6900"/>
            <a:ext cx="3352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764" name="Line 4"/>
          <p:cNvSpPr>
            <a:spLocks noChangeShapeType="1"/>
          </p:cNvSpPr>
          <p:nvPr/>
        </p:nvSpPr>
        <p:spPr bwMode="auto">
          <a:xfrm>
            <a:off x="1066800" y="3124200"/>
            <a:ext cx="2590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65" name="Oval 5"/>
          <p:cNvSpPr>
            <a:spLocks noChangeArrowheads="1"/>
          </p:cNvSpPr>
          <p:nvPr/>
        </p:nvSpPr>
        <p:spPr bwMode="auto">
          <a:xfrm>
            <a:off x="1524000" y="2971800"/>
            <a:ext cx="228600" cy="609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66" name="Oval 6"/>
          <p:cNvSpPr>
            <a:spLocks noChangeArrowheads="1"/>
          </p:cNvSpPr>
          <p:nvPr/>
        </p:nvSpPr>
        <p:spPr bwMode="auto">
          <a:xfrm>
            <a:off x="4572000" y="2209800"/>
            <a:ext cx="152400" cy="457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137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6900"/>
            <a:ext cx="3352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768" name="Oval 8"/>
          <p:cNvSpPr>
            <a:spLocks noChangeArrowheads="1"/>
          </p:cNvSpPr>
          <p:nvPr/>
        </p:nvSpPr>
        <p:spPr bwMode="auto">
          <a:xfrm>
            <a:off x="5638800" y="3124200"/>
            <a:ext cx="152400" cy="381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69" name="Oval 9"/>
          <p:cNvSpPr>
            <a:spLocks noChangeArrowheads="1"/>
          </p:cNvSpPr>
          <p:nvPr/>
        </p:nvSpPr>
        <p:spPr bwMode="auto">
          <a:xfrm>
            <a:off x="1981200" y="2895600"/>
            <a:ext cx="228600" cy="609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0" name="Oval 10"/>
          <p:cNvSpPr>
            <a:spLocks noChangeArrowheads="1"/>
          </p:cNvSpPr>
          <p:nvPr/>
        </p:nvSpPr>
        <p:spPr bwMode="auto">
          <a:xfrm>
            <a:off x="2514600" y="2743200"/>
            <a:ext cx="228600" cy="609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1" name="Oval 11"/>
          <p:cNvSpPr>
            <a:spLocks noChangeArrowheads="1"/>
          </p:cNvSpPr>
          <p:nvPr/>
        </p:nvSpPr>
        <p:spPr bwMode="auto">
          <a:xfrm>
            <a:off x="3048000" y="2667000"/>
            <a:ext cx="228600" cy="609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2" name="Line 12"/>
          <p:cNvSpPr>
            <a:spLocks noChangeShapeType="1"/>
          </p:cNvSpPr>
          <p:nvPr/>
        </p:nvSpPr>
        <p:spPr bwMode="auto">
          <a:xfrm flipV="1">
            <a:off x="5715000" y="2895600"/>
            <a:ext cx="16002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73" name="Oval 13"/>
          <p:cNvSpPr>
            <a:spLocks noChangeArrowheads="1"/>
          </p:cNvSpPr>
          <p:nvPr/>
        </p:nvSpPr>
        <p:spPr bwMode="auto">
          <a:xfrm>
            <a:off x="6172200" y="2971800"/>
            <a:ext cx="152400" cy="381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4" name="Oval 14"/>
          <p:cNvSpPr>
            <a:spLocks noChangeArrowheads="1"/>
          </p:cNvSpPr>
          <p:nvPr/>
        </p:nvSpPr>
        <p:spPr bwMode="auto">
          <a:xfrm>
            <a:off x="6629400" y="2895600"/>
            <a:ext cx="152400" cy="381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5" name="Oval 15"/>
          <p:cNvSpPr>
            <a:spLocks noChangeArrowheads="1"/>
          </p:cNvSpPr>
          <p:nvPr/>
        </p:nvSpPr>
        <p:spPr bwMode="auto">
          <a:xfrm>
            <a:off x="7162800" y="2743200"/>
            <a:ext cx="152400" cy="381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6" name="Text Box 16"/>
          <p:cNvSpPr txBox="1">
            <a:spLocks noChangeArrowheads="1"/>
          </p:cNvSpPr>
          <p:nvPr/>
        </p:nvSpPr>
        <p:spPr bwMode="auto">
          <a:xfrm>
            <a:off x="914400" y="5105400"/>
            <a:ext cx="2590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Scatter around mean sales</a:t>
            </a:r>
          </a:p>
          <a:p>
            <a:pPr>
              <a:spcBef>
                <a:spcPct val="50000"/>
              </a:spcBef>
            </a:pPr>
            <a:r>
              <a:rPr lang="en-US"/>
              <a:t>	SST</a:t>
            </a:r>
          </a:p>
        </p:txBody>
      </p:sp>
      <p:sp>
        <p:nvSpPr>
          <p:cNvPr id="1013777" name="Text Box 17"/>
          <p:cNvSpPr txBox="1">
            <a:spLocks noChangeArrowheads="1"/>
          </p:cNvSpPr>
          <p:nvPr/>
        </p:nvSpPr>
        <p:spPr bwMode="auto">
          <a:xfrm>
            <a:off x="4724400" y="5105400"/>
            <a:ext cx="2971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Scatter around fitted line</a:t>
            </a:r>
          </a:p>
          <a:p>
            <a:pPr>
              <a:spcBef>
                <a:spcPct val="50000"/>
              </a:spcBef>
            </a:pPr>
            <a:r>
              <a:rPr lang="en-US"/>
              <a:t>	SSE</a:t>
            </a:r>
          </a:p>
        </p:txBody>
      </p:sp>
      <p:sp>
        <p:nvSpPr>
          <p:cNvPr id="1013778" name="Text Box 18"/>
          <p:cNvSpPr txBox="1">
            <a:spLocks noChangeArrowheads="1"/>
          </p:cNvSpPr>
          <p:nvPr/>
        </p:nvSpPr>
        <p:spPr bwMode="auto">
          <a:xfrm>
            <a:off x="1600200" y="5562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13779" name="Text Box 19"/>
          <p:cNvSpPr txBox="1">
            <a:spLocks noChangeArrowheads="1"/>
          </p:cNvSpPr>
          <p:nvPr/>
        </p:nvSpPr>
        <p:spPr bwMode="auto">
          <a:xfrm>
            <a:off x="2895600" y="5638800"/>
            <a:ext cx="25908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Reduction due to regression relation</a:t>
            </a:r>
          </a:p>
          <a:p>
            <a:pPr algn="ctr">
              <a:spcBef>
                <a:spcPct val="50000"/>
              </a:spcBef>
            </a:pPr>
            <a:r>
              <a:rPr lang="en-US"/>
              <a:t>= SSR = SST - SSE</a:t>
            </a:r>
          </a:p>
        </p:txBody>
      </p:sp>
    </p:spTree>
    <p:extLst>
      <p:ext uri="{BB962C8B-B14F-4D97-AF65-F5344CB8AC3E}">
        <p14:creationId xmlns:p14="http://schemas.microsoft.com/office/powerpoint/2010/main" val="18379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2337</Words>
  <Application>Microsoft Office PowerPoint</Application>
  <PresentationFormat>On-screen Show (4:3)</PresentationFormat>
  <Paragraphs>331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Monotype Sorts</vt:lpstr>
      <vt:lpstr>Symbol</vt:lpstr>
      <vt:lpstr>Times New Roman</vt:lpstr>
      <vt:lpstr>Office Theme</vt:lpstr>
      <vt:lpstr>3) Regression Review and Extensions</vt:lpstr>
      <vt:lpstr>Regression Analysis</vt:lpstr>
      <vt:lpstr>Regression Analysis</vt:lpstr>
      <vt:lpstr>Regression Analysis</vt:lpstr>
      <vt:lpstr>Regression Analysis</vt:lpstr>
      <vt:lpstr>PowerPoint Presentation</vt:lpstr>
      <vt:lpstr>PowerPoint Presentation</vt:lpstr>
      <vt:lpstr>PowerPoint Presentation</vt:lpstr>
      <vt:lpstr>Regression Analysis</vt:lpstr>
      <vt:lpstr>PowerPoint Presentation</vt:lpstr>
      <vt:lpstr>PowerPoint Presentation</vt:lpstr>
      <vt:lpstr>Regression Analysis</vt:lpstr>
      <vt:lpstr>PowerPoint Presentation</vt:lpstr>
      <vt:lpstr>Regression Analysis</vt:lpstr>
      <vt:lpstr>Regression Analysis </vt:lpstr>
      <vt:lpstr>PowerPoint Presentation</vt:lpstr>
      <vt:lpstr>PowerPoint Presentation</vt:lpstr>
      <vt:lpstr>PowerPoint Presentation</vt:lpstr>
      <vt:lpstr>Regression Analysis</vt:lpstr>
      <vt:lpstr>Regression Analysis</vt:lpstr>
      <vt:lpstr>Regression Analysis</vt:lpstr>
      <vt:lpstr>Regression Analysis</vt:lpstr>
      <vt:lpstr>Regression Analysis</vt:lpstr>
      <vt:lpstr>Estimating the Mean Y Value and Predicting an Individual Y Value (Forecasting)</vt:lpstr>
      <vt:lpstr>Estimating the Mean Y Value and Predicting an Individual Y Value (Forecasting)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jcwurst</dc:creator>
  <cp:lastModifiedBy>john wurst</cp:lastModifiedBy>
  <cp:revision>72</cp:revision>
  <dcterms:created xsi:type="dcterms:W3CDTF">2012-08-30T01:21:46Z</dcterms:created>
  <dcterms:modified xsi:type="dcterms:W3CDTF">2024-08-26T20:43:27Z</dcterms:modified>
</cp:coreProperties>
</file>