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70" r:id="rId4"/>
    <p:sldId id="271" r:id="rId5"/>
    <p:sldId id="258" r:id="rId6"/>
    <p:sldId id="259" r:id="rId7"/>
    <p:sldId id="260" r:id="rId8"/>
    <p:sldId id="273" r:id="rId9"/>
    <p:sldId id="274" r:id="rId10"/>
    <p:sldId id="265" r:id="rId11"/>
    <p:sldId id="266" r:id="rId12"/>
    <p:sldId id="267" r:id="rId13"/>
    <p:sldId id="268" r:id="rId14"/>
    <p:sldId id="269"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4"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9" d="100"/>
          <a:sy n="89" d="100"/>
        </p:scale>
        <p:origin x="7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A0A3CD-B22E-4178-860A-D7F6E3A51D83}"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165AC-6D7D-44CE-A279-BD2C465FB266}" type="slidenum">
              <a:rPr lang="en-US" smtClean="0"/>
              <a:t>‹#›</a:t>
            </a:fld>
            <a:endParaRPr lang="en-US"/>
          </a:p>
        </p:txBody>
      </p:sp>
    </p:spTree>
    <p:extLst>
      <p:ext uri="{BB962C8B-B14F-4D97-AF65-F5344CB8AC3E}">
        <p14:creationId xmlns:p14="http://schemas.microsoft.com/office/powerpoint/2010/main" val="1120443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A165AC-6D7D-44CE-A279-BD2C465FB266}" type="slidenum">
              <a:rPr lang="en-US" smtClean="0"/>
              <a:t>25</a:t>
            </a:fld>
            <a:endParaRPr lang="en-US"/>
          </a:p>
        </p:txBody>
      </p:sp>
    </p:spTree>
    <p:extLst>
      <p:ext uri="{BB962C8B-B14F-4D97-AF65-F5344CB8AC3E}">
        <p14:creationId xmlns:p14="http://schemas.microsoft.com/office/powerpoint/2010/main" val="399448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390EF5-2E41-430C-A557-CC29B3E1944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806509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90EF5-2E41-430C-A557-CC29B3E1944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261683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90EF5-2E41-430C-A557-CC29B3E1944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3749318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390EF5-2E41-430C-A557-CC29B3E1944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12490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390EF5-2E41-430C-A557-CC29B3E19445}"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169698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90EF5-2E41-430C-A557-CC29B3E1944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58580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390EF5-2E41-430C-A557-CC29B3E19445}"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379962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390EF5-2E41-430C-A557-CC29B3E19445}"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231633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90EF5-2E41-430C-A557-CC29B3E19445}"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1306061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90EF5-2E41-430C-A557-CC29B3E1944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228787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390EF5-2E41-430C-A557-CC29B3E19445}"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0DEEFF-DD89-40C7-8C76-2A1D4D5A7EB1}" type="slidenum">
              <a:rPr lang="en-US" smtClean="0"/>
              <a:t>‹#›</a:t>
            </a:fld>
            <a:endParaRPr lang="en-US"/>
          </a:p>
        </p:txBody>
      </p:sp>
    </p:spTree>
    <p:extLst>
      <p:ext uri="{BB962C8B-B14F-4D97-AF65-F5344CB8AC3E}">
        <p14:creationId xmlns:p14="http://schemas.microsoft.com/office/powerpoint/2010/main" val="3833728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0EF5-2E41-430C-A557-CC29B3E19445}" type="datetimeFigureOut">
              <a:rPr lang="en-US" smtClean="0"/>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0DEEFF-DD89-40C7-8C76-2A1D4D5A7EB1}" type="slidenum">
              <a:rPr lang="en-US" smtClean="0"/>
              <a:t>‹#›</a:t>
            </a:fld>
            <a:endParaRPr lang="en-US"/>
          </a:p>
        </p:txBody>
      </p:sp>
    </p:spTree>
    <p:extLst>
      <p:ext uri="{BB962C8B-B14F-4D97-AF65-F5344CB8AC3E}">
        <p14:creationId xmlns:p14="http://schemas.microsoft.com/office/powerpoint/2010/main" val="2908924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sawtoothsoftware.com/download/techpap/CBCHBbeginners.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685800" y="2130425"/>
            <a:ext cx="7772400" cy="1470025"/>
          </a:xfrm>
        </p:spPr>
        <p:txBody>
          <a:bodyPr/>
          <a:lstStyle/>
          <a:p>
            <a:r>
              <a:rPr lang="en-US" dirty="0"/>
              <a:t>4) Conjoint and Discrete Choice (Continued)</a:t>
            </a:r>
          </a:p>
        </p:txBody>
      </p:sp>
    </p:spTree>
    <p:extLst>
      <p:ext uri="{BB962C8B-B14F-4D97-AF65-F5344CB8AC3E}">
        <p14:creationId xmlns:p14="http://schemas.microsoft.com/office/powerpoint/2010/main" val="303046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a:extLst>
              <a:ext uri="{FF2B5EF4-FFF2-40B4-BE49-F238E27FC236}">
                <a16:creationId xmlns:a16="http://schemas.microsoft.com/office/drawing/2014/main" id="{B11E440B-678F-2CB8-D252-33A191269B62}"/>
              </a:ext>
            </a:extLst>
          </p:cNvPr>
          <p:cNvSpPr>
            <a:spLocks noChangeAspect="1" noChangeArrowheads="1" noTextEdit="1"/>
          </p:cNvSpPr>
          <p:nvPr/>
        </p:nvSpPr>
        <p:spPr bwMode="auto">
          <a:xfrm>
            <a:off x="685800" y="50800"/>
            <a:ext cx="8001000" cy="667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6">
            <a:extLst>
              <a:ext uri="{FF2B5EF4-FFF2-40B4-BE49-F238E27FC236}">
                <a16:creationId xmlns:a16="http://schemas.microsoft.com/office/drawing/2014/main" id="{2061CFA9-4BC8-CD40-51BE-8FC169523F7D}"/>
              </a:ext>
            </a:extLst>
          </p:cNvPr>
          <p:cNvSpPr>
            <a:spLocks noChangeArrowheads="1"/>
          </p:cNvSpPr>
          <p:nvPr/>
        </p:nvSpPr>
        <p:spPr bwMode="auto">
          <a:xfrm>
            <a:off x="3479800" y="5238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7">
            <a:extLst>
              <a:ext uri="{FF2B5EF4-FFF2-40B4-BE49-F238E27FC236}">
                <a16:creationId xmlns:a16="http://schemas.microsoft.com/office/drawing/2014/main" id="{2FF46B98-7F05-5B20-834A-E53C61721106}"/>
              </a:ext>
            </a:extLst>
          </p:cNvPr>
          <p:cNvSpPr>
            <a:spLocks noChangeArrowheads="1"/>
          </p:cNvSpPr>
          <p:nvPr/>
        </p:nvSpPr>
        <p:spPr bwMode="auto">
          <a:xfrm>
            <a:off x="685800" y="290513"/>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41A58121-0B31-5693-692E-52B71830B574}"/>
              </a:ext>
            </a:extLst>
          </p:cNvPr>
          <p:cNvSpPr>
            <a:spLocks noChangeArrowheads="1"/>
          </p:cNvSpPr>
          <p:nvPr/>
        </p:nvSpPr>
        <p:spPr bwMode="auto">
          <a:xfrm>
            <a:off x="685800" y="52863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9">
            <a:extLst>
              <a:ext uri="{FF2B5EF4-FFF2-40B4-BE49-F238E27FC236}">
                <a16:creationId xmlns:a16="http://schemas.microsoft.com/office/drawing/2014/main" id="{A86AA1EF-352D-B7E5-D231-C73364DD9D63}"/>
              </a:ext>
            </a:extLst>
          </p:cNvPr>
          <p:cNvSpPr>
            <a:spLocks noChangeArrowheads="1"/>
          </p:cNvSpPr>
          <p:nvPr/>
        </p:nvSpPr>
        <p:spPr bwMode="auto">
          <a:xfrm>
            <a:off x="685800" y="766763"/>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0">
            <a:extLst>
              <a:ext uri="{FF2B5EF4-FFF2-40B4-BE49-F238E27FC236}">
                <a16:creationId xmlns:a16="http://schemas.microsoft.com/office/drawing/2014/main" id="{95A533A3-8A48-603A-1190-65F68737F835}"/>
              </a:ext>
            </a:extLst>
          </p:cNvPr>
          <p:cNvSpPr>
            <a:spLocks noChangeArrowheads="1"/>
          </p:cNvSpPr>
          <p:nvPr/>
        </p:nvSpPr>
        <p:spPr bwMode="auto">
          <a:xfrm>
            <a:off x="685800" y="100647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1">
            <a:extLst>
              <a:ext uri="{FF2B5EF4-FFF2-40B4-BE49-F238E27FC236}">
                <a16:creationId xmlns:a16="http://schemas.microsoft.com/office/drawing/2014/main" id="{7066E110-A314-783A-0A84-35186A6A7C34}"/>
              </a:ext>
            </a:extLst>
          </p:cNvPr>
          <p:cNvSpPr>
            <a:spLocks noChangeArrowheads="1"/>
          </p:cNvSpPr>
          <p:nvPr/>
        </p:nvSpPr>
        <p:spPr bwMode="auto">
          <a:xfrm>
            <a:off x="685800" y="1244600"/>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2">
            <a:extLst>
              <a:ext uri="{FF2B5EF4-FFF2-40B4-BE49-F238E27FC236}">
                <a16:creationId xmlns:a16="http://schemas.microsoft.com/office/drawing/2014/main" id="{04AEE5BD-5358-70CC-2AFC-E7FD53B8D52D}"/>
              </a:ext>
            </a:extLst>
          </p:cNvPr>
          <p:cNvSpPr>
            <a:spLocks noChangeArrowheads="1"/>
          </p:cNvSpPr>
          <p:nvPr/>
        </p:nvSpPr>
        <p:spPr bwMode="auto">
          <a:xfrm>
            <a:off x="685800" y="148272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13">
            <a:extLst>
              <a:ext uri="{FF2B5EF4-FFF2-40B4-BE49-F238E27FC236}">
                <a16:creationId xmlns:a16="http://schemas.microsoft.com/office/drawing/2014/main" id="{6FC8FC19-417E-89CD-FFBF-8CA934181E4D}"/>
              </a:ext>
            </a:extLst>
          </p:cNvPr>
          <p:cNvSpPr>
            <a:spLocks noChangeArrowheads="1"/>
          </p:cNvSpPr>
          <p:nvPr/>
        </p:nvSpPr>
        <p:spPr bwMode="auto">
          <a:xfrm>
            <a:off x="685800" y="1720850"/>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4">
            <a:extLst>
              <a:ext uri="{FF2B5EF4-FFF2-40B4-BE49-F238E27FC236}">
                <a16:creationId xmlns:a16="http://schemas.microsoft.com/office/drawing/2014/main" id="{6C896874-CCCB-7EC1-6245-2377AACA4110}"/>
              </a:ext>
            </a:extLst>
          </p:cNvPr>
          <p:cNvSpPr>
            <a:spLocks noChangeArrowheads="1"/>
          </p:cNvSpPr>
          <p:nvPr/>
        </p:nvSpPr>
        <p:spPr bwMode="auto">
          <a:xfrm>
            <a:off x="685800" y="195897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5">
            <a:extLst>
              <a:ext uri="{FF2B5EF4-FFF2-40B4-BE49-F238E27FC236}">
                <a16:creationId xmlns:a16="http://schemas.microsoft.com/office/drawing/2014/main" id="{796DE2DC-4BFE-F236-DACA-11830AAD1F4C}"/>
              </a:ext>
            </a:extLst>
          </p:cNvPr>
          <p:cNvSpPr>
            <a:spLocks noChangeArrowheads="1"/>
          </p:cNvSpPr>
          <p:nvPr/>
        </p:nvSpPr>
        <p:spPr bwMode="auto">
          <a:xfrm>
            <a:off x="685800" y="2197100"/>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6">
            <a:extLst>
              <a:ext uri="{FF2B5EF4-FFF2-40B4-BE49-F238E27FC236}">
                <a16:creationId xmlns:a16="http://schemas.microsoft.com/office/drawing/2014/main" id="{22278FDD-B15D-98D7-ECDE-F982A181134C}"/>
              </a:ext>
            </a:extLst>
          </p:cNvPr>
          <p:cNvSpPr>
            <a:spLocks noChangeArrowheads="1"/>
          </p:cNvSpPr>
          <p:nvPr/>
        </p:nvSpPr>
        <p:spPr bwMode="auto">
          <a:xfrm>
            <a:off x="685800" y="2436813"/>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7">
            <a:extLst>
              <a:ext uri="{FF2B5EF4-FFF2-40B4-BE49-F238E27FC236}">
                <a16:creationId xmlns:a16="http://schemas.microsoft.com/office/drawing/2014/main" id="{61508205-EF81-6BFD-17B3-5B3B6A3CE34A}"/>
              </a:ext>
            </a:extLst>
          </p:cNvPr>
          <p:cNvSpPr>
            <a:spLocks noChangeArrowheads="1"/>
          </p:cNvSpPr>
          <p:nvPr/>
        </p:nvSpPr>
        <p:spPr bwMode="auto">
          <a:xfrm>
            <a:off x="685800" y="2674938"/>
            <a:ext cx="7254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Profile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8">
            <a:extLst>
              <a:ext uri="{FF2B5EF4-FFF2-40B4-BE49-F238E27FC236}">
                <a16:creationId xmlns:a16="http://schemas.microsoft.com/office/drawing/2014/main" id="{8B02A681-C0A4-4B72-C3AF-A7156F6D1E46}"/>
              </a:ext>
            </a:extLst>
          </p:cNvPr>
          <p:cNvSpPr>
            <a:spLocks noChangeArrowheads="1"/>
          </p:cNvSpPr>
          <p:nvPr/>
        </p:nvSpPr>
        <p:spPr bwMode="auto">
          <a:xfrm>
            <a:off x="1304925" y="2674938"/>
            <a:ext cx="8350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Utilities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9">
            <a:extLst>
              <a:ext uri="{FF2B5EF4-FFF2-40B4-BE49-F238E27FC236}">
                <a16:creationId xmlns:a16="http://schemas.microsoft.com/office/drawing/2014/main" id="{100826EF-3EFB-7F45-2441-657947EE8C07}"/>
              </a:ext>
            </a:extLst>
          </p:cNvPr>
          <p:cNvSpPr>
            <a:spLocks noChangeArrowheads="1"/>
          </p:cNvSpPr>
          <p:nvPr/>
        </p:nvSpPr>
        <p:spPr bwMode="auto">
          <a:xfrm>
            <a:off x="2024063" y="2674938"/>
            <a:ext cx="20208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(generic utility 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20">
            <a:extLst>
              <a:ext uri="{FF2B5EF4-FFF2-40B4-BE49-F238E27FC236}">
                <a16:creationId xmlns:a16="http://schemas.microsoft.com/office/drawing/2014/main" id="{CD34411E-7F7B-CC46-DBF7-D02D4CBE98A9}"/>
              </a:ext>
            </a:extLst>
          </p:cNvPr>
          <p:cNvSpPr>
            <a:spLocks noChangeArrowheads="1"/>
          </p:cNvSpPr>
          <p:nvPr/>
        </p:nvSpPr>
        <p:spPr bwMode="auto">
          <a:xfrm>
            <a:off x="3887788" y="267493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21">
            <a:extLst>
              <a:ext uri="{FF2B5EF4-FFF2-40B4-BE49-F238E27FC236}">
                <a16:creationId xmlns:a16="http://schemas.microsoft.com/office/drawing/2014/main" id="{CA903DEB-6842-6BD3-4E67-CF80D907DB8A}"/>
              </a:ext>
            </a:extLst>
          </p:cNvPr>
          <p:cNvSpPr>
            <a:spLocks noChangeArrowheads="1"/>
          </p:cNvSpPr>
          <p:nvPr/>
        </p:nvSpPr>
        <p:spPr bwMode="auto">
          <a:xfrm>
            <a:off x="685800" y="2951163"/>
            <a:ext cx="1539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Unicode MS" panose="020B0604020202020204" pitchFamily="34" charset="-128"/>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22">
            <a:extLst>
              <a:ext uri="{FF2B5EF4-FFF2-40B4-BE49-F238E27FC236}">
                <a16:creationId xmlns:a16="http://schemas.microsoft.com/office/drawing/2014/main" id="{E4F80704-0F50-3183-E097-817459BF2A0A}"/>
              </a:ext>
            </a:extLst>
          </p:cNvPr>
          <p:cNvSpPr>
            <a:spLocks noChangeArrowheads="1"/>
          </p:cNvSpPr>
          <p:nvPr/>
        </p:nvSpPr>
        <p:spPr bwMode="auto">
          <a:xfrm>
            <a:off x="685800" y="3286125"/>
            <a:ext cx="1984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3">
            <a:extLst>
              <a:ext uri="{FF2B5EF4-FFF2-40B4-BE49-F238E27FC236}">
                <a16:creationId xmlns:a16="http://schemas.microsoft.com/office/drawing/2014/main" id="{21033452-EF45-0B6D-934B-3BF7F34EB0C3}"/>
              </a:ext>
            </a:extLst>
          </p:cNvPr>
          <p:cNvSpPr>
            <a:spLocks noChangeArrowheads="1"/>
          </p:cNvSpPr>
          <p:nvPr/>
        </p:nvSpPr>
        <p:spPr bwMode="auto">
          <a:xfrm>
            <a:off x="814388" y="3382963"/>
            <a:ext cx="3222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Oster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4">
            <a:extLst>
              <a:ext uri="{FF2B5EF4-FFF2-40B4-BE49-F238E27FC236}">
                <a16:creationId xmlns:a16="http://schemas.microsoft.com/office/drawing/2014/main" id="{AB21224C-2F54-7D95-5E08-36024C0F68A8}"/>
              </a:ext>
            </a:extLst>
          </p:cNvPr>
          <p:cNvSpPr>
            <a:spLocks noChangeArrowheads="1"/>
          </p:cNvSpPr>
          <p:nvPr/>
        </p:nvSpPr>
        <p:spPr bwMode="auto">
          <a:xfrm>
            <a:off x="1069975" y="3286125"/>
            <a:ext cx="1603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5">
            <a:extLst>
              <a:ext uri="{FF2B5EF4-FFF2-40B4-BE49-F238E27FC236}">
                <a16:creationId xmlns:a16="http://schemas.microsoft.com/office/drawing/2014/main" id="{A703B324-3B30-76BC-03E1-E6EA99073D97}"/>
              </a:ext>
            </a:extLst>
          </p:cNvPr>
          <p:cNvSpPr>
            <a:spLocks noChangeArrowheads="1"/>
          </p:cNvSpPr>
          <p:nvPr/>
        </p:nvSpPr>
        <p:spPr bwMode="auto">
          <a:xfrm>
            <a:off x="1158875" y="3286125"/>
            <a:ext cx="3032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6">
            <a:extLst>
              <a:ext uri="{FF2B5EF4-FFF2-40B4-BE49-F238E27FC236}">
                <a16:creationId xmlns:a16="http://schemas.microsoft.com/office/drawing/2014/main" id="{040A9912-BB7F-55AE-3E70-F8857E5638CF}"/>
              </a:ext>
            </a:extLst>
          </p:cNvPr>
          <p:cNvSpPr>
            <a:spLocks noChangeArrowheads="1"/>
          </p:cNvSpPr>
          <p:nvPr/>
        </p:nvSpPr>
        <p:spPr bwMode="auto">
          <a:xfrm>
            <a:off x="1390650" y="3265488"/>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7">
            <a:extLst>
              <a:ext uri="{FF2B5EF4-FFF2-40B4-BE49-F238E27FC236}">
                <a16:creationId xmlns:a16="http://schemas.microsoft.com/office/drawing/2014/main" id="{B4ADE5E5-9885-C763-D755-E5F604530607}"/>
              </a:ext>
            </a:extLst>
          </p:cNvPr>
          <p:cNvSpPr>
            <a:spLocks noChangeArrowheads="1"/>
          </p:cNvSpPr>
          <p:nvPr/>
        </p:nvSpPr>
        <p:spPr bwMode="auto">
          <a:xfrm>
            <a:off x="1492250" y="3382963"/>
            <a:ext cx="139700"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8">
            <a:extLst>
              <a:ext uri="{FF2B5EF4-FFF2-40B4-BE49-F238E27FC236}">
                <a16:creationId xmlns:a16="http://schemas.microsoft.com/office/drawing/2014/main" id="{3B305CDE-797E-208B-76D6-5CBACAC5DA97}"/>
              </a:ext>
            </a:extLst>
          </p:cNvPr>
          <p:cNvSpPr>
            <a:spLocks noChangeArrowheads="1"/>
          </p:cNvSpPr>
          <p:nvPr/>
        </p:nvSpPr>
        <p:spPr bwMode="auto">
          <a:xfrm>
            <a:off x="1577975" y="32861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9">
            <a:extLst>
              <a:ext uri="{FF2B5EF4-FFF2-40B4-BE49-F238E27FC236}">
                <a16:creationId xmlns:a16="http://schemas.microsoft.com/office/drawing/2014/main" id="{C7B8B7A1-080F-AE62-CBF3-905579BCE915}"/>
              </a:ext>
            </a:extLst>
          </p:cNvPr>
          <p:cNvSpPr>
            <a:spLocks noChangeArrowheads="1"/>
          </p:cNvSpPr>
          <p:nvPr/>
        </p:nvSpPr>
        <p:spPr bwMode="auto">
          <a:xfrm>
            <a:off x="1622425" y="3286125"/>
            <a:ext cx="2143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0">
            <a:extLst>
              <a:ext uri="{FF2B5EF4-FFF2-40B4-BE49-F238E27FC236}">
                <a16:creationId xmlns:a16="http://schemas.microsoft.com/office/drawing/2014/main" id="{C306BB19-382E-B8D2-8A27-ADE7F68A1E9B}"/>
              </a:ext>
            </a:extLst>
          </p:cNvPr>
          <p:cNvSpPr>
            <a:spLocks noChangeArrowheads="1"/>
          </p:cNvSpPr>
          <p:nvPr/>
        </p:nvSpPr>
        <p:spPr bwMode="auto">
          <a:xfrm>
            <a:off x="1765300" y="3265488"/>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31">
            <a:extLst>
              <a:ext uri="{FF2B5EF4-FFF2-40B4-BE49-F238E27FC236}">
                <a16:creationId xmlns:a16="http://schemas.microsoft.com/office/drawing/2014/main" id="{C8AA4E51-2A64-A9AE-B36B-60537E7683F0}"/>
              </a:ext>
            </a:extLst>
          </p:cNvPr>
          <p:cNvSpPr>
            <a:spLocks noChangeArrowheads="1"/>
          </p:cNvSpPr>
          <p:nvPr/>
        </p:nvSpPr>
        <p:spPr bwMode="auto">
          <a:xfrm>
            <a:off x="1863725" y="3382963"/>
            <a:ext cx="3778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square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32">
            <a:extLst>
              <a:ext uri="{FF2B5EF4-FFF2-40B4-BE49-F238E27FC236}">
                <a16:creationId xmlns:a16="http://schemas.microsoft.com/office/drawing/2014/main" id="{7A2840C3-5751-34C6-D908-81360E0CCF4D}"/>
              </a:ext>
            </a:extLst>
          </p:cNvPr>
          <p:cNvSpPr>
            <a:spLocks noChangeArrowheads="1"/>
          </p:cNvSpPr>
          <p:nvPr/>
        </p:nvSpPr>
        <p:spPr bwMode="auto">
          <a:xfrm>
            <a:off x="2173288" y="32861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33">
            <a:extLst>
              <a:ext uri="{FF2B5EF4-FFF2-40B4-BE49-F238E27FC236}">
                <a16:creationId xmlns:a16="http://schemas.microsoft.com/office/drawing/2014/main" id="{BAC7A836-A325-11F4-B56A-1DB0A841EA28}"/>
              </a:ext>
            </a:extLst>
          </p:cNvPr>
          <p:cNvSpPr>
            <a:spLocks noChangeArrowheads="1"/>
          </p:cNvSpPr>
          <p:nvPr/>
        </p:nvSpPr>
        <p:spPr bwMode="auto">
          <a:xfrm>
            <a:off x="2217738" y="32861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34">
            <a:extLst>
              <a:ext uri="{FF2B5EF4-FFF2-40B4-BE49-F238E27FC236}">
                <a16:creationId xmlns:a16="http://schemas.microsoft.com/office/drawing/2014/main" id="{834C9527-57F1-CD21-D2E7-2328A3D37FF8}"/>
              </a:ext>
            </a:extLst>
          </p:cNvPr>
          <p:cNvSpPr>
            <a:spLocks noChangeArrowheads="1"/>
          </p:cNvSpPr>
          <p:nvPr/>
        </p:nvSpPr>
        <p:spPr bwMode="auto">
          <a:xfrm>
            <a:off x="2262188" y="3286125"/>
            <a:ext cx="2143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4" name="Rectangle 35">
            <a:extLst>
              <a:ext uri="{FF2B5EF4-FFF2-40B4-BE49-F238E27FC236}">
                <a16:creationId xmlns:a16="http://schemas.microsoft.com/office/drawing/2014/main" id="{A3B24DF4-8D00-BBF8-4582-3D6AE3857EEF}"/>
              </a:ext>
            </a:extLst>
          </p:cNvPr>
          <p:cNvSpPr>
            <a:spLocks noChangeArrowheads="1"/>
          </p:cNvSpPr>
          <p:nvPr/>
        </p:nvSpPr>
        <p:spPr bwMode="auto">
          <a:xfrm>
            <a:off x="2406650" y="3286125"/>
            <a:ext cx="1603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36">
            <a:extLst>
              <a:ext uri="{FF2B5EF4-FFF2-40B4-BE49-F238E27FC236}">
                <a16:creationId xmlns:a16="http://schemas.microsoft.com/office/drawing/2014/main" id="{190C5576-32F5-1DD9-8791-875015F53DCE}"/>
              </a:ext>
            </a:extLst>
          </p:cNvPr>
          <p:cNvSpPr>
            <a:spLocks noChangeArrowheads="1"/>
          </p:cNvSpPr>
          <p:nvPr/>
        </p:nvSpPr>
        <p:spPr bwMode="auto">
          <a:xfrm>
            <a:off x="2495550" y="3265488"/>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37">
            <a:extLst>
              <a:ext uri="{FF2B5EF4-FFF2-40B4-BE49-F238E27FC236}">
                <a16:creationId xmlns:a16="http://schemas.microsoft.com/office/drawing/2014/main" id="{39B535FD-3930-A880-9A68-A31ADB049EBF}"/>
              </a:ext>
            </a:extLst>
          </p:cNvPr>
          <p:cNvSpPr>
            <a:spLocks noChangeArrowheads="1"/>
          </p:cNvSpPr>
          <p:nvPr/>
        </p:nvSpPr>
        <p:spPr bwMode="auto">
          <a:xfrm>
            <a:off x="2593975" y="3382963"/>
            <a:ext cx="303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$149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7" name="Rectangle 38">
            <a:extLst>
              <a:ext uri="{FF2B5EF4-FFF2-40B4-BE49-F238E27FC236}">
                <a16:creationId xmlns:a16="http://schemas.microsoft.com/office/drawing/2014/main" id="{869CCBE2-7E80-5702-B67F-6E116FF47FA9}"/>
              </a:ext>
            </a:extLst>
          </p:cNvPr>
          <p:cNvSpPr>
            <a:spLocks noChangeArrowheads="1"/>
          </p:cNvSpPr>
          <p:nvPr/>
        </p:nvSpPr>
        <p:spPr bwMode="auto">
          <a:xfrm>
            <a:off x="2830513" y="32861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9">
            <a:extLst>
              <a:ext uri="{FF2B5EF4-FFF2-40B4-BE49-F238E27FC236}">
                <a16:creationId xmlns:a16="http://schemas.microsoft.com/office/drawing/2014/main" id="{DE601C0A-7C03-C0E6-61DA-6CB3E34DDA15}"/>
              </a:ext>
            </a:extLst>
          </p:cNvPr>
          <p:cNvSpPr>
            <a:spLocks noChangeArrowheads="1"/>
          </p:cNvSpPr>
          <p:nvPr/>
        </p:nvSpPr>
        <p:spPr bwMode="auto">
          <a:xfrm>
            <a:off x="2873375" y="32861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40">
            <a:extLst>
              <a:ext uri="{FF2B5EF4-FFF2-40B4-BE49-F238E27FC236}">
                <a16:creationId xmlns:a16="http://schemas.microsoft.com/office/drawing/2014/main" id="{57F17D01-4DA1-FB74-F236-2658D4BAFCD8}"/>
              </a:ext>
            </a:extLst>
          </p:cNvPr>
          <p:cNvSpPr>
            <a:spLocks noChangeArrowheads="1"/>
          </p:cNvSpPr>
          <p:nvPr/>
        </p:nvSpPr>
        <p:spPr bwMode="auto">
          <a:xfrm>
            <a:off x="685800" y="3513138"/>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1">
            <a:extLst>
              <a:ext uri="{FF2B5EF4-FFF2-40B4-BE49-F238E27FC236}">
                <a16:creationId xmlns:a16="http://schemas.microsoft.com/office/drawing/2014/main" id="{E1532060-4877-9E6A-86E6-9444AF48F25A}"/>
              </a:ext>
            </a:extLst>
          </p:cNvPr>
          <p:cNvSpPr>
            <a:spLocks noChangeArrowheads="1"/>
          </p:cNvSpPr>
          <p:nvPr/>
        </p:nvSpPr>
        <p:spPr bwMode="auto">
          <a:xfrm>
            <a:off x="730250" y="3513138"/>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42">
            <a:extLst>
              <a:ext uri="{FF2B5EF4-FFF2-40B4-BE49-F238E27FC236}">
                <a16:creationId xmlns:a16="http://schemas.microsoft.com/office/drawing/2014/main" id="{1570796F-4815-AED8-B5FB-43B51E48C971}"/>
              </a:ext>
            </a:extLst>
          </p:cNvPr>
          <p:cNvSpPr>
            <a:spLocks noChangeArrowheads="1"/>
          </p:cNvSpPr>
          <p:nvPr/>
        </p:nvSpPr>
        <p:spPr bwMode="auto">
          <a:xfrm>
            <a:off x="685800" y="37179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3">
            <a:extLst>
              <a:ext uri="{FF2B5EF4-FFF2-40B4-BE49-F238E27FC236}">
                <a16:creationId xmlns:a16="http://schemas.microsoft.com/office/drawing/2014/main" id="{69AB4051-150A-4A79-000C-6C6F18FCE4A7}"/>
              </a:ext>
            </a:extLst>
          </p:cNvPr>
          <p:cNvSpPr>
            <a:spLocks noChangeArrowheads="1"/>
          </p:cNvSpPr>
          <p:nvPr/>
        </p:nvSpPr>
        <p:spPr bwMode="auto">
          <a:xfrm>
            <a:off x="730250" y="3717925"/>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4">
            <a:extLst>
              <a:ext uri="{FF2B5EF4-FFF2-40B4-BE49-F238E27FC236}">
                <a16:creationId xmlns:a16="http://schemas.microsoft.com/office/drawing/2014/main" id="{C676B377-4CBD-F0C4-B7C1-42887CE5C424}"/>
              </a:ext>
            </a:extLst>
          </p:cNvPr>
          <p:cNvSpPr>
            <a:spLocks noChangeArrowheads="1"/>
          </p:cNvSpPr>
          <p:nvPr/>
        </p:nvSpPr>
        <p:spPr bwMode="auto">
          <a:xfrm>
            <a:off x="685800" y="3922713"/>
            <a:ext cx="1603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5">
            <a:extLst>
              <a:ext uri="{FF2B5EF4-FFF2-40B4-BE49-F238E27FC236}">
                <a16:creationId xmlns:a16="http://schemas.microsoft.com/office/drawing/2014/main" id="{77834DE1-671F-F82B-463E-71FB34A733CB}"/>
              </a:ext>
            </a:extLst>
          </p:cNvPr>
          <p:cNvSpPr>
            <a:spLocks noChangeArrowheads="1"/>
          </p:cNvSpPr>
          <p:nvPr/>
        </p:nvSpPr>
        <p:spPr bwMode="auto">
          <a:xfrm>
            <a:off x="774700" y="39227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46">
            <a:extLst>
              <a:ext uri="{FF2B5EF4-FFF2-40B4-BE49-F238E27FC236}">
                <a16:creationId xmlns:a16="http://schemas.microsoft.com/office/drawing/2014/main" id="{7442F6B5-0797-0AD0-F674-687A3EE2F223}"/>
              </a:ext>
            </a:extLst>
          </p:cNvPr>
          <p:cNvSpPr>
            <a:spLocks noChangeArrowheads="1"/>
          </p:cNvSpPr>
          <p:nvPr/>
        </p:nvSpPr>
        <p:spPr bwMode="auto">
          <a:xfrm>
            <a:off x="685800" y="4138613"/>
            <a:ext cx="1984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7">
            <a:extLst>
              <a:ext uri="{FF2B5EF4-FFF2-40B4-BE49-F238E27FC236}">
                <a16:creationId xmlns:a16="http://schemas.microsoft.com/office/drawing/2014/main" id="{332D8D65-D63E-0017-D51A-D5C001572322}"/>
              </a:ext>
            </a:extLst>
          </p:cNvPr>
          <p:cNvSpPr>
            <a:spLocks noChangeArrowheads="1"/>
          </p:cNvSpPr>
          <p:nvPr/>
        </p:nvSpPr>
        <p:spPr bwMode="auto">
          <a:xfrm>
            <a:off x="814388" y="4235450"/>
            <a:ext cx="29527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Pana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8">
            <a:extLst>
              <a:ext uri="{FF2B5EF4-FFF2-40B4-BE49-F238E27FC236}">
                <a16:creationId xmlns:a16="http://schemas.microsoft.com/office/drawing/2014/main" id="{22E16031-546A-A82E-C4DD-610AC09BEFC4}"/>
              </a:ext>
            </a:extLst>
          </p:cNvPr>
          <p:cNvSpPr>
            <a:spLocks noChangeArrowheads="1"/>
          </p:cNvSpPr>
          <p:nvPr/>
        </p:nvSpPr>
        <p:spPr bwMode="auto">
          <a:xfrm>
            <a:off x="1046163" y="4138613"/>
            <a:ext cx="1603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9">
            <a:extLst>
              <a:ext uri="{FF2B5EF4-FFF2-40B4-BE49-F238E27FC236}">
                <a16:creationId xmlns:a16="http://schemas.microsoft.com/office/drawing/2014/main" id="{AA0C0E54-59A8-7A44-951C-6F3CE91120C1}"/>
              </a:ext>
            </a:extLst>
          </p:cNvPr>
          <p:cNvSpPr>
            <a:spLocks noChangeArrowheads="1"/>
          </p:cNvSpPr>
          <p:nvPr/>
        </p:nvSpPr>
        <p:spPr bwMode="auto">
          <a:xfrm>
            <a:off x="1135063" y="4138613"/>
            <a:ext cx="3032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50">
            <a:extLst>
              <a:ext uri="{FF2B5EF4-FFF2-40B4-BE49-F238E27FC236}">
                <a16:creationId xmlns:a16="http://schemas.microsoft.com/office/drawing/2014/main" id="{115094FB-A4ED-BA32-30F9-CAC3F6D6F3F5}"/>
              </a:ext>
            </a:extLst>
          </p:cNvPr>
          <p:cNvSpPr>
            <a:spLocks noChangeArrowheads="1"/>
          </p:cNvSpPr>
          <p:nvPr/>
        </p:nvSpPr>
        <p:spPr bwMode="auto">
          <a:xfrm>
            <a:off x="1366838" y="4117975"/>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0" name="Rectangle 51">
            <a:extLst>
              <a:ext uri="{FF2B5EF4-FFF2-40B4-BE49-F238E27FC236}">
                <a16:creationId xmlns:a16="http://schemas.microsoft.com/office/drawing/2014/main" id="{07FE0DF1-9C60-09C7-A240-F90D3C7A15CE}"/>
              </a:ext>
            </a:extLst>
          </p:cNvPr>
          <p:cNvSpPr>
            <a:spLocks noChangeArrowheads="1"/>
          </p:cNvSpPr>
          <p:nvPr/>
        </p:nvSpPr>
        <p:spPr bwMode="auto">
          <a:xfrm>
            <a:off x="1466850" y="4235450"/>
            <a:ext cx="11906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52">
            <a:extLst>
              <a:ext uri="{FF2B5EF4-FFF2-40B4-BE49-F238E27FC236}">
                <a16:creationId xmlns:a16="http://schemas.microsoft.com/office/drawing/2014/main" id="{CBEE1AF1-7C60-6B14-E6E2-6F880D0FC8EC}"/>
              </a:ext>
            </a:extLst>
          </p:cNvPr>
          <p:cNvSpPr>
            <a:spLocks noChangeArrowheads="1"/>
          </p:cNvSpPr>
          <p:nvPr/>
        </p:nvSpPr>
        <p:spPr bwMode="auto">
          <a:xfrm>
            <a:off x="1531938"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53">
            <a:extLst>
              <a:ext uri="{FF2B5EF4-FFF2-40B4-BE49-F238E27FC236}">
                <a16:creationId xmlns:a16="http://schemas.microsoft.com/office/drawing/2014/main" id="{D7211D08-D954-1E5A-D96D-3E6CD64FAD86}"/>
              </a:ext>
            </a:extLst>
          </p:cNvPr>
          <p:cNvSpPr>
            <a:spLocks noChangeArrowheads="1"/>
          </p:cNvSpPr>
          <p:nvPr/>
        </p:nvSpPr>
        <p:spPr bwMode="auto">
          <a:xfrm>
            <a:off x="1576388"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54">
            <a:extLst>
              <a:ext uri="{FF2B5EF4-FFF2-40B4-BE49-F238E27FC236}">
                <a16:creationId xmlns:a16="http://schemas.microsoft.com/office/drawing/2014/main" id="{A6B3A7C6-9BAD-0CC2-5CFE-BE43FFE5DDFD}"/>
              </a:ext>
            </a:extLst>
          </p:cNvPr>
          <p:cNvSpPr>
            <a:spLocks noChangeArrowheads="1"/>
          </p:cNvSpPr>
          <p:nvPr/>
        </p:nvSpPr>
        <p:spPr bwMode="auto">
          <a:xfrm>
            <a:off x="1620838" y="4138613"/>
            <a:ext cx="2143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55">
            <a:extLst>
              <a:ext uri="{FF2B5EF4-FFF2-40B4-BE49-F238E27FC236}">
                <a16:creationId xmlns:a16="http://schemas.microsoft.com/office/drawing/2014/main" id="{1FEAEAAF-3D43-586B-0DA7-EA88092CCCBA}"/>
              </a:ext>
            </a:extLst>
          </p:cNvPr>
          <p:cNvSpPr>
            <a:spLocks noChangeArrowheads="1"/>
          </p:cNvSpPr>
          <p:nvPr/>
        </p:nvSpPr>
        <p:spPr bwMode="auto">
          <a:xfrm>
            <a:off x="1762125" y="4117975"/>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56">
            <a:extLst>
              <a:ext uri="{FF2B5EF4-FFF2-40B4-BE49-F238E27FC236}">
                <a16:creationId xmlns:a16="http://schemas.microsoft.com/office/drawing/2014/main" id="{752281A4-3922-A3F2-6058-B99B6B4B3591}"/>
              </a:ext>
            </a:extLst>
          </p:cNvPr>
          <p:cNvSpPr>
            <a:spLocks noChangeArrowheads="1"/>
          </p:cNvSpPr>
          <p:nvPr/>
        </p:nvSpPr>
        <p:spPr bwMode="auto">
          <a:xfrm>
            <a:off x="1862138" y="4235450"/>
            <a:ext cx="3778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square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7">
            <a:extLst>
              <a:ext uri="{FF2B5EF4-FFF2-40B4-BE49-F238E27FC236}">
                <a16:creationId xmlns:a16="http://schemas.microsoft.com/office/drawing/2014/main" id="{082D10EE-4C46-3241-7B46-0B310E6157AC}"/>
              </a:ext>
            </a:extLst>
          </p:cNvPr>
          <p:cNvSpPr>
            <a:spLocks noChangeArrowheads="1"/>
          </p:cNvSpPr>
          <p:nvPr/>
        </p:nvSpPr>
        <p:spPr bwMode="auto">
          <a:xfrm>
            <a:off x="2171700"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8">
            <a:extLst>
              <a:ext uri="{FF2B5EF4-FFF2-40B4-BE49-F238E27FC236}">
                <a16:creationId xmlns:a16="http://schemas.microsoft.com/office/drawing/2014/main" id="{B9DA32E5-B033-5620-35FA-4E86B3B67C1E}"/>
              </a:ext>
            </a:extLst>
          </p:cNvPr>
          <p:cNvSpPr>
            <a:spLocks noChangeArrowheads="1"/>
          </p:cNvSpPr>
          <p:nvPr/>
        </p:nvSpPr>
        <p:spPr bwMode="auto">
          <a:xfrm>
            <a:off x="2216150"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9">
            <a:extLst>
              <a:ext uri="{FF2B5EF4-FFF2-40B4-BE49-F238E27FC236}">
                <a16:creationId xmlns:a16="http://schemas.microsoft.com/office/drawing/2014/main" id="{35322D30-F314-515E-3DFA-A47A4ACC6476}"/>
              </a:ext>
            </a:extLst>
          </p:cNvPr>
          <p:cNvSpPr>
            <a:spLocks noChangeArrowheads="1"/>
          </p:cNvSpPr>
          <p:nvPr/>
        </p:nvSpPr>
        <p:spPr bwMode="auto">
          <a:xfrm>
            <a:off x="2260600" y="4138613"/>
            <a:ext cx="21431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60">
            <a:extLst>
              <a:ext uri="{FF2B5EF4-FFF2-40B4-BE49-F238E27FC236}">
                <a16:creationId xmlns:a16="http://schemas.microsoft.com/office/drawing/2014/main" id="{85D3E897-F55D-C948-5C20-8C268E5D90C4}"/>
              </a:ext>
            </a:extLst>
          </p:cNvPr>
          <p:cNvSpPr>
            <a:spLocks noChangeArrowheads="1"/>
          </p:cNvSpPr>
          <p:nvPr/>
        </p:nvSpPr>
        <p:spPr bwMode="auto">
          <a:xfrm>
            <a:off x="2405063" y="4138613"/>
            <a:ext cx="16033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61">
            <a:extLst>
              <a:ext uri="{FF2B5EF4-FFF2-40B4-BE49-F238E27FC236}">
                <a16:creationId xmlns:a16="http://schemas.microsoft.com/office/drawing/2014/main" id="{8F05748C-6163-10AF-BF9C-351530BA84B6}"/>
              </a:ext>
            </a:extLst>
          </p:cNvPr>
          <p:cNvSpPr>
            <a:spLocks noChangeArrowheads="1"/>
          </p:cNvSpPr>
          <p:nvPr/>
        </p:nvSpPr>
        <p:spPr bwMode="auto">
          <a:xfrm>
            <a:off x="2493963" y="4117975"/>
            <a:ext cx="203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Symbol" panose="05050102010706020507" pitchFamily="18" charset="2"/>
              </a:rPr>
              <a:t>b</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575439A1-32AC-F372-01A3-36961468AD67}"/>
              </a:ext>
            </a:extLst>
          </p:cNvPr>
          <p:cNvSpPr>
            <a:spLocks noChangeArrowheads="1"/>
          </p:cNvSpPr>
          <p:nvPr/>
        </p:nvSpPr>
        <p:spPr bwMode="auto">
          <a:xfrm>
            <a:off x="2592388" y="4235450"/>
            <a:ext cx="303213"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Times New Roman" panose="02020603050405020304" pitchFamily="18" charset="0"/>
              </a:rPr>
              <a:t>$139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63">
            <a:extLst>
              <a:ext uri="{FF2B5EF4-FFF2-40B4-BE49-F238E27FC236}">
                <a16:creationId xmlns:a16="http://schemas.microsoft.com/office/drawing/2014/main" id="{D09F3199-4F65-44DE-CBE5-9636794CDBC5}"/>
              </a:ext>
            </a:extLst>
          </p:cNvPr>
          <p:cNvSpPr>
            <a:spLocks noChangeArrowheads="1"/>
          </p:cNvSpPr>
          <p:nvPr/>
        </p:nvSpPr>
        <p:spPr bwMode="auto">
          <a:xfrm>
            <a:off x="2828925"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64">
            <a:extLst>
              <a:ext uri="{FF2B5EF4-FFF2-40B4-BE49-F238E27FC236}">
                <a16:creationId xmlns:a16="http://schemas.microsoft.com/office/drawing/2014/main" id="{02F660EB-836F-C14A-E0A2-679A7EAD5A25}"/>
              </a:ext>
            </a:extLst>
          </p:cNvPr>
          <p:cNvSpPr>
            <a:spLocks noChangeArrowheads="1"/>
          </p:cNvSpPr>
          <p:nvPr/>
        </p:nvSpPr>
        <p:spPr bwMode="auto">
          <a:xfrm>
            <a:off x="2871788" y="4138613"/>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96" name="Rectangle 65">
            <a:extLst>
              <a:ext uri="{FF2B5EF4-FFF2-40B4-BE49-F238E27FC236}">
                <a16:creationId xmlns:a16="http://schemas.microsoft.com/office/drawing/2014/main" id="{F2E5A48D-8E46-6EDE-08A7-462B63154C78}"/>
              </a:ext>
            </a:extLst>
          </p:cNvPr>
          <p:cNvSpPr>
            <a:spLocks noChangeArrowheads="1"/>
          </p:cNvSpPr>
          <p:nvPr/>
        </p:nvSpPr>
        <p:spPr bwMode="auto">
          <a:xfrm>
            <a:off x="685800" y="4364038"/>
            <a:ext cx="1004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97" name="Rectangle 66">
            <a:extLst>
              <a:ext uri="{FF2B5EF4-FFF2-40B4-BE49-F238E27FC236}">
                <a16:creationId xmlns:a16="http://schemas.microsoft.com/office/drawing/2014/main" id="{0030E400-9747-56E8-5246-A2626B6D94E0}"/>
              </a:ext>
            </a:extLst>
          </p:cNvPr>
          <p:cNvSpPr>
            <a:spLocks noChangeArrowheads="1"/>
          </p:cNvSpPr>
          <p:nvPr/>
        </p:nvSpPr>
        <p:spPr bwMode="auto">
          <a:xfrm>
            <a:off x="1619250" y="4364038"/>
            <a:ext cx="1158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98" name="Rectangle 67">
            <a:extLst>
              <a:ext uri="{FF2B5EF4-FFF2-40B4-BE49-F238E27FC236}">
                <a16:creationId xmlns:a16="http://schemas.microsoft.com/office/drawing/2014/main" id="{985235BE-583B-5BF0-FFDE-57DA27454E6F}"/>
              </a:ext>
            </a:extLst>
          </p:cNvPr>
          <p:cNvSpPr>
            <a:spLocks noChangeArrowheads="1"/>
          </p:cNvSpPr>
          <p:nvPr/>
        </p:nvSpPr>
        <p:spPr bwMode="auto">
          <a:xfrm>
            <a:off x="685800" y="456882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0" name="Rectangle 68">
            <a:extLst>
              <a:ext uri="{FF2B5EF4-FFF2-40B4-BE49-F238E27FC236}">
                <a16:creationId xmlns:a16="http://schemas.microsoft.com/office/drawing/2014/main" id="{1792ECA1-CEBF-3C28-4AFF-2413600ECA09}"/>
              </a:ext>
            </a:extLst>
          </p:cNvPr>
          <p:cNvSpPr>
            <a:spLocks noChangeArrowheads="1"/>
          </p:cNvSpPr>
          <p:nvPr/>
        </p:nvSpPr>
        <p:spPr bwMode="auto">
          <a:xfrm>
            <a:off x="685800" y="480853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1" name="Rectangle 69">
            <a:extLst>
              <a:ext uri="{FF2B5EF4-FFF2-40B4-BE49-F238E27FC236}">
                <a16:creationId xmlns:a16="http://schemas.microsoft.com/office/drawing/2014/main" id="{CD004C24-5BBC-8474-0FAA-CC2B356F1CFA}"/>
              </a:ext>
            </a:extLst>
          </p:cNvPr>
          <p:cNvSpPr>
            <a:spLocks noChangeArrowheads="1"/>
          </p:cNvSpPr>
          <p:nvPr/>
        </p:nvSpPr>
        <p:spPr bwMode="auto">
          <a:xfrm>
            <a:off x="685800" y="5046663"/>
            <a:ext cx="77184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rPr>
              <a:t>Calculate choice probabilities using the utilities and the multinomial logit probability formula.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02" name="Rectangle 70">
            <a:extLst>
              <a:ext uri="{FF2B5EF4-FFF2-40B4-BE49-F238E27FC236}">
                <a16:creationId xmlns:a16="http://schemas.microsoft.com/office/drawing/2014/main" id="{D1DB0DDA-B31E-40D9-DDE9-769F8FAA1916}"/>
              </a:ext>
            </a:extLst>
          </p:cNvPr>
          <p:cNvSpPr>
            <a:spLocks noChangeArrowheads="1"/>
          </p:cNvSpPr>
          <p:nvPr/>
        </p:nvSpPr>
        <p:spPr bwMode="auto">
          <a:xfrm>
            <a:off x="7265988" y="5046663"/>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3" name="Rectangle 71">
            <a:extLst>
              <a:ext uri="{FF2B5EF4-FFF2-40B4-BE49-F238E27FC236}">
                <a16:creationId xmlns:a16="http://schemas.microsoft.com/office/drawing/2014/main" id="{F02A2E85-DFBD-92C0-3A9B-E63ACC6C8438}"/>
              </a:ext>
            </a:extLst>
          </p:cNvPr>
          <p:cNvSpPr>
            <a:spLocks noChangeArrowheads="1"/>
          </p:cNvSpPr>
          <p:nvPr/>
        </p:nvSpPr>
        <p:spPr bwMode="auto">
          <a:xfrm>
            <a:off x="685800" y="528478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4" name="Rectangle 72">
            <a:extLst>
              <a:ext uri="{FF2B5EF4-FFF2-40B4-BE49-F238E27FC236}">
                <a16:creationId xmlns:a16="http://schemas.microsoft.com/office/drawing/2014/main" id="{F7BB442C-CF67-F45A-3082-49EA52EC9BCA}"/>
              </a:ext>
            </a:extLst>
          </p:cNvPr>
          <p:cNvSpPr>
            <a:spLocks noChangeArrowheads="1"/>
          </p:cNvSpPr>
          <p:nvPr/>
        </p:nvSpPr>
        <p:spPr bwMode="auto">
          <a:xfrm>
            <a:off x="2814638" y="5522913"/>
            <a:ext cx="396398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For Example: Probability of Choosing Oster: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5" name="Rectangle 73">
            <a:extLst>
              <a:ext uri="{FF2B5EF4-FFF2-40B4-BE49-F238E27FC236}">
                <a16:creationId xmlns:a16="http://schemas.microsoft.com/office/drawing/2014/main" id="{6305DF67-10BC-84FD-A019-94739E2717EC}"/>
              </a:ext>
            </a:extLst>
          </p:cNvPr>
          <p:cNvSpPr>
            <a:spLocks noChangeArrowheads="1"/>
          </p:cNvSpPr>
          <p:nvPr/>
        </p:nvSpPr>
        <p:spPr bwMode="auto">
          <a:xfrm>
            <a:off x="6553200" y="5487988"/>
            <a:ext cx="1539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Unicode MS" panose="020B0604020202020204" pitchFamily="34" charset="-128"/>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6" name="Rectangle 74">
            <a:extLst>
              <a:ext uri="{FF2B5EF4-FFF2-40B4-BE49-F238E27FC236}">
                <a16:creationId xmlns:a16="http://schemas.microsoft.com/office/drawing/2014/main" id="{2E7E2FED-6406-65C1-5D1C-C41229A51238}"/>
              </a:ext>
            </a:extLst>
          </p:cNvPr>
          <p:cNvSpPr>
            <a:spLocks noChangeArrowheads="1"/>
          </p:cNvSpPr>
          <p:nvPr/>
        </p:nvSpPr>
        <p:spPr bwMode="auto">
          <a:xfrm>
            <a:off x="4684713" y="5761038"/>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7" name="Rectangle 75">
            <a:extLst>
              <a:ext uri="{FF2B5EF4-FFF2-40B4-BE49-F238E27FC236}">
                <a16:creationId xmlns:a16="http://schemas.microsoft.com/office/drawing/2014/main" id="{8981C391-1C49-5E21-3FA0-82EB83596176}"/>
              </a:ext>
            </a:extLst>
          </p:cNvPr>
          <p:cNvSpPr>
            <a:spLocks noChangeArrowheads="1"/>
          </p:cNvSpPr>
          <p:nvPr/>
        </p:nvSpPr>
        <p:spPr bwMode="auto">
          <a:xfrm>
            <a:off x="4238625" y="5999163"/>
            <a:ext cx="6223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8" name="Rectangle 76">
            <a:extLst>
              <a:ext uri="{FF2B5EF4-FFF2-40B4-BE49-F238E27FC236}">
                <a16:creationId xmlns:a16="http://schemas.microsoft.com/office/drawing/2014/main" id="{5A2E1B43-4648-62F1-30E3-9A55AF7A72F0}"/>
              </a:ext>
            </a:extLst>
          </p:cNvPr>
          <p:cNvSpPr>
            <a:spLocks noChangeArrowheads="1"/>
          </p:cNvSpPr>
          <p:nvPr/>
        </p:nvSpPr>
        <p:spPr bwMode="auto">
          <a:xfrm>
            <a:off x="4757738" y="6097588"/>
            <a:ext cx="35877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Oster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09" name="Rectangle 77">
            <a:extLst>
              <a:ext uri="{FF2B5EF4-FFF2-40B4-BE49-F238E27FC236}">
                <a16:creationId xmlns:a16="http://schemas.microsoft.com/office/drawing/2014/main" id="{518B0CD4-2884-DB21-47BB-9125C39AB46F}"/>
              </a:ext>
            </a:extLst>
          </p:cNvPr>
          <p:cNvSpPr>
            <a:spLocks noChangeArrowheads="1"/>
          </p:cNvSpPr>
          <p:nvPr/>
        </p:nvSpPr>
        <p:spPr bwMode="auto">
          <a:xfrm>
            <a:off x="5060950" y="5999163"/>
            <a:ext cx="1571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0" name="Rectangle 78">
            <a:extLst>
              <a:ext uri="{FF2B5EF4-FFF2-40B4-BE49-F238E27FC236}">
                <a16:creationId xmlns:a16="http://schemas.microsoft.com/office/drawing/2014/main" id="{60BDFDD2-2422-9CB8-5DD5-AC49023EC7DC}"/>
              </a:ext>
            </a:extLst>
          </p:cNvPr>
          <p:cNvSpPr>
            <a:spLocks noChangeArrowheads="1"/>
          </p:cNvSpPr>
          <p:nvPr/>
        </p:nvSpPr>
        <p:spPr bwMode="auto">
          <a:xfrm>
            <a:off x="5130800" y="5999163"/>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1" name="Rectangle 79">
            <a:extLst>
              <a:ext uri="{FF2B5EF4-FFF2-40B4-BE49-F238E27FC236}">
                <a16:creationId xmlns:a16="http://schemas.microsoft.com/office/drawing/2014/main" id="{5D5536C9-CA59-06F3-390F-EC9681113BAC}"/>
              </a:ext>
            </a:extLst>
          </p:cNvPr>
          <p:cNvSpPr>
            <a:spLocks noChangeArrowheads="1"/>
          </p:cNvSpPr>
          <p:nvPr/>
        </p:nvSpPr>
        <p:spPr bwMode="auto">
          <a:xfrm>
            <a:off x="2184400" y="6289675"/>
            <a:ext cx="204788"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2" name="Rectangle 80">
            <a:extLst>
              <a:ext uri="{FF2B5EF4-FFF2-40B4-BE49-F238E27FC236}">
                <a16:creationId xmlns:a16="http://schemas.microsoft.com/office/drawing/2014/main" id="{FFC5464D-2380-2678-8586-17761630E5A8}"/>
              </a:ext>
            </a:extLst>
          </p:cNvPr>
          <p:cNvSpPr>
            <a:spLocks noChangeArrowheads="1"/>
          </p:cNvSpPr>
          <p:nvPr/>
        </p:nvSpPr>
        <p:spPr bwMode="auto">
          <a:xfrm>
            <a:off x="2317750" y="6261100"/>
            <a:ext cx="6223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3" name="Rectangle 81">
            <a:extLst>
              <a:ext uri="{FF2B5EF4-FFF2-40B4-BE49-F238E27FC236}">
                <a16:creationId xmlns:a16="http://schemas.microsoft.com/office/drawing/2014/main" id="{0B4F06C6-895B-6683-9639-37F51DD9E481}"/>
              </a:ext>
            </a:extLst>
          </p:cNvPr>
          <p:cNvSpPr>
            <a:spLocks noChangeArrowheads="1"/>
          </p:cNvSpPr>
          <p:nvPr/>
        </p:nvSpPr>
        <p:spPr bwMode="auto">
          <a:xfrm>
            <a:off x="2836863" y="6384925"/>
            <a:ext cx="2587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Oster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4" name="Rectangle 82">
            <a:extLst>
              <a:ext uri="{FF2B5EF4-FFF2-40B4-BE49-F238E27FC236}">
                <a16:creationId xmlns:a16="http://schemas.microsoft.com/office/drawing/2014/main" id="{8F5ABF80-DB9C-8A37-204D-9732B8A395A2}"/>
              </a:ext>
            </a:extLst>
          </p:cNvPr>
          <p:cNvSpPr>
            <a:spLocks noChangeArrowheads="1"/>
          </p:cNvSpPr>
          <p:nvPr/>
        </p:nvSpPr>
        <p:spPr bwMode="auto">
          <a:xfrm>
            <a:off x="3044825" y="6261100"/>
            <a:ext cx="922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 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5" name="Rectangle 83">
            <a:extLst>
              <a:ext uri="{FF2B5EF4-FFF2-40B4-BE49-F238E27FC236}">
                <a16:creationId xmlns:a16="http://schemas.microsoft.com/office/drawing/2014/main" id="{CA77FFBF-750A-5C4D-BD75-23B8BF51A4DA}"/>
              </a:ext>
            </a:extLst>
          </p:cNvPr>
          <p:cNvSpPr>
            <a:spLocks noChangeArrowheads="1"/>
          </p:cNvSpPr>
          <p:nvPr/>
        </p:nvSpPr>
        <p:spPr bwMode="auto">
          <a:xfrm>
            <a:off x="3852863" y="6384925"/>
            <a:ext cx="285750"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Braun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6" name="Rectangle 84">
            <a:extLst>
              <a:ext uri="{FF2B5EF4-FFF2-40B4-BE49-F238E27FC236}">
                <a16:creationId xmlns:a16="http://schemas.microsoft.com/office/drawing/2014/main" id="{DA27BF99-8858-4FA1-28E5-D6867FAB28DE}"/>
              </a:ext>
            </a:extLst>
          </p:cNvPr>
          <p:cNvSpPr>
            <a:spLocks noChangeArrowheads="1"/>
          </p:cNvSpPr>
          <p:nvPr/>
        </p:nvSpPr>
        <p:spPr bwMode="auto">
          <a:xfrm>
            <a:off x="4087813" y="6261100"/>
            <a:ext cx="922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 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7" name="Rectangle 85">
            <a:extLst>
              <a:ext uri="{FF2B5EF4-FFF2-40B4-BE49-F238E27FC236}">
                <a16:creationId xmlns:a16="http://schemas.microsoft.com/office/drawing/2014/main" id="{B4FC0669-6522-B404-046C-62D2D56004EB}"/>
              </a:ext>
            </a:extLst>
          </p:cNvPr>
          <p:cNvSpPr>
            <a:spLocks noChangeArrowheads="1"/>
          </p:cNvSpPr>
          <p:nvPr/>
        </p:nvSpPr>
        <p:spPr bwMode="auto">
          <a:xfrm>
            <a:off x="4895850" y="6384925"/>
            <a:ext cx="2587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Sears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8" name="Rectangle 86">
            <a:extLst>
              <a:ext uri="{FF2B5EF4-FFF2-40B4-BE49-F238E27FC236}">
                <a16:creationId xmlns:a16="http://schemas.microsoft.com/office/drawing/2014/main" id="{2E27604A-A924-D3BA-6932-104D49A56C65}"/>
              </a:ext>
            </a:extLst>
          </p:cNvPr>
          <p:cNvSpPr>
            <a:spLocks noChangeArrowheads="1"/>
          </p:cNvSpPr>
          <p:nvPr/>
        </p:nvSpPr>
        <p:spPr bwMode="auto">
          <a:xfrm>
            <a:off x="5102225" y="6261100"/>
            <a:ext cx="3857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19" name="Rectangle 87">
            <a:extLst>
              <a:ext uri="{FF2B5EF4-FFF2-40B4-BE49-F238E27FC236}">
                <a16:creationId xmlns:a16="http://schemas.microsoft.com/office/drawing/2014/main" id="{293D566D-5518-81F4-FB7E-22765E3D9F60}"/>
              </a:ext>
            </a:extLst>
          </p:cNvPr>
          <p:cNvSpPr>
            <a:spLocks noChangeArrowheads="1"/>
          </p:cNvSpPr>
          <p:nvPr/>
        </p:nvSpPr>
        <p:spPr bwMode="auto">
          <a:xfrm>
            <a:off x="5392738" y="6261100"/>
            <a:ext cx="62230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0" name="Rectangle 88">
            <a:extLst>
              <a:ext uri="{FF2B5EF4-FFF2-40B4-BE49-F238E27FC236}">
                <a16:creationId xmlns:a16="http://schemas.microsoft.com/office/drawing/2014/main" id="{9336C253-E99D-CCB3-8636-761F5549C8D4}"/>
              </a:ext>
            </a:extLst>
          </p:cNvPr>
          <p:cNvSpPr>
            <a:spLocks noChangeArrowheads="1"/>
          </p:cNvSpPr>
          <p:nvPr/>
        </p:nvSpPr>
        <p:spPr bwMode="auto">
          <a:xfrm>
            <a:off x="5910263" y="6384925"/>
            <a:ext cx="238125"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Pana</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1" name="Rectangle 89">
            <a:extLst>
              <a:ext uri="{FF2B5EF4-FFF2-40B4-BE49-F238E27FC236}">
                <a16:creationId xmlns:a16="http://schemas.microsoft.com/office/drawing/2014/main" id="{A3A0241B-D9FD-05FE-9BE0-63669B293D4A}"/>
              </a:ext>
            </a:extLst>
          </p:cNvPr>
          <p:cNvSpPr>
            <a:spLocks noChangeArrowheads="1"/>
          </p:cNvSpPr>
          <p:nvPr/>
        </p:nvSpPr>
        <p:spPr bwMode="auto">
          <a:xfrm>
            <a:off x="6097588" y="6261100"/>
            <a:ext cx="922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 exp(U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2" name="Rectangle 90">
            <a:extLst>
              <a:ext uri="{FF2B5EF4-FFF2-40B4-BE49-F238E27FC236}">
                <a16:creationId xmlns:a16="http://schemas.microsoft.com/office/drawing/2014/main" id="{2EE7864D-F92D-8498-C5BD-BD9A83273B0A}"/>
              </a:ext>
            </a:extLst>
          </p:cNvPr>
          <p:cNvSpPr>
            <a:spLocks noChangeArrowheads="1"/>
          </p:cNvSpPr>
          <p:nvPr/>
        </p:nvSpPr>
        <p:spPr bwMode="auto">
          <a:xfrm>
            <a:off x="6908800" y="6384925"/>
            <a:ext cx="258763"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Times New Roman" panose="02020603050405020304" pitchFamily="18" charset="0"/>
              </a:rPr>
              <a:t>None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3" name="Rectangle 91">
            <a:extLst>
              <a:ext uri="{FF2B5EF4-FFF2-40B4-BE49-F238E27FC236}">
                <a16:creationId xmlns:a16="http://schemas.microsoft.com/office/drawing/2014/main" id="{03362DBB-9060-5539-062F-E768F1BAB519}"/>
              </a:ext>
            </a:extLst>
          </p:cNvPr>
          <p:cNvSpPr>
            <a:spLocks noChangeArrowheads="1"/>
          </p:cNvSpPr>
          <p:nvPr/>
        </p:nvSpPr>
        <p:spPr bwMode="auto">
          <a:xfrm>
            <a:off x="7116763" y="6261100"/>
            <a:ext cx="15716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4" name="Rectangle 92">
            <a:extLst>
              <a:ext uri="{FF2B5EF4-FFF2-40B4-BE49-F238E27FC236}">
                <a16:creationId xmlns:a16="http://schemas.microsoft.com/office/drawing/2014/main" id="{5F46C0A3-362D-92FF-FEAD-A01A46939677}"/>
              </a:ext>
            </a:extLst>
          </p:cNvPr>
          <p:cNvSpPr>
            <a:spLocks noChangeArrowheads="1"/>
          </p:cNvSpPr>
          <p:nvPr/>
        </p:nvSpPr>
        <p:spPr bwMode="auto">
          <a:xfrm>
            <a:off x="7183438" y="6261100"/>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5" name="Rectangle 93">
            <a:extLst>
              <a:ext uri="{FF2B5EF4-FFF2-40B4-BE49-F238E27FC236}">
                <a16:creationId xmlns:a16="http://schemas.microsoft.com/office/drawing/2014/main" id="{9CC78CC5-FB54-3D04-90E6-02805389D393}"/>
              </a:ext>
            </a:extLst>
          </p:cNvPr>
          <p:cNvSpPr>
            <a:spLocks noChangeArrowheads="1"/>
          </p:cNvSpPr>
          <p:nvPr/>
        </p:nvSpPr>
        <p:spPr bwMode="auto">
          <a:xfrm>
            <a:off x="685800" y="6499225"/>
            <a:ext cx="15938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where exp(U) = 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6" name="Rectangle 94">
            <a:extLst>
              <a:ext uri="{FF2B5EF4-FFF2-40B4-BE49-F238E27FC236}">
                <a16:creationId xmlns:a16="http://schemas.microsoft.com/office/drawing/2014/main" id="{2494A487-A154-FBAE-0B62-4640D083E531}"/>
              </a:ext>
            </a:extLst>
          </p:cNvPr>
          <p:cNvSpPr>
            <a:spLocks noChangeArrowheads="1"/>
          </p:cNvSpPr>
          <p:nvPr/>
        </p:nvSpPr>
        <p:spPr bwMode="auto">
          <a:xfrm>
            <a:off x="2146300" y="6515100"/>
            <a:ext cx="1587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Times New Roman" panose="02020603050405020304" pitchFamily="18" charset="0"/>
              </a:rPr>
              <a:t>U</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7" name="Rectangle 95">
            <a:extLst>
              <a:ext uri="{FF2B5EF4-FFF2-40B4-BE49-F238E27FC236}">
                <a16:creationId xmlns:a16="http://schemas.microsoft.com/office/drawing/2014/main" id="{DAC5E07F-63FF-52EA-BE08-21A2811F5A0E}"/>
              </a:ext>
            </a:extLst>
          </p:cNvPr>
          <p:cNvSpPr>
            <a:spLocks noChangeArrowheads="1"/>
          </p:cNvSpPr>
          <p:nvPr/>
        </p:nvSpPr>
        <p:spPr bwMode="auto">
          <a:xfrm>
            <a:off x="2247900" y="649922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28" name="Rectangle 96">
            <a:extLst>
              <a:ext uri="{FF2B5EF4-FFF2-40B4-BE49-F238E27FC236}">
                <a16:creationId xmlns:a16="http://schemas.microsoft.com/office/drawing/2014/main" id="{460EC0B3-14B3-5F9C-43F2-DD9F5B9627C2}"/>
              </a:ext>
            </a:extLst>
          </p:cNvPr>
          <p:cNvSpPr>
            <a:spLocks noChangeArrowheads="1"/>
          </p:cNvSpPr>
          <p:nvPr/>
        </p:nvSpPr>
        <p:spPr bwMode="auto">
          <a:xfrm>
            <a:off x="2297113" y="6499225"/>
            <a:ext cx="138113"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4129" name="Group 128">
            <a:extLst>
              <a:ext uri="{FF2B5EF4-FFF2-40B4-BE49-F238E27FC236}">
                <a16:creationId xmlns:a16="http://schemas.microsoft.com/office/drawing/2014/main" id="{1393C708-DD74-2482-9770-D122F4D7CA20}"/>
              </a:ext>
            </a:extLst>
          </p:cNvPr>
          <p:cNvGrpSpPr>
            <a:grpSpLocks/>
          </p:cNvGrpSpPr>
          <p:nvPr/>
        </p:nvGrpSpPr>
        <p:grpSpPr bwMode="auto">
          <a:xfrm>
            <a:off x="1225550" y="690563"/>
            <a:ext cx="6529388" cy="1539875"/>
            <a:chOff x="772" y="435"/>
            <a:chExt cx="4113" cy="970"/>
          </a:xfrm>
        </p:grpSpPr>
        <p:sp>
          <p:nvSpPr>
            <p:cNvPr id="4131" name="Rectangle 97">
              <a:extLst>
                <a:ext uri="{FF2B5EF4-FFF2-40B4-BE49-F238E27FC236}">
                  <a16:creationId xmlns:a16="http://schemas.microsoft.com/office/drawing/2014/main" id="{2E98B923-1AC6-253A-A0B0-1AAD4A6A84DB}"/>
                </a:ext>
              </a:extLst>
            </p:cNvPr>
            <p:cNvSpPr>
              <a:spLocks noChangeArrowheads="1"/>
            </p:cNvSpPr>
            <p:nvPr/>
          </p:nvSpPr>
          <p:spPr bwMode="auto">
            <a:xfrm>
              <a:off x="772" y="443"/>
              <a:ext cx="4106" cy="9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Rectangle 98">
              <a:extLst>
                <a:ext uri="{FF2B5EF4-FFF2-40B4-BE49-F238E27FC236}">
                  <a16:creationId xmlns:a16="http://schemas.microsoft.com/office/drawing/2014/main" id="{F9485A08-9868-37CF-143B-E61C1212940C}"/>
                </a:ext>
              </a:extLst>
            </p:cNvPr>
            <p:cNvSpPr>
              <a:spLocks noChangeArrowheads="1"/>
            </p:cNvSpPr>
            <p:nvPr/>
          </p:nvSpPr>
          <p:spPr bwMode="auto">
            <a:xfrm>
              <a:off x="1539" y="451"/>
              <a:ext cx="37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Arial" panose="020B0604020202020204" pitchFamily="34" charset="0"/>
                </a:rPr>
                <a:t>Oster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3" name="Rectangle 99">
              <a:extLst>
                <a:ext uri="{FF2B5EF4-FFF2-40B4-BE49-F238E27FC236}">
                  <a16:creationId xmlns:a16="http://schemas.microsoft.com/office/drawing/2014/main" id="{1387C957-7E41-8922-0FF4-8E83AB067987}"/>
                </a:ext>
              </a:extLst>
            </p:cNvPr>
            <p:cNvSpPr>
              <a:spLocks noChangeArrowheads="1"/>
            </p:cNvSpPr>
            <p:nvPr/>
          </p:nvSpPr>
          <p:spPr bwMode="auto">
            <a:xfrm>
              <a:off x="2297" y="451"/>
              <a:ext cx="40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Arial" panose="020B0604020202020204" pitchFamily="34" charset="0"/>
                </a:rPr>
                <a:t>Braun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4" name="Rectangle 100">
              <a:extLst>
                <a:ext uri="{FF2B5EF4-FFF2-40B4-BE49-F238E27FC236}">
                  <a16:creationId xmlns:a16="http://schemas.microsoft.com/office/drawing/2014/main" id="{91A5DA45-FB97-EBC3-0949-7C83B582E402}"/>
                </a:ext>
              </a:extLst>
            </p:cNvPr>
            <p:cNvSpPr>
              <a:spLocks noChangeArrowheads="1"/>
            </p:cNvSpPr>
            <p:nvPr/>
          </p:nvSpPr>
          <p:spPr bwMode="auto">
            <a:xfrm>
              <a:off x="3081" y="451"/>
              <a:ext cx="38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Arial" panose="020B0604020202020204" pitchFamily="34" charset="0"/>
                </a:rPr>
                <a:t>Sears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5" name="Rectangle 101">
              <a:extLst>
                <a:ext uri="{FF2B5EF4-FFF2-40B4-BE49-F238E27FC236}">
                  <a16:creationId xmlns:a16="http://schemas.microsoft.com/office/drawing/2014/main" id="{F7D1AF87-7FD9-3F43-879C-991B99C0B3D1}"/>
                </a:ext>
              </a:extLst>
            </p:cNvPr>
            <p:cNvSpPr>
              <a:spLocks noChangeArrowheads="1"/>
            </p:cNvSpPr>
            <p:nvPr/>
          </p:nvSpPr>
          <p:spPr bwMode="auto">
            <a:xfrm>
              <a:off x="3723" y="451"/>
              <a:ext cx="65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00000"/>
                  </a:solidFill>
                  <a:effectLst/>
                  <a:latin typeface="Arial" panose="020B0604020202020204" pitchFamily="34" charset="0"/>
                </a:rPr>
                <a:t>Panasonic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6" name="Rectangle 102">
              <a:extLst>
                <a:ext uri="{FF2B5EF4-FFF2-40B4-BE49-F238E27FC236}">
                  <a16:creationId xmlns:a16="http://schemas.microsoft.com/office/drawing/2014/main" id="{5D7712B9-EA84-E3ED-1B00-0857FEB76710}"/>
                </a:ext>
              </a:extLst>
            </p:cNvPr>
            <p:cNvSpPr>
              <a:spLocks noChangeArrowheads="1"/>
            </p:cNvSpPr>
            <p:nvPr/>
          </p:nvSpPr>
          <p:spPr bwMode="auto">
            <a:xfrm>
              <a:off x="4516" y="462"/>
              <a:ext cx="33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None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7" name="Rectangle 103">
              <a:extLst>
                <a:ext uri="{FF2B5EF4-FFF2-40B4-BE49-F238E27FC236}">
                  <a16:creationId xmlns:a16="http://schemas.microsoft.com/office/drawing/2014/main" id="{F913AFAB-F3BC-4644-254D-6F49DCAA77EF}"/>
                </a:ext>
              </a:extLst>
            </p:cNvPr>
            <p:cNvSpPr>
              <a:spLocks noChangeArrowheads="1"/>
            </p:cNvSpPr>
            <p:nvPr/>
          </p:nvSpPr>
          <p:spPr bwMode="auto">
            <a:xfrm>
              <a:off x="1451" y="591"/>
              <a:ext cx="55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Square Loaf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8" name="Rectangle 104">
              <a:extLst>
                <a:ext uri="{FF2B5EF4-FFF2-40B4-BE49-F238E27FC236}">
                  <a16:creationId xmlns:a16="http://schemas.microsoft.com/office/drawing/2014/main" id="{4C21E9AD-2989-5B5B-3D0E-43BEA5268EAB}"/>
                </a:ext>
              </a:extLst>
            </p:cNvPr>
            <p:cNvSpPr>
              <a:spLocks noChangeArrowheads="1"/>
            </p:cNvSpPr>
            <p:nvPr/>
          </p:nvSpPr>
          <p:spPr bwMode="auto">
            <a:xfrm>
              <a:off x="2226" y="591"/>
              <a:ext cx="55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Square Loaf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39" name="Rectangle 105">
              <a:extLst>
                <a:ext uri="{FF2B5EF4-FFF2-40B4-BE49-F238E27FC236}">
                  <a16:creationId xmlns:a16="http://schemas.microsoft.com/office/drawing/2014/main" id="{FA0A04A2-8E51-6E7D-2D71-C6E76B210B66}"/>
                </a:ext>
              </a:extLst>
            </p:cNvPr>
            <p:cNvSpPr>
              <a:spLocks noChangeArrowheads="1"/>
            </p:cNvSpPr>
            <p:nvPr/>
          </p:nvSpPr>
          <p:spPr bwMode="auto">
            <a:xfrm>
              <a:off x="2901" y="591"/>
              <a:ext cx="76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Rectangular Loaf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0" name="Rectangle 106">
              <a:extLst>
                <a:ext uri="{FF2B5EF4-FFF2-40B4-BE49-F238E27FC236}">
                  <a16:creationId xmlns:a16="http://schemas.microsoft.com/office/drawing/2014/main" id="{2E775FA7-297A-CE26-E7B2-8B89C2379E30}"/>
                </a:ext>
              </a:extLst>
            </p:cNvPr>
            <p:cNvSpPr>
              <a:spLocks noChangeArrowheads="1"/>
            </p:cNvSpPr>
            <p:nvPr/>
          </p:nvSpPr>
          <p:spPr bwMode="auto">
            <a:xfrm>
              <a:off x="3775" y="591"/>
              <a:ext cx="55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Square Loaf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1" name="Rectangle 107">
              <a:extLst>
                <a:ext uri="{FF2B5EF4-FFF2-40B4-BE49-F238E27FC236}">
                  <a16:creationId xmlns:a16="http://schemas.microsoft.com/office/drawing/2014/main" id="{BC9993B6-7782-4250-C20D-B1867EFA0CC3}"/>
                </a:ext>
              </a:extLst>
            </p:cNvPr>
            <p:cNvSpPr>
              <a:spLocks noChangeArrowheads="1"/>
            </p:cNvSpPr>
            <p:nvPr/>
          </p:nvSpPr>
          <p:spPr bwMode="auto">
            <a:xfrm>
              <a:off x="1564" y="800"/>
              <a:ext cx="2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$149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2" name="Rectangle 108">
              <a:extLst>
                <a:ext uri="{FF2B5EF4-FFF2-40B4-BE49-F238E27FC236}">
                  <a16:creationId xmlns:a16="http://schemas.microsoft.com/office/drawing/2014/main" id="{35F31FFB-74D8-90E1-AB29-D88681029A6C}"/>
                </a:ext>
              </a:extLst>
            </p:cNvPr>
            <p:cNvSpPr>
              <a:spLocks noChangeArrowheads="1"/>
            </p:cNvSpPr>
            <p:nvPr/>
          </p:nvSpPr>
          <p:spPr bwMode="auto">
            <a:xfrm>
              <a:off x="2338" y="800"/>
              <a:ext cx="2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$149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3" name="Rectangle 109">
              <a:extLst>
                <a:ext uri="{FF2B5EF4-FFF2-40B4-BE49-F238E27FC236}">
                  <a16:creationId xmlns:a16="http://schemas.microsoft.com/office/drawing/2014/main" id="{3913E50F-D82A-539D-D339-6C14DC019351}"/>
                </a:ext>
              </a:extLst>
            </p:cNvPr>
            <p:cNvSpPr>
              <a:spLocks noChangeArrowheads="1"/>
            </p:cNvSpPr>
            <p:nvPr/>
          </p:nvSpPr>
          <p:spPr bwMode="auto">
            <a:xfrm>
              <a:off x="3113" y="800"/>
              <a:ext cx="2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$159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4" name="Rectangle 110">
              <a:extLst>
                <a:ext uri="{FF2B5EF4-FFF2-40B4-BE49-F238E27FC236}">
                  <a16:creationId xmlns:a16="http://schemas.microsoft.com/office/drawing/2014/main" id="{2712FF37-ED0A-27E3-2C3B-F9CD6AA433CE}"/>
                </a:ext>
              </a:extLst>
            </p:cNvPr>
            <p:cNvSpPr>
              <a:spLocks noChangeArrowheads="1"/>
            </p:cNvSpPr>
            <p:nvPr/>
          </p:nvSpPr>
          <p:spPr bwMode="auto">
            <a:xfrm>
              <a:off x="3888" y="800"/>
              <a:ext cx="28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Arial" panose="020B0604020202020204" pitchFamily="34" charset="0"/>
                </a:rPr>
                <a:t>$139</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5" name="Rectangle 111">
              <a:extLst>
                <a:ext uri="{FF2B5EF4-FFF2-40B4-BE49-F238E27FC236}">
                  <a16:creationId xmlns:a16="http://schemas.microsoft.com/office/drawing/2014/main" id="{1EDA18AE-090E-7514-2AF9-52AF27FF6716}"/>
                </a:ext>
              </a:extLst>
            </p:cNvPr>
            <p:cNvSpPr>
              <a:spLocks noChangeArrowheads="1"/>
            </p:cNvSpPr>
            <p:nvPr/>
          </p:nvSpPr>
          <p:spPr bwMode="auto">
            <a:xfrm>
              <a:off x="866" y="944"/>
              <a:ext cx="43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Which, if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6" name="Rectangle 112">
              <a:extLst>
                <a:ext uri="{FF2B5EF4-FFF2-40B4-BE49-F238E27FC236}">
                  <a16:creationId xmlns:a16="http://schemas.microsoft.com/office/drawing/2014/main" id="{0C908C17-36A9-4574-3FEF-7F44154BA6A6}"/>
                </a:ext>
              </a:extLst>
            </p:cNvPr>
            <p:cNvSpPr>
              <a:spLocks noChangeArrowheads="1"/>
            </p:cNvSpPr>
            <p:nvPr/>
          </p:nvSpPr>
          <p:spPr bwMode="auto">
            <a:xfrm>
              <a:off x="823" y="1052"/>
              <a:ext cx="521"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any, would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7" name="Rectangle 113">
              <a:extLst>
                <a:ext uri="{FF2B5EF4-FFF2-40B4-BE49-F238E27FC236}">
                  <a16:creationId xmlns:a16="http://schemas.microsoft.com/office/drawing/2014/main" id="{E7FAA2F5-22F0-DDE3-61C0-F3672BF14983}"/>
                </a:ext>
              </a:extLst>
            </p:cNvPr>
            <p:cNvSpPr>
              <a:spLocks noChangeArrowheads="1"/>
            </p:cNvSpPr>
            <p:nvPr/>
          </p:nvSpPr>
          <p:spPr bwMode="auto">
            <a:xfrm>
              <a:off x="966" y="1159"/>
              <a:ext cx="222"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you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8" name="Rectangle 114">
              <a:extLst>
                <a:ext uri="{FF2B5EF4-FFF2-40B4-BE49-F238E27FC236}">
                  <a16:creationId xmlns:a16="http://schemas.microsoft.com/office/drawing/2014/main" id="{7A51155C-5BB9-3ACA-1AE4-876ED1B9DAA7}"/>
                </a:ext>
              </a:extLst>
            </p:cNvPr>
            <p:cNvSpPr>
              <a:spLocks noChangeArrowheads="1"/>
            </p:cNvSpPr>
            <p:nvPr/>
          </p:nvSpPr>
          <p:spPr bwMode="auto">
            <a:xfrm>
              <a:off x="828" y="1267"/>
              <a:ext cx="488"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0000"/>
                  </a:solidFill>
                  <a:effectLst/>
                  <a:latin typeface="Arial" panose="020B0604020202020204" pitchFamily="34" charset="0"/>
                </a:rPr>
                <a:t>purchase?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49" name="Rectangle 115">
              <a:extLst>
                <a:ext uri="{FF2B5EF4-FFF2-40B4-BE49-F238E27FC236}">
                  <a16:creationId xmlns:a16="http://schemas.microsoft.com/office/drawing/2014/main" id="{498919DF-56A0-211D-39CE-79573DD3ABB8}"/>
                </a:ext>
              </a:extLst>
            </p:cNvPr>
            <p:cNvSpPr>
              <a:spLocks noChangeArrowheads="1"/>
            </p:cNvSpPr>
            <p:nvPr/>
          </p:nvSpPr>
          <p:spPr bwMode="auto">
            <a:xfrm>
              <a:off x="1640" y="1245"/>
              <a:ext cx="2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Wingdings" panose="05000000000000000000" pitchFamily="2" charset="2"/>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0" name="Rectangle 116">
              <a:extLst>
                <a:ext uri="{FF2B5EF4-FFF2-40B4-BE49-F238E27FC236}">
                  <a16:creationId xmlns:a16="http://schemas.microsoft.com/office/drawing/2014/main" id="{51043D25-AFBA-BECA-26F4-DCF4D43FBD71}"/>
                </a:ext>
              </a:extLst>
            </p:cNvPr>
            <p:cNvSpPr>
              <a:spLocks noChangeArrowheads="1"/>
            </p:cNvSpPr>
            <p:nvPr/>
          </p:nvSpPr>
          <p:spPr bwMode="auto">
            <a:xfrm>
              <a:off x="2415" y="1245"/>
              <a:ext cx="2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Wingdings" panose="05000000000000000000" pitchFamily="2" charset="2"/>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1" name="Rectangle 117">
              <a:extLst>
                <a:ext uri="{FF2B5EF4-FFF2-40B4-BE49-F238E27FC236}">
                  <a16:creationId xmlns:a16="http://schemas.microsoft.com/office/drawing/2014/main" id="{FFB75B51-9E72-3E24-AFAE-9959675C042B}"/>
                </a:ext>
              </a:extLst>
            </p:cNvPr>
            <p:cNvSpPr>
              <a:spLocks noChangeArrowheads="1"/>
            </p:cNvSpPr>
            <p:nvPr/>
          </p:nvSpPr>
          <p:spPr bwMode="auto">
            <a:xfrm>
              <a:off x="3190" y="1245"/>
              <a:ext cx="2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Wingdings" panose="05000000000000000000" pitchFamily="2" charset="2"/>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2" name="Rectangle 118">
              <a:extLst>
                <a:ext uri="{FF2B5EF4-FFF2-40B4-BE49-F238E27FC236}">
                  <a16:creationId xmlns:a16="http://schemas.microsoft.com/office/drawing/2014/main" id="{58A9B151-3FEB-890D-A488-A1056C771570}"/>
                </a:ext>
              </a:extLst>
            </p:cNvPr>
            <p:cNvSpPr>
              <a:spLocks noChangeArrowheads="1"/>
            </p:cNvSpPr>
            <p:nvPr/>
          </p:nvSpPr>
          <p:spPr bwMode="auto">
            <a:xfrm>
              <a:off x="3964" y="1245"/>
              <a:ext cx="2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Wingdings" panose="05000000000000000000" pitchFamily="2" charset="2"/>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3" name="Rectangle 119">
              <a:extLst>
                <a:ext uri="{FF2B5EF4-FFF2-40B4-BE49-F238E27FC236}">
                  <a16:creationId xmlns:a16="http://schemas.microsoft.com/office/drawing/2014/main" id="{9C319258-8837-EBBB-080D-CEB0A7B95873}"/>
                </a:ext>
              </a:extLst>
            </p:cNvPr>
            <p:cNvSpPr>
              <a:spLocks noChangeArrowheads="1"/>
            </p:cNvSpPr>
            <p:nvPr/>
          </p:nvSpPr>
          <p:spPr bwMode="auto">
            <a:xfrm>
              <a:off x="4590" y="1245"/>
              <a:ext cx="213"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Wingdings" panose="05000000000000000000" pitchFamily="2" charset="2"/>
                </a:rPr>
                <a:t>q</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54" name="Rectangle 120">
              <a:extLst>
                <a:ext uri="{FF2B5EF4-FFF2-40B4-BE49-F238E27FC236}">
                  <a16:creationId xmlns:a16="http://schemas.microsoft.com/office/drawing/2014/main" id="{FDB2E217-1F81-FEA0-54A7-8638E0E1FAFB}"/>
                </a:ext>
              </a:extLst>
            </p:cNvPr>
            <p:cNvSpPr>
              <a:spLocks noChangeArrowheads="1"/>
            </p:cNvSpPr>
            <p:nvPr/>
          </p:nvSpPr>
          <p:spPr bwMode="auto">
            <a:xfrm>
              <a:off x="1294" y="435"/>
              <a:ext cx="16" cy="97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21">
              <a:extLst>
                <a:ext uri="{FF2B5EF4-FFF2-40B4-BE49-F238E27FC236}">
                  <a16:creationId xmlns:a16="http://schemas.microsoft.com/office/drawing/2014/main" id="{A7A157FE-655A-9264-7386-BEAFDC22C289}"/>
                </a:ext>
              </a:extLst>
            </p:cNvPr>
            <p:cNvSpPr>
              <a:spLocks noChangeArrowheads="1"/>
            </p:cNvSpPr>
            <p:nvPr/>
          </p:nvSpPr>
          <p:spPr bwMode="auto">
            <a:xfrm>
              <a:off x="2068" y="452"/>
              <a:ext cx="17" cy="9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Rectangle 122">
              <a:extLst>
                <a:ext uri="{FF2B5EF4-FFF2-40B4-BE49-F238E27FC236}">
                  <a16:creationId xmlns:a16="http://schemas.microsoft.com/office/drawing/2014/main" id="{64F636E6-0950-F9B7-10EB-51651001B586}"/>
                </a:ext>
              </a:extLst>
            </p:cNvPr>
            <p:cNvSpPr>
              <a:spLocks noChangeArrowheads="1"/>
            </p:cNvSpPr>
            <p:nvPr/>
          </p:nvSpPr>
          <p:spPr bwMode="auto">
            <a:xfrm>
              <a:off x="2843" y="452"/>
              <a:ext cx="16" cy="9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Rectangle 123">
              <a:extLst>
                <a:ext uri="{FF2B5EF4-FFF2-40B4-BE49-F238E27FC236}">
                  <a16:creationId xmlns:a16="http://schemas.microsoft.com/office/drawing/2014/main" id="{0A1CD3F6-5FF4-909F-5972-F73FB8887EEB}"/>
                </a:ext>
              </a:extLst>
            </p:cNvPr>
            <p:cNvSpPr>
              <a:spLocks noChangeArrowheads="1"/>
            </p:cNvSpPr>
            <p:nvPr/>
          </p:nvSpPr>
          <p:spPr bwMode="auto">
            <a:xfrm>
              <a:off x="3618" y="452"/>
              <a:ext cx="16" cy="9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Rectangle 124">
              <a:extLst>
                <a:ext uri="{FF2B5EF4-FFF2-40B4-BE49-F238E27FC236}">
                  <a16:creationId xmlns:a16="http://schemas.microsoft.com/office/drawing/2014/main" id="{1EDE5E67-6A0D-7EB7-97F9-CFAE437204C2}"/>
                </a:ext>
              </a:extLst>
            </p:cNvPr>
            <p:cNvSpPr>
              <a:spLocks noChangeArrowheads="1"/>
            </p:cNvSpPr>
            <p:nvPr/>
          </p:nvSpPr>
          <p:spPr bwMode="auto">
            <a:xfrm>
              <a:off x="4392" y="452"/>
              <a:ext cx="17" cy="95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Rectangle 125">
              <a:extLst>
                <a:ext uri="{FF2B5EF4-FFF2-40B4-BE49-F238E27FC236}">
                  <a16:creationId xmlns:a16="http://schemas.microsoft.com/office/drawing/2014/main" id="{9B894F92-1BA3-0FBA-E8E6-1835B110D606}"/>
                </a:ext>
              </a:extLst>
            </p:cNvPr>
            <p:cNvSpPr>
              <a:spLocks noChangeArrowheads="1"/>
            </p:cNvSpPr>
            <p:nvPr/>
          </p:nvSpPr>
          <p:spPr bwMode="auto">
            <a:xfrm>
              <a:off x="4869" y="443"/>
              <a:ext cx="16" cy="9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Rectangle 126">
              <a:extLst>
                <a:ext uri="{FF2B5EF4-FFF2-40B4-BE49-F238E27FC236}">
                  <a16:creationId xmlns:a16="http://schemas.microsoft.com/office/drawing/2014/main" id="{BA6BFE0E-4DC9-039B-E525-B6AABAB5AB37}"/>
                </a:ext>
              </a:extLst>
            </p:cNvPr>
            <p:cNvSpPr>
              <a:spLocks noChangeArrowheads="1"/>
            </p:cNvSpPr>
            <p:nvPr/>
          </p:nvSpPr>
          <p:spPr bwMode="auto">
            <a:xfrm>
              <a:off x="1310" y="435"/>
              <a:ext cx="3099"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Rectangle 127">
              <a:extLst>
                <a:ext uri="{FF2B5EF4-FFF2-40B4-BE49-F238E27FC236}">
                  <a16:creationId xmlns:a16="http://schemas.microsoft.com/office/drawing/2014/main" id="{E335EC14-8FC5-263F-1570-BE3747BF57C3}"/>
                </a:ext>
              </a:extLst>
            </p:cNvPr>
            <p:cNvSpPr>
              <a:spLocks noChangeArrowheads="1"/>
            </p:cNvSpPr>
            <p:nvPr/>
          </p:nvSpPr>
          <p:spPr bwMode="auto">
            <a:xfrm>
              <a:off x="1310" y="1389"/>
              <a:ext cx="3575"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130" name="Line 129">
            <a:extLst>
              <a:ext uri="{FF2B5EF4-FFF2-40B4-BE49-F238E27FC236}">
                <a16:creationId xmlns:a16="http://schemas.microsoft.com/office/drawing/2014/main" id="{807FA2AC-4787-9A53-291A-CEC3B5456830}"/>
              </a:ext>
            </a:extLst>
          </p:cNvPr>
          <p:cNvSpPr>
            <a:spLocks noChangeShapeType="1"/>
          </p:cNvSpPr>
          <p:nvPr/>
        </p:nvSpPr>
        <p:spPr bwMode="auto">
          <a:xfrm>
            <a:off x="2284413" y="6316663"/>
            <a:ext cx="4932363" cy="0"/>
          </a:xfrm>
          <a:prstGeom prst="line">
            <a:avLst/>
          </a:prstGeom>
          <a:noFill/>
          <a:ln w="11113"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7553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0359" y="609600"/>
            <a:ext cx="11394441" cy="558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1143000" y="838200"/>
            <a:ext cx="489457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0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1"/>
            <a:ext cx="8229600" cy="2362200"/>
          </a:xfrm>
        </p:spPr>
        <p:txBody>
          <a:bodyPr/>
          <a:lstStyle/>
          <a:p>
            <a:pPr marL="0" marR="0" indent="0">
              <a:spcBef>
                <a:spcPts val="0"/>
              </a:spcBef>
              <a:spcAft>
                <a:spcPts val="0"/>
              </a:spcAft>
              <a:buNone/>
            </a:pPr>
            <a:r>
              <a:rPr lang="en-US" sz="2000" dirty="0">
                <a:effectLst/>
                <a:latin typeface="Times New Roman"/>
                <a:ea typeface="Times New Roman"/>
              </a:rPr>
              <a:t>With the </a:t>
            </a:r>
            <a:r>
              <a:rPr lang="en-US" sz="2000" dirty="0" err="1">
                <a:effectLst/>
                <a:latin typeface="Times New Roman"/>
                <a:ea typeface="Times New Roman"/>
              </a:rPr>
              <a:t>logit</a:t>
            </a:r>
            <a:r>
              <a:rPr lang="en-US" sz="2000" dirty="0">
                <a:effectLst/>
                <a:latin typeface="Times New Roman"/>
                <a:ea typeface="Times New Roman"/>
              </a:rPr>
              <a:t> model, the associated D-Efficiency measure is more complicated than the linear model D-Efficiency measure used for ratings/rankings based conjoint. </a:t>
            </a:r>
          </a:p>
          <a:p>
            <a:pPr marL="0" marR="0" indent="0">
              <a:spcBef>
                <a:spcPts val="0"/>
              </a:spcBef>
              <a:spcAft>
                <a:spcPts val="0"/>
              </a:spcAft>
              <a:buNone/>
            </a:pPr>
            <a:r>
              <a:rPr lang="en-US" sz="2000" dirty="0">
                <a:effectLst/>
                <a:latin typeface="Monotype Sorts"/>
                <a:ea typeface="Times New Roman"/>
              </a:rPr>
              <a:t>  </a:t>
            </a:r>
            <a:endParaRPr lang="en-US" sz="2000" dirty="0">
              <a:effectLst/>
              <a:latin typeface="Times New Roman"/>
              <a:ea typeface="Times New Roman"/>
            </a:endParaRPr>
          </a:p>
          <a:p>
            <a:pPr marL="0" marR="0" indent="0">
              <a:spcBef>
                <a:spcPts val="0"/>
              </a:spcBef>
              <a:spcAft>
                <a:spcPts val="0"/>
              </a:spcAft>
              <a:buNone/>
            </a:pPr>
            <a:r>
              <a:rPr lang="en-US" sz="2000" dirty="0">
                <a:effectLst/>
                <a:latin typeface="Times New Roman"/>
                <a:ea typeface="Times New Roman"/>
              </a:rPr>
              <a:t>Fortunately, the procedures for linear model design construction and evaluation can be used for choice models as well (surrogate approach).</a:t>
            </a:r>
          </a:p>
          <a:p>
            <a:pPr marL="0" marR="0" indent="0">
              <a:spcBef>
                <a:spcPts val="0"/>
              </a:spcBef>
              <a:spcAft>
                <a:spcPts val="0"/>
              </a:spcAft>
              <a:buNone/>
            </a:pPr>
            <a:endParaRPr lang="en-US" sz="2000" dirty="0">
              <a:latin typeface="Times New Roman"/>
              <a:ea typeface="Times New Roman"/>
            </a:endParaRPr>
          </a:p>
          <a:p>
            <a:pPr marL="0" marR="0" indent="0">
              <a:spcBef>
                <a:spcPts val="0"/>
              </a:spcBef>
              <a:spcAft>
                <a:spcPts val="0"/>
              </a:spcAft>
              <a:buNone/>
            </a:pPr>
            <a:endParaRPr lang="en-US" dirty="0">
              <a:effectLst/>
              <a:latin typeface="Times New Roman"/>
              <a:ea typeface="Times New Roman"/>
            </a:endParaRPr>
          </a:p>
          <a:p>
            <a:pPr marL="0" marR="0" indent="0">
              <a:spcBef>
                <a:spcPts val="0"/>
              </a:spcBef>
              <a:spcAft>
                <a:spcPts val="0"/>
              </a:spcAft>
              <a:buNone/>
            </a:pPr>
            <a:endParaRPr lang="en-US" sz="2800" dirty="0">
              <a:latin typeface="Times New Roman"/>
              <a:ea typeface="Times New Roman"/>
            </a:endParaRPr>
          </a:p>
          <a:p>
            <a:pPr marL="0" marR="0" indent="0">
              <a:spcBef>
                <a:spcPts val="0"/>
              </a:spcBef>
              <a:spcAft>
                <a:spcPts val="0"/>
              </a:spcAft>
              <a:buNone/>
            </a:pPr>
            <a:endParaRPr lang="en-US" sz="2800" dirty="0">
              <a:effectLst/>
              <a:latin typeface="Times New Roman"/>
              <a:ea typeface="Times New Roman"/>
            </a:endParaRPr>
          </a:p>
          <a:p>
            <a:pPr marL="0" indent="0">
              <a:buNone/>
            </a:pPr>
            <a:endParaRPr 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2438400"/>
            <a:ext cx="1155021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05840" y="4876800"/>
            <a:ext cx="5105400" cy="1938992"/>
          </a:xfrm>
          <a:prstGeom prst="rect">
            <a:avLst/>
          </a:prstGeom>
          <a:noFill/>
        </p:spPr>
        <p:txBody>
          <a:bodyPr wrap="square" rtlCol="0">
            <a:spAutoFit/>
          </a:bodyPr>
          <a:lstStyle/>
          <a:p>
            <a:r>
              <a:rPr lang="en-US" sz="2000" dirty="0">
                <a:effectLst/>
                <a:latin typeface="Times New Roman"/>
                <a:ea typeface="Times New Roman"/>
              </a:rPr>
              <a:t>Questions</a:t>
            </a:r>
          </a:p>
          <a:p>
            <a:r>
              <a:rPr lang="en-US" sz="2000" dirty="0">
                <a:effectLst/>
                <a:latin typeface="Times New Roman"/>
                <a:ea typeface="Times New Roman"/>
              </a:rPr>
              <a:t> </a:t>
            </a:r>
            <a:r>
              <a:rPr lang="en-US" sz="2000" dirty="0">
                <a:effectLst/>
                <a:latin typeface="Times New Roman"/>
              </a:rPr>
              <a:t>How large is the full factorial?</a:t>
            </a:r>
          </a:p>
          <a:p>
            <a:r>
              <a:rPr lang="en-US" sz="2000" dirty="0">
                <a:effectLst/>
                <a:latin typeface="Times New Roman"/>
                <a:ea typeface="Times New Roman"/>
              </a:rPr>
              <a:t> </a:t>
            </a:r>
          </a:p>
          <a:p>
            <a:r>
              <a:rPr lang="en-US" sz="2000" dirty="0">
                <a:effectLst/>
                <a:latin typeface="Times New Roman"/>
                <a:ea typeface="Times New Roman"/>
              </a:rPr>
              <a:t>How many choice sets are needed?</a:t>
            </a:r>
          </a:p>
          <a:p>
            <a:r>
              <a:rPr lang="en-US" sz="2000" dirty="0">
                <a:effectLst/>
                <a:latin typeface="Times New Roman"/>
                <a:ea typeface="Times New Roman"/>
              </a:rPr>
              <a:t> </a:t>
            </a:r>
          </a:p>
          <a:p>
            <a:r>
              <a:rPr lang="en-US" sz="2000" dirty="0">
                <a:effectLst/>
                <a:latin typeface="Times New Roman"/>
                <a:ea typeface="Times New Roman"/>
              </a:rPr>
              <a:t>How can we</a:t>
            </a:r>
            <a:r>
              <a:rPr lang="en-US" sz="2000" dirty="0">
                <a:solidFill>
                  <a:srgbClr val="FFFFFF"/>
                </a:solidFill>
                <a:effectLst/>
                <a:latin typeface="Times New Roman"/>
                <a:ea typeface="Times New Roman"/>
              </a:rPr>
              <a:t> </a:t>
            </a:r>
            <a:r>
              <a:rPr lang="en-US" sz="2000" dirty="0">
                <a:effectLst/>
                <a:latin typeface="Times New Roman"/>
                <a:ea typeface="Times New Roman"/>
              </a:rPr>
              <a:t>produce a design?</a:t>
            </a:r>
            <a:r>
              <a:rPr lang="en-US" sz="2000" dirty="0">
                <a:solidFill>
                  <a:srgbClr val="FFFFFF"/>
                </a:solidFill>
                <a:effectLst/>
                <a:latin typeface="Times New Roman"/>
                <a:ea typeface="Times New Roman"/>
              </a:rPr>
              <a:t>?</a:t>
            </a:r>
            <a:endParaRPr lang="en-US" sz="2000" dirty="0">
              <a:effectLst/>
              <a:latin typeface="Times New Roman"/>
              <a:ea typeface="Times New Roman"/>
            </a:endParaRPr>
          </a:p>
        </p:txBody>
      </p:sp>
    </p:spTree>
    <p:extLst>
      <p:ext uri="{BB962C8B-B14F-4D97-AF65-F5344CB8AC3E}">
        <p14:creationId xmlns:p14="http://schemas.microsoft.com/office/powerpoint/2010/main" val="47331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838200"/>
            <a:ext cx="11585576" cy="544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98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304800"/>
            <a:ext cx="10518775" cy="5906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542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24" y="76200"/>
            <a:ext cx="10442576" cy="673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08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98" y="1371600"/>
            <a:ext cx="9080502" cy="495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01040" y="381000"/>
            <a:ext cx="6781800" cy="400110"/>
          </a:xfrm>
          <a:prstGeom prst="rect">
            <a:avLst/>
          </a:prstGeom>
          <a:noFill/>
        </p:spPr>
        <p:txBody>
          <a:bodyPr wrap="square" rtlCol="0">
            <a:spAutoFit/>
          </a:bodyPr>
          <a:lstStyle/>
          <a:p>
            <a:r>
              <a:rPr lang="en-US" sz="2000" dirty="0">
                <a:effectLst/>
                <a:latin typeface="Times New Roman"/>
                <a:ea typeface="Times New Roman"/>
              </a:rPr>
              <a:t>Assigning labels to the resulting design produces the following:</a:t>
            </a:r>
          </a:p>
        </p:txBody>
      </p:sp>
    </p:spTree>
    <p:extLst>
      <p:ext uri="{BB962C8B-B14F-4D97-AF65-F5344CB8AC3E}">
        <p14:creationId xmlns:p14="http://schemas.microsoft.com/office/powerpoint/2010/main" val="1754133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4987" y="228600"/>
            <a:ext cx="7620000" cy="3385542"/>
          </a:xfrm>
          <a:prstGeom prst="rect">
            <a:avLst/>
          </a:prstGeom>
          <a:noFill/>
        </p:spPr>
        <p:txBody>
          <a:bodyPr wrap="square" rtlCol="0">
            <a:spAutoFit/>
          </a:bodyPr>
          <a:lstStyle/>
          <a:p>
            <a:r>
              <a:rPr lang="en-US" u="sng" dirty="0">
                <a:effectLst/>
                <a:latin typeface="Times New Roman"/>
                <a:ea typeface="Times New Roman"/>
              </a:rPr>
              <a:t>Blocked designs</a:t>
            </a:r>
          </a:p>
          <a:p>
            <a:r>
              <a:rPr lang="en-US" dirty="0">
                <a:effectLst/>
                <a:latin typeface="Times New Roman"/>
                <a:ea typeface="Times New Roman"/>
              </a:rPr>
              <a:t>Designs involving  large numbers of choice sets can be </a:t>
            </a:r>
            <a:r>
              <a:rPr lang="en-US" u="sng" dirty="0">
                <a:effectLst/>
                <a:latin typeface="Times New Roman"/>
                <a:ea typeface="Times New Roman"/>
              </a:rPr>
              <a:t>blocked</a:t>
            </a:r>
            <a:r>
              <a:rPr lang="en-US" dirty="0">
                <a:effectLst/>
                <a:latin typeface="Times New Roman"/>
                <a:ea typeface="Times New Roman"/>
              </a:rPr>
              <a:t>.</a:t>
            </a:r>
            <a:endParaRPr lang="en-US" sz="1600" dirty="0">
              <a:effectLst/>
              <a:latin typeface="Times New Roman"/>
              <a:ea typeface="Times New Roman"/>
            </a:endParaRPr>
          </a:p>
          <a:p>
            <a:r>
              <a:rPr lang="en-US" dirty="0">
                <a:effectLst/>
                <a:latin typeface="Times New Roman"/>
                <a:ea typeface="Times New Roman"/>
              </a:rPr>
              <a:t>  </a:t>
            </a:r>
            <a:endParaRPr lang="en-US" sz="1600" dirty="0">
              <a:effectLst/>
              <a:latin typeface="Times New Roman"/>
              <a:ea typeface="Times New Roman"/>
            </a:endParaRPr>
          </a:p>
          <a:p>
            <a:r>
              <a:rPr lang="en-US" dirty="0">
                <a:effectLst/>
                <a:latin typeface="Times New Roman"/>
                <a:ea typeface="Times New Roman"/>
              </a:rPr>
              <a:t>A blocked design has been broken up so that any one respondent evaluates only a fraction of the design </a:t>
            </a:r>
            <a:endParaRPr lang="en-US" sz="1600" dirty="0">
              <a:effectLst/>
              <a:latin typeface="Times New Roman"/>
              <a:ea typeface="Times New Roman"/>
            </a:endParaRPr>
          </a:p>
          <a:p>
            <a:r>
              <a:rPr lang="en-US" sz="1600" dirty="0">
                <a:effectLst/>
                <a:latin typeface="Monotype Sorts"/>
                <a:ea typeface="Times New Roman"/>
              </a:rPr>
              <a:t> </a:t>
            </a:r>
            <a:endParaRPr lang="en-US" sz="1600" dirty="0">
              <a:effectLst/>
              <a:latin typeface="Times New Roman"/>
              <a:ea typeface="Times New Roman"/>
            </a:endParaRPr>
          </a:p>
          <a:p>
            <a:r>
              <a:rPr lang="en-US" sz="1600" dirty="0">
                <a:effectLst/>
                <a:latin typeface="Monotype Sorts"/>
                <a:ea typeface="Times New Roman"/>
              </a:rPr>
              <a:t> </a:t>
            </a:r>
            <a:r>
              <a:rPr lang="en-US" dirty="0">
                <a:effectLst/>
                <a:latin typeface="Times New Roman"/>
                <a:ea typeface="Times New Roman"/>
              </a:rPr>
              <a:t>Example:</a:t>
            </a:r>
          </a:p>
          <a:p>
            <a:r>
              <a:rPr lang="en-US" dirty="0">
                <a:effectLst/>
                <a:latin typeface="Times New Roman"/>
                <a:ea typeface="Times New Roman"/>
              </a:rPr>
              <a:t>The following SAS code is designed to optimally sort our existing 18 card bread maker design into two blocks of size 9.</a:t>
            </a:r>
          </a:p>
          <a:p>
            <a:r>
              <a:rPr lang="en-US" dirty="0">
                <a:effectLst/>
                <a:latin typeface="Times New Roman"/>
                <a:ea typeface="Times New Roman"/>
              </a:rPr>
              <a:t> </a:t>
            </a:r>
            <a:endParaRPr lang="en-US" sz="1600" dirty="0">
              <a:effectLst/>
              <a:latin typeface="Times New Roman"/>
              <a:ea typeface="Times New Roman"/>
            </a:endParaRPr>
          </a:p>
          <a:p>
            <a:r>
              <a:rPr lang="en-US" dirty="0">
                <a:effectLst/>
                <a:latin typeface="SAS Monospace"/>
                <a:ea typeface="Times New Roman"/>
              </a:rPr>
              <a:t> </a:t>
            </a:r>
            <a:endParaRPr lang="en-US" sz="1600" dirty="0">
              <a:effectLst/>
              <a:latin typeface="Times New Roman"/>
              <a:ea typeface="Times New Roman"/>
            </a:endParaRPr>
          </a:p>
          <a:p>
            <a:r>
              <a:rPr lang="en-US" b="1" dirty="0">
                <a:solidFill>
                  <a:srgbClr val="FF0000"/>
                </a:solidFill>
                <a:effectLst/>
                <a:latin typeface="SAS Monospace"/>
                <a:ea typeface="Times New Roman"/>
              </a:rPr>
              <a:t>%</a:t>
            </a:r>
            <a:r>
              <a:rPr lang="en-US" b="1" i="1" dirty="0" err="1">
                <a:solidFill>
                  <a:srgbClr val="FF0000"/>
                </a:solidFill>
                <a:effectLst/>
                <a:latin typeface="SAS Monospace"/>
                <a:ea typeface="Times New Roman"/>
              </a:rPr>
              <a:t>mktblock</a:t>
            </a:r>
            <a:r>
              <a:rPr lang="en-US" dirty="0">
                <a:effectLst/>
                <a:latin typeface="SAS Monospace"/>
                <a:ea typeface="Times New Roman"/>
              </a:rPr>
              <a:t>(data=</a:t>
            </a:r>
            <a:r>
              <a:rPr lang="en-US" b="1" dirty="0" err="1">
                <a:effectLst/>
                <a:latin typeface="SAS Monospace"/>
                <a:ea typeface="Times New Roman"/>
              </a:rPr>
              <a:t>dsn</a:t>
            </a:r>
            <a:r>
              <a:rPr lang="en-US" dirty="0">
                <a:effectLst/>
                <a:latin typeface="SAS Monospace"/>
                <a:ea typeface="Times New Roman"/>
              </a:rPr>
              <a:t>, </a:t>
            </a:r>
            <a:r>
              <a:rPr lang="en-US" dirty="0" err="1">
                <a:effectLst/>
                <a:latin typeface="SAS Monospace"/>
                <a:ea typeface="Times New Roman"/>
              </a:rPr>
              <a:t>nblocks</a:t>
            </a:r>
            <a:r>
              <a:rPr lang="en-US" dirty="0">
                <a:effectLst/>
                <a:latin typeface="SAS Monospace"/>
                <a:ea typeface="Times New Roman"/>
              </a:rPr>
              <a:t>=</a:t>
            </a:r>
            <a:r>
              <a:rPr lang="en-US" b="1" dirty="0">
                <a:effectLst/>
                <a:latin typeface="SAS Monospace"/>
                <a:ea typeface="Times New Roman"/>
              </a:rPr>
              <a:t>2</a:t>
            </a:r>
            <a:r>
              <a:rPr lang="en-US" dirty="0">
                <a:effectLst/>
                <a:latin typeface="SAS Monospace"/>
                <a:ea typeface="Times New Roman"/>
              </a:rPr>
              <a:t>, factors=</a:t>
            </a:r>
            <a:r>
              <a:rPr lang="en-US" b="1" dirty="0">
                <a:effectLst/>
                <a:latin typeface="SAS Monospace"/>
                <a:ea typeface="Times New Roman"/>
              </a:rPr>
              <a:t>x1-x8</a:t>
            </a:r>
            <a:r>
              <a:rPr lang="en-US" dirty="0">
                <a:effectLst/>
                <a:latin typeface="SAS Monospace"/>
                <a:ea typeface="Times New Roman"/>
              </a:rPr>
              <a:t>)</a:t>
            </a:r>
            <a:endParaRPr lang="en-US" sz="1600" dirty="0">
              <a:effectLst/>
              <a:latin typeface="Times New Roman"/>
              <a:ea typeface="Times New Roman"/>
            </a:endParaRPr>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679825"/>
            <a:ext cx="5946775"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4919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 y="1143000"/>
            <a:ext cx="8672439"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01040" y="381000"/>
            <a:ext cx="6781800" cy="400110"/>
          </a:xfrm>
          <a:prstGeom prst="rect">
            <a:avLst/>
          </a:prstGeom>
          <a:noFill/>
        </p:spPr>
        <p:txBody>
          <a:bodyPr wrap="square" rtlCol="0">
            <a:spAutoFit/>
          </a:bodyPr>
          <a:lstStyle/>
          <a:p>
            <a:r>
              <a:rPr lang="en-US" sz="2000" dirty="0">
                <a:effectLst/>
                <a:latin typeface="Times New Roman"/>
                <a:ea typeface="Times New Roman"/>
              </a:rPr>
              <a:t>Assigning labels to the result produces the following:</a:t>
            </a:r>
          </a:p>
        </p:txBody>
      </p:sp>
    </p:spTree>
    <p:extLst>
      <p:ext uri="{BB962C8B-B14F-4D97-AF65-F5344CB8AC3E}">
        <p14:creationId xmlns:p14="http://schemas.microsoft.com/office/powerpoint/2010/main" val="171236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05435"/>
            <a:ext cx="9574908" cy="6400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16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Profile Conjoint</a:t>
            </a:r>
          </a:p>
        </p:txBody>
      </p:sp>
      <p:sp>
        <p:nvSpPr>
          <p:cNvPr id="3" name="Content Placeholder 2"/>
          <p:cNvSpPr>
            <a:spLocks noGrp="1"/>
          </p:cNvSpPr>
          <p:nvPr>
            <p:ph idx="1"/>
          </p:nvPr>
        </p:nvSpPr>
        <p:spPr>
          <a:xfrm>
            <a:off x="579120" y="1371600"/>
            <a:ext cx="8229600" cy="4525963"/>
          </a:xfrm>
        </p:spPr>
        <p:txBody>
          <a:bodyPr>
            <a:normAutofit/>
          </a:bodyPr>
          <a:lstStyle/>
          <a:p>
            <a:pPr marL="0" indent="0">
              <a:buNone/>
            </a:pPr>
            <a:r>
              <a:rPr lang="en-US" sz="2400" dirty="0"/>
              <a:t>Example: Create bread maker design (in fewer than 24 profiles), administer to multiple respondents, and estimate market share.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Picture 4"/>
          <p:cNvPicPr>
            <a:picLocks noChangeAspect="1"/>
          </p:cNvPicPr>
          <p:nvPr/>
        </p:nvPicPr>
        <p:blipFill>
          <a:blip r:embed="rId2"/>
          <a:stretch>
            <a:fillRect/>
          </a:stretch>
        </p:blipFill>
        <p:spPr>
          <a:xfrm>
            <a:off x="914400" y="2667000"/>
            <a:ext cx="7098458" cy="2133600"/>
          </a:xfrm>
          <a:prstGeom prst="rect">
            <a:avLst/>
          </a:prstGeom>
          <a:ln>
            <a:solidFill>
              <a:schemeClr val="accent1"/>
            </a:solidFill>
          </a:ln>
        </p:spPr>
      </p:pic>
    </p:spTree>
    <p:extLst>
      <p:ext uri="{BB962C8B-B14F-4D97-AF65-F5344CB8AC3E}">
        <p14:creationId xmlns:p14="http://schemas.microsoft.com/office/powerpoint/2010/main" val="5119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marL="0" indent="0">
              <a:buNone/>
            </a:pPr>
            <a:r>
              <a:rPr lang="en-US" sz="2000" dirty="0"/>
              <a:t>Using the data set consisting of respondent choices, and the coded design matrix, the model parameters (utilities) can be estimated using conventional aggregate modeling methods.</a:t>
            </a:r>
          </a:p>
          <a:p>
            <a:pPr marL="0" indent="0">
              <a:buNone/>
            </a:pPr>
            <a:endParaRPr lang="en-US" sz="2000"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081213"/>
            <a:ext cx="7041178"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0" y="1896547"/>
            <a:ext cx="3810000" cy="369332"/>
          </a:xfrm>
          <a:prstGeom prst="rect">
            <a:avLst/>
          </a:prstGeom>
          <a:noFill/>
        </p:spPr>
        <p:txBody>
          <a:bodyPr wrap="square" rtlCol="0">
            <a:spAutoFit/>
          </a:bodyPr>
          <a:lstStyle/>
          <a:p>
            <a:r>
              <a:rPr lang="en-US" dirty="0"/>
              <a:t>Example of discrete choice responses</a:t>
            </a:r>
          </a:p>
        </p:txBody>
      </p:sp>
    </p:spTree>
    <p:extLst>
      <p:ext uri="{BB962C8B-B14F-4D97-AF65-F5344CB8AC3E}">
        <p14:creationId xmlns:p14="http://schemas.microsoft.com/office/powerpoint/2010/main" val="1831990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229600" cy="5105400"/>
          </a:xfrm>
        </p:spPr>
        <p:txBody>
          <a:bodyPr>
            <a:normAutofit fontScale="77500" lnSpcReduction="20000"/>
          </a:bodyPr>
          <a:lstStyle/>
          <a:p>
            <a:pPr marL="0" indent="0">
              <a:buNone/>
            </a:pPr>
            <a:r>
              <a:rPr lang="en-US" dirty="0"/>
              <a:t>In current practice, discrete choice models (also called choice based conjoint) are estimated using hierarchical Bayes (HB) rather than conventional aggregate methods.  </a:t>
            </a:r>
          </a:p>
          <a:p>
            <a:pPr marL="0" indent="0">
              <a:buNone/>
            </a:pPr>
            <a:endParaRPr lang="en-US" dirty="0"/>
          </a:p>
          <a:p>
            <a:pPr marL="0" indent="0">
              <a:buNone/>
            </a:pPr>
            <a:r>
              <a:rPr lang="en-US" dirty="0"/>
              <a:t>HB Enables estimation of a complete set of model components (utilities) for each respondent (individual level) that would not be feasible using conventional methods (individual level models to better capture heterogeneity).</a:t>
            </a:r>
          </a:p>
          <a:p>
            <a:pPr marL="0" indent="0">
              <a:buNone/>
            </a:pPr>
            <a:endParaRPr lang="en-US" dirty="0"/>
          </a:p>
          <a:p>
            <a:pPr marL="0" indent="0">
              <a:buNone/>
            </a:pPr>
            <a:r>
              <a:rPr lang="en-US" dirty="0"/>
              <a:t>HB involves a hierarchical model structure.  Models are estimated using an iterative process involving Bayesian statistical procedures.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412220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25" y="685800"/>
            <a:ext cx="8876975" cy="507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12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381000"/>
            <a:ext cx="8001000" cy="6001643"/>
          </a:xfrm>
          <a:prstGeom prst="rect">
            <a:avLst/>
          </a:prstGeom>
          <a:noFill/>
        </p:spPr>
        <p:txBody>
          <a:bodyPr wrap="square" rtlCol="0">
            <a:spAutoFit/>
          </a:bodyPr>
          <a:lstStyle/>
          <a:p>
            <a:r>
              <a:rPr lang="en-US" dirty="0">
                <a:latin typeface="Times New Roman" pitchFamily="18" charset="0"/>
                <a:cs typeface="Times New Roman" pitchFamily="18" charset="0"/>
              </a:rPr>
              <a:t>For our </a:t>
            </a:r>
            <a:r>
              <a:rPr lang="en-US" dirty="0" err="1">
                <a:latin typeface="Times New Roman" pitchFamily="18" charset="0"/>
                <a:cs typeface="Times New Roman" pitchFamily="18" charset="0"/>
              </a:rPr>
              <a:t>breadmaker</a:t>
            </a:r>
            <a:r>
              <a:rPr lang="en-US" dirty="0">
                <a:latin typeface="Times New Roman" pitchFamily="18" charset="0"/>
                <a:cs typeface="Times New Roman" pitchFamily="18" charset="0"/>
              </a:rPr>
              <a:t> example we obtained 300 respondents and each provided choices to all 18 choice sets in the design.  We are interested in obtaining individual level utility estimates.</a:t>
            </a:r>
          </a:p>
          <a:p>
            <a:endParaRPr lang="en-US" dirty="0">
              <a:latin typeface="Times New Roman" pitchFamily="18" charset="0"/>
              <a:cs typeface="Times New Roman" pitchFamily="18" charset="0"/>
            </a:endParaRPr>
          </a:p>
          <a:p>
            <a:r>
              <a:rPr lang="en-US" dirty="0">
                <a:latin typeface="Times New Roman" pitchFamily="18" charset="0"/>
                <a:ea typeface="Times New Roman"/>
                <a:cs typeface="Times New Roman" pitchFamily="18" charset="0"/>
              </a:rPr>
              <a:t>In discrete choice, </a:t>
            </a:r>
            <a:r>
              <a:rPr lang="en-US" b="1" dirty="0">
                <a:latin typeface="Times New Roman" pitchFamily="18" charset="0"/>
                <a:ea typeface="Times New Roman"/>
                <a:cs typeface="Times New Roman" pitchFamily="18" charset="0"/>
              </a:rPr>
              <a:t>the upper level hierarchical model </a:t>
            </a:r>
            <a:r>
              <a:rPr lang="en-US" dirty="0">
                <a:latin typeface="Times New Roman" pitchFamily="18" charset="0"/>
                <a:ea typeface="Times New Roman"/>
                <a:cs typeface="Times New Roman" pitchFamily="18" charset="0"/>
              </a:rPr>
              <a:t>involves the distribution of the individual model coefficients.  These are typically assumed to have a multivariate normal distribution.</a:t>
            </a:r>
            <a:endParaRPr lang="en-US" sz="1600" dirty="0">
              <a:latin typeface="Times New Roman" pitchFamily="18" charset="0"/>
              <a:ea typeface="Times New Roman"/>
              <a:cs typeface="Times New Roman" pitchFamily="18" charset="0"/>
            </a:endParaRPr>
          </a:p>
          <a:p>
            <a:r>
              <a:rPr lang="en-US" dirty="0">
                <a:latin typeface="Times New Roman"/>
                <a:ea typeface="Times New Roman"/>
              </a:rPr>
              <a:t> </a:t>
            </a:r>
            <a:endParaRPr lang="en-US" sz="1600" dirty="0">
              <a:latin typeface="Times New Roman"/>
              <a:ea typeface="Times New Roman"/>
            </a:endParaRPr>
          </a:p>
          <a:p>
            <a:r>
              <a:rPr lang="en-US" dirty="0">
                <a:latin typeface="Times New Roman"/>
                <a:ea typeface="Times New Roman"/>
              </a:rPr>
              <a:t> </a:t>
            </a:r>
            <a:endParaRPr lang="en-US" sz="1600" dirty="0">
              <a:latin typeface="Times New Roman"/>
              <a:ea typeface="Times New Roman"/>
            </a:endParaRPr>
          </a:p>
          <a:p>
            <a:r>
              <a:rPr lang="en-US" dirty="0">
                <a:latin typeface="Times New Roman"/>
                <a:ea typeface="Times New Roman"/>
              </a:rPr>
              <a:t> 		</a:t>
            </a:r>
            <a:r>
              <a:rPr lang="en-US" sz="3200" b="1" dirty="0">
                <a:latin typeface="Times New Roman"/>
                <a:ea typeface="Times New Roman"/>
              </a:rPr>
              <a:t>β</a:t>
            </a:r>
            <a:r>
              <a:rPr lang="en-US" sz="3200" baseline="-25000" dirty="0" err="1">
                <a:latin typeface="Times New Roman"/>
                <a:ea typeface="Times New Roman"/>
              </a:rPr>
              <a:t>i</a:t>
            </a:r>
            <a:r>
              <a:rPr lang="en-US" sz="3200" baseline="-25000" dirty="0">
                <a:latin typeface="Times New Roman"/>
                <a:ea typeface="Times New Roman"/>
              </a:rPr>
              <a:t> </a:t>
            </a:r>
            <a:r>
              <a:rPr lang="en-US" sz="3200" dirty="0">
                <a:latin typeface="Times New Roman"/>
                <a:ea typeface="Times New Roman"/>
              </a:rPr>
              <a:t>~ </a:t>
            </a:r>
            <a:r>
              <a:rPr lang="en-US" dirty="0">
                <a:latin typeface="Times New Roman"/>
                <a:ea typeface="Times New Roman"/>
              </a:rPr>
              <a:t>Normal(</a:t>
            </a:r>
            <a:r>
              <a:rPr lang="en-US" sz="3200" b="1" dirty="0">
                <a:latin typeface="Times New Roman"/>
                <a:ea typeface="Times New Roman"/>
                <a:sym typeface="Symbol"/>
              </a:rPr>
              <a:t></a:t>
            </a:r>
            <a:r>
              <a:rPr lang="en-US" sz="3200" dirty="0">
                <a:latin typeface="Times New Roman"/>
                <a:ea typeface="Times New Roman"/>
              </a:rPr>
              <a:t>, </a:t>
            </a:r>
            <a:r>
              <a:rPr lang="en-US" sz="2000" b="1" dirty="0">
                <a:latin typeface="Times New Roman"/>
                <a:ea typeface="Times New Roman"/>
              </a:rPr>
              <a:t>D</a:t>
            </a:r>
            <a:r>
              <a:rPr lang="en-US" sz="2000" dirty="0">
                <a:latin typeface="Times New Roman"/>
                <a:ea typeface="Times New Roman"/>
              </a:rPr>
              <a:t>)</a:t>
            </a:r>
            <a:endParaRPr lang="en-US" sz="1600" dirty="0">
              <a:latin typeface="Times New Roman"/>
              <a:ea typeface="Times New Roman"/>
            </a:endParaRPr>
          </a:p>
          <a:p>
            <a:r>
              <a:rPr lang="en-US" sz="2000" dirty="0">
                <a:latin typeface="Times New Roman"/>
                <a:ea typeface="Times New Roman"/>
              </a:rPr>
              <a:t> </a:t>
            </a:r>
            <a:endParaRPr lang="en-US" sz="1600" dirty="0">
              <a:latin typeface="Times New Roman"/>
              <a:ea typeface="Times New Roman"/>
            </a:endParaRPr>
          </a:p>
          <a:p>
            <a:r>
              <a:rPr lang="en-US" sz="2000" dirty="0">
                <a:latin typeface="Times New Roman"/>
                <a:ea typeface="Times New Roman"/>
              </a:rPr>
              <a:t> </a:t>
            </a:r>
            <a:endParaRPr lang="en-US" sz="1600" dirty="0">
              <a:latin typeface="Times New Roman"/>
              <a:ea typeface="Times New Roman"/>
            </a:endParaRPr>
          </a:p>
          <a:p>
            <a:r>
              <a:rPr lang="en-US" sz="2000" dirty="0">
                <a:latin typeface="Times New Roman"/>
                <a:ea typeface="Times New Roman"/>
              </a:rPr>
              <a:t>	        where </a:t>
            </a:r>
            <a:r>
              <a:rPr lang="en-US" sz="3200" b="1" dirty="0">
                <a:latin typeface="Times New Roman"/>
                <a:ea typeface="Times New Roman"/>
              </a:rPr>
              <a:t>β</a:t>
            </a:r>
            <a:r>
              <a:rPr lang="en-US" sz="3200" baseline="-25000" dirty="0" err="1">
                <a:latin typeface="Times New Roman"/>
                <a:ea typeface="Times New Roman"/>
              </a:rPr>
              <a:t>i</a:t>
            </a:r>
            <a:r>
              <a:rPr lang="en-US" sz="3200" baseline="-25000" dirty="0">
                <a:latin typeface="Times New Roman"/>
                <a:ea typeface="Times New Roman"/>
              </a:rPr>
              <a:t> </a:t>
            </a:r>
            <a:r>
              <a:rPr lang="en-US" dirty="0">
                <a:latin typeface="Times New Roman"/>
                <a:ea typeface="Times New Roman"/>
              </a:rPr>
              <a:t>is the collection of part </a:t>
            </a:r>
            <a:r>
              <a:rPr lang="en-US" dirty="0" err="1">
                <a:latin typeface="Times New Roman"/>
                <a:ea typeface="Times New Roman"/>
              </a:rPr>
              <a:t>worths</a:t>
            </a:r>
            <a:r>
              <a:rPr lang="en-US" dirty="0">
                <a:latin typeface="Times New Roman"/>
                <a:ea typeface="Times New Roman"/>
              </a:rPr>
              <a:t> for individual </a:t>
            </a:r>
            <a:r>
              <a:rPr lang="en-US" dirty="0" err="1">
                <a:latin typeface="Times New Roman"/>
                <a:ea typeface="Times New Roman"/>
              </a:rPr>
              <a:t>i</a:t>
            </a:r>
            <a:endParaRPr lang="en-US" sz="1600" dirty="0">
              <a:latin typeface="Times New Roman"/>
              <a:ea typeface="Times New Roman"/>
            </a:endParaRPr>
          </a:p>
          <a:p>
            <a:r>
              <a:rPr lang="en-US" dirty="0">
                <a:latin typeface="Times New Roman"/>
                <a:ea typeface="Times New Roman"/>
              </a:rPr>
              <a:t>	</a:t>
            </a:r>
            <a:endParaRPr lang="en-US" sz="1600" dirty="0">
              <a:latin typeface="Times New Roman"/>
              <a:ea typeface="Times New Roman"/>
            </a:endParaRPr>
          </a:p>
          <a:p>
            <a:pPr marR="0" lvl="0">
              <a:spcBef>
                <a:spcPts val="0"/>
              </a:spcBef>
              <a:spcAft>
                <a:spcPts val="0"/>
              </a:spcAft>
              <a:buSzPts val="2200"/>
              <a:tabLst>
                <a:tab pos="1228725" algn="l"/>
              </a:tabLst>
            </a:pPr>
            <a:r>
              <a:rPr lang="en-US" sz="2800" dirty="0">
                <a:latin typeface="Times New Roman"/>
                <a:ea typeface="Times New Roman"/>
                <a:cs typeface="Times New Roman"/>
              </a:rPr>
              <a:t>                                     </a:t>
            </a:r>
            <a:r>
              <a:rPr lang="en-US" sz="2800" b="1" dirty="0">
                <a:latin typeface="Times New Roman"/>
                <a:ea typeface="Times New Roman"/>
                <a:sym typeface="Symbol"/>
              </a:rPr>
              <a:t></a:t>
            </a:r>
            <a:r>
              <a:rPr lang="en-US" sz="2800" dirty="0">
                <a:latin typeface="Times New Roman"/>
                <a:ea typeface="Times New Roman"/>
                <a:cs typeface="Times New Roman"/>
              </a:rPr>
              <a:t>  </a:t>
            </a:r>
            <a:r>
              <a:rPr lang="en-US" dirty="0">
                <a:latin typeface="Times New Roman"/>
                <a:ea typeface="Times New Roman"/>
                <a:cs typeface="Times New Roman"/>
              </a:rPr>
              <a:t>is the collection of means</a:t>
            </a:r>
            <a:endParaRPr lang="en-US" sz="1600" dirty="0">
              <a:latin typeface="Times New Roman"/>
              <a:ea typeface="Times New Roman"/>
              <a:cs typeface="Times New Roman"/>
            </a:endParaRPr>
          </a:p>
          <a:p>
            <a:pPr marL="914400" marR="0">
              <a:spcBef>
                <a:spcPts val="0"/>
              </a:spcBef>
              <a:spcAft>
                <a:spcPts val="0"/>
              </a:spcAft>
            </a:pPr>
            <a:r>
              <a:rPr lang="en-US" dirty="0">
                <a:latin typeface="Times New Roman"/>
                <a:ea typeface="Times New Roman"/>
              </a:rPr>
              <a:t> </a:t>
            </a:r>
            <a:endParaRPr lang="en-US" sz="1600" dirty="0">
              <a:latin typeface="Times New Roman"/>
              <a:ea typeface="Times New Roman"/>
            </a:endParaRPr>
          </a:p>
          <a:p>
            <a:pPr marL="914400" marR="0">
              <a:spcBef>
                <a:spcPts val="0"/>
              </a:spcBef>
              <a:spcAft>
                <a:spcPts val="0"/>
              </a:spcAft>
            </a:pPr>
            <a:r>
              <a:rPr lang="en-US" sz="3200" b="1" dirty="0">
                <a:latin typeface="Times New Roman"/>
                <a:ea typeface="Times New Roman"/>
              </a:rPr>
              <a:t>                       </a:t>
            </a:r>
            <a:r>
              <a:rPr lang="en-US" sz="2400" b="1" dirty="0">
                <a:latin typeface="Times New Roman"/>
                <a:ea typeface="Times New Roman"/>
              </a:rPr>
              <a:t>D</a:t>
            </a:r>
            <a:r>
              <a:rPr lang="en-US" b="1" dirty="0">
                <a:latin typeface="Times New Roman"/>
                <a:ea typeface="Times New Roman"/>
              </a:rPr>
              <a:t>	</a:t>
            </a:r>
            <a:r>
              <a:rPr lang="en-US" dirty="0">
                <a:latin typeface="Times New Roman"/>
                <a:ea typeface="Times New Roman"/>
              </a:rPr>
              <a:t>is the variance covariance matrix</a:t>
            </a:r>
            <a:endParaRPr lang="en-US" sz="1600" dirty="0">
              <a:latin typeface="Times New Roman"/>
              <a:ea typeface="Times New Roman"/>
            </a:endParaRPr>
          </a:p>
          <a:p>
            <a:endParaRPr lang="en-US" dirty="0"/>
          </a:p>
        </p:txBody>
      </p:sp>
    </p:spTree>
    <p:extLst>
      <p:ext uri="{BB962C8B-B14F-4D97-AF65-F5344CB8AC3E}">
        <p14:creationId xmlns:p14="http://schemas.microsoft.com/office/powerpoint/2010/main" val="420434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533400"/>
            <a:ext cx="8153400" cy="5724644"/>
          </a:xfrm>
          <a:prstGeom prst="rect">
            <a:avLst/>
          </a:prstGeom>
          <a:noFill/>
        </p:spPr>
        <p:txBody>
          <a:bodyPr wrap="square" rtlCol="0">
            <a:spAutoFit/>
          </a:bodyPr>
          <a:lstStyle/>
          <a:p>
            <a:r>
              <a:rPr lang="en-US" dirty="0"/>
              <a:t>The </a:t>
            </a:r>
            <a:r>
              <a:rPr lang="en-US" b="1" dirty="0"/>
              <a:t>lower level model </a:t>
            </a:r>
            <a:r>
              <a:rPr lang="en-US" dirty="0"/>
              <a:t>for an individual’s choice probabilities is the multinomial </a:t>
            </a:r>
            <a:r>
              <a:rPr lang="en-US" dirty="0" err="1"/>
              <a:t>logit</a:t>
            </a:r>
            <a:r>
              <a:rPr lang="en-US" dirty="0"/>
              <a:t>. </a:t>
            </a:r>
          </a:p>
          <a:p>
            <a:r>
              <a:rPr lang="en-US" dirty="0"/>
              <a:t> </a:t>
            </a:r>
          </a:p>
          <a:p>
            <a:r>
              <a:rPr lang="en-US" dirty="0"/>
              <a:t>		</a:t>
            </a:r>
            <a:r>
              <a:rPr lang="en-US" dirty="0" err="1"/>
              <a:t>p</a:t>
            </a:r>
            <a:r>
              <a:rPr lang="en-US" baseline="-25000" dirty="0" err="1"/>
              <a:t>ik</a:t>
            </a:r>
            <a:r>
              <a:rPr lang="en-US" dirty="0"/>
              <a:t> = </a:t>
            </a:r>
            <a:r>
              <a:rPr lang="en-US" dirty="0" err="1"/>
              <a:t>exp</a:t>
            </a:r>
            <a:r>
              <a:rPr lang="en-US" dirty="0"/>
              <a:t>(</a:t>
            </a:r>
            <a:r>
              <a:rPr lang="en-US" b="1" dirty="0" err="1"/>
              <a:t>x</a:t>
            </a:r>
            <a:r>
              <a:rPr lang="en-US" baseline="-25000" dirty="0" err="1"/>
              <a:t>k</a:t>
            </a:r>
            <a:r>
              <a:rPr lang="en-US" baseline="30000" dirty="0"/>
              <a:t>’</a:t>
            </a:r>
            <a:r>
              <a:rPr lang="en-US" dirty="0"/>
              <a:t> </a:t>
            </a:r>
            <a:r>
              <a:rPr lang="en-US" b="1" dirty="0"/>
              <a:t>β</a:t>
            </a:r>
            <a:r>
              <a:rPr lang="en-US" baseline="-25000" dirty="0" err="1"/>
              <a:t>i</a:t>
            </a:r>
            <a:r>
              <a:rPr lang="en-US" dirty="0"/>
              <a:t>)/sum(</a:t>
            </a:r>
            <a:r>
              <a:rPr lang="en-US" dirty="0" err="1"/>
              <a:t>exp</a:t>
            </a:r>
            <a:r>
              <a:rPr lang="en-US" dirty="0"/>
              <a:t>(</a:t>
            </a:r>
            <a:r>
              <a:rPr lang="en-US" b="1" dirty="0" err="1"/>
              <a:t>x</a:t>
            </a:r>
            <a:r>
              <a:rPr lang="en-US" baseline="-25000" dirty="0" err="1"/>
              <a:t>j</a:t>
            </a:r>
            <a:r>
              <a:rPr lang="en-US" baseline="30000" dirty="0"/>
              <a:t>’</a:t>
            </a:r>
            <a:r>
              <a:rPr lang="en-US" dirty="0"/>
              <a:t> </a:t>
            </a:r>
            <a:r>
              <a:rPr lang="en-US" b="1" dirty="0"/>
              <a:t>β</a:t>
            </a:r>
            <a:r>
              <a:rPr lang="en-US" baseline="-25000" dirty="0" err="1"/>
              <a:t>i</a:t>
            </a:r>
            <a:r>
              <a:rPr lang="en-US" dirty="0"/>
              <a:t>))</a:t>
            </a:r>
            <a:r>
              <a:rPr lang="en-US" baseline="-25000" dirty="0"/>
              <a:t>  </a:t>
            </a:r>
            <a:endParaRPr lang="en-US" dirty="0"/>
          </a:p>
          <a:p>
            <a:r>
              <a:rPr lang="en-US" baseline="-25000" dirty="0"/>
              <a:t> </a:t>
            </a:r>
            <a:endParaRPr lang="en-US" dirty="0"/>
          </a:p>
          <a:p>
            <a:r>
              <a:rPr lang="en-US" dirty="0"/>
              <a:t> </a:t>
            </a:r>
          </a:p>
          <a:p>
            <a:r>
              <a:rPr lang="en-US" dirty="0"/>
              <a:t>The parameters to be estimated are  </a:t>
            </a:r>
            <a:r>
              <a:rPr lang="en-US" b="1" dirty="0"/>
              <a:t>β</a:t>
            </a:r>
            <a:r>
              <a:rPr lang="en-US" baseline="-25000" dirty="0" err="1"/>
              <a:t>i</a:t>
            </a:r>
            <a:r>
              <a:rPr lang="en-US" baseline="-25000" dirty="0"/>
              <a:t>, </a:t>
            </a:r>
            <a:r>
              <a:rPr lang="en-US" b="1" dirty="0">
                <a:sym typeface="Symbol"/>
              </a:rPr>
              <a:t></a:t>
            </a:r>
            <a:r>
              <a:rPr lang="en-US" dirty="0"/>
              <a:t>, and </a:t>
            </a:r>
            <a:r>
              <a:rPr lang="en-US" b="1" dirty="0"/>
              <a:t>D.</a:t>
            </a:r>
          </a:p>
          <a:p>
            <a:endParaRPr lang="en-US" b="1" dirty="0"/>
          </a:p>
          <a:p>
            <a:endParaRPr lang="en-US" b="1" dirty="0"/>
          </a:p>
          <a:p>
            <a:endParaRPr lang="en-US" b="1" dirty="0"/>
          </a:p>
          <a:p>
            <a:r>
              <a:rPr lang="en-US" dirty="0"/>
              <a:t>Basically, the procedure works as follows: Using starting values for </a:t>
            </a:r>
            <a:r>
              <a:rPr lang="en-US" b="1" dirty="0">
                <a:sym typeface="Symbol"/>
              </a:rPr>
              <a:t></a:t>
            </a:r>
            <a:r>
              <a:rPr lang="en-US" dirty="0"/>
              <a:t>, and </a:t>
            </a:r>
            <a:r>
              <a:rPr lang="en-US" b="1" dirty="0"/>
              <a:t>D, </a:t>
            </a:r>
            <a:r>
              <a:rPr lang="en-US" dirty="0"/>
              <a:t>and the choice data, values for </a:t>
            </a:r>
            <a:r>
              <a:rPr lang="en-US" b="1" dirty="0"/>
              <a:t>β</a:t>
            </a:r>
            <a:r>
              <a:rPr lang="en-US" baseline="-25000" dirty="0" err="1"/>
              <a:t>i</a:t>
            </a:r>
            <a:r>
              <a:rPr lang="en-US" baseline="-25000" dirty="0"/>
              <a:t> </a:t>
            </a:r>
            <a:r>
              <a:rPr lang="en-US" dirty="0"/>
              <a:t> are generated.</a:t>
            </a:r>
          </a:p>
          <a:p>
            <a:endParaRPr lang="en-US" dirty="0"/>
          </a:p>
          <a:p>
            <a:r>
              <a:rPr lang="en-US" dirty="0"/>
              <a:t>Using the </a:t>
            </a:r>
            <a:r>
              <a:rPr lang="en-US" b="1" dirty="0"/>
              <a:t>β</a:t>
            </a:r>
            <a:r>
              <a:rPr lang="en-US" baseline="-25000" dirty="0" err="1"/>
              <a:t>i</a:t>
            </a:r>
            <a:r>
              <a:rPr lang="en-US" baseline="-25000" dirty="0"/>
              <a:t>  </a:t>
            </a:r>
            <a:r>
              <a:rPr lang="en-US" dirty="0"/>
              <a:t>values, generate new values for </a:t>
            </a:r>
            <a:r>
              <a:rPr lang="en-US" b="1" dirty="0">
                <a:sym typeface="Symbol"/>
              </a:rPr>
              <a:t></a:t>
            </a:r>
            <a:r>
              <a:rPr lang="en-US" dirty="0"/>
              <a:t>, and </a:t>
            </a:r>
            <a:r>
              <a:rPr lang="en-US" b="1" dirty="0"/>
              <a:t>D.</a:t>
            </a:r>
          </a:p>
          <a:p>
            <a:endParaRPr lang="en-US" b="1" dirty="0"/>
          </a:p>
          <a:p>
            <a:r>
              <a:rPr lang="en-US" dirty="0"/>
              <a:t>Using the updated values for </a:t>
            </a:r>
            <a:r>
              <a:rPr lang="en-US" b="1" dirty="0">
                <a:sym typeface="Symbol"/>
              </a:rPr>
              <a:t></a:t>
            </a:r>
            <a:r>
              <a:rPr lang="en-US" dirty="0"/>
              <a:t>, and </a:t>
            </a:r>
            <a:r>
              <a:rPr lang="en-US" b="1" dirty="0"/>
              <a:t>D</a:t>
            </a:r>
            <a:r>
              <a:rPr lang="en-US" dirty="0"/>
              <a:t> generate update values for </a:t>
            </a:r>
            <a:r>
              <a:rPr lang="en-US" b="1" dirty="0"/>
              <a:t>β</a:t>
            </a:r>
            <a:r>
              <a:rPr lang="en-US" baseline="-25000" dirty="0" err="1"/>
              <a:t>i</a:t>
            </a:r>
            <a:r>
              <a:rPr lang="en-US" baseline="-25000" dirty="0"/>
              <a:t> </a:t>
            </a:r>
          </a:p>
          <a:p>
            <a:endParaRPr lang="en-US" baseline="-25000" dirty="0"/>
          </a:p>
          <a:p>
            <a:endParaRPr lang="en-US" baseline="-25000" dirty="0"/>
          </a:p>
          <a:p>
            <a:r>
              <a:rPr lang="en-US" dirty="0"/>
              <a:t>This procedure  is repeated thousands of times until convergence (the  parameter estimates stop trending and settle into stable distributions).   After convergence, the procedure is run for additional iterations, and the parameter estimates from these additional iterations are commonly averaged to produce the final HB estimates.</a:t>
            </a:r>
          </a:p>
        </p:txBody>
      </p:sp>
    </p:spTree>
    <p:extLst>
      <p:ext uri="{BB962C8B-B14F-4D97-AF65-F5344CB8AC3E}">
        <p14:creationId xmlns:p14="http://schemas.microsoft.com/office/powerpoint/2010/main" val="2770858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143000"/>
          </a:xfrm>
        </p:spPr>
        <p:txBody>
          <a:bodyPr>
            <a:normAutofit/>
          </a:bodyPr>
          <a:lstStyle/>
          <a:p>
            <a:pPr marL="0" indent="0">
              <a:buNone/>
            </a:pPr>
            <a:r>
              <a:rPr lang="en-US" sz="2000" dirty="0"/>
              <a:t>To monitor the process a graph of the mean betas at each iteration (or every </a:t>
            </a:r>
            <a:r>
              <a:rPr lang="en-US" sz="2000" dirty="0" err="1"/>
              <a:t>kth</a:t>
            </a:r>
            <a:r>
              <a:rPr lang="en-US" sz="2000" dirty="0"/>
              <a:t> iteration) is observed.  Following is the graph for our bread maker example (produced by </a:t>
            </a:r>
            <a:r>
              <a:rPr lang="en-US" sz="2000" dirty="0" err="1"/>
              <a:t>Sawtooth</a:t>
            </a:r>
            <a:r>
              <a:rPr lang="en-US" sz="2000" dirty="0"/>
              <a:t> software CBC/HB module).</a:t>
            </a:r>
          </a:p>
        </p:txBody>
      </p:sp>
      <p:pic>
        <p:nvPicPr>
          <p:cNvPr id="2" name="Picture 1">
            <a:extLst>
              <a:ext uri="{FF2B5EF4-FFF2-40B4-BE49-F238E27FC236}">
                <a16:creationId xmlns:a16="http://schemas.microsoft.com/office/drawing/2014/main" id="{5EB574C5-12B4-C5D1-FBD8-1DB8C71A1EFF}"/>
              </a:ext>
            </a:extLst>
          </p:cNvPr>
          <p:cNvPicPr>
            <a:picLocks noChangeAspect="1"/>
          </p:cNvPicPr>
          <p:nvPr/>
        </p:nvPicPr>
        <p:blipFill>
          <a:blip r:embed="rId3"/>
          <a:stretch>
            <a:fillRect/>
          </a:stretch>
        </p:blipFill>
        <p:spPr>
          <a:xfrm>
            <a:off x="1071370" y="1700633"/>
            <a:ext cx="6929630" cy="4826905"/>
          </a:xfrm>
          <a:prstGeom prst="rect">
            <a:avLst/>
          </a:prstGeom>
        </p:spPr>
      </p:pic>
    </p:spTree>
    <p:extLst>
      <p:ext uri="{BB962C8B-B14F-4D97-AF65-F5344CB8AC3E}">
        <p14:creationId xmlns:p14="http://schemas.microsoft.com/office/powerpoint/2010/main" val="3885059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927" y="1295400"/>
            <a:ext cx="7086600" cy="369332"/>
          </a:xfrm>
          <a:prstGeom prst="rect">
            <a:avLst/>
          </a:prstGeom>
          <a:noFill/>
        </p:spPr>
        <p:txBody>
          <a:bodyPr wrap="square" rtlCol="0">
            <a:spAutoFit/>
          </a:bodyPr>
          <a:lstStyle/>
          <a:p>
            <a:r>
              <a:rPr lang="en-US" dirty="0"/>
              <a:t>Following are the HB choice utilities for the first 15 respondents</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06" y="1912938"/>
            <a:ext cx="8834394" cy="3954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2636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4525963"/>
          </a:xfrm>
        </p:spPr>
        <p:txBody>
          <a:bodyPr>
            <a:normAutofit fontScale="77500" lnSpcReduction="20000"/>
          </a:bodyPr>
          <a:lstStyle/>
          <a:p>
            <a:pPr marL="0" indent="0">
              <a:buNone/>
            </a:pPr>
            <a:r>
              <a:rPr lang="en-US" dirty="0"/>
              <a:t>HB Estimation Software:</a:t>
            </a:r>
          </a:p>
          <a:p>
            <a:pPr marL="0" indent="0">
              <a:buNone/>
            </a:pPr>
            <a:r>
              <a:rPr lang="en-US" dirty="0"/>
              <a:t> </a:t>
            </a:r>
          </a:p>
          <a:p>
            <a:pPr marL="0" indent="0">
              <a:buNone/>
            </a:pPr>
            <a:r>
              <a:rPr lang="en-US" b="1" dirty="0" err="1"/>
              <a:t>Sawtooth</a:t>
            </a:r>
            <a:r>
              <a:rPr lang="en-US" b="1" dirty="0"/>
              <a:t> Software (CBC/HB module)</a:t>
            </a:r>
          </a:p>
          <a:p>
            <a:pPr marL="0" indent="0">
              <a:buNone/>
            </a:pPr>
            <a:r>
              <a:rPr lang="en-US" dirty="0"/>
              <a:t>(Excel file “Bread_Maker_CBC.HB.choice_example.xlsx has the coding, data, and resulting utilities from HB estimation for our bread maker example.  </a:t>
            </a:r>
          </a:p>
          <a:p>
            <a:pPr marL="0" indent="0">
              <a:buNone/>
            </a:pPr>
            <a:r>
              <a:rPr lang="en-US" dirty="0"/>
              <a:t>File “BreadMaker_CBC_HB_example.data.csv has the data in a comma delimited format that can be read directly by CBC/HB.)</a:t>
            </a:r>
          </a:p>
          <a:p>
            <a:pPr marL="0" indent="0">
              <a:buNone/>
            </a:pPr>
            <a:endParaRPr lang="en-US" b="1" dirty="0"/>
          </a:p>
          <a:p>
            <a:pPr marL="0" indent="0">
              <a:buNone/>
            </a:pPr>
            <a:r>
              <a:rPr lang="en-US" b="1" dirty="0" err="1"/>
              <a:t>Bayesm</a:t>
            </a:r>
            <a:r>
              <a:rPr lang="en-US" b="1" dirty="0"/>
              <a:t> package in the R language </a:t>
            </a:r>
            <a:r>
              <a:rPr lang="en-US" dirty="0"/>
              <a:t>(see </a:t>
            </a:r>
            <a:r>
              <a:rPr lang="en-US" i="1" dirty="0"/>
              <a:t>Bayesian Statistics and Marketing</a:t>
            </a:r>
            <a:r>
              <a:rPr lang="en-US" dirty="0"/>
              <a:t>, by </a:t>
            </a:r>
            <a:r>
              <a:rPr lang="en-US" dirty="0" err="1"/>
              <a:t>P.Rossi</a:t>
            </a:r>
            <a:r>
              <a:rPr lang="en-US" dirty="0"/>
              <a:t>, G. Allenby, and R. McCulloch, Wiley)</a:t>
            </a:r>
          </a:p>
        </p:txBody>
      </p:sp>
    </p:spTree>
    <p:extLst>
      <p:ext uri="{BB962C8B-B14F-4D97-AF65-F5344CB8AC3E}">
        <p14:creationId xmlns:p14="http://schemas.microsoft.com/office/powerpoint/2010/main" val="1943204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743199"/>
          </a:xfrm>
        </p:spPr>
        <p:txBody>
          <a:bodyPr>
            <a:normAutofit fontScale="55000" lnSpcReduction="20000"/>
          </a:bodyPr>
          <a:lstStyle/>
          <a:p>
            <a:pPr marL="0" indent="0">
              <a:buNone/>
            </a:pPr>
            <a:r>
              <a:rPr lang="en-US" sz="2900" u="sng" dirty="0"/>
              <a:t>Discrete Choice Market Simulators </a:t>
            </a:r>
          </a:p>
          <a:p>
            <a:pPr marL="0" indent="0">
              <a:buNone/>
            </a:pPr>
            <a:r>
              <a:rPr lang="en-US" sz="2900" dirty="0"/>
              <a:t>As with conjoint, discrete choice simulators facilitate the determination of share estimates for user supplied scenarios.</a:t>
            </a:r>
          </a:p>
          <a:p>
            <a:pPr marL="0" indent="0">
              <a:buNone/>
            </a:pPr>
            <a:r>
              <a:rPr lang="en-US" sz="2900" dirty="0"/>
              <a:t> </a:t>
            </a:r>
          </a:p>
          <a:p>
            <a:pPr marL="0" indent="0">
              <a:buNone/>
            </a:pPr>
            <a:r>
              <a:rPr lang="en-US" sz="2900" dirty="0"/>
              <a:t>Features include base case comparisons, product optimizations, and sensitivity analyses.</a:t>
            </a:r>
          </a:p>
          <a:p>
            <a:pPr marL="0" indent="0">
              <a:buNone/>
            </a:pPr>
            <a:r>
              <a:rPr lang="en-US" sz="2900" dirty="0"/>
              <a:t> </a:t>
            </a:r>
          </a:p>
          <a:p>
            <a:pPr marL="0" indent="0">
              <a:buNone/>
            </a:pPr>
            <a:r>
              <a:rPr lang="en-US" sz="2900" dirty="0"/>
              <a:t>With individual level utilities, share estimates can be obtained by performing the </a:t>
            </a:r>
            <a:r>
              <a:rPr lang="en-US" sz="2900" dirty="0" err="1"/>
              <a:t>logit</a:t>
            </a:r>
            <a:r>
              <a:rPr lang="en-US" sz="2900" dirty="0"/>
              <a:t> probability calculation for each individual, and averaging the resulting probabilities across respondents.</a:t>
            </a:r>
          </a:p>
          <a:p>
            <a:pPr marL="0" indent="0">
              <a:buNone/>
            </a:pPr>
            <a:r>
              <a:rPr lang="en-US" sz="2900" dirty="0"/>
              <a:t> </a:t>
            </a:r>
          </a:p>
          <a:p>
            <a:pPr marL="0" indent="0">
              <a:buNone/>
            </a:pPr>
            <a:r>
              <a:rPr lang="en-US" sz="2900" dirty="0"/>
              <a:t>For our bread maker example (excel file  “BreadMaker_CBC.HB.example_simulator.xlsx”)</a:t>
            </a:r>
          </a:p>
          <a:p>
            <a:pPr marL="0" indent="0">
              <a:buNone/>
            </a:pPr>
            <a:endParaRPr lang="en-US" dirty="0"/>
          </a:p>
        </p:txBody>
      </p:sp>
      <p:pic>
        <p:nvPicPr>
          <p:cNvPr id="2" name="Picture 1">
            <a:extLst>
              <a:ext uri="{FF2B5EF4-FFF2-40B4-BE49-F238E27FC236}">
                <a16:creationId xmlns:a16="http://schemas.microsoft.com/office/drawing/2014/main" id="{9CC0AD9E-94CB-7270-7088-3F0563997958}"/>
              </a:ext>
            </a:extLst>
          </p:cNvPr>
          <p:cNvPicPr>
            <a:picLocks noChangeAspect="1"/>
          </p:cNvPicPr>
          <p:nvPr/>
        </p:nvPicPr>
        <p:blipFill>
          <a:blip r:embed="rId2"/>
          <a:stretch>
            <a:fillRect/>
          </a:stretch>
        </p:blipFill>
        <p:spPr>
          <a:xfrm>
            <a:off x="685800" y="2819400"/>
            <a:ext cx="7449872" cy="3429000"/>
          </a:xfrm>
          <a:prstGeom prst="rect">
            <a:avLst/>
          </a:prstGeom>
        </p:spPr>
      </p:pic>
    </p:spTree>
    <p:extLst>
      <p:ext uri="{BB962C8B-B14F-4D97-AF65-F5344CB8AC3E}">
        <p14:creationId xmlns:p14="http://schemas.microsoft.com/office/powerpoint/2010/main" val="181772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92186"/>
            <a:ext cx="9220200" cy="4175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209800" y="381000"/>
            <a:ext cx="4724400" cy="646331"/>
          </a:xfrm>
          <a:prstGeom prst="rect">
            <a:avLst/>
          </a:prstGeom>
          <a:noFill/>
        </p:spPr>
        <p:txBody>
          <a:bodyPr wrap="square" rtlCol="0">
            <a:spAutoFit/>
          </a:bodyPr>
          <a:lstStyle/>
          <a:p>
            <a:pPr algn="ctr"/>
            <a:r>
              <a:rPr lang="en-US" dirty="0"/>
              <a:t>HB Choice Simulator Share Calculation Illustration</a:t>
            </a:r>
          </a:p>
        </p:txBody>
      </p:sp>
    </p:spTree>
    <p:extLst>
      <p:ext uri="{BB962C8B-B14F-4D97-AF65-F5344CB8AC3E}">
        <p14:creationId xmlns:p14="http://schemas.microsoft.com/office/powerpoint/2010/main" val="257619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01" y="228600"/>
            <a:ext cx="9479299"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7435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229600" cy="4525963"/>
          </a:xfrm>
        </p:spPr>
        <p:txBody>
          <a:bodyPr>
            <a:normAutofit fontScale="77500" lnSpcReduction="20000"/>
          </a:bodyPr>
          <a:lstStyle/>
          <a:p>
            <a:pPr marL="0" indent="0">
              <a:buNone/>
            </a:pPr>
            <a:r>
              <a:rPr lang="en-US" dirty="0"/>
              <a:t>Reading:</a:t>
            </a:r>
          </a:p>
          <a:p>
            <a:pPr marL="0" indent="0">
              <a:buNone/>
            </a:pPr>
            <a:r>
              <a:rPr lang="en-US" dirty="0"/>
              <a:t>“CBC/HB for Beginners”, by J. Howell</a:t>
            </a:r>
          </a:p>
          <a:p>
            <a:pPr marL="0" indent="0">
              <a:buNone/>
            </a:pPr>
            <a:r>
              <a:rPr lang="en-US" dirty="0">
                <a:hlinkClick r:id="rId2"/>
              </a:rPr>
              <a:t>http://www.sawtoothsoftware.com/download/techpap/CBCHBbeginners.pdf</a:t>
            </a:r>
            <a:endParaRPr lang="en-US" dirty="0"/>
          </a:p>
          <a:p>
            <a:pPr marL="0" indent="0">
              <a:buNone/>
            </a:pPr>
            <a:endParaRPr lang="en-US" dirty="0"/>
          </a:p>
          <a:p>
            <a:pPr marL="0" indent="0">
              <a:buNone/>
            </a:pPr>
            <a:r>
              <a:rPr lang="en-US" dirty="0"/>
              <a:t>For those interested in the </a:t>
            </a:r>
            <a:r>
              <a:rPr lang="en-US" dirty="0" err="1"/>
              <a:t>Sawtooth</a:t>
            </a:r>
            <a:r>
              <a:rPr lang="en-US" dirty="0"/>
              <a:t> CBC/HB estimation program, the manual can be found in the help menu</a:t>
            </a:r>
          </a:p>
          <a:p>
            <a:pPr marL="0" indent="0">
              <a:buNone/>
            </a:pPr>
            <a:endParaRPr lang="en-US" dirty="0"/>
          </a:p>
          <a:p>
            <a:pPr marL="0" indent="0">
              <a:buNone/>
            </a:pPr>
            <a:r>
              <a:rPr lang="en-US" dirty="0"/>
              <a:t>For those interested in the mathematical details of HB estimation: see </a:t>
            </a:r>
            <a:r>
              <a:rPr lang="en-US" i="1" dirty="0"/>
              <a:t>Bayesian Data Analysis</a:t>
            </a:r>
            <a:r>
              <a:rPr lang="en-US" dirty="0"/>
              <a:t>, Second Edition, by </a:t>
            </a:r>
            <a:r>
              <a:rPr lang="en-US" dirty="0" err="1"/>
              <a:t>Gelman</a:t>
            </a:r>
            <a:r>
              <a:rPr lang="en-US" dirty="0"/>
              <a:t>, A., Carlin, J., Stern, H. and Rubin, D., Chapman &amp; Hall</a:t>
            </a:r>
          </a:p>
        </p:txBody>
      </p:sp>
    </p:spTree>
    <p:extLst>
      <p:ext uri="{BB962C8B-B14F-4D97-AF65-F5344CB8AC3E}">
        <p14:creationId xmlns:p14="http://schemas.microsoft.com/office/powerpoint/2010/main" val="2427670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fontScale="77500" lnSpcReduction="20000"/>
          </a:bodyPr>
          <a:lstStyle/>
          <a:p>
            <a:pPr marL="0" indent="0">
              <a:buNone/>
            </a:pPr>
            <a:r>
              <a:rPr lang="en-US" dirty="0"/>
              <a:t>Added Application 2)</a:t>
            </a:r>
          </a:p>
          <a:p>
            <a:pPr marL="0" indent="0">
              <a:buNone/>
            </a:pPr>
            <a:r>
              <a:rPr lang="en-US" dirty="0"/>
              <a:t>A discrete choice pricing study for canned baked beans was conducted that involved two brands, Bush and Campbell’s, along with a none/other alternative.  Only price varied for the two brands.  The experiment included 3 prices; $.89, $.99, $1.09.  </a:t>
            </a:r>
          </a:p>
          <a:p>
            <a:pPr marL="0" indent="0">
              <a:buNone/>
            </a:pPr>
            <a:endParaRPr lang="en-US" dirty="0"/>
          </a:p>
          <a:p>
            <a:pPr marL="0" indent="0">
              <a:buNone/>
            </a:pPr>
            <a:r>
              <a:rPr lang="en-US" dirty="0"/>
              <a:t>A sample of 1000 respondents was employed where each respondent made choices for each of the 9 scenarios. Estimation was employed and the utilities are provided in file Topic4_added.app.2.data.xlsx.  Using the methods covered in class, estimate share if Bush is priced at $0.89 and Campbell’s is priced at $.99.</a:t>
            </a:r>
          </a:p>
          <a:p>
            <a:pPr marL="0" indent="0">
              <a:buNone/>
            </a:pPr>
            <a:endParaRPr lang="en-US" dirty="0"/>
          </a:p>
        </p:txBody>
      </p:sp>
    </p:spTree>
    <p:extLst>
      <p:ext uri="{BB962C8B-B14F-4D97-AF65-F5344CB8AC3E}">
        <p14:creationId xmlns:p14="http://schemas.microsoft.com/office/powerpoint/2010/main" val="924987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1" y="205740"/>
            <a:ext cx="10017021" cy="35280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280" y="3886200"/>
            <a:ext cx="5029200" cy="256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030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marL="0" indent="0">
              <a:buNone/>
            </a:pPr>
            <a:r>
              <a:rPr lang="en-US" sz="1400" dirty="0"/>
              <a:t>data </a:t>
            </a:r>
            <a:r>
              <a:rPr lang="en-US" sz="1400" dirty="0" err="1"/>
              <a:t>bmrsmp</a:t>
            </a:r>
            <a:r>
              <a:rPr lang="en-US" sz="1400" dirty="0"/>
              <a:t>;                                                                             /*Reads design and data into file named </a:t>
            </a:r>
            <a:r>
              <a:rPr lang="en-US" sz="1400" dirty="0" err="1"/>
              <a:t>bmrsmp</a:t>
            </a:r>
            <a:r>
              <a:rPr lang="en-US" sz="1400" dirty="0"/>
              <a:t> */</a:t>
            </a:r>
          </a:p>
          <a:p>
            <a:pPr marL="0" indent="0">
              <a:buNone/>
            </a:pPr>
            <a:r>
              <a:rPr lang="en-US" sz="1400" dirty="0"/>
              <a:t>input </a:t>
            </a:r>
            <a:r>
              <a:rPr lang="en-US" sz="1400" b="1" dirty="0">
                <a:solidFill>
                  <a:srgbClr val="FF0000"/>
                </a:solidFill>
              </a:rPr>
              <a:t>brand $ shape $ price $ </a:t>
            </a:r>
            <a:r>
              <a:rPr lang="en-US" sz="1400" dirty="0"/>
              <a:t>resp1-resp</a:t>
            </a:r>
            <a:r>
              <a:rPr lang="en-US" sz="1400" b="1" dirty="0">
                <a:solidFill>
                  <a:srgbClr val="FF0000"/>
                </a:solidFill>
              </a:rPr>
              <a:t>5</a:t>
            </a:r>
            <a:r>
              <a:rPr lang="en-US" sz="1400" dirty="0"/>
              <a:t>;                         /* Modify variable names to your application */</a:t>
            </a:r>
          </a:p>
          <a:p>
            <a:pPr marL="0" indent="0">
              <a:buNone/>
            </a:pPr>
            <a:r>
              <a:rPr lang="en-US" sz="1400" dirty="0"/>
              <a:t>                                                                                                      /* Paste your design and data after "</a:t>
            </a:r>
            <a:r>
              <a:rPr lang="en-US" sz="1400" dirty="0" err="1"/>
              <a:t>datalines</a:t>
            </a:r>
            <a:r>
              <a:rPr lang="en-US" sz="1400" dirty="0"/>
              <a:t>;" */</a:t>
            </a:r>
          </a:p>
          <a:p>
            <a:pPr marL="0" indent="0">
              <a:buNone/>
            </a:pPr>
            <a:r>
              <a:rPr lang="en-US" sz="1400" dirty="0" err="1"/>
              <a:t>datalines</a:t>
            </a:r>
            <a:r>
              <a:rPr lang="en-US" sz="1400" dirty="0"/>
              <a:t>;                                     </a:t>
            </a:r>
          </a:p>
          <a:p>
            <a:pPr marL="0" indent="0">
              <a:buNone/>
            </a:pPr>
            <a:r>
              <a:rPr lang="en-US" sz="1400" dirty="0"/>
              <a:t> </a:t>
            </a:r>
            <a:r>
              <a:rPr lang="en-US" sz="1400" b="1" dirty="0">
                <a:solidFill>
                  <a:srgbClr val="FF0000"/>
                </a:solidFill>
              </a:rPr>
              <a:t>Oster	</a:t>
            </a:r>
            <a:r>
              <a:rPr lang="en-US" sz="1400" b="1" dirty="0" err="1">
                <a:solidFill>
                  <a:srgbClr val="FF0000"/>
                </a:solidFill>
              </a:rPr>
              <a:t>Sqr</a:t>
            </a:r>
            <a:r>
              <a:rPr lang="en-US" sz="1400" b="1" dirty="0">
                <a:solidFill>
                  <a:srgbClr val="FF0000"/>
                </a:solidFill>
              </a:rPr>
              <a:t>	$149	96	61	85	58	74</a:t>
            </a:r>
          </a:p>
          <a:p>
            <a:pPr marL="0" indent="0">
              <a:buNone/>
            </a:pPr>
            <a:r>
              <a:rPr lang="en-US" sz="1400" b="1" dirty="0">
                <a:solidFill>
                  <a:srgbClr val="FF0000"/>
                </a:solidFill>
              </a:rPr>
              <a:t> Oster	</a:t>
            </a:r>
            <a:r>
              <a:rPr lang="en-US" sz="1400" b="1" dirty="0" err="1">
                <a:solidFill>
                  <a:srgbClr val="FF0000"/>
                </a:solidFill>
              </a:rPr>
              <a:t>Sqr</a:t>
            </a:r>
            <a:r>
              <a:rPr lang="en-US" sz="1400" b="1" dirty="0">
                <a:solidFill>
                  <a:srgbClr val="FF0000"/>
                </a:solidFill>
              </a:rPr>
              <a:t>	$159	84	38	72	43	64</a:t>
            </a:r>
          </a:p>
          <a:p>
            <a:pPr marL="0" indent="0">
              <a:buNone/>
            </a:pPr>
            <a:r>
              <a:rPr lang="en-US" sz="1400" b="1" dirty="0">
                <a:solidFill>
                  <a:srgbClr val="FF0000"/>
                </a:solidFill>
              </a:rPr>
              <a:t> Oster	Rec	$139	94	56	22	59	37</a:t>
            </a:r>
          </a:p>
          <a:p>
            <a:pPr marL="0" indent="0">
              <a:buNone/>
            </a:pPr>
            <a:r>
              <a:rPr lang="en-US" sz="1400" b="1" dirty="0" err="1">
                <a:solidFill>
                  <a:srgbClr val="FF0000"/>
                </a:solidFill>
              </a:rPr>
              <a:t>Etx</a:t>
            </a:r>
            <a:r>
              <a:rPr lang="en-US" sz="1400" b="1" dirty="0">
                <a:solidFill>
                  <a:srgbClr val="FF0000"/>
                </a:solidFill>
              </a:rPr>
              <a:t>.</a:t>
            </a:r>
          </a:p>
          <a:p>
            <a:pPr marL="0" indent="0">
              <a:buNone/>
            </a:pPr>
            <a:r>
              <a:rPr lang="en-US" sz="1400" b="1" dirty="0" err="1">
                <a:solidFill>
                  <a:srgbClr val="FF0000"/>
                </a:solidFill>
              </a:rPr>
              <a:t>Pana</a:t>
            </a:r>
            <a:r>
              <a:rPr lang="en-US" sz="1400" b="1" dirty="0">
                <a:solidFill>
                  <a:srgbClr val="FF0000"/>
                </a:solidFill>
              </a:rPr>
              <a:t>	Rec	$159	12	1	12	30	21</a:t>
            </a:r>
          </a:p>
          <a:p>
            <a:pPr marL="0" indent="0">
              <a:buNone/>
            </a:pPr>
            <a:r>
              <a:rPr lang="en-US" sz="1400" dirty="0"/>
              <a:t>;</a:t>
            </a:r>
          </a:p>
          <a:p>
            <a:pPr marL="0" indent="0">
              <a:buNone/>
            </a:pPr>
            <a:r>
              <a:rPr lang="en-US" sz="1400" dirty="0"/>
              <a:t>run;</a:t>
            </a:r>
          </a:p>
          <a:p>
            <a:pPr marL="0" indent="0">
              <a:buNone/>
            </a:pPr>
            <a:endParaRPr lang="en-US" sz="1400" dirty="0"/>
          </a:p>
          <a:p>
            <a:pPr marL="0" indent="0">
              <a:buNone/>
            </a:pPr>
            <a:r>
              <a:rPr lang="en-US" sz="1400" dirty="0" err="1"/>
              <a:t>ods</a:t>
            </a:r>
            <a:r>
              <a:rPr lang="en-US" sz="1400" dirty="0"/>
              <a:t> exclude notes </a:t>
            </a:r>
            <a:r>
              <a:rPr lang="en-US" sz="1400" dirty="0" err="1"/>
              <a:t>anova</a:t>
            </a:r>
            <a:r>
              <a:rPr lang="en-US" sz="1400" dirty="0"/>
              <a:t> </a:t>
            </a:r>
            <a:r>
              <a:rPr lang="en-US" sz="1400" dirty="0" err="1"/>
              <a:t>mvanova</a:t>
            </a:r>
            <a:r>
              <a:rPr lang="en-US" sz="1400" dirty="0"/>
              <a:t>;</a:t>
            </a:r>
          </a:p>
          <a:p>
            <a:pPr marL="0" indent="0">
              <a:buNone/>
            </a:pPr>
            <a:endParaRPr lang="en-US" sz="1400" dirty="0"/>
          </a:p>
          <a:p>
            <a:pPr marL="0" indent="0">
              <a:buNone/>
            </a:pPr>
            <a:r>
              <a:rPr lang="en-US" sz="1400" dirty="0" err="1"/>
              <a:t>proc</a:t>
            </a:r>
            <a:r>
              <a:rPr lang="en-US" sz="1400" dirty="0"/>
              <a:t> </a:t>
            </a:r>
            <a:r>
              <a:rPr lang="en-US" sz="1400" dirty="0" err="1"/>
              <a:t>transreg</a:t>
            </a:r>
            <a:r>
              <a:rPr lang="en-US" sz="1400" dirty="0"/>
              <a:t> data=</a:t>
            </a:r>
            <a:r>
              <a:rPr lang="en-US" sz="1400" dirty="0" err="1"/>
              <a:t>bmrsmp</a:t>
            </a:r>
            <a:r>
              <a:rPr lang="en-US" sz="1400" dirty="0"/>
              <a:t> utilities short method=morals;  /* Performs utility estimation */</a:t>
            </a:r>
          </a:p>
          <a:p>
            <a:pPr marL="0" indent="0">
              <a:buNone/>
            </a:pPr>
            <a:r>
              <a:rPr lang="en-US" sz="1400" dirty="0"/>
              <a:t>model identity(</a:t>
            </a:r>
            <a:r>
              <a:rPr lang="en-US" sz="1400" dirty="0" err="1"/>
              <a:t>resp</a:t>
            </a:r>
            <a:r>
              <a:rPr lang="en-US" sz="1400" dirty="0"/>
              <a:t>:)= class(</a:t>
            </a:r>
            <a:r>
              <a:rPr lang="en-US" sz="1400" b="1" dirty="0">
                <a:solidFill>
                  <a:srgbClr val="FF0000"/>
                </a:solidFill>
              </a:rPr>
              <a:t>brand shape price</a:t>
            </a:r>
            <a:r>
              <a:rPr lang="en-US" sz="1400" dirty="0"/>
              <a:t>/zero=sum); /* Change "brand </a:t>
            </a:r>
            <a:r>
              <a:rPr lang="en-US" sz="1400" dirty="0" err="1"/>
              <a:t>shap</a:t>
            </a:r>
            <a:r>
              <a:rPr lang="en-US" sz="1400" dirty="0"/>
              <a:t> price" to your application */</a:t>
            </a:r>
          </a:p>
          <a:p>
            <a:pPr marL="0" indent="0">
              <a:buNone/>
            </a:pPr>
            <a:r>
              <a:rPr lang="en-US" sz="1400" dirty="0"/>
              <a:t>output out=results </a:t>
            </a:r>
            <a:r>
              <a:rPr lang="en-US" sz="1400" dirty="0" err="1"/>
              <a:t>ireplace</a:t>
            </a:r>
            <a:r>
              <a:rPr lang="en-US" sz="1400" dirty="0"/>
              <a:t> coefficients;</a:t>
            </a:r>
          </a:p>
          <a:p>
            <a:pPr marL="0" indent="0">
              <a:buNone/>
            </a:pPr>
            <a:r>
              <a:rPr lang="en-US" sz="1400" dirty="0"/>
              <a:t>run;</a:t>
            </a:r>
          </a:p>
          <a:p>
            <a:pPr marL="0" indent="0">
              <a:buNone/>
            </a:pPr>
            <a:endParaRPr lang="en-US" sz="1400" dirty="0"/>
          </a:p>
          <a:p>
            <a:pPr marL="0" indent="0">
              <a:buNone/>
            </a:pPr>
            <a:r>
              <a:rPr lang="en-US" sz="1400" dirty="0"/>
              <a:t>data </a:t>
            </a:r>
            <a:r>
              <a:rPr lang="en-US" sz="1400" dirty="0" err="1"/>
              <a:t>sumresults</a:t>
            </a:r>
            <a:r>
              <a:rPr lang="en-US" sz="1400" dirty="0"/>
              <a:t>(keep=_name_ &amp;_</a:t>
            </a:r>
            <a:r>
              <a:rPr lang="en-US" sz="1400" dirty="0" err="1"/>
              <a:t>trgind</a:t>
            </a:r>
            <a:r>
              <a:rPr lang="en-US" sz="1400" dirty="0"/>
              <a:t>);                                 /* Creates a summary file of utilities */</a:t>
            </a:r>
          </a:p>
          <a:p>
            <a:pPr marL="0" indent="0">
              <a:buNone/>
            </a:pPr>
            <a:r>
              <a:rPr lang="en-US" sz="1400" dirty="0"/>
              <a:t>set results;</a:t>
            </a:r>
          </a:p>
          <a:p>
            <a:pPr marL="0" indent="0">
              <a:buNone/>
            </a:pPr>
            <a:r>
              <a:rPr lang="en-US" sz="1400" dirty="0"/>
              <a:t>if(_type_='M COEFFI');</a:t>
            </a:r>
          </a:p>
          <a:p>
            <a:pPr marL="0" indent="0">
              <a:buNone/>
            </a:pPr>
            <a:r>
              <a:rPr lang="en-US" sz="1400" dirty="0"/>
              <a:t>run;</a:t>
            </a:r>
          </a:p>
          <a:p>
            <a:pPr marL="0" indent="0">
              <a:buNone/>
            </a:pPr>
            <a:r>
              <a:rPr lang="en-US" sz="1400" dirty="0"/>
              <a:t>proc print data=</a:t>
            </a:r>
            <a:r>
              <a:rPr lang="en-US" sz="1400" dirty="0" err="1"/>
              <a:t>sumresults;run</a:t>
            </a:r>
            <a:r>
              <a:rPr lang="en-US" sz="1400" dirty="0"/>
              <a:t>;                                               /* Prints summary file of utilities */</a:t>
            </a:r>
          </a:p>
          <a:p>
            <a:pPr marL="0" indent="0">
              <a:buNone/>
            </a:pPr>
            <a:endParaRPr lang="en-US" sz="1400" dirty="0"/>
          </a:p>
        </p:txBody>
      </p:sp>
      <p:sp>
        <p:nvSpPr>
          <p:cNvPr id="4" name="TextBox 3"/>
          <p:cNvSpPr txBox="1"/>
          <p:nvPr/>
        </p:nvSpPr>
        <p:spPr>
          <a:xfrm>
            <a:off x="152400" y="76200"/>
            <a:ext cx="8839200" cy="369332"/>
          </a:xfrm>
          <a:prstGeom prst="rect">
            <a:avLst/>
          </a:prstGeom>
          <a:noFill/>
        </p:spPr>
        <p:txBody>
          <a:bodyPr wrap="square" rtlCol="0">
            <a:spAutoFit/>
          </a:bodyPr>
          <a:lstStyle/>
          <a:p>
            <a:r>
              <a:rPr lang="en-US" u="sng" dirty="0"/>
              <a:t>SAS  Program to Estimate Utilities for  Multiple Respondents  (change items in red as needed)</a:t>
            </a:r>
          </a:p>
        </p:txBody>
      </p:sp>
    </p:spTree>
    <p:extLst>
      <p:ext uri="{BB962C8B-B14F-4D97-AF65-F5344CB8AC3E}">
        <p14:creationId xmlns:p14="http://schemas.microsoft.com/office/powerpoint/2010/main" val="254292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143000"/>
            <a:ext cx="10681687" cy="319246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4867548"/>
            <a:ext cx="12192000" cy="15332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228600"/>
            <a:ext cx="5410200" cy="584775"/>
          </a:xfrm>
          <a:prstGeom prst="rect">
            <a:avLst/>
          </a:prstGeom>
          <a:noFill/>
        </p:spPr>
        <p:txBody>
          <a:bodyPr wrap="square" rtlCol="0">
            <a:spAutoFit/>
          </a:bodyPr>
          <a:lstStyle/>
          <a:p>
            <a:r>
              <a:rPr lang="en-US" u="sng" dirty="0"/>
              <a:t>Output</a:t>
            </a:r>
          </a:p>
          <a:p>
            <a:r>
              <a:rPr lang="en-US" sz="1400" dirty="0"/>
              <a:t>R-Square    </a:t>
            </a:r>
            <a:r>
              <a:rPr lang="en-US" sz="1400" b="1" dirty="0"/>
              <a:t>0.9764</a:t>
            </a:r>
            <a:endParaRPr lang="en-US" sz="1400" dirty="0"/>
          </a:p>
        </p:txBody>
      </p:sp>
    </p:spTree>
    <p:extLst>
      <p:ext uri="{BB962C8B-B14F-4D97-AF65-F5344CB8AC3E}">
        <p14:creationId xmlns:p14="http://schemas.microsoft.com/office/powerpoint/2010/main" val="66321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1058863"/>
            <a:ext cx="9312276" cy="2370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7199" y="381000"/>
            <a:ext cx="8356599" cy="923330"/>
          </a:xfrm>
          <a:prstGeom prst="rect">
            <a:avLst/>
          </a:prstGeom>
          <a:noFill/>
        </p:spPr>
        <p:txBody>
          <a:bodyPr wrap="square" rtlCol="0">
            <a:spAutoFit/>
          </a:bodyPr>
          <a:lstStyle/>
          <a:p>
            <a:r>
              <a:rPr lang="en-US" dirty="0"/>
              <a:t>Estimation of shares: same concepts as before, but using full profile conjoint utilities</a:t>
            </a:r>
          </a:p>
          <a:p>
            <a:r>
              <a:rPr lang="en-US" dirty="0"/>
              <a:t> </a:t>
            </a:r>
          </a:p>
          <a:p>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459163"/>
            <a:ext cx="6759575" cy="332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8067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u="sng" dirty="0"/>
              <a:t>Discrete Choice</a:t>
            </a:r>
            <a:br>
              <a:rPr lang="en-US" dirty="0"/>
            </a:br>
            <a:endParaRPr lang="en-US" dirty="0"/>
          </a:p>
        </p:txBody>
      </p:sp>
      <p:sp>
        <p:nvSpPr>
          <p:cNvPr id="3" name="Content Placeholder 2"/>
          <p:cNvSpPr>
            <a:spLocks noGrp="1"/>
          </p:cNvSpPr>
          <p:nvPr>
            <p:ph idx="1"/>
          </p:nvPr>
        </p:nvSpPr>
        <p:spPr>
          <a:xfrm>
            <a:off x="457200" y="1066801"/>
            <a:ext cx="8229600" cy="2057400"/>
          </a:xfrm>
        </p:spPr>
        <p:txBody>
          <a:bodyPr/>
          <a:lstStyle/>
          <a:p>
            <a:pPr marL="0" indent="0">
              <a:buNone/>
            </a:pPr>
            <a:r>
              <a:rPr lang="en-US" dirty="0"/>
              <a:t>Discrete Choice (also referred to as Choice Based Conjoint) has a respondent task where choices are made among sets of profiles, rather than having respondent rate/rank profiles.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200400"/>
            <a:ext cx="8766175" cy="2541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4038600"/>
            <a:ext cx="30163" cy="153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Line 4"/>
          <p:cNvSpPr>
            <a:spLocks noChangeShapeType="1"/>
          </p:cNvSpPr>
          <p:nvPr/>
        </p:nvSpPr>
        <p:spPr bwMode="auto">
          <a:xfrm>
            <a:off x="7696200" y="4114800"/>
            <a:ext cx="0" cy="15240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prstClr val="black"/>
              </a:solidFill>
            </a:endParaRPr>
          </a:p>
        </p:txBody>
      </p:sp>
    </p:spTree>
    <p:extLst>
      <p:ext uri="{BB962C8B-B14F-4D97-AF65-F5344CB8AC3E}">
        <p14:creationId xmlns:p14="http://schemas.microsoft.com/office/powerpoint/2010/main" val="3718393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l"/>
            <a:r>
              <a:rPr lang="en-US" sz="3200" u="sng" dirty="0"/>
              <a:t>Discrete Choice Fundamentals</a:t>
            </a:r>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As with ratings/rankings based conjoint, utilities are estimated based on the respondent task information (DC uses choice information).  </a:t>
            </a:r>
          </a:p>
          <a:p>
            <a:pPr marL="0" indent="0">
              <a:buNone/>
            </a:pPr>
            <a:r>
              <a:rPr lang="en-US" dirty="0"/>
              <a:t>Share estimation is performed using choice probability estimates based on the utilities.   </a:t>
            </a:r>
          </a:p>
          <a:p>
            <a:pPr marL="0" indent="0">
              <a:buNone/>
            </a:pPr>
            <a:endParaRPr lang="en-US" dirty="0"/>
          </a:p>
        </p:txBody>
      </p:sp>
    </p:spTree>
    <p:extLst>
      <p:ext uri="{BB962C8B-B14F-4D97-AF65-F5344CB8AC3E}">
        <p14:creationId xmlns:p14="http://schemas.microsoft.com/office/powerpoint/2010/main" val="4230833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1552</Words>
  <Application>Microsoft Office PowerPoint</Application>
  <PresentationFormat>On-screen Show (4:3)</PresentationFormat>
  <Paragraphs>252</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Unicode MS</vt:lpstr>
      <vt:lpstr>Arial</vt:lpstr>
      <vt:lpstr>Calibri</vt:lpstr>
      <vt:lpstr>Monotype Sorts</vt:lpstr>
      <vt:lpstr>SAS Monospace</vt:lpstr>
      <vt:lpstr>Symbol</vt:lpstr>
      <vt:lpstr>Times New Roman</vt:lpstr>
      <vt:lpstr>Wingdings</vt:lpstr>
      <vt:lpstr>Office Theme</vt:lpstr>
      <vt:lpstr>4) Conjoint and Discrete Choice (Continued)</vt:lpstr>
      <vt:lpstr>Full Profile Conjoint</vt:lpstr>
      <vt:lpstr>PowerPoint Presentation</vt:lpstr>
      <vt:lpstr>PowerPoint Presentation</vt:lpstr>
      <vt:lpstr>PowerPoint Presentation</vt:lpstr>
      <vt:lpstr>PowerPoint Presentation</vt:lpstr>
      <vt:lpstr>PowerPoint Presentation</vt:lpstr>
      <vt:lpstr>Discrete Choice </vt:lpstr>
      <vt:lpstr>Discrete Choice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Conjoint and Discrete Choice (Continued 3)</dc:title>
  <dc:creator>jcwurst</dc:creator>
  <cp:lastModifiedBy>john wurst</cp:lastModifiedBy>
  <cp:revision>47</cp:revision>
  <dcterms:created xsi:type="dcterms:W3CDTF">2012-09-30T12:20:44Z</dcterms:created>
  <dcterms:modified xsi:type="dcterms:W3CDTF">2024-09-30T22:34:49Z</dcterms:modified>
</cp:coreProperties>
</file>