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3" r:id="rId7"/>
    <p:sldId id="267" r:id="rId8"/>
    <p:sldId id="261" r:id="rId9"/>
    <p:sldId id="262" r:id="rId10"/>
    <p:sldId id="264" r:id="rId11"/>
    <p:sldId id="265" r:id="rId12"/>
    <p:sldId id="266"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317" r:id="rId42"/>
    <p:sldId id="297" r:id="rId43"/>
    <p:sldId id="306" r:id="rId44"/>
    <p:sldId id="307" r:id="rId45"/>
    <p:sldId id="308" r:id="rId46"/>
    <p:sldId id="309" r:id="rId47"/>
    <p:sldId id="310" r:id="rId48"/>
    <p:sldId id="311" r:id="rId49"/>
    <p:sldId id="312" r:id="rId50"/>
    <p:sldId id="313" r:id="rId51"/>
    <p:sldId id="314" r:id="rId52"/>
    <p:sldId id="315" r:id="rId53"/>
    <p:sldId id="31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79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EDA52-10A2-4A7B-8AD9-0B0DD297E84C}" type="datetimeFigureOut">
              <a:rPr lang="en-US" smtClean="0"/>
              <a:t>9/9/2024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434D26-E22C-4CD3-87DB-70E3D70CE435}" type="slidenum">
              <a:rPr lang="en-US" smtClean="0"/>
              <a:t>‹#›</a:t>
            </a:fld>
            <a:endParaRPr lang="en-US"/>
          </a:p>
        </p:txBody>
      </p:sp>
    </p:spTree>
    <p:extLst>
      <p:ext uri="{BB962C8B-B14F-4D97-AF65-F5344CB8AC3E}">
        <p14:creationId xmlns:p14="http://schemas.microsoft.com/office/powerpoint/2010/main" val="3221617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34A5AF-34F4-4002-977E-205A60EAF6BA}"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7364B-97D1-4EF0-965C-39C499CBD5C5}" type="slidenum">
              <a:rPr lang="en-US" smtClean="0"/>
              <a:t>‹#›</a:t>
            </a:fld>
            <a:endParaRPr lang="en-US"/>
          </a:p>
        </p:txBody>
      </p:sp>
    </p:spTree>
    <p:extLst>
      <p:ext uri="{BB962C8B-B14F-4D97-AF65-F5344CB8AC3E}">
        <p14:creationId xmlns:p14="http://schemas.microsoft.com/office/powerpoint/2010/main" val="337720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7364B-97D1-4EF0-965C-39C499CBD5C5}" type="slidenum">
              <a:rPr lang="en-US" smtClean="0"/>
              <a:t>‹#›</a:t>
            </a:fld>
            <a:endParaRPr lang="en-US"/>
          </a:p>
        </p:txBody>
      </p:sp>
    </p:spTree>
    <p:extLst>
      <p:ext uri="{BB962C8B-B14F-4D97-AF65-F5344CB8AC3E}">
        <p14:creationId xmlns:p14="http://schemas.microsoft.com/office/powerpoint/2010/main" val="1943878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7364B-97D1-4EF0-965C-39C499CBD5C5}" type="slidenum">
              <a:rPr lang="en-US" smtClean="0"/>
              <a:t>‹#›</a:t>
            </a:fld>
            <a:endParaRPr lang="en-US"/>
          </a:p>
        </p:txBody>
      </p:sp>
    </p:spTree>
    <p:extLst>
      <p:ext uri="{BB962C8B-B14F-4D97-AF65-F5344CB8AC3E}">
        <p14:creationId xmlns:p14="http://schemas.microsoft.com/office/powerpoint/2010/main" val="271907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34A5AF-34F4-4002-977E-205A60EAF6BA}"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7364B-97D1-4EF0-965C-39C499CBD5C5}" type="slidenum">
              <a:rPr lang="en-US" smtClean="0"/>
              <a:t>‹#›</a:t>
            </a:fld>
            <a:endParaRPr lang="en-US"/>
          </a:p>
        </p:txBody>
      </p:sp>
    </p:spTree>
    <p:extLst>
      <p:ext uri="{BB962C8B-B14F-4D97-AF65-F5344CB8AC3E}">
        <p14:creationId xmlns:p14="http://schemas.microsoft.com/office/powerpoint/2010/main" val="400925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34A5AF-34F4-4002-977E-205A60EAF6BA}"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17364B-97D1-4EF0-965C-39C499CBD5C5}" type="slidenum">
              <a:rPr lang="en-US" smtClean="0"/>
              <a:t>‹#›</a:t>
            </a:fld>
            <a:endParaRPr lang="en-US"/>
          </a:p>
        </p:txBody>
      </p:sp>
    </p:spTree>
    <p:extLst>
      <p:ext uri="{BB962C8B-B14F-4D97-AF65-F5344CB8AC3E}">
        <p14:creationId xmlns:p14="http://schemas.microsoft.com/office/powerpoint/2010/main" val="402025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34A5AF-34F4-4002-977E-205A60EAF6BA}"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7364B-97D1-4EF0-965C-39C499CBD5C5}" type="slidenum">
              <a:rPr lang="en-US" smtClean="0"/>
              <a:t>‹#›</a:t>
            </a:fld>
            <a:endParaRPr lang="en-US"/>
          </a:p>
        </p:txBody>
      </p:sp>
    </p:spTree>
    <p:extLst>
      <p:ext uri="{BB962C8B-B14F-4D97-AF65-F5344CB8AC3E}">
        <p14:creationId xmlns:p14="http://schemas.microsoft.com/office/powerpoint/2010/main" val="468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34A5AF-34F4-4002-977E-205A60EAF6BA}"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17364B-97D1-4EF0-965C-39C499CBD5C5}" type="slidenum">
              <a:rPr lang="en-US" smtClean="0"/>
              <a:t>‹#›</a:t>
            </a:fld>
            <a:endParaRPr lang="en-US"/>
          </a:p>
        </p:txBody>
      </p:sp>
    </p:spTree>
    <p:extLst>
      <p:ext uri="{BB962C8B-B14F-4D97-AF65-F5344CB8AC3E}">
        <p14:creationId xmlns:p14="http://schemas.microsoft.com/office/powerpoint/2010/main" val="1786432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34A5AF-34F4-4002-977E-205A60EAF6BA}"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17364B-97D1-4EF0-965C-39C499CBD5C5}" type="slidenum">
              <a:rPr lang="en-US" smtClean="0"/>
              <a:t>‹#›</a:t>
            </a:fld>
            <a:endParaRPr lang="en-US"/>
          </a:p>
        </p:txBody>
      </p:sp>
    </p:spTree>
    <p:extLst>
      <p:ext uri="{BB962C8B-B14F-4D97-AF65-F5344CB8AC3E}">
        <p14:creationId xmlns:p14="http://schemas.microsoft.com/office/powerpoint/2010/main" val="23155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34A5AF-34F4-4002-977E-205A60EAF6BA}"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17364B-97D1-4EF0-965C-39C499CBD5C5}" type="slidenum">
              <a:rPr lang="en-US" smtClean="0"/>
              <a:t>‹#›</a:t>
            </a:fld>
            <a:endParaRPr lang="en-US"/>
          </a:p>
        </p:txBody>
      </p:sp>
    </p:spTree>
    <p:extLst>
      <p:ext uri="{BB962C8B-B14F-4D97-AF65-F5344CB8AC3E}">
        <p14:creationId xmlns:p14="http://schemas.microsoft.com/office/powerpoint/2010/main" val="245767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A5AF-34F4-4002-977E-205A60EAF6BA}"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7364B-97D1-4EF0-965C-39C499CBD5C5}" type="slidenum">
              <a:rPr lang="en-US" smtClean="0"/>
              <a:t>‹#›</a:t>
            </a:fld>
            <a:endParaRPr lang="en-US"/>
          </a:p>
        </p:txBody>
      </p:sp>
    </p:spTree>
    <p:extLst>
      <p:ext uri="{BB962C8B-B14F-4D97-AF65-F5344CB8AC3E}">
        <p14:creationId xmlns:p14="http://schemas.microsoft.com/office/powerpoint/2010/main" val="420949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4A5AF-34F4-4002-977E-205A60EAF6BA}"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17364B-97D1-4EF0-965C-39C499CBD5C5}" type="slidenum">
              <a:rPr lang="en-US" smtClean="0"/>
              <a:t>‹#›</a:t>
            </a:fld>
            <a:endParaRPr lang="en-US"/>
          </a:p>
        </p:txBody>
      </p:sp>
    </p:spTree>
    <p:extLst>
      <p:ext uri="{BB962C8B-B14F-4D97-AF65-F5344CB8AC3E}">
        <p14:creationId xmlns:p14="http://schemas.microsoft.com/office/powerpoint/2010/main" val="372522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4A5AF-34F4-4002-977E-205A60EAF6BA}" type="datetimeFigureOut">
              <a:rPr lang="en-US" smtClean="0"/>
              <a:t>9/9/2024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7364B-97D1-4EF0-965C-39C499CBD5C5}" type="slidenum">
              <a:rPr lang="en-US" smtClean="0"/>
              <a:t>‹#›</a:t>
            </a:fld>
            <a:endParaRPr lang="en-US"/>
          </a:p>
        </p:txBody>
      </p:sp>
    </p:spTree>
    <p:extLst>
      <p:ext uri="{BB962C8B-B14F-4D97-AF65-F5344CB8AC3E}">
        <p14:creationId xmlns:p14="http://schemas.microsoft.com/office/powerpoint/2010/main" val="870439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sawtoothsoftware.com/support/technical-papers/market-simulations/introduction-to-market-simulators-for-conjoint-analysis-2009" TargetMode="External"/><Relationship Id="rId2" Type="http://schemas.openxmlformats.org/officeDocument/2006/relationships/hyperlink" Target="https://sawtoothsoftware.com/resources/technical-papers/managerial-overview-of-conjoint-analysis" TargetMode="External"/><Relationship Id="rId1" Type="http://schemas.openxmlformats.org/officeDocument/2006/relationships/slideLayout" Target="../slideLayouts/slideLayout2.xml"/><Relationship Id="rId4" Type="http://schemas.openxmlformats.org/officeDocument/2006/relationships/hyperlink" Target="https://sawtoothsoftware.com/resources/technical-papers/introduction-to-market-simulators-for-conjoint-analysi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124200"/>
            <a:ext cx="7772400" cy="1470025"/>
          </a:xfrm>
        </p:spPr>
        <p:txBody>
          <a:bodyPr/>
          <a:lstStyle/>
          <a:p>
            <a:r>
              <a:rPr lang="en-US" dirty="0"/>
              <a:t>4) Conjoint and Discrete Choice</a:t>
            </a:r>
          </a:p>
        </p:txBody>
      </p:sp>
      <p:pic>
        <p:nvPicPr>
          <p:cNvPr id="3" name="Picture 2">
            <a:extLst>
              <a:ext uri="{FF2B5EF4-FFF2-40B4-BE49-F238E27FC236}">
                <a16:creationId xmlns:a16="http://schemas.microsoft.com/office/drawing/2014/main" id="{35299817-3705-4C73-B190-CD4A9BBEBD16}"/>
              </a:ext>
            </a:extLst>
          </p:cNvPr>
          <p:cNvPicPr>
            <a:picLocks noChangeAspect="1"/>
          </p:cNvPicPr>
          <p:nvPr/>
        </p:nvPicPr>
        <p:blipFill>
          <a:blip r:embed="rId2"/>
          <a:stretch>
            <a:fillRect/>
          </a:stretch>
        </p:blipFill>
        <p:spPr>
          <a:xfrm>
            <a:off x="533400" y="609600"/>
            <a:ext cx="3092411" cy="2057400"/>
          </a:xfrm>
          <a:prstGeom prst="rect">
            <a:avLst/>
          </a:prstGeom>
        </p:spPr>
      </p:pic>
    </p:spTree>
    <p:extLst>
      <p:ext uri="{BB962C8B-B14F-4D97-AF65-F5344CB8AC3E}">
        <p14:creationId xmlns:p14="http://schemas.microsoft.com/office/powerpoint/2010/main" val="2901409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Conjoint and Discrete Choice</a:t>
            </a:r>
          </a:p>
        </p:txBody>
      </p:sp>
      <p:sp>
        <p:nvSpPr>
          <p:cNvPr id="4" name="Rectangle 3"/>
          <p:cNvSpPr/>
          <p:nvPr/>
        </p:nvSpPr>
        <p:spPr>
          <a:xfrm>
            <a:off x="685800" y="3581400"/>
            <a:ext cx="7620000" cy="2646878"/>
          </a:xfrm>
          <a:prstGeom prst="rect">
            <a:avLst/>
          </a:prstGeom>
        </p:spPr>
        <p:txBody>
          <a:bodyPr wrap="square">
            <a:spAutoFit/>
          </a:bodyPr>
          <a:lstStyle/>
          <a:p>
            <a:pPr>
              <a:buFont typeface="Monotype Sorts" pitchFamily="2" charset="2"/>
              <a:buNone/>
            </a:pPr>
            <a:r>
              <a:rPr lang="en-US" dirty="0"/>
              <a:t>U = </a:t>
            </a:r>
            <a:r>
              <a:rPr lang="en-US" sz="2800" dirty="0" err="1">
                <a:latin typeface="Symbol" pitchFamily="18" charset="2"/>
              </a:rPr>
              <a:t>b</a:t>
            </a:r>
            <a:r>
              <a:rPr lang="en-US" dirty="0" err="1"/>
              <a:t>Oster</a:t>
            </a:r>
            <a:r>
              <a:rPr lang="en-US" dirty="0"/>
              <a:t> +  </a:t>
            </a:r>
            <a:r>
              <a:rPr lang="en-US" sz="2800" dirty="0" err="1">
                <a:latin typeface="Symbol" pitchFamily="18" charset="2"/>
              </a:rPr>
              <a:t>b</a:t>
            </a:r>
            <a:r>
              <a:rPr lang="en-US" dirty="0" err="1"/>
              <a:t>Braun</a:t>
            </a:r>
            <a:r>
              <a:rPr lang="en-US" dirty="0"/>
              <a:t> +   </a:t>
            </a:r>
            <a:r>
              <a:rPr lang="en-US" sz="2800" dirty="0" err="1">
                <a:latin typeface="Symbol" pitchFamily="18" charset="2"/>
              </a:rPr>
              <a:t>b</a:t>
            </a:r>
            <a:r>
              <a:rPr lang="en-US" dirty="0" err="1"/>
              <a:t>Sears</a:t>
            </a:r>
            <a:r>
              <a:rPr lang="en-US" dirty="0"/>
              <a:t> +   </a:t>
            </a:r>
            <a:r>
              <a:rPr lang="en-US" sz="2800" dirty="0" err="1">
                <a:latin typeface="Symbol" pitchFamily="18" charset="2"/>
              </a:rPr>
              <a:t>b</a:t>
            </a:r>
            <a:r>
              <a:rPr lang="en-US" dirty="0" err="1"/>
              <a:t>Panasonic</a:t>
            </a:r>
            <a:r>
              <a:rPr lang="en-US" dirty="0"/>
              <a:t> +</a:t>
            </a:r>
          </a:p>
          <a:p>
            <a:pPr>
              <a:buFont typeface="Monotype Sorts" pitchFamily="2" charset="2"/>
              <a:buNone/>
            </a:pPr>
            <a:endParaRPr lang="en-US" dirty="0"/>
          </a:p>
          <a:p>
            <a:pPr>
              <a:buFont typeface="Monotype Sorts" pitchFamily="2" charset="2"/>
              <a:buNone/>
            </a:pPr>
            <a:r>
              <a:rPr lang="en-US" dirty="0"/>
              <a:t>        </a:t>
            </a:r>
            <a:r>
              <a:rPr lang="en-US" sz="2800" dirty="0">
                <a:latin typeface="Symbol" pitchFamily="18" charset="2"/>
              </a:rPr>
              <a:t>b</a:t>
            </a:r>
            <a:r>
              <a:rPr lang="en-US" dirty="0"/>
              <a:t>Shape</a:t>
            </a:r>
            <a:r>
              <a:rPr lang="en-US" baseline="-25000" dirty="0"/>
              <a:t>1</a:t>
            </a:r>
            <a:r>
              <a:rPr lang="en-US" dirty="0"/>
              <a:t> +  </a:t>
            </a:r>
            <a:r>
              <a:rPr lang="en-US" sz="2800" dirty="0">
                <a:latin typeface="Symbol" pitchFamily="18" charset="2"/>
              </a:rPr>
              <a:t>b</a:t>
            </a:r>
            <a:r>
              <a:rPr lang="en-US" dirty="0"/>
              <a:t>Shape</a:t>
            </a:r>
            <a:r>
              <a:rPr lang="en-US" baseline="-25000" dirty="0"/>
              <a:t>2</a:t>
            </a:r>
            <a:r>
              <a:rPr lang="en-US" dirty="0"/>
              <a:t> +  </a:t>
            </a:r>
          </a:p>
          <a:p>
            <a:pPr>
              <a:buFont typeface="Monotype Sorts" pitchFamily="2" charset="2"/>
              <a:buNone/>
            </a:pPr>
            <a:endParaRPr lang="en-US" dirty="0"/>
          </a:p>
          <a:p>
            <a:pPr>
              <a:buFont typeface="Monotype Sorts" pitchFamily="2" charset="2"/>
              <a:buNone/>
            </a:pPr>
            <a:r>
              <a:rPr lang="en-US" dirty="0"/>
              <a:t>        </a:t>
            </a:r>
            <a:r>
              <a:rPr lang="en-US" sz="2800" dirty="0">
                <a:latin typeface="Symbol" pitchFamily="18" charset="2"/>
              </a:rPr>
              <a:t>b</a:t>
            </a:r>
            <a:r>
              <a:rPr lang="en-US" dirty="0"/>
              <a:t>Price</a:t>
            </a:r>
            <a:r>
              <a:rPr lang="en-US" baseline="-25000" dirty="0"/>
              <a:t>1</a:t>
            </a:r>
            <a:r>
              <a:rPr lang="en-US" sz="2400" dirty="0"/>
              <a:t> </a:t>
            </a:r>
            <a:r>
              <a:rPr lang="en-US" dirty="0"/>
              <a:t>+  </a:t>
            </a:r>
            <a:r>
              <a:rPr lang="en-US" sz="2800" dirty="0">
                <a:latin typeface="Symbol" pitchFamily="18" charset="2"/>
              </a:rPr>
              <a:t>b</a:t>
            </a:r>
            <a:r>
              <a:rPr lang="en-US" dirty="0"/>
              <a:t>Price</a:t>
            </a:r>
            <a:r>
              <a:rPr lang="en-US" baseline="-25000" dirty="0"/>
              <a:t>2</a:t>
            </a:r>
            <a:r>
              <a:rPr lang="en-US" dirty="0"/>
              <a:t> +  </a:t>
            </a:r>
            <a:r>
              <a:rPr lang="en-US" sz="2800" dirty="0">
                <a:latin typeface="Symbol" pitchFamily="18" charset="2"/>
              </a:rPr>
              <a:t>b</a:t>
            </a:r>
            <a:r>
              <a:rPr lang="en-US" dirty="0"/>
              <a:t>Price</a:t>
            </a:r>
            <a:r>
              <a:rPr lang="en-US" baseline="-25000" dirty="0"/>
              <a:t>3</a:t>
            </a:r>
            <a:endParaRPr lang="en-US" dirty="0"/>
          </a:p>
          <a:p>
            <a:pPr>
              <a:buFont typeface="Monotype Sorts" pitchFamily="2" charset="2"/>
              <a:buNone/>
            </a:pPr>
            <a:endParaRPr lang="en-US" dirty="0"/>
          </a:p>
          <a:p>
            <a:pPr>
              <a:buFont typeface="Monotype Sorts" pitchFamily="2" charset="2"/>
              <a:buNone/>
            </a:pPr>
            <a:r>
              <a:rPr lang="en-US" dirty="0"/>
              <a:t>Utility of Oster, Rectangular shape, at $139 =   </a:t>
            </a:r>
            <a:r>
              <a:rPr lang="en-US" sz="2800" dirty="0" err="1">
                <a:latin typeface="Symbol" pitchFamily="18" charset="2"/>
              </a:rPr>
              <a:t>b</a:t>
            </a:r>
            <a:r>
              <a:rPr lang="en-US" dirty="0" err="1"/>
              <a:t>Oster</a:t>
            </a:r>
            <a:r>
              <a:rPr lang="en-US" baseline="-25000" dirty="0"/>
              <a:t>  </a:t>
            </a:r>
            <a:r>
              <a:rPr lang="en-US" dirty="0"/>
              <a:t> +  </a:t>
            </a:r>
            <a:r>
              <a:rPr lang="en-US" sz="2800" dirty="0">
                <a:latin typeface="Symbol" pitchFamily="18" charset="2"/>
              </a:rPr>
              <a:t>b</a:t>
            </a:r>
            <a:r>
              <a:rPr lang="en-US" dirty="0"/>
              <a:t>Shape</a:t>
            </a:r>
            <a:r>
              <a:rPr lang="en-US" baseline="-25000" dirty="0"/>
              <a:t>2</a:t>
            </a:r>
            <a:r>
              <a:rPr lang="en-US" dirty="0"/>
              <a:t>  +  </a:t>
            </a:r>
            <a:r>
              <a:rPr lang="en-US" sz="2800" dirty="0">
                <a:latin typeface="Symbol" pitchFamily="18" charset="2"/>
              </a:rPr>
              <a:t>b</a:t>
            </a:r>
            <a:r>
              <a:rPr lang="en-US" dirty="0"/>
              <a:t>Price</a:t>
            </a:r>
            <a:r>
              <a:rPr lang="en-US" baseline="-25000" dirty="0"/>
              <a:t>1 </a:t>
            </a:r>
            <a:endParaRPr lang="en-US" dirty="0"/>
          </a:p>
        </p:txBody>
      </p:sp>
      <p:sp>
        <p:nvSpPr>
          <p:cNvPr id="5" name="TextBox 4"/>
          <p:cNvSpPr txBox="1"/>
          <p:nvPr/>
        </p:nvSpPr>
        <p:spPr>
          <a:xfrm>
            <a:off x="838200" y="1524000"/>
            <a:ext cx="6934200" cy="1200329"/>
          </a:xfrm>
          <a:prstGeom prst="rect">
            <a:avLst/>
          </a:prstGeom>
          <a:noFill/>
        </p:spPr>
        <p:txBody>
          <a:bodyPr wrap="square" rtlCol="0">
            <a:spAutoFit/>
          </a:bodyPr>
          <a:lstStyle/>
          <a:p>
            <a:r>
              <a:rPr lang="en-US" sz="2400" dirty="0"/>
              <a:t>Using responses from respondent tasks, utility functions can be estimated for respondents</a:t>
            </a:r>
          </a:p>
          <a:p>
            <a:endParaRPr lang="en-US" sz="2400" dirty="0"/>
          </a:p>
        </p:txBody>
      </p:sp>
      <p:sp>
        <p:nvSpPr>
          <p:cNvPr id="6" name="TextBox 5"/>
          <p:cNvSpPr txBox="1"/>
          <p:nvPr/>
        </p:nvSpPr>
        <p:spPr>
          <a:xfrm>
            <a:off x="838200" y="2971800"/>
            <a:ext cx="7467600" cy="369332"/>
          </a:xfrm>
          <a:prstGeom prst="rect">
            <a:avLst/>
          </a:prstGeom>
          <a:noFill/>
        </p:spPr>
        <p:txBody>
          <a:bodyPr wrap="square" rtlCol="0">
            <a:spAutoFit/>
          </a:bodyPr>
          <a:lstStyle/>
          <a:p>
            <a:r>
              <a:rPr lang="en-US" dirty="0"/>
              <a:t>Example of a utility function for the bread maker example. </a:t>
            </a:r>
          </a:p>
        </p:txBody>
      </p:sp>
    </p:spTree>
    <p:extLst>
      <p:ext uri="{BB962C8B-B14F-4D97-AF65-F5344CB8AC3E}">
        <p14:creationId xmlns:p14="http://schemas.microsoft.com/office/powerpoint/2010/main" val="2476184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dirty="0"/>
              <a:t>Overview: Conjoint and Discrete Choice</a:t>
            </a:r>
          </a:p>
        </p:txBody>
      </p:sp>
      <p:sp>
        <p:nvSpPr>
          <p:cNvPr id="3" name="Content Placeholder 2"/>
          <p:cNvSpPr>
            <a:spLocks noGrp="1"/>
          </p:cNvSpPr>
          <p:nvPr>
            <p:ph idx="1"/>
          </p:nvPr>
        </p:nvSpPr>
        <p:spPr>
          <a:xfrm>
            <a:off x="685800" y="838200"/>
            <a:ext cx="8229600" cy="4525963"/>
          </a:xfrm>
        </p:spPr>
        <p:txBody>
          <a:bodyPr>
            <a:noAutofit/>
          </a:bodyPr>
          <a:lstStyle/>
          <a:p>
            <a:pPr marL="0" indent="0">
              <a:buNone/>
            </a:pPr>
            <a:r>
              <a:rPr lang="en-US" sz="1800" b="1" u="sng" dirty="0"/>
              <a:t>Uses of Conjoint/Discrete Choice</a:t>
            </a:r>
            <a:endParaRPr lang="en-US" sz="1800" b="1" dirty="0"/>
          </a:p>
          <a:p>
            <a:pPr marL="0" indent="0">
              <a:buNone/>
            </a:pPr>
            <a:r>
              <a:rPr lang="en-US" sz="1800" b="1" dirty="0"/>
              <a:t> </a:t>
            </a:r>
          </a:p>
          <a:p>
            <a:pPr marL="0" lvl="0" indent="0">
              <a:buNone/>
            </a:pPr>
            <a:r>
              <a:rPr lang="en-US" sz="1800" dirty="0"/>
              <a:t>New Product Development</a:t>
            </a:r>
          </a:p>
          <a:p>
            <a:pPr marL="457200" lvl="1" indent="0">
              <a:buNone/>
            </a:pPr>
            <a:r>
              <a:rPr lang="en-US" sz="1800" dirty="0"/>
              <a:t>-determine features and price for new products</a:t>
            </a:r>
          </a:p>
          <a:p>
            <a:pPr marL="0" lvl="0" indent="0">
              <a:buNone/>
            </a:pPr>
            <a:r>
              <a:rPr lang="en-US" sz="1800" dirty="0"/>
              <a:t>Product Optimization</a:t>
            </a:r>
          </a:p>
          <a:p>
            <a:pPr marL="457200" lvl="1" indent="0">
              <a:buNone/>
            </a:pPr>
            <a:r>
              <a:rPr lang="en-US" sz="1800" dirty="0"/>
              <a:t>-revise and reformulate existing products to improve share of  preference/choice</a:t>
            </a:r>
          </a:p>
          <a:p>
            <a:pPr marL="0" lvl="0" indent="0">
              <a:buNone/>
            </a:pPr>
            <a:r>
              <a:rPr lang="en-US" sz="1800" dirty="0"/>
              <a:t>Market Segmentation</a:t>
            </a:r>
          </a:p>
          <a:p>
            <a:pPr marL="0" indent="0">
              <a:buNone/>
            </a:pPr>
            <a:r>
              <a:rPr lang="en-US" sz="1800" dirty="0"/>
              <a:t> </a:t>
            </a:r>
          </a:p>
          <a:p>
            <a:pPr marL="0" lvl="0" indent="0">
              <a:buNone/>
            </a:pPr>
            <a:r>
              <a:rPr lang="en-US" sz="1800" dirty="0"/>
              <a:t>Price Elasticity</a:t>
            </a:r>
          </a:p>
          <a:p>
            <a:pPr marL="0" indent="0">
              <a:buNone/>
            </a:pPr>
            <a:r>
              <a:rPr lang="en-US" sz="1800" dirty="0"/>
              <a:t> </a:t>
            </a:r>
          </a:p>
          <a:p>
            <a:pPr marL="0" lvl="0" indent="0">
              <a:buNone/>
            </a:pPr>
            <a:r>
              <a:rPr lang="en-US" sz="1800" dirty="0"/>
              <a:t>Channel Switching</a:t>
            </a:r>
          </a:p>
          <a:p>
            <a:pPr marL="0" indent="0">
              <a:buNone/>
            </a:pPr>
            <a:r>
              <a:rPr lang="en-US" sz="1800" dirty="0"/>
              <a:t> </a:t>
            </a:r>
          </a:p>
          <a:p>
            <a:pPr marL="0" lvl="0" indent="0">
              <a:buNone/>
            </a:pPr>
            <a:r>
              <a:rPr lang="en-US" sz="1800" dirty="0"/>
              <a:t>Cannibalization</a:t>
            </a:r>
          </a:p>
          <a:p>
            <a:pPr marL="0" indent="0">
              <a:buNone/>
            </a:pPr>
            <a:r>
              <a:rPr lang="en-US" sz="1800" dirty="0"/>
              <a:t> </a:t>
            </a:r>
          </a:p>
          <a:p>
            <a:pPr marL="0" lvl="0" indent="0">
              <a:buNone/>
            </a:pPr>
            <a:r>
              <a:rPr lang="en-US" sz="1800" dirty="0"/>
              <a:t>Market Share Estimates</a:t>
            </a:r>
          </a:p>
          <a:p>
            <a:pPr marL="0" indent="0">
              <a:buNone/>
            </a:pPr>
            <a:r>
              <a:rPr lang="en-US" sz="1800" dirty="0"/>
              <a:t> </a:t>
            </a:r>
          </a:p>
          <a:p>
            <a:pPr marL="0" lvl="0" indent="0">
              <a:buNone/>
            </a:pPr>
            <a:r>
              <a:rPr lang="en-US" sz="1800" dirty="0"/>
              <a:t>Brand Equity</a:t>
            </a:r>
          </a:p>
          <a:p>
            <a:pPr marL="0" indent="0">
              <a:buNone/>
            </a:pPr>
            <a:endParaRPr lang="en-US" sz="1800" dirty="0"/>
          </a:p>
        </p:txBody>
      </p:sp>
    </p:spTree>
    <p:extLst>
      <p:ext uri="{BB962C8B-B14F-4D97-AF65-F5344CB8AC3E}">
        <p14:creationId xmlns:p14="http://schemas.microsoft.com/office/powerpoint/2010/main" val="4282600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Self-Explicated “Conjoint” and Conjoint Fundamentals</a:t>
            </a:r>
          </a:p>
        </p:txBody>
      </p:sp>
      <p:sp>
        <p:nvSpPr>
          <p:cNvPr id="3" name="Content Placeholder 2"/>
          <p:cNvSpPr>
            <a:spLocks noGrp="1"/>
          </p:cNvSpPr>
          <p:nvPr>
            <p:ph idx="1"/>
          </p:nvPr>
        </p:nvSpPr>
        <p:spPr>
          <a:xfrm>
            <a:off x="457200" y="1371600"/>
            <a:ext cx="8229600" cy="5486400"/>
          </a:xfrm>
        </p:spPr>
        <p:txBody>
          <a:bodyPr>
            <a:normAutofit fontScale="85000" lnSpcReduction="20000"/>
          </a:bodyPr>
          <a:lstStyle/>
          <a:p>
            <a:pPr marL="0" indent="0">
              <a:buNone/>
            </a:pPr>
            <a:r>
              <a:rPr lang="en-US" sz="2000" dirty="0"/>
              <a:t>For our bread maker example  </a:t>
            </a:r>
          </a:p>
          <a:p>
            <a:pPr marL="0" indent="0">
              <a:buNone/>
            </a:pPr>
            <a:r>
              <a:rPr lang="en-US" sz="2000" u="sng" dirty="0"/>
              <a:t>Brand</a:t>
            </a:r>
            <a:r>
              <a:rPr lang="en-US" sz="2000" dirty="0"/>
              <a:t>			</a:t>
            </a:r>
            <a:r>
              <a:rPr lang="en-US" sz="2000" u="sng" dirty="0"/>
              <a:t>Loaf Shape</a:t>
            </a:r>
            <a:r>
              <a:rPr lang="en-US" sz="2000" dirty="0"/>
              <a:t>		</a:t>
            </a:r>
            <a:r>
              <a:rPr lang="en-US" sz="2000" u="sng" dirty="0"/>
              <a:t>Price</a:t>
            </a:r>
            <a:endParaRPr lang="en-US" sz="2000" dirty="0"/>
          </a:p>
          <a:p>
            <a:pPr marL="0" indent="0">
              <a:buNone/>
            </a:pPr>
            <a:r>
              <a:rPr lang="en-US" sz="2000" dirty="0"/>
              <a:t>Oster			Square			$139</a:t>
            </a:r>
          </a:p>
          <a:p>
            <a:pPr marL="0" indent="0">
              <a:buNone/>
            </a:pPr>
            <a:r>
              <a:rPr lang="en-US" sz="2000" dirty="0"/>
              <a:t>Braun			Rectangular		$149</a:t>
            </a:r>
          </a:p>
          <a:p>
            <a:pPr marL="0" indent="0">
              <a:buNone/>
            </a:pPr>
            <a:r>
              <a:rPr lang="en-US" sz="2000" dirty="0"/>
              <a:t>Sears						$159</a:t>
            </a:r>
          </a:p>
          <a:p>
            <a:pPr marL="0" indent="0">
              <a:buNone/>
            </a:pPr>
            <a:r>
              <a:rPr lang="en-US" sz="2000" dirty="0"/>
              <a:t>Panasonic</a:t>
            </a:r>
          </a:p>
          <a:p>
            <a:pPr marL="0" indent="0">
              <a:buNone/>
            </a:pPr>
            <a:endParaRPr lang="en-US" sz="2000" dirty="0"/>
          </a:p>
          <a:p>
            <a:pPr marL="0" indent="0">
              <a:buNone/>
            </a:pPr>
            <a:r>
              <a:rPr lang="en-US" sz="2000" dirty="0"/>
              <a:t>Recall the basic conjoint utility function </a:t>
            </a:r>
          </a:p>
          <a:p>
            <a:pPr marL="0" indent="0">
              <a:buNone/>
            </a:pPr>
            <a:r>
              <a:rPr lang="en-US" sz="2000" dirty="0"/>
              <a:t> Total utility of a product/service = sum of constituent component utilities (part-</a:t>
            </a:r>
            <a:r>
              <a:rPr lang="en-US" sz="2000" dirty="0" err="1"/>
              <a:t>worths</a:t>
            </a:r>
            <a:r>
              <a:rPr lang="en-US" sz="2000" dirty="0"/>
              <a:t>)   </a:t>
            </a:r>
          </a:p>
          <a:p>
            <a:pPr>
              <a:buFont typeface="Monotype Sorts" pitchFamily="2" charset="2"/>
              <a:buNone/>
            </a:pPr>
            <a:endParaRPr lang="en-US" sz="2000" dirty="0"/>
          </a:p>
          <a:p>
            <a:pPr>
              <a:buFont typeface="Monotype Sorts" pitchFamily="2" charset="2"/>
              <a:buNone/>
            </a:pPr>
            <a:r>
              <a:rPr lang="en-US" sz="2000" dirty="0"/>
              <a:t>U = </a:t>
            </a:r>
            <a:r>
              <a:rPr lang="en-US" sz="2000" dirty="0" err="1">
                <a:latin typeface="Symbol" pitchFamily="18" charset="2"/>
              </a:rPr>
              <a:t>b</a:t>
            </a:r>
            <a:r>
              <a:rPr lang="en-US" sz="2000" dirty="0" err="1"/>
              <a:t>Oster</a:t>
            </a:r>
            <a:r>
              <a:rPr lang="en-US" sz="2000" dirty="0"/>
              <a:t> +  </a:t>
            </a:r>
            <a:r>
              <a:rPr lang="en-US" sz="2000" dirty="0" err="1">
                <a:latin typeface="Symbol" pitchFamily="18" charset="2"/>
              </a:rPr>
              <a:t>b</a:t>
            </a:r>
            <a:r>
              <a:rPr lang="en-US" sz="2000" dirty="0" err="1"/>
              <a:t>Braun</a:t>
            </a:r>
            <a:r>
              <a:rPr lang="en-US" sz="2000" dirty="0"/>
              <a:t> +   </a:t>
            </a:r>
            <a:r>
              <a:rPr lang="en-US" sz="2000" dirty="0" err="1">
                <a:latin typeface="Symbol" pitchFamily="18" charset="2"/>
              </a:rPr>
              <a:t>b</a:t>
            </a:r>
            <a:r>
              <a:rPr lang="en-US" sz="2000" dirty="0" err="1"/>
              <a:t>Sears</a:t>
            </a:r>
            <a:r>
              <a:rPr lang="en-US" sz="2000" dirty="0"/>
              <a:t> +   </a:t>
            </a:r>
            <a:r>
              <a:rPr lang="en-US" sz="2000" dirty="0" err="1">
                <a:latin typeface="Symbol" pitchFamily="18" charset="2"/>
              </a:rPr>
              <a:t>b</a:t>
            </a:r>
            <a:r>
              <a:rPr lang="en-US" sz="2000" dirty="0" err="1"/>
              <a:t>Panasonic</a:t>
            </a:r>
            <a:r>
              <a:rPr lang="en-US" sz="2000" dirty="0"/>
              <a:t> +</a:t>
            </a:r>
          </a:p>
          <a:p>
            <a:pPr>
              <a:buFont typeface="Monotype Sorts" pitchFamily="2" charset="2"/>
              <a:buNone/>
            </a:pPr>
            <a:endParaRPr lang="en-US" sz="2000" dirty="0"/>
          </a:p>
          <a:p>
            <a:pPr>
              <a:buFont typeface="Monotype Sorts" pitchFamily="2" charset="2"/>
              <a:buNone/>
            </a:pPr>
            <a:r>
              <a:rPr lang="en-US" sz="2000" dirty="0"/>
              <a:t>        </a:t>
            </a:r>
            <a:r>
              <a:rPr lang="en-US" sz="2000" dirty="0">
                <a:latin typeface="Symbol" pitchFamily="18" charset="2"/>
              </a:rPr>
              <a:t>b</a:t>
            </a:r>
            <a:r>
              <a:rPr lang="en-US" sz="2000" dirty="0"/>
              <a:t>Shape</a:t>
            </a:r>
            <a:r>
              <a:rPr lang="en-US" sz="2000" baseline="-25000" dirty="0"/>
              <a:t>1</a:t>
            </a:r>
            <a:r>
              <a:rPr lang="en-US" sz="2000" dirty="0"/>
              <a:t> +  </a:t>
            </a:r>
            <a:r>
              <a:rPr lang="en-US" sz="2000" dirty="0">
                <a:latin typeface="Symbol" pitchFamily="18" charset="2"/>
              </a:rPr>
              <a:t>b</a:t>
            </a:r>
            <a:r>
              <a:rPr lang="en-US" sz="2000" dirty="0"/>
              <a:t>Shape</a:t>
            </a:r>
            <a:r>
              <a:rPr lang="en-US" sz="2000" baseline="-25000" dirty="0"/>
              <a:t>2</a:t>
            </a:r>
            <a:r>
              <a:rPr lang="en-US" sz="2000" dirty="0"/>
              <a:t> +  </a:t>
            </a:r>
          </a:p>
          <a:p>
            <a:pPr>
              <a:buFont typeface="Monotype Sorts" pitchFamily="2" charset="2"/>
              <a:buNone/>
            </a:pPr>
            <a:endParaRPr lang="en-US" sz="2000" dirty="0"/>
          </a:p>
          <a:p>
            <a:pPr>
              <a:buFont typeface="Monotype Sorts" pitchFamily="2" charset="2"/>
              <a:buNone/>
            </a:pPr>
            <a:r>
              <a:rPr lang="en-US" sz="2000" dirty="0"/>
              <a:t>        </a:t>
            </a:r>
            <a:r>
              <a:rPr lang="en-US" sz="2000" dirty="0">
                <a:latin typeface="Symbol" pitchFamily="18" charset="2"/>
              </a:rPr>
              <a:t>b</a:t>
            </a:r>
            <a:r>
              <a:rPr lang="en-US" sz="2000" dirty="0"/>
              <a:t>Price</a:t>
            </a:r>
            <a:r>
              <a:rPr lang="en-US" sz="2000" baseline="-25000" dirty="0"/>
              <a:t>1</a:t>
            </a:r>
            <a:r>
              <a:rPr lang="en-US" sz="2800" dirty="0"/>
              <a:t> </a:t>
            </a:r>
            <a:r>
              <a:rPr lang="en-US" sz="2000" dirty="0"/>
              <a:t>+  </a:t>
            </a:r>
            <a:r>
              <a:rPr lang="en-US" sz="2000" dirty="0">
                <a:latin typeface="Symbol" pitchFamily="18" charset="2"/>
              </a:rPr>
              <a:t>b</a:t>
            </a:r>
            <a:r>
              <a:rPr lang="en-US" sz="2000" dirty="0"/>
              <a:t>Price</a:t>
            </a:r>
            <a:r>
              <a:rPr lang="en-US" sz="2000" baseline="-25000" dirty="0"/>
              <a:t>2</a:t>
            </a:r>
            <a:r>
              <a:rPr lang="en-US" sz="2000" dirty="0"/>
              <a:t> +  </a:t>
            </a:r>
            <a:r>
              <a:rPr lang="en-US" sz="2000" dirty="0">
                <a:latin typeface="Symbol" pitchFamily="18" charset="2"/>
              </a:rPr>
              <a:t>b</a:t>
            </a:r>
            <a:r>
              <a:rPr lang="en-US" sz="2000" dirty="0"/>
              <a:t>Price</a:t>
            </a:r>
            <a:r>
              <a:rPr lang="en-US" sz="2000" baseline="-25000" dirty="0"/>
              <a:t>3</a:t>
            </a:r>
            <a:endParaRPr lang="en-US" sz="2000" dirty="0"/>
          </a:p>
          <a:p>
            <a:pPr>
              <a:buFont typeface="Monotype Sorts" pitchFamily="2" charset="2"/>
              <a:buNone/>
            </a:pPr>
            <a:endParaRPr lang="en-US" sz="2000" dirty="0"/>
          </a:p>
          <a:p>
            <a:pPr>
              <a:buFont typeface="Monotype Sorts" pitchFamily="2" charset="2"/>
              <a:buNone/>
            </a:pPr>
            <a:endParaRPr lang="en-US" sz="2000" dirty="0"/>
          </a:p>
          <a:p>
            <a:pPr>
              <a:buFont typeface="Monotype Sorts" pitchFamily="2" charset="2"/>
              <a:buNone/>
            </a:pPr>
            <a:r>
              <a:rPr lang="en-US" sz="2000" dirty="0"/>
              <a:t>Utility of Oster, Rectangular shape, at $139 =   </a:t>
            </a:r>
            <a:r>
              <a:rPr lang="en-US" sz="2000" dirty="0" err="1">
                <a:latin typeface="Symbol" pitchFamily="18" charset="2"/>
              </a:rPr>
              <a:t>b</a:t>
            </a:r>
            <a:r>
              <a:rPr lang="en-US" sz="2000" dirty="0" err="1"/>
              <a:t>Oster</a:t>
            </a:r>
            <a:r>
              <a:rPr lang="en-US" sz="2000" baseline="-25000" dirty="0"/>
              <a:t>  </a:t>
            </a:r>
            <a:r>
              <a:rPr lang="en-US" sz="2000" dirty="0"/>
              <a:t> +  </a:t>
            </a:r>
            <a:r>
              <a:rPr lang="en-US" sz="2000" dirty="0">
                <a:latin typeface="Symbol" pitchFamily="18" charset="2"/>
              </a:rPr>
              <a:t>b</a:t>
            </a:r>
            <a:r>
              <a:rPr lang="en-US" sz="2000" dirty="0"/>
              <a:t>Shape</a:t>
            </a:r>
            <a:r>
              <a:rPr lang="en-US" sz="2000" baseline="-25000" dirty="0"/>
              <a:t>2</a:t>
            </a:r>
            <a:r>
              <a:rPr lang="en-US" sz="2000" dirty="0"/>
              <a:t>  +  </a:t>
            </a:r>
            <a:r>
              <a:rPr lang="en-US" sz="2000" dirty="0">
                <a:latin typeface="Symbol" pitchFamily="18" charset="2"/>
              </a:rPr>
              <a:t>b</a:t>
            </a:r>
            <a:r>
              <a:rPr lang="en-US" sz="2000" dirty="0"/>
              <a:t>Price</a:t>
            </a:r>
            <a:r>
              <a:rPr lang="en-US" sz="2000" baseline="-25000" dirty="0"/>
              <a:t>1 </a:t>
            </a:r>
            <a:endParaRPr lang="en-US" sz="2000" dirty="0"/>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353697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Self-Explicated “Conjoint” and Conjoint Fundamentals</a:t>
            </a:r>
          </a:p>
        </p:txBody>
      </p:sp>
      <p:sp>
        <p:nvSpPr>
          <p:cNvPr id="3" name="Content Placeholder 2"/>
          <p:cNvSpPr>
            <a:spLocks noGrp="1"/>
          </p:cNvSpPr>
          <p:nvPr>
            <p:ph idx="1"/>
          </p:nvPr>
        </p:nvSpPr>
        <p:spPr/>
        <p:txBody>
          <a:bodyPr>
            <a:normAutofit/>
          </a:bodyPr>
          <a:lstStyle/>
          <a:p>
            <a:pPr marL="0" indent="0">
              <a:buNone/>
            </a:pPr>
            <a:r>
              <a:rPr lang="en-US" dirty="0"/>
              <a:t>A basic objective in conjoint analysis is to obtain estimates of the above part-</a:t>
            </a:r>
            <a:r>
              <a:rPr lang="en-US" dirty="0" err="1"/>
              <a:t>worths</a:t>
            </a:r>
            <a:r>
              <a:rPr lang="en-US" dirty="0"/>
              <a:t>.   </a:t>
            </a:r>
          </a:p>
          <a:p>
            <a:pPr marL="0" indent="0">
              <a:buNone/>
            </a:pPr>
            <a:r>
              <a:rPr lang="en-US" dirty="0"/>
              <a:t> </a:t>
            </a:r>
          </a:p>
          <a:p>
            <a:pPr marL="0" indent="0">
              <a:buNone/>
            </a:pPr>
            <a:r>
              <a:rPr lang="en-US" dirty="0"/>
              <a:t>Recall the basic types of conjoint:</a:t>
            </a:r>
          </a:p>
          <a:p>
            <a:pPr marL="0" indent="0">
              <a:buNone/>
            </a:pPr>
            <a:r>
              <a:rPr lang="en-US" dirty="0"/>
              <a:t> </a:t>
            </a:r>
          </a:p>
          <a:p>
            <a:pPr marL="0" indent="0">
              <a:buNone/>
            </a:pPr>
            <a:r>
              <a:rPr lang="en-US" dirty="0"/>
              <a:t>-full profile</a:t>
            </a:r>
          </a:p>
          <a:p>
            <a:pPr marL="0" indent="0">
              <a:buNone/>
            </a:pPr>
            <a:r>
              <a:rPr lang="en-US" dirty="0"/>
              <a:t>-self explicated*</a:t>
            </a:r>
          </a:p>
          <a:p>
            <a:endParaRPr lang="en-US" dirty="0"/>
          </a:p>
        </p:txBody>
      </p:sp>
    </p:spTree>
    <p:extLst>
      <p:ext uri="{BB962C8B-B14F-4D97-AF65-F5344CB8AC3E}">
        <p14:creationId xmlns:p14="http://schemas.microsoft.com/office/powerpoint/2010/main" val="133784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67" y="147638"/>
            <a:ext cx="8229600" cy="334962"/>
          </a:xfrm>
        </p:spPr>
        <p:txBody>
          <a:bodyPr>
            <a:noAutofit/>
          </a:bodyPr>
          <a:lstStyle/>
          <a:p>
            <a:r>
              <a:rPr lang="en-US" sz="2000" dirty="0"/>
              <a:t>Self-Explicated “Conjoint” and Conjoint Fundamentals</a:t>
            </a:r>
          </a:p>
        </p:txBody>
      </p:sp>
      <p:sp>
        <p:nvSpPr>
          <p:cNvPr id="3" name="Content Placeholder 2"/>
          <p:cNvSpPr>
            <a:spLocks noGrp="1"/>
          </p:cNvSpPr>
          <p:nvPr>
            <p:ph idx="1"/>
          </p:nvPr>
        </p:nvSpPr>
        <p:spPr>
          <a:xfrm>
            <a:off x="465667" y="499533"/>
            <a:ext cx="8229600" cy="5486400"/>
          </a:xfrm>
        </p:spPr>
        <p:txBody>
          <a:bodyPr>
            <a:noAutofit/>
          </a:bodyPr>
          <a:lstStyle/>
          <a:p>
            <a:pPr marL="0" indent="0">
              <a:buNone/>
            </a:pPr>
            <a:r>
              <a:rPr lang="en-US" sz="1800" dirty="0"/>
              <a:t>We will start with the self-explicated approach.  Some researchers do not use the term self-explicated conjoint since the self-explicated approach does not involve trade-offs of the type in other conjoint methods.  However, the self-explicated approach has some advantages :</a:t>
            </a:r>
          </a:p>
          <a:p>
            <a:pPr marL="0" indent="0">
              <a:buNone/>
            </a:pPr>
            <a:r>
              <a:rPr lang="en-US" sz="1800" dirty="0"/>
              <a:t> </a:t>
            </a:r>
          </a:p>
          <a:p>
            <a:pPr marL="0" indent="0">
              <a:buNone/>
            </a:pPr>
            <a:r>
              <a:rPr lang="en-US" sz="1800" dirty="0"/>
              <a:t>-Simple cognitive task for respondents</a:t>
            </a:r>
          </a:p>
          <a:p>
            <a:pPr marL="0" indent="0">
              <a:buNone/>
            </a:pPr>
            <a:r>
              <a:rPr lang="en-US" sz="1800" dirty="0"/>
              <a:t> </a:t>
            </a:r>
          </a:p>
          <a:p>
            <a:pPr marL="0" indent="0">
              <a:buNone/>
            </a:pPr>
            <a:r>
              <a:rPr lang="en-US" sz="1800" dirty="0"/>
              <a:t>-Ease and speed of data collection (e.g., unlike other methods, can</a:t>
            </a:r>
          </a:p>
          <a:p>
            <a:pPr marL="0" indent="0">
              <a:buNone/>
            </a:pPr>
            <a:r>
              <a:rPr lang="en-US" sz="1800" dirty="0"/>
              <a:t>  readily be performed using the telephone).</a:t>
            </a:r>
          </a:p>
          <a:p>
            <a:pPr marL="0" indent="0">
              <a:buNone/>
            </a:pPr>
            <a:r>
              <a:rPr lang="en-US" sz="1800" dirty="0"/>
              <a:t> </a:t>
            </a:r>
          </a:p>
          <a:p>
            <a:pPr marL="0" indent="0">
              <a:buNone/>
            </a:pPr>
            <a:r>
              <a:rPr lang="en-US" sz="1800" dirty="0"/>
              <a:t>-Ease of data analysis</a:t>
            </a:r>
          </a:p>
          <a:p>
            <a:pPr marL="0" indent="0">
              <a:buNone/>
            </a:pPr>
            <a:r>
              <a:rPr lang="en-US" sz="1800" dirty="0"/>
              <a:t> </a:t>
            </a:r>
          </a:p>
          <a:p>
            <a:pPr marL="0" indent="0">
              <a:buNone/>
            </a:pPr>
            <a:r>
              <a:rPr lang="en-US" sz="1800" dirty="0"/>
              <a:t>-Can handle larger number of attributes </a:t>
            </a:r>
          </a:p>
          <a:p>
            <a:pPr marL="0" indent="0">
              <a:buNone/>
            </a:pPr>
            <a:r>
              <a:rPr lang="en-US" sz="1800" dirty="0"/>
              <a:t> </a:t>
            </a:r>
          </a:p>
          <a:p>
            <a:pPr marL="0" indent="0">
              <a:buNone/>
            </a:pPr>
            <a:r>
              <a:rPr lang="en-US" sz="1800" dirty="0"/>
              <a:t>-Inexpensive to collect and analyze data</a:t>
            </a:r>
          </a:p>
          <a:p>
            <a:pPr marL="0" indent="0">
              <a:buNone/>
            </a:pPr>
            <a:r>
              <a:rPr lang="en-US" sz="1800" dirty="0"/>
              <a:t> </a:t>
            </a:r>
          </a:p>
          <a:p>
            <a:pPr marL="0" indent="0">
              <a:buNone/>
            </a:pPr>
            <a:r>
              <a:rPr lang="en-US" sz="1800" dirty="0"/>
              <a:t>Perhaps the most noted disadvantage is the lack of similarity to the purchase decision process.  However, studies have shown that it can be comparable in performance to other conjoint methods. </a:t>
            </a:r>
            <a:r>
              <a:rPr lang="en-US" sz="1200" dirty="0"/>
              <a:t>(e.g., see “A Comparison of Conjoint Measurement with Self-Explicated Approaches,” by H. Sattler and S. Hensel-</a:t>
            </a:r>
            <a:r>
              <a:rPr lang="en-US" sz="1200" dirty="0" err="1"/>
              <a:t>Borner</a:t>
            </a:r>
            <a:r>
              <a:rPr lang="en-US" sz="1200" dirty="0"/>
              <a:t>, in Conjoint Measurement (2000), Springer).  See also  </a:t>
            </a:r>
            <a:r>
              <a:rPr lang="en-US" sz="1200" dirty="0" err="1"/>
              <a:t>Netzer</a:t>
            </a:r>
            <a:r>
              <a:rPr lang="en-US" sz="1200" dirty="0"/>
              <a:t>, O., Srinivasan, V (2011), “Adaptive Self-Explication of </a:t>
            </a:r>
            <a:r>
              <a:rPr lang="en-US" sz="1200" dirty="0" err="1"/>
              <a:t>Multiattribute</a:t>
            </a:r>
            <a:r>
              <a:rPr lang="en-US" sz="1200" dirty="0"/>
              <a:t> Preferences,” Journal of Marketing Research, vol 48, No.1, p.140-156</a:t>
            </a:r>
          </a:p>
        </p:txBody>
      </p:sp>
    </p:spTree>
    <p:extLst>
      <p:ext uri="{BB962C8B-B14F-4D97-AF65-F5344CB8AC3E}">
        <p14:creationId xmlns:p14="http://schemas.microsoft.com/office/powerpoint/2010/main" val="362788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000" dirty="0"/>
              <a:t>Self-Explicated “Conjoint” and Conjoint Fundamentals</a:t>
            </a:r>
          </a:p>
        </p:txBody>
      </p:sp>
      <p:sp>
        <p:nvSpPr>
          <p:cNvPr id="3" name="Content Placeholder 2"/>
          <p:cNvSpPr>
            <a:spLocks noGrp="1"/>
          </p:cNvSpPr>
          <p:nvPr>
            <p:ph idx="1"/>
          </p:nvPr>
        </p:nvSpPr>
        <p:spPr>
          <a:xfrm>
            <a:off x="304800" y="1219200"/>
            <a:ext cx="8229600" cy="4525963"/>
          </a:xfrm>
        </p:spPr>
        <p:txBody>
          <a:bodyPr>
            <a:noAutofit/>
          </a:bodyPr>
          <a:lstStyle/>
          <a:p>
            <a:pPr marL="0" indent="0">
              <a:buNone/>
            </a:pPr>
            <a:r>
              <a:rPr lang="en-US" sz="1800" u="sng" dirty="0"/>
              <a:t>Respondent Task</a:t>
            </a:r>
          </a:p>
          <a:p>
            <a:pPr marL="0" indent="0">
              <a:buNone/>
            </a:pPr>
            <a:r>
              <a:rPr lang="en-US" sz="1800" b="1" dirty="0"/>
              <a:t> </a:t>
            </a:r>
            <a:endParaRPr lang="en-US" sz="1800" dirty="0"/>
          </a:p>
          <a:p>
            <a:pPr marL="0" indent="0">
              <a:buNone/>
            </a:pPr>
            <a:r>
              <a:rPr lang="en-US" sz="1800" dirty="0"/>
              <a:t>A basic way to administer self-explicated conjoint is to use a two step approach.  In the first step preference ratings are obtained for each level of all attributes.  Attributes are considered in turn, and for each the most preferred level is assigned one scale endpoint, and the least preferred level the opposite endpoint of the scale.</a:t>
            </a:r>
          </a:p>
          <a:p>
            <a:pPr marL="0" indent="0">
              <a:buNone/>
            </a:pPr>
            <a:r>
              <a:rPr lang="en-US" sz="1800" dirty="0"/>
              <a:t> </a:t>
            </a:r>
          </a:p>
          <a:p>
            <a:pPr marL="0" indent="0">
              <a:buNone/>
            </a:pPr>
            <a:r>
              <a:rPr lang="en-US" sz="1800" dirty="0"/>
              <a:t>After all attribute levels have been assigned preference ratings, the second step is to assign importance scores to the attributes.  This can be performed by having respondents allocate a fixed number of points among attributes.  At times it may be better to assign importance scores by having respondents assign ratings (e.g., 0 to 100) to each attribute based on importance, where one attribute is used as a reference (e.g., most important attribute is determined and assigned a value of 100).</a:t>
            </a:r>
          </a:p>
          <a:p>
            <a:pPr marL="0" indent="0">
              <a:buNone/>
            </a:pPr>
            <a:r>
              <a:rPr lang="en-US" sz="1800" dirty="0"/>
              <a:t> </a:t>
            </a:r>
          </a:p>
          <a:p>
            <a:pPr marL="0" indent="0">
              <a:buNone/>
            </a:pPr>
            <a:r>
              <a:rPr lang="en-US" sz="1800" dirty="0"/>
              <a:t> Example:  Develop respondent task questions for the bread maker example to perform a self-explicated conjoint.</a:t>
            </a:r>
          </a:p>
        </p:txBody>
      </p:sp>
    </p:spTree>
    <p:extLst>
      <p:ext uri="{BB962C8B-B14F-4D97-AF65-F5344CB8AC3E}">
        <p14:creationId xmlns:p14="http://schemas.microsoft.com/office/powerpoint/2010/main" val="363758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Self-Explicated “Conjoint” and Conjoint Fundamentals</a:t>
            </a:r>
          </a:p>
        </p:txBody>
      </p:sp>
      <p:sp>
        <p:nvSpPr>
          <p:cNvPr id="3" name="Content Placeholder 2"/>
          <p:cNvSpPr>
            <a:spLocks noGrp="1"/>
          </p:cNvSpPr>
          <p:nvPr>
            <p:ph idx="1"/>
          </p:nvPr>
        </p:nvSpPr>
        <p:spPr>
          <a:xfrm>
            <a:off x="457200" y="1295400"/>
            <a:ext cx="8229600" cy="5029200"/>
          </a:xfrm>
        </p:spPr>
        <p:txBody>
          <a:bodyPr>
            <a:normAutofit fontScale="40000" lnSpcReduction="20000"/>
          </a:bodyPr>
          <a:lstStyle/>
          <a:p>
            <a:pPr marL="0" indent="0">
              <a:buNone/>
            </a:pPr>
            <a:r>
              <a:rPr lang="en-US" sz="4500" u="sng" dirty="0"/>
              <a:t>Estimating Utility</a:t>
            </a:r>
          </a:p>
          <a:p>
            <a:pPr marL="0" indent="0">
              <a:buNone/>
            </a:pPr>
            <a:r>
              <a:rPr lang="en-US" sz="4500" dirty="0"/>
              <a:t> With the self-explicated approach, part-</a:t>
            </a:r>
            <a:r>
              <a:rPr lang="en-US" sz="4500" dirty="0" err="1"/>
              <a:t>worths</a:t>
            </a:r>
            <a:r>
              <a:rPr lang="en-US" sz="4500" dirty="0"/>
              <a:t> are estimated by multiplying the attribute level preference ratings by the corresponding importance scores.</a:t>
            </a:r>
          </a:p>
          <a:p>
            <a:pPr marL="0" indent="0">
              <a:buNone/>
            </a:pPr>
            <a:r>
              <a:rPr lang="en-US" sz="4500" dirty="0"/>
              <a:t> </a:t>
            </a:r>
          </a:p>
          <a:p>
            <a:pPr marL="0" indent="0">
              <a:buNone/>
            </a:pPr>
            <a:r>
              <a:rPr lang="en-US" sz="4500" dirty="0"/>
              <a:t>As expressed in the basic conjoint function, utility of a particular product/service profile is estimated by summing the associated part-worth estimates. </a:t>
            </a:r>
          </a:p>
          <a:p>
            <a:pPr marL="0" indent="0">
              <a:buNone/>
            </a:pPr>
            <a:r>
              <a:rPr lang="en-US" sz="4500" dirty="0"/>
              <a:t> </a:t>
            </a:r>
          </a:p>
          <a:p>
            <a:pPr marL="0" indent="0">
              <a:buNone/>
            </a:pPr>
            <a:r>
              <a:rPr lang="en-US" sz="4500" u="sng" dirty="0"/>
              <a:t>Interpreting utilities</a:t>
            </a:r>
          </a:p>
          <a:p>
            <a:pPr marL="0" indent="0">
              <a:buNone/>
            </a:pPr>
            <a:r>
              <a:rPr lang="en-US" sz="4500" dirty="0"/>
              <a:t> </a:t>
            </a:r>
          </a:p>
          <a:p>
            <a:pPr marL="0" indent="0">
              <a:buNone/>
            </a:pPr>
            <a:r>
              <a:rPr lang="en-US" sz="4500" dirty="0"/>
              <a:t>Note that utilities are on an interval scale (recall scales of measurement—nominal, ordinal, interval, ratio).  For interval data, differences are meaningful but not values in isolation.  </a:t>
            </a:r>
          </a:p>
          <a:p>
            <a:pPr marL="0" indent="0">
              <a:buNone/>
            </a:pPr>
            <a:r>
              <a:rPr lang="en-US" sz="4500" dirty="0"/>
              <a:t> </a:t>
            </a:r>
          </a:p>
          <a:p>
            <a:pPr marL="0" indent="0">
              <a:buNone/>
            </a:pPr>
            <a:r>
              <a:rPr lang="en-US" sz="4500" dirty="0"/>
              <a:t>In general, importance measures for attributes  are obtained from the attribute utility ranges.  In self-explicated conjoint, importance measures are obtained explicitly. </a:t>
            </a:r>
          </a:p>
          <a:p>
            <a:pPr marL="0" indent="0">
              <a:buNone/>
            </a:pPr>
            <a:r>
              <a:rPr lang="en-US" sz="4500" dirty="0"/>
              <a:t>  </a:t>
            </a:r>
          </a:p>
          <a:p>
            <a:pPr marL="0" indent="0">
              <a:buNone/>
            </a:pPr>
            <a:r>
              <a:rPr lang="en-US" sz="4500" dirty="0"/>
              <a:t>Example:  For the bread maker application obtain a set of estimated part-</a:t>
            </a:r>
            <a:r>
              <a:rPr lang="en-US" sz="4500" dirty="0" err="1"/>
              <a:t>worths</a:t>
            </a:r>
            <a:r>
              <a:rPr lang="en-US" sz="4500" dirty="0"/>
              <a:t> and interpret the results.  What types of business issues could be addressed by this type of analysis?</a:t>
            </a:r>
          </a:p>
          <a:p>
            <a:pPr marL="0" indent="0">
              <a:buNone/>
            </a:pPr>
            <a:endParaRPr lang="en-US" dirty="0"/>
          </a:p>
        </p:txBody>
      </p:sp>
    </p:spTree>
    <p:extLst>
      <p:ext uri="{BB962C8B-B14F-4D97-AF65-F5344CB8AC3E}">
        <p14:creationId xmlns:p14="http://schemas.microsoft.com/office/powerpoint/2010/main" val="1055198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Reporting Conjoint Results: </a:t>
            </a:r>
            <a:r>
              <a:rPr lang="en-US" sz="2800" dirty="0" err="1"/>
              <a:t>Descriptives</a:t>
            </a:r>
            <a:r>
              <a:rPr lang="en-US" sz="2800" dirty="0"/>
              <a:t> and Conjoint Simulators</a:t>
            </a:r>
          </a:p>
        </p:txBody>
      </p:sp>
      <p:sp>
        <p:nvSpPr>
          <p:cNvPr id="3" name="Content Placeholder 2"/>
          <p:cNvSpPr>
            <a:spLocks noGrp="1"/>
          </p:cNvSpPr>
          <p:nvPr>
            <p:ph idx="1"/>
          </p:nvPr>
        </p:nvSpPr>
        <p:spPr>
          <a:xfrm>
            <a:off x="457200" y="1600201"/>
            <a:ext cx="8229600" cy="762000"/>
          </a:xfrm>
        </p:spPr>
        <p:txBody>
          <a:bodyPr/>
          <a:lstStyle/>
          <a:p>
            <a:pPr marL="0" indent="0">
              <a:buNone/>
            </a:pPr>
            <a:r>
              <a:rPr lang="en-US" sz="1800" dirty="0"/>
              <a:t>Recall our bread maker example utilities for the first respondent.   Basic </a:t>
            </a:r>
            <a:r>
              <a:rPr lang="en-US" sz="1800" dirty="0" err="1"/>
              <a:t>descriptives</a:t>
            </a:r>
            <a:r>
              <a:rPr lang="en-US" sz="1800" dirty="0"/>
              <a:t> often consist of line graphs.</a:t>
            </a:r>
          </a:p>
          <a:p>
            <a:pPr marL="0" indent="0">
              <a:buNone/>
            </a:pP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7300" y="2628900"/>
            <a:ext cx="6172200" cy="357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776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000" dirty="0"/>
              <a:t>Reporting Conjoint Results: </a:t>
            </a:r>
            <a:r>
              <a:rPr lang="en-US" sz="2000" dirty="0" err="1"/>
              <a:t>Descriptives</a:t>
            </a:r>
            <a:r>
              <a:rPr lang="en-US" sz="2000" dirty="0"/>
              <a:t> and Conjoint Simulators</a:t>
            </a:r>
          </a:p>
        </p:txBody>
      </p:sp>
      <p:sp>
        <p:nvSpPr>
          <p:cNvPr id="3" name="Content Placeholder 2"/>
          <p:cNvSpPr>
            <a:spLocks noGrp="1"/>
          </p:cNvSpPr>
          <p:nvPr>
            <p:ph idx="1"/>
          </p:nvPr>
        </p:nvSpPr>
        <p:spPr>
          <a:xfrm>
            <a:off x="304800" y="990600"/>
            <a:ext cx="8229600" cy="762000"/>
          </a:xfrm>
        </p:spPr>
        <p:txBody>
          <a:bodyPr>
            <a:normAutofit fontScale="92500" lnSpcReduction="20000"/>
          </a:bodyPr>
          <a:lstStyle/>
          <a:p>
            <a:pPr marL="0" indent="0">
              <a:buNone/>
            </a:pPr>
            <a:r>
              <a:rPr lang="en-US" sz="1800" dirty="0"/>
              <a:t>Average Utilities and importance scores are common top line summaries, and are also commonly used in displays.  However, need to be careful with interpretations.  Below is a chart constructed using mean results from 5 respondents.</a:t>
            </a:r>
          </a:p>
          <a:p>
            <a:pPr marL="0" indent="0">
              <a:buNone/>
            </a:pPr>
            <a:endParaRPr lang="en-US" sz="1800" dirty="0"/>
          </a:p>
          <a:p>
            <a:pPr marL="0" indent="0">
              <a:buNone/>
            </a:pPr>
            <a:endParaRPr lang="en-US" sz="1800"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676400"/>
            <a:ext cx="67437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9544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Reporting Conjoint Results: </a:t>
            </a:r>
            <a:r>
              <a:rPr lang="en-US" sz="3200" dirty="0" err="1"/>
              <a:t>Descriptives</a:t>
            </a:r>
            <a:r>
              <a:rPr lang="en-US" sz="3200" dirty="0"/>
              <a:t> and Conjoint Simulators</a:t>
            </a:r>
          </a:p>
        </p:txBody>
      </p:sp>
      <p:sp>
        <p:nvSpPr>
          <p:cNvPr id="3" name="Content Placeholder 2"/>
          <p:cNvSpPr>
            <a:spLocks noGrp="1"/>
          </p:cNvSpPr>
          <p:nvPr>
            <p:ph idx="1"/>
          </p:nvPr>
        </p:nvSpPr>
        <p:spPr>
          <a:xfrm>
            <a:off x="457200" y="2057400"/>
            <a:ext cx="8229600" cy="914400"/>
          </a:xfrm>
        </p:spPr>
        <p:txBody>
          <a:bodyPr>
            <a:noAutofit/>
          </a:bodyPr>
          <a:lstStyle/>
          <a:p>
            <a:pPr marL="0" indent="0">
              <a:buNone/>
            </a:pPr>
            <a:r>
              <a:rPr lang="en-US" sz="2800" dirty="0"/>
              <a:t>Below is an Excel work sheet used to obtain values for the chart on the previous slide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81400"/>
            <a:ext cx="91440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47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4525963"/>
          </a:xfrm>
        </p:spPr>
        <p:txBody>
          <a:bodyPr/>
          <a:lstStyle/>
          <a:p>
            <a:pPr marL="0" indent="0">
              <a:buNone/>
            </a:pPr>
            <a:r>
              <a:rPr lang="en-US" dirty="0"/>
              <a:t>Example:</a:t>
            </a:r>
          </a:p>
          <a:p>
            <a:pPr marL="0" indent="0">
              <a:buNone/>
            </a:pPr>
            <a:r>
              <a:rPr lang="en-US" dirty="0"/>
              <a:t>A client in the kitchen appliance industry is interested in obtaining information about a bread maker product.  There are several questions about pricing, product optimization, market share, and potential market segments that might exist.   How can these questions be addressed?</a:t>
            </a:r>
          </a:p>
        </p:txBody>
      </p:sp>
      <p:pic>
        <p:nvPicPr>
          <p:cNvPr id="2" name="Picture 1">
            <a:extLst>
              <a:ext uri="{FF2B5EF4-FFF2-40B4-BE49-F238E27FC236}">
                <a16:creationId xmlns:a16="http://schemas.microsoft.com/office/drawing/2014/main" id="{6CAAAD02-DFCD-42E1-93D2-ED0DA12144F4}"/>
              </a:ext>
            </a:extLst>
          </p:cNvPr>
          <p:cNvPicPr>
            <a:picLocks noChangeAspect="1"/>
          </p:cNvPicPr>
          <p:nvPr/>
        </p:nvPicPr>
        <p:blipFill>
          <a:blip r:embed="rId2"/>
          <a:stretch>
            <a:fillRect/>
          </a:stretch>
        </p:blipFill>
        <p:spPr>
          <a:xfrm>
            <a:off x="6705600" y="457200"/>
            <a:ext cx="1295400" cy="1295400"/>
          </a:xfrm>
          <a:prstGeom prst="rect">
            <a:avLst/>
          </a:prstGeom>
        </p:spPr>
      </p:pic>
    </p:spTree>
    <p:extLst>
      <p:ext uri="{BB962C8B-B14F-4D97-AF65-F5344CB8AC3E}">
        <p14:creationId xmlns:p14="http://schemas.microsoft.com/office/powerpoint/2010/main" val="34826192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2027" y="1524000"/>
            <a:ext cx="8229600" cy="4525963"/>
          </a:xfrm>
        </p:spPr>
        <p:txBody>
          <a:bodyPr>
            <a:normAutofit/>
          </a:bodyPr>
          <a:lstStyle/>
          <a:p>
            <a:pPr marL="0" indent="0">
              <a:buNone/>
            </a:pPr>
            <a:r>
              <a:rPr lang="en-US" sz="2400" dirty="0"/>
              <a:t>“Managerial Overview of Conjoint Analysis,” by Bryan </a:t>
            </a:r>
            <a:r>
              <a:rPr lang="en-US" sz="2400" dirty="0" err="1"/>
              <a:t>Orme</a:t>
            </a:r>
            <a:endParaRPr lang="en-US" sz="2400" dirty="0"/>
          </a:p>
          <a:p>
            <a:pPr marL="0" indent="0">
              <a:buNone/>
            </a:pPr>
            <a:r>
              <a:rPr lang="en-US" sz="2200" u="sng" dirty="0">
                <a:hlinkClick r:id="rId2"/>
              </a:rPr>
              <a:t>https://sawtoothsoftware.com/resources/technical-papers/managerial-overview-of-conjoint-analysis</a:t>
            </a:r>
            <a:endParaRPr lang="en-US" sz="2200" u="sng" dirty="0"/>
          </a:p>
          <a:p>
            <a:pPr marL="0" indent="0">
              <a:buNone/>
            </a:pPr>
            <a:endParaRPr lang="en-US" sz="2200" u="sng" dirty="0"/>
          </a:p>
          <a:p>
            <a:pPr marL="0" indent="0">
              <a:buNone/>
            </a:pPr>
            <a:endParaRPr lang="en-US" dirty="0">
              <a:hlinkClick r:id="rId3"/>
            </a:endParaRPr>
          </a:p>
          <a:p>
            <a:pPr marL="0" indent="0">
              <a:buNone/>
            </a:pPr>
            <a:r>
              <a:rPr lang="en-US" sz="2200" dirty="0">
                <a:hlinkClick r:id="rId4"/>
              </a:rPr>
              <a:t>https://sawtoothsoftware.com/resources/technical-papers/introduction-to-market-simulators-for-conjoint-analysis</a:t>
            </a:r>
            <a:endParaRPr lang="en-US" sz="2200"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TextBox 3"/>
          <p:cNvSpPr txBox="1"/>
          <p:nvPr/>
        </p:nvSpPr>
        <p:spPr>
          <a:xfrm>
            <a:off x="457200" y="3124200"/>
            <a:ext cx="7467600" cy="461665"/>
          </a:xfrm>
          <a:prstGeom prst="rect">
            <a:avLst/>
          </a:prstGeom>
          <a:noFill/>
        </p:spPr>
        <p:txBody>
          <a:bodyPr wrap="square" rtlCol="0">
            <a:spAutoFit/>
          </a:bodyPr>
          <a:lstStyle/>
          <a:p>
            <a:r>
              <a:rPr lang="en-US" sz="2400" dirty="0"/>
              <a:t>“Introduction to Market Simulators for Conjoint Analysis”</a:t>
            </a:r>
          </a:p>
        </p:txBody>
      </p:sp>
      <p:sp>
        <p:nvSpPr>
          <p:cNvPr id="5" name="TextBox 4">
            <a:extLst>
              <a:ext uri="{FF2B5EF4-FFF2-40B4-BE49-F238E27FC236}">
                <a16:creationId xmlns:a16="http://schemas.microsoft.com/office/drawing/2014/main" id="{67C87A10-372D-4C79-BDCE-481B4658A46B}"/>
              </a:ext>
            </a:extLst>
          </p:cNvPr>
          <p:cNvSpPr txBox="1"/>
          <p:nvPr/>
        </p:nvSpPr>
        <p:spPr>
          <a:xfrm>
            <a:off x="552027" y="914400"/>
            <a:ext cx="4572000" cy="461665"/>
          </a:xfrm>
          <a:prstGeom prst="rect">
            <a:avLst/>
          </a:prstGeom>
          <a:noFill/>
        </p:spPr>
        <p:txBody>
          <a:bodyPr wrap="square">
            <a:spAutoFit/>
          </a:bodyPr>
          <a:lstStyle/>
          <a:p>
            <a:r>
              <a:rPr lang="en-US" sz="2400" u="sng" dirty="0"/>
              <a:t>Additional Reading:</a:t>
            </a:r>
          </a:p>
        </p:txBody>
      </p:sp>
    </p:spTree>
    <p:extLst>
      <p:ext uri="{BB962C8B-B14F-4D97-AF65-F5344CB8AC3E}">
        <p14:creationId xmlns:p14="http://schemas.microsoft.com/office/powerpoint/2010/main" val="2320838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a:t>Reporting Conjoint Results: Conjoint Market Simulation and Simulators</a:t>
            </a:r>
            <a:endParaRPr lang="en-US" sz="4000"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 </a:t>
            </a:r>
            <a:endParaRPr lang="en-US" sz="2400" dirty="0"/>
          </a:p>
          <a:p>
            <a:pPr marL="0" indent="0">
              <a:buNone/>
            </a:pPr>
            <a:r>
              <a:rPr lang="en-US" dirty="0"/>
              <a:t>Conjoint utilities are typically used to simulate preference share in the marketplace.  Market simulators automate the simulation task and readily allow users to model preferences and estimate shares.  Simulators are commonly used to conduct what-if types of analyses and address marketing issues that include: product optimizations, new product introductions, pricing analyses.</a:t>
            </a:r>
            <a:endParaRPr lang="en-US" sz="3600" dirty="0"/>
          </a:p>
          <a:p>
            <a:pPr marL="0" indent="0">
              <a:buNone/>
            </a:pPr>
            <a:r>
              <a:rPr lang="en-US" dirty="0"/>
              <a:t> </a:t>
            </a:r>
            <a:endParaRPr lang="en-US" sz="2800" dirty="0"/>
          </a:p>
          <a:p>
            <a:pPr marL="0" indent="0">
              <a:buNone/>
            </a:pPr>
            <a:r>
              <a:rPr lang="en-US" dirty="0"/>
              <a:t> </a:t>
            </a:r>
            <a:r>
              <a:rPr lang="en-US" u="sng" dirty="0"/>
              <a:t>Simulating Choice </a:t>
            </a:r>
            <a:endParaRPr lang="en-US" sz="2000" u="sng" dirty="0"/>
          </a:p>
          <a:p>
            <a:pPr marL="0" indent="0">
              <a:buNone/>
            </a:pPr>
            <a:r>
              <a:rPr lang="en-US" dirty="0"/>
              <a:t> Assuming rational consumers and a maximum utility structure, product/service preferences can be predicted based upon comparisons of individual level product/service utility composition.</a:t>
            </a:r>
            <a:endParaRPr lang="en-US" sz="2800" dirty="0"/>
          </a:p>
          <a:p>
            <a:pPr marL="0" indent="0">
              <a:buNone/>
            </a:pPr>
            <a:endParaRPr lang="en-US" dirty="0"/>
          </a:p>
        </p:txBody>
      </p:sp>
    </p:spTree>
    <p:extLst>
      <p:ext uri="{BB962C8B-B14F-4D97-AF65-F5344CB8AC3E}">
        <p14:creationId xmlns:p14="http://schemas.microsoft.com/office/powerpoint/2010/main" val="123375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Reporting Conjoint Results: Conjoint Market Simulation and Simulators</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Example:</a:t>
            </a:r>
          </a:p>
          <a:p>
            <a:pPr marL="0" indent="0">
              <a:buNone/>
            </a:pPr>
            <a:r>
              <a:rPr lang="en-US" dirty="0"/>
              <a:t>Recall the part-</a:t>
            </a:r>
            <a:r>
              <a:rPr lang="en-US" dirty="0" err="1"/>
              <a:t>worths</a:t>
            </a:r>
            <a:r>
              <a:rPr lang="en-US" dirty="0"/>
              <a:t> for the first respondent  in the bread maker example</a:t>
            </a:r>
          </a:p>
          <a:p>
            <a:pPr marL="0" indent="0">
              <a:buNone/>
            </a:pPr>
            <a:br>
              <a:rPr lang="en-US" dirty="0"/>
            </a:br>
            <a:endParaRPr lang="en-US" dirty="0"/>
          </a:p>
          <a:p>
            <a:pPr marL="0" indent="0">
              <a:buNone/>
            </a:pPr>
            <a:r>
              <a:rPr lang="en-US" dirty="0"/>
              <a:t> </a:t>
            </a:r>
          </a:p>
          <a:p>
            <a:pPr marL="0" indent="0">
              <a:buNone/>
            </a:pPr>
            <a:r>
              <a:rPr lang="en-US" b="1" dirty="0"/>
              <a:t> </a:t>
            </a:r>
            <a:endParaRPr lang="en-US" dirty="0"/>
          </a:p>
          <a:p>
            <a:pPr marL="0" indent="0">
              <a:buNone/>
            </a:pPr>
            <a:r>
              <a:rPr lang="en-US" dirty="0"/>
              <a:t>To predict respondent preference between a Panasonic, rectangular shape at $149, and a Sears rectangular at $149 we can determine the associated product utilities, and predict that the product with largest utility (maximum utility) would be preferred—Panasonic in this case since:</a:t>
            </a:r>
          </a:p>
          <a:p>
            <a:pPr marL="0" indent="0">
              <a:buNone/>
            </a:pPr>
            <a:r>
              <a:rPr lang="en-US" dirty="0"/>
              <a:t> </a:t>
            </a:r>
          </a:p>
          <a:p>
            <a:pPr marL="0" indent="0">
              <a:buNone/>
            </a:pPr>
            <a:r>
              <a:rPr lang="en-US" dirty="0"/>
              <a:t>Panasonic, rectangular, $149 =	(-2)  +   (.5)  +  (0)  =  -1.5</a:t>
            </a:r>
          </a:p>
          <a:p>
            <a:pPr marL="0" indent="0">
              <a:buNone/>
            </a:pPr>
            <a:r>
              <a:rPr lang="en-US" dirty="0"/>
              <a:t> </a:t>
            </a:r>
          </a:p>
          <a:p>
            <a:pPr marL="0" indent="0">
              <a:buNone/>
            </a:pPr>
            <a:r>
              <a:rPr lang="en-US" dirty="0"/>
              <a:t>Sears, rectangular, $149 = 		(-2.5) + (.5)  +  (0)  =  -2.0</a:t>
            </a:r>
          </a:p>
          <a:p>
            <a:pPr marL="0" indent="0">
              <a:buNone/>
            </a:pP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065631"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052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1143000"/>
          </a:xfrm>
        </p:spPr>
        <p:txBody>
          <a:bodyPr>
            <a:normAutofit/>
          </a:bodyPr>
          <a:lstStyle/>
          <a:p>
            <a:r>
              <a:rPr lang="en-US" sz="2400" dirty="0"/>
              <a:t>Reporting Conjoint Results: Conjoint Market Simulation and Simulators</a:t>
            </a: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4966" y="1752600"/>
            <a:ext cx="909903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66800"/>
            <a:ext cx="9066213"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6621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800" dirty="0"/>
              <a:t>Reporting Conjoint Results: Conjoint Market Simulation and Simulators</a:t>
            </a:r>
          </a:p>
        </p:txBody>
      </p:sp>
      <p:sp>
        <p:nvSpPr>
          <p:cNvPr id="3" name="Content Placeholder 2"/>
          <p:cNvSpPr>
            <a:spLocks noGrp="1"/>
          </p:cNvSpPr>
          <p:nvPr>
            <p:ph idx="1"/>
          </p:nvPr>
        </p:nvSpPr>
        <p:spPr/>
        <p:txBody>
          <a:bodyPr>
            <a:normAutofit fontScale="62500" lnSpcReduction="20000"/>
          </a:bodyPr>
          <a:lstStyle/>
          <a:p>
            <a:pPr marL="0" marR="0" indent="0">
              <a:spcBef>
                <a:spcPts val="0"/>
              </a:spcBef>
              <a:spcAft>
                <a:spcPts val="0"/>
              </a:spcAft>
              <a:buNone/>
            </a:pPr>
            <a:r>
              <a:rPr lang="en-US" u="sng" dirty="0">
                <a:latin typeface="Times New Roman"/>
                <a:ea typeface="Times New Roman"/>
              </a:rPr>
              <a:t>Share simulator and simulators</a:t>
            </a:r>
          </a:p>
          <a:p>
            <a:pPr marL="0" marR="0" indent="0">
              <a:spcBef>
                <a:spcPts val="0"/>
              </a:spcBef>
              <a:spcAft>
                <a:spcPts val="0"/>
              </a:spcAft>
              <a:buNone/>
            </a:pPr>
            <a:r>
              <a:rPr lang="en-US" b="1" dirty="0">
                <a:effectLst/>
                <a:latin typeface="Times New Roman"/>
                <a:ea typeface="Times New Roman"/>
              </a:rPr>
              <a:t> </a:t>
            </a:r>
            <a:endParaRPr lang="en-US" sz="2800" dirty="0">
              <a:effectLst/>
              <a:latin typeface="Times New Roman"/>
              <a:ea typeface="Times New Roman"/>
            </a:endParaRPr>
          </a:p>
          <a:p>
            <a:pPr marL="0" marR="0" indent="0">
              <a:spcBef>
                <a:spcPts val="0"/>
              </a:spcBef>
              <a:spcAft>
                <a:spcPts val="0"/>
              </a:spcAft>
              <a:buNone/>
            </a:pPr>
            <a:r>
              <a:rPr lang="en-US" dirty="0">
                <a:effectLst/>
                <a:latin typeface="Times New Roman"/>
                <a:ea typeface="Times New Roman"/>
              </a:rPr>
              <a:t>Expanding our analysis from one respondent to a sample of respondents, we can predict preferences for each, and hence the corresponding product/service shares.</a:t>
            </a:r>
          </a:p>
          <a:p>
            <a:pPr marL="0" marR="0" indent="0">
              <a:spcBef>
                <a:spcPts val="0"/>
              </a:spcBef>
              <a:spcAft>
                <a:spcPts val="0"/>
              </a:spcAft>
              <a:buNone/>
            </a:pPr>
            <a:r>
              <a:rPr lang="en-US" dirty="0">
                <a:effectLst/>
                <a:latin typeface="Times New Roman"/>
                <a:ea typeface="Times New Roman"/>
              </a:rPr>
              <a:t> </a:t>
            </a:r>
            <a:endParaRPr lang="en-US" sz="2800" dirty="0">
              <a:effectLst/>
              <a:latin typeface="Times New Roman"/>
              <a:ea typeface="Times New Roman"/>
            </a:endParaRPr>
          </a:p>
          <a:p>
            <a:pPr marL="0" marR="0" indent="0">
              <a:spcBef>
                <a:spcPts val="0"/>
              </a:spcBef>
              <a:spcAft>
                <a:spcPts val="0"/>
              </a:spcAft>
              <a:buNone/>
            </a:pPr>
            <a:r>
              <a:rPr lang="en-US" dirty="0">
                <a:effectLst/>
                <a:latin typeface="Times New Roman"/>
                <a:ea typeface="Times New Roman"/>
              </a:rPr>
              <a:t> </a:t>
            </a:r>
            <a:endParaRPr lang="en-US" sz="2800" dirty="0">
              <a:effectLst/>
              <a:latin typeface="Times New Roman"/>
              <a:ea typeface="Times New Roman"/>
            </a:endParaRPr>
          </a:p>
          <a:p>
            <a:pPr marL="0" marR="0" indent="0">
              <a:spcBef>
                <a:spcPts val="0"/>
              </a:spcBef>
              <a:spcAft>
                <a:spcPts val="0"/>
              </a:spcAft>
              <a:buNone/>
            </a:pPr>
            <a:br>
              <a:rPr lang="en-US" dirty="0">
                <a:effectLst/>
                <a:latin typeface="Times New Roman"/>
                <a:ea typeface="Times New Roman"/>
              </a:rPr>
            </a:br>
            <a:r>
              <a:rPr lang="en-US" dirty="0">
                <a:effectLst/>
                <a:latin typeface="Times New Roman"/>
                <a:ea typeface="Times New Roman"/>
              </a:rPr>
              <a:t>Conjoint simulations offer a number of advantages:</a:t>
            </a:r>
            <a:endParaRPr lang="en-US" sz="2800" dirty="0">
              <a:effectLst/>
              <a:latin typeface="Times New Roman"/>
              <a:ea typeface="Times New Roman"/>
            </a:endParaRPr>
          </a:p>
          <a:p>
            <a:pPr marL="0" marR="0" indent="0">
              <a:spcBef>
                <a:spcPts val="0"/>
              </a:spcBef>
              <a:spcAft>
                <a:spcPts val="0"/>
              </a:spcAft>
              <a:buNone/>
            </a:pPr>
            <a:r>
              <a:rPr lang="en-US" dirty="0">
                <a:effectLst/>
                <a:latin typeface="Times New Roman"/>
                <a:ea typeface="Times New Roman"/>
              </a:rPr>
              <a:t> </a:t>
            </a:r>
            <a:endParaRPr lang="en-US" sz="2800" dirty="0">
              <a:effectLst/>
              <a:latin typeface="Times New Roman"/>
              <a:ea typeface="Times New Roman"/>
            </a:endParaRPr>
          </a:p>
          <a:p>
            <a:pPr marL="0" marR="0" indent="0">
              <a:spcBef>
                <a:spcPts val="0"/>
              </a:spcBef>
              <a:spcAft>
                <a:spcPts val="0"/>
              </a:spcAft>
              <a:buNone/>
            </a:pPr>
            <a:r>
              <a:rPr lang="en-US" dirty="0">
                <a:effectLst/>
                <a:latin typeface="Times New Roman"/>
                <a:ea typeface="Times New Roman"/>
              </a:rPr>
              <a:t>	-Transform utilities into share estimates</a:t>
            </a:r>
            <a:endParaRPr lang="en-US" sz="2800" dirty="0">
              <a:effectLst/>
              <a:latin typeface="Times New Roman"/>
              <a:ea typeface="Times New Roman"/>
            </a:endParaRPr>
          </a:p>
          <a:p>
            <a:pPr marL="0" marR="0" indent="0">
              <a:spcBef>
                <a:spcPts val="0"/>
              </a:spcBef>
              <a:spcAft>
                <a:spcPts val="0"/>
              </a:spcAft>
              <a:buNone/>
            </a:pPr>
            <a:r>
              <a:rPr lang="en-US" dirty="0">
                <a:effectLst/>
                <a:latin typeface="Times New Roman"/>
                <a:ea typeface="Times New Roman"/>
              </a:rPr>
              <a:t> </a:t>
            </a:r>
            <a:endParaRPr lang="en-US" sz="2800" dirty="0">
              <a:effectLst/>
              <a:latin typeface="Times New Roman"/>
              <a:ea typeface="Times New Roman"/>
            </a:endParaRPr>
          </a:p>
          <a:p>
            <a:pPr marL="0" marR="0" indent="0">
              <a:spcBef>
                <a:spcPts val="0"/>
              </a:spcBef>
              <a:spcAft>
                <a:spcPts val="0"/>
              </a:spcAft>
              <a:buNone/>
            </a:pPr>
            <a:r>
              <a:rPr lang="en-US" dirty="0">
                <a:effectLst/>
                <a:latin typeface="Times New Roman"/>
                <a:ea typeface="Times New Roman"/>
              </a:rPr>
              <a:t>	-Can reveal cross-elasticity effects between different products </a:t>
            </a:r>
            <a:endParaRPr lang="en-US" sz="2800" dirty="0">
              <a:effectLst/>
              <a:latin typeface="Times New Roman"/>
              <a:ea typeface="Times New Roman"/>
            </a:endParaRPr>
          </a:p>
          <a:p>
            <a:pPr marL="0" marR="0" indent="0">
              <a:spcBef>
                <a:spcPts val="0"/>
              </a:spcBef>
              <a:spcAft>
                <a:spcPts val="0"/>
              </a:spcAft>
              <a:buNone/>
            </a:pPr>
            <a:r>
              <a:rPr lang="en-US" dirty="0">
                <a:effectLst/>
                <a:latin typeface="Times New Roman"/>
                <a:ea typeface="Times New Roman"/>
              </a:rPr>
              <a:t> </a:t>
            </a:r>
            <a:endParaRPr lang="en-US" sz="2800" dirty="0">
              <a:effectLst/>
              <a:latin typeface="Times New Roman"/>
              <a:ea typeface="Times New Roman"/>
            </a:endParaRPr>
          </a:p>
          <a:p>
            <a:pPr marL="0" marR="0" indent="0">
              <a:spcBef>
                <a:spcPts val="0"/>
              </a:spcBef>
              <a:spcAft>
                <a:spcPts val="0"/>
              </a:spcAft>
              <a:buNone/>
            </a:pPr>
            <a:r>
              <a:rPr lang="en-US" dirty="0">
                <a:effectLst/>
                <a:latin typeface="Times New Roman"/>
                <a:ea typeface="Times New Roman"/>
              </a:rPr>
              <a:t>	-Readily reveal estimates among different segments</a:t>
            </a:r>
            <a:endParaRPr lang="en-US" sz="2800" dirty="0">
              <a:effectLst/>
              <a:latin typeface="Times New Roman"/>
              <a:ea typeface="Times New Roman"/>
            </a:endParaRPr>
          </a:p>
          <a:p>
            <a:pPr marL="0" marR="0" indent="0">
              <a:spcBef>
                <a:spcPts val="0"/>
              </a:spcBef>
              <a:spcAft>
                <a:spcPts val="0"/>
              </a:spcAft>
              <a:buNone/>
            </a:pPr>
            <a:r>
              <a:rPr lang="en-US" dirty="0">
                <a:effectLst/>
                <a:latin typeface="Times New Roman"/>
                <a:ea typeface="Times New Roman"/>
              </a:rPr>
              <a:t> </a:t>
            </a:r>
            <a:endParaRPr lang="en-US" sz="2800" dirty="0">
              <a:effectLst/>
              <a:latin typeface="Times New Roman"/>
              <a:ea typeface="Times New Roman"/>
            </a:endParaRPr>
          </a:p>
          <a:p>
            <a:pPr marL="0" marR="0" indent="0">
              <a:spcBef>
                <a:spcPts val="0"/>
              </a:spcBef>
              <a:spcAft>
                <a:spcPts val="0"/>
              </a:spcAft>
              <a:buNone/>
            </a:pPr>
            <a:r>
              <a:rPr lang="en-US" dirty="0">
                <a:effectLst/>
                <a:latin typeface="Times New Roman"/>
                <a:ea typeface="Times New Roman"/>
              </a:rPr>
              <a:t>	-A priori and latent segments.</a:t>
            </a:r>
            <a:endParaRPr lang="en-US" sz="2800" dirty="0">
              <a:effectLst/>
              <a:latin typeface="Times New Roman"/>
              <a:ea typeface="Times New Roman"/>
            </a:endParaRPr>
          </a:p>
          <a:p>
            <a:pPr marL="0" indent="0">
              <a:buNone/>
            </a:pPr>
            <a:endParaRPr lang="en-US" dirty="0"/>
          </a:p>
        </p:txBody>
      </p:sp>
    </p:spTree>
    <p:extLst>
      <p:ext uri="{BB962C8B-B14F-4D97-AF65-F5344CB8AC3E}">
        <p14:creationId xmlns:p14="http://schemas.microsoft.com/office/powerpoint/2010/main" val="523996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Reporting Conjoint Results: Conjoint Market Simulation and Simulators</a:t>
            </a:r>
          </a:p>
        </p:txBody>
      </p:sp>
      <p:sp>
        <p:nvSpPr>
          <p:cNvPr id="3" name="Content Placeholder 2"/>
          <p:cNvSpPr>
            <a:spLocks noGrp="1"/>
          </p:cNvSpPr>
          <p:nvPr>
            <p:ph idx="1"/>
          </p:nvPr>
        </p:nvSpPr>
        <p:spPr/>
        <p:txBody>
          <a:bodyPr>
            <a:normAutofit fontScale="70000" lnSpcReduction="20000"/>
          </a:bodyPr>
          <a:lstStyle/>
          <a:p>
            <a:pPr marL="0" indent="0">
              <a:buNone/>
            </a:pPr>
            <a:r>
              <a:rPr lang="en-US" u="sng" dirty="0"/>
              <a:t>Share Calculation</a:t>
            </a:r>
          </a:p>
          <a:p>
            <a:pPr marL="0" indent="0">
              <a:buNone/>
            </a:pPr>
            <a:r>
              <a:rPr lang="en-US" dirty="0"/>
              <a:t> </a:t>
            </a:r>
          </a:p>
          <a:p>
            <a:pPr marL="0" indent="0">
              <a:buNone/>
            </a:pPr>
            <a:r>
              <a:rPr lang="en-US" dirty="0"/>
              <a:t>Consider 5 respondents for the bread maker example, with their corresponding part-</a:t>
            </a:r>
            <a:r>
              <a:rPr lang="en-US" dirty="0" err="1"/>
              <a:t>worths</a:t>
            </a:r>
            <a:endParaRPr lang="en-US" dirty="0"/>
          </a:p>
          <a:p>
            <a:pPr marL="0" indent="0">
              <a:buNone/>
            </a:pPr>
            <a:r>
              <a:rPr lang="en-US" dirty="0"/>
              <a:t>  </a:t>
            </a:r>
          </a:p>
          <a:p>
            <a:pPr marL="0" indent="0">
              <a:buNone/>
            </a:pPr>
            <a:r>
              <a:rPr lang="en-US" dirty="0"/>
              <a:t>Maximum utility method (first choice) for estimating share:</a:t>
            </a:r>
          </a:p>
          <a:p>
            <a:pPr marL="0" indent="0">
              <a:buNone/>
            </a:pPr>
            <a:r>
              <a:rPr lang="en-US" dirty="0"/>
              <a:t>To estimate shares for any specified market scenario, predict the preference of each individual in the sample using the maximum utility approach.  Share is estimated by determining the preference proportions for each product/service alternative.</a:t>
            </a:r>
          </a:p>
          <a:p>
            <a:pPr marL="0" indent="0">
              <a:buNone/>
            </a:pPr>
            <a:r>
              <a:rPr lang="en-US" dirty="0"/>
              <a:t>  </a:t>
            </a:r>
          </a:p>
          <a:p>
            <a:pPr marL="0" indent="0">
              <a:buNone/>
            </a:pPr>
            <a:r>
              <a:rPr lang="en-US" dirty="0"/>
              <a:t>Calculations are greatly facilitated using spreadsheet programs.</a:t>
            </a:r>
          </a:p>
          <a:p>
            <a:pPr marL="0" indent="0">
              <a:buNone/>
            </a:pPr>
            <a:endParaRPr lang="en-US" dirty="0"/>
          </a:p>
        </p:txBody>
      </p:sp>
    </p:spTree>
    <p:extLst>
      <p:ext uri="{BB962C8B-B14F-4D97-AF65-F5344CB8AC3E}">
        <p14:creationId xmlns:p14="http://schemas.microsoft.com/office/powerpoint/2010/main" val="5464068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Reporting Conjoint Results: Conjoint Market Simulation and Simulators</a:t>
            </a:r>
          </a:p>
        </p:txBody>
      </p:sp>
      <p:sp>
        <p:nvSpPr>
          <p:cNvPr id="4" name="TextBox 3"/>
          <p:cNvSpPr txBox="1"/>
          <p:nvPr/>
        </p:nvSpPr>
        <p:spPr>
          <a:xfrm>
            <a:off x="304800" y="1214735"/>
            <a:ext cx="6705600" cy="369332"/>
          </a:xfrm>
          <a:prstGeom prst="rect">
            <a:avLst/>
          </a:prstGeom>
          <a:noFill/>
        </p:spPr>
        <p:txBody>
          <a:bodyPr wrap="square" rtlCol="0">
            <a:spAutoFit/>
          </a:bodyPr>
          <a:lstStyle/>
          <a:p>
            <a:r>
              <a:rPr lang="en-US" dirty="0"/>
              <a:t>From BreadMaker_SelfExplicted_Share.Calculator.xlsx</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2057400"/>
            <a:ext cx="818356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0357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7400" y="381000"/>
            <a:ext cx="3350978" cy="1143000"/>
          </a:xfrm>
        </p:spPr>
        <p:txBody>
          <a:bodyPr>
            <a:normAutofit/>
          </a:bodyPr>
          <a:lstStyle/>
          <a:p>
            <a:r>
              <a:rPr lang="en-US" sz="2000" dirty="0"/>
              <a:t>Reporting Conjoint Results: Conjoint Market Simulation and Simulators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
            <a:ext cx="5945422"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791200" y="1600200"/>
            <a:ext cx="3200400" cy="646331"/>
          </a:xfrm>
          <a:prstGeom prst="rect">
            <a:avLst/>
          </a:prstGeom>
          <a:noFill/>
        </p:spPr>
        <p:txBody>
          <a:bodyPr wrap="square" rtlCol="0">
            <a:spAutoFit/>
          </a:bodyPr>
          <a:lstStyle/>
          <a:p>
            <a:r>
              <a:rPr lang="en-US" dirty="0"/>
              <a:t>From SEC_BMkr.Conj.Simulator_.xlsm</a:t>
            </a: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 y="2819401"/>
            <a:ext cx="9265920" cy="329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0035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Reporting Conjoint Results: Conjoint Market Simulation and Simulators</a:t>
            </a:r>
          </a:p>
        </p:txBody>
      </p:sp>
      <p:sp>
        <p:nvSpPr>
          <p:cNvPr id="3" name="Content Placeholder 2"/>
          <p:cNvSpPr>
            <a:spLocks noGrp="1"/>
          </p:cNvSpPr>
          <p:nvPr>
            <p:ph idx="1"/>
          </p:nvPr>
        </p:nvSpPr>
        <p:spPr>
          <a:xfrm>
            <a:off x="533400" y="1295400"/>
            <a:ext cx="8229600" cy="4525963"/>
          </a:xfrm>
        </p:spPr>
        <p:txBody>
          <a:bodyPr>
            <a:normAutofit fontScale="62500" lnSpcReduction="20000"/>
          </a:bodyPr>
          <a:lstStyle/>
          <a:p>
            <a:pPr marL="0" indent="0">
              <a:buNone/>
            </a:pPr>
            <a:r>
              <a:rPr lang="en-US" u="sng" dirty="0"/>
              <a:t>Simulator Features</a:t>
            </a:r>
          </a:p>
          <a:p>
            <a:pPr marL="0" indent="0">
              <a:buNone/>
            </a:pPr>
            <a:endParaRPr lang="en-US" u="sng" dirty="0"/>
          </a:p>
          <a:p>
            <a:pPr marL="0" indent="0">
              <a:buNone/>
            </a:pPr>
            <a:r>
              <a:rPr lang="en-US" dirty="0"/>
              <a:t>-User-friendly interface</a:t>
            </a:r>
          </a:p>
          <a:p>
            <a:pPr marL="0" indent="0">
              <a:buNone/>
            </a:pPr>
            <a:endParaRPr lang="en-US" dirty="0"/>
          </a:p>
          <a:p>
            <a:pPr marL="0" indent="0">
              <a:buNone/>
            </a:pPr>
            <a:r>
              <a:rPr lang="en-US" dirty="0"/>
              <a:t>-Base Case comparisons</a:t>
            </a:r>
          </a:p>
          <a:p>
            <a:pPr marL="0" indent="0">
              <a:buNone/>
            </a:pPr>
            <a:r>
              <a:rPr lang="en-US" dirty="0"/>
              <a:t>	-Simulators often include side-by-side comparisons of the test 	scenario results with a base scenario that is often the current market 	conditions.</a:t>
            </a:r>
          </a:p>
          <a:p>
            <a:pPr marL="0" indent="0">
              <a:buNone/>
            </a:pPr>
            <a:r>
              <a:rPr lang="en-US" dirty="0"/>
              <a:t> </a:t>
            </a:r>
          </a:p>
          <a:p>
            <a:pPr marL="0" indent="0">
              <a:buNone/>
            </a:pPr>
            <a:r>
              <a:rPr lang="en-US" dirty="0"/>
              <a:t>-Facilitate “what-if”, product optimization, and sensitivity analyses</a:t>
            </a:r>
          </a:p>
          <a:p>
            <a:pPr marL="0" indent="0">
              <a:buNone/>
            </a:pPr>
            <a:r>
              <a:rPr lang="en-US" dirty="0"/>
              <a:t> </a:t>
            </a:r>
          </a:p>
          <a:p>
            <a:pPr marL="0" indent="0">
              <a:buNone/>
            </a:pPr>
            <a:r>
              <a:rPr lang="en-US" dirty="0"/>
              <a:t>	Optimization criteria can include share, sales, and contribution if 	relevant 	information is available.</a:t>
            </a:r>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847981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Reporting Conjoint Results: Conjoint Market Simulation and Simulators</a:t>
            </a:r>
          </a:p>
        </p:txBody>
      </p:sp>
      <p:sp>
        <p:nvSpPr>
          <p:cNvPr id="3" name="Content Placeholder 2"/>
          <p:cNvSpPr>
            <a:spLocks noGrp="1"/>
          </p:cNvSpPr>
          <p:nvPr>
            <p:ph idx="1"/>
          </p:nvPr>
        </p:nvSpPr>
        <p:spPr>
          <a:xfrm>
            <a:off x="457200" y="1600200"/>
            <a:ext cx="8229600" cy="1752600"/>
          </a:xfrm>
        </p:spPr>
        <p:txBody>
          <a:bodyPr>
            <a:normAutofit fontScale="32500" lnSpcReduction="20000"/>
          </a:bodyPr>
          <a:lstStyle/>
          <a:p>
            <a:pPr marL="0" indent="0">
              <a:buNone/>
            </a:pPr>
            <a:r>
              <a:rPr lang="en-US" sz="8600" dirty="0"/>
              <a:t>Example:  Conduct a product optimization analysis for Oster with competition at current market conditions</a:t>
            </a:r>
          </a:p>
          <a:p>
            <a:pPr marL="0" indent="0">
              <a:buNone/>
            </a:pPr>
            <a:r>
              <a:rPr lang="en-US" sz="8600" dirty="0"/>
              <a:t> </a:t>
            </a:r>
          </a:p>
          <a:p>
            <a:pPr marL="0" indent="0">
              <a:buNone/>
            </a:pPr>
            <a:r>
              <a:rPr lang="en-US" dirty="0"/>
              <a:t> </a:t>
            </a:r>
          </a:p>
          <a:p>
            <a:pPr marL="0" indent="0">
              <a:buNone/>
            </a:pPr>
            <a:br>
              <a:rPr lang="en-US" dirty="0"/>
            </a:br>
            <a:endParaRPr lang="en-US" dirty="0"/>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19400"/>
            <a:ext cx="8350946"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483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Conjoint and Discrete Choice</a:t>
            </a:r>
          </a:p>
        </p:txBody>
      </p:sp>
      <p:sp>
        <p:nvSpPr>
          <p:cNvPr id="3" name="Content Placeholder 2"/>
          <p:cNvSpPr>
            <a:spLocks noGrp="1"/>
          </p:cNvSpPr>
          <p:nvPr>
            <p:ph idx="1"/>
          </p:nvPr>
        </p:nvSpPr>
        <p:spPr/>
        <p:txBody>
          <a:bodyPr>
            <a:normAutofit fontScale="85000" lnSpcReduction="10000"/>
          </a:bodyPr>
          <a:lstStyle/>
          <a:p>
            <a:r>
              <a:rPr lang="en-US" dirty="0"/>
              <a:t>Fundamental to marketing decision making is an understanding of what customers value with regard to products and services.  Conjoint and discrete choice are methodologies used to assess customer value.</a:t>
            </a:r>
          </a:p>
          <a:p>
            <a:pPr marL="0" indent="0">
              <a:buNone/>
            </a:pPr>
            <a:r>
              <a:rPr lang="en-US" dirty="0"/>
              <a:t> </a:t>
            </a:r>
          </a:p>
          <a:p>
            <a:r>
              <a:rPr lang="en-US" dirty="0"/>
              <a:t>Sometimes called trade-off analysis, conjoint/discrete choice reveal customer value through methods that more closely resemble the purchase decision making process than traditional methods that obtain information about product/service components using monadic methods.</a:t>
            </a:r>
          </a:p>
          <a:p>
            <a:endParaRPr lang="en-US" dirty="0"/>
          </a:p>
        </p:txBody>
      </p:sp>
    </p:spTree>
    <p:extLst>
      <p:ext uri="{BB962C8B-B14F-4D97-AF65-F5344CB8AC3E}">
        <p14:creationId xmlns:p14="http://schemas.microsoft.com/office/powerpoint/2010/main" val="1061003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Reporting Conjoint Results: Conjoint Market Simulation and Simulators</a:t>
            </a:r>
          </a:p>
        </p:txBody>
      </p:sp>
      <p:sp>
        <p:nvSpPr>
          <p:cNvPr id="3" name="Content Placeholder 2"/>
          <p:cNvSpPr>
            <a:spLocks noGrp="1"/>
          </p:cNvSpPr>
          <p:nvPr>
            <p:ph idx="1"/>
          </p:nvPr>
        </p:nvSpPr>
        <p:spPr>
          <a:xfrm>
            <a:off x="457200" y="1219200"/>
            <a:ext cx="8229600" cy="1905000"/>
          </a:xfrm>
        </p:spPr>
        <p:txBody>
          <a:bodyPr>
            <a:normAutofit/>
          </a:bodyPr>
          <a:lstStyle/>
          <a:p>
            <a:pPr marL="0" indent="0">
              <a:buNone/>
            </a:pPr>
            <a:r>
              <a:rPr lang="en-US" sz="2000" u="sng" dirty="0"/>
              <a:t>Simulator Features</a:t>
            </a:r>
            <a:endParaRPr lang="en-US" sz="2000" dirty="0"/>
          </a:p>
          <a:p>
            <a:pPr marL="0" indent="0">
              <a:buNone/>
            </a:pPr>
            <a:r>
              <a:rPr lang="en-US" sz="2000" dirty="0"/>
              <a:t> -Conducting pricing analysis</a:t>
            </a:r>
          </a:p>
          <a:p>
            <a:pPr marL="0" indent="0">
              <a:buNone/>
            </a:pPr>
            <a:r>
              <a:rPr lang="en-US" sz="2000" dirty="0"/>
              <a:t> </a:t>
            </a:r>
          </a:p>
          <a:p>
            <a:pPr marL="0" indent="0">
              <a:buNone/>
            </a:pPr>
            <a:r>
              <a:rPr lang="en-US" sz="2000" dirty="0"/>
              <a:t>Example: Investigate Oster price changes with respect to current market conditions</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3810000"/>
            <a:ext cx="377190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3040855"/>
            <a:ext cx="4695825" cy="275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499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Reporting Conjoint Results: Conjoint Market Simulation and Simulators</a:t>
            </a:r>
          </a:p>
        </p:txBody>
      </p:sp>
      <p:sp>
        <p:nvSpPr>
          <p:cNvPr id="3" name="Content Placeholder 2"/>
          <p:cNvSpPr>
            <a:spLocks noGrp="1"/>
          </p:cNvSpPr>
          <p:nvPr>
            <p:ph idx="1"/>
          </p:nvPr>
        </p:nvSpPr>
        <p:spPr>
          <a:xfrm>
            <a:off x="457200" y="1295401"/>
            <a:ext cx="8229600" cy="1219200"/>
          </a:xfrm>
        </p:spPr>
        <p:txBody>
          <a:bodyPr>
            <a:normAutofit/>
          </a:bodyPr>
          <a:lstStyle/>
          <a:p>
            <a:pPr marL="0" indent="0">
              <a:buNone/>
            </a:pPr>
            <a:r>
              <a:rPr lang="en-US" sz="2000" u="sng" dirty="0"/>
              <a:t>Simulator Features</a:t>
            </a:r>
            <a:endParaRPr lang="en-US" sz="2000" dirty="0"/>
          </a:p>
          <a:p>
            <a:pPr marL="0" indent="0">
              <a:buNone/>
            </a:pPr>
            <a:r>
              <a:rPr lang="en-US" sz="2000" dirty="0"/>
              <a:t> </a:t>
            </a:r>
          </a:p>
          <a:p>
            <a:pPr marL="0" indent="0">
              <a:buNone/>
            </a:pPr>
            <a:r>
              <a:rPr lang="en-US" sz="2000" dirty="0"/>
              <a:t>-Segment level analyses are readily made</a:t>
            </a:r>
          </a:p>
          <a:p>
            <a:pPr marL="0" indent="0">
              <a:buNone/>
            </a:pPr>
            <a:endParaRPr lang="en-US" sz="2000"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981200"/>
            <a:ext cx="9258300" cy="241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962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Reporting Conjoint Results: Conjoint Market Simulation and Simulators</a:t>
            </a:r>
          </a:p>
        </p:txBody>
      </p:sp>
      <p:sp>
        <p:nvSpPr>
          <p:cNvPr id="3" name="Content Placeholder 2"/>
          <p:cNvSpPr>
            <a:spLocks noGrp="1"/>
          </p:cNvSpPr>
          <p:nvPr>
            <p:ph idx="1"/>
          </p:nvPr>
        </p:nvSpPr>
        <p:spPr/>
        <p:txBody>
          <a:bodyPr>
            <a:normAutofit fontScale="92500" lnSpcReduction="20000"/>
          </a:bodyPr>
          <a:lstStyle/>
          <a:p>
            <a:r>
              <a:rPr lang="en-US" u="sng" dirty="0"/>
              <a:t>Estimating Actual Market Share with Conjoint Simulators</a:t>
            </a:r>
          </a:p>
          <a:p>
            <a:pPr marL="0" indent="0">
              <a:buNone/>
            </a:pPr>
            <a:r>
              <a:rPr lang="en-US" dirty="0"/>
              <a:t> </a:t>
            </a:r>
          </a:p>
          <a:p>
            <a:r>
              <a:rPr lang="en-US" dirty="0"/>
              <a:t>Conjoint utilities are derived under artificial conditions.  It is important to consider market factors such as awareness, distribution, product expectations, and the possibility of important omitted factors.  </a:t>
            </a:r>
          </a:p>
          <a:p>
            <a:pPr marL="0" indent="0">
              <a:buNone/>
            </a:pPr>
            <a:r>
              <a:rPr lang="en-US" dirty="0"/>
              <a:t> </a:t>
            </a:r>
          </a:p>
          <a:p>
            <a:r>
              <a:rPr lang="en-US" dirty="0"/>
              <a:t>Adjustments/calibrations are often made in attempts to better model the actual market. </a:t>
            </a:r>
          </a:p>
          <a:p>
            <a:pPr marL="0" indent="0">
              <a:buNone/>
            </a:pPr>
            <a:endParaRPr lang="en-US" dirty="0"/>
          </a:p>
        </p:txBody>
      </p:sp>
    </p:spTree>
    <p:extLst>
      <p:ext uri="{BB962C8B-B14F-4D97-AF65-F5344CB8AC3E}">
        <p14:creationId xmlns:p14="http://schemas.microsoft.com/office/powerpoint/2010/main" val="2791492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Full Profile Conjoint and Experimental Design</a:t>
            </a:r>
          </a:p>
        </p:txBody>
      </p:sp>
      <p:sp>
        <p:nvSpPr>
          <p:cNvPr id="3" name="Content Placeholder 2"/>
          <p:cNvSpPr>
            <a:spLocks noGrp="1"/>
          </p:cNvSpPr>
          <p:nvPr>
            <p:ph idx="1"/>
          </p:nvPr>
        </p:nvSpPr>
        <p:spPr>
          <a:xfrm>
            <a:off x="457200" y="1371600"/>
            <a:ext cx="8229600" cy="4525963"/>
          </a:xfrm>
        </p:spPr>
        <p:txBody>
          <a:bodyPr>
            <a:normAutofit fontScale="77500" lnSpcReduction="20000"/>
          </a:bodyPr>
          <a:lstStyle/>
          <a:p>
            <a:pPr marL="0" indent="0">
              <a:buNone/>
            </a:pPr>
            <a:r>
              <a:rPr lang="en-US" sz="2800" u="sng" dirty="0"/>
              <a:t>Introduction to full profile conjoint</a:t>
            </a:r>
            <a:endParaRPr lang="en-US" sz="2800" dirty="0"/>
          </a:p>
          <a:p>
            <a:pPr marL="0" indent="0">
              <a:buNone/>
            </a:pPr>
            <a:r>
              <a:rPr lang="en-US" sz="2800" dirty="0"/>
              <a:t>With the full profile method of conjoint, respondents are presented with a set of entire product/service profiles.  Preference ratings or rankings are obtained for each profile and this information is used to determine the part-</a:t>
            </a:r>
            <a:r>
              <a:rPr lang="en-US" sz="2800" dirty="0" err="1"/>
              <a:t>worths</a:t>
            </a:r>
            <a:r>
              <a:rPr lang="en-US" sz="2800" dirty="0"/>
              <a:t> of the attribute levels.</a:t>
            </a:r>
          </a:p>
          <a:p>
            <a:pPr marL="0" indent="0">
              <a:buNone/>
            </a:pPr>
            <a:r>
              <a:rPr lang="en-US" sz="2800" dirty="0"/>
              <a:t> </a:t>
            </a:r>
          </a:p>
          <a:p>
            <a:pPr marL="0" indent="0">
              <a:buNone/>
            </a:pPr>
            <a:r>
              <a:rPr lang="en-US" sz="2800" dirty="0"/>
              <a:t>An advantage of this methodology is the realism provided by evaluations of entire product/service profiles.</a:t>
            </a:r>
          </a:p>
          <a:p>
            <a:pPr marL="0" indent="0">
              <a:buNone/>
            </a:pPr>
            <a:r>
              <a:rPr lang="en-US" sz="2800" dirty="0"/>
              <a:t> Example:</a:t>
            </a:r>
          </a:p>
          <a:p>
            <a:pPr marL="0" indent="0">
              <a:buNone/>
            </a:pPr>
            <a:r>
              <a:rPr lang="en-US" sz="2800" b="1" u="sng" dirty="0"/>
              <a:t>Brand</a:t>
            </a:r>
            <a:r>
              <a:rPr lang="en-US" sz="2800" b="1" dirty="0"/>
              <a:t>			</a:t>
            </a:r>
            <a:r>
              <a:rPr lang="en-US" sz="2800" b="1" u="sng" dirty="0"/>
              <a:t>Loaf Shape</a:t>
            </a:r>
            <a:r>
              <a:rPr lang="en-US" sz="2800" b="1" dirty="0"/>
              <a:t>		</a:t>
            </a:r>
            <a:r>
              <a:rPr lang="en-US" sz="2800" b="1" u="sng" dirty="0"/>
              <a:t>Price</a:t>
            </a:r>
            <a:endParaRPr lang="en-US" sz="2800" b="1" dirty="0"/>
          </a:p>
          <a:p>
            <a:pPr marL="0" indent="0">
              <a:buNone/>
            </a:pPr>
            <a:r>
              <a:rPr lang="en-US" sz="2800" dirty="0"/>
              <a:t>Oster			Square			$139</a:t>
            </a:r>
          </a:p>
          <a:p>
            <a:pPr marL="0" indent="0">
              <a:buNone/>
            </a:pPr>
            <a:r>
              <a:rPr lang="en-US" sz="2800" dirty="0"/>
              <a:t>Braun			Rectangular		$149</a:t>
            </a:r>
          </a:p>
          <a:p>
            <a:pPr marL="0" indent="0">
              <a:buNone/>
            </a:pPr>
            <a:r>
              <a:rPr lang="en-US" sz="2800" dirty="0"/>
              <a:t>Sears						$159</a:t>
            </a:r>
          </a:p>
          <a:p>
            <a:pPr marL="0" indent="0">
              <a:buNone/>
            </a:pPr>
            <a:r>
              <a:rPr lang="en-US" sz="2800" dirty="0"/>
              <a:t>Panasonic</a:t>
            </a:r>
          </a:p>
          <a:p>
            <a:pPr marL="0" indent="0">
              <a:buNone/>
            </a:pPr>
            <a:endParaRPr lang="en-US" sz="2800" u="sng"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5334000"/>
            <a:ext cx="206692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0951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487362"/>
          </a:xfrm>
        </p:spPr>
        <p:txBody>
          <a:bodyPr>
            <a:normAutofit fontScale="90000"/>
          </a:bodyPr>
          <a:lstStyle/>
          <a:p>
            <a:pPr algn="l"/>
            <a:r>
              <a:rPr lang="en-US" sz="3100" u="sng" dirty="0"/>
              <a:t>Introduction to full profile conjoint</a:t>
            </a:r>
            <a:br>
              <a:rPr lang="en-US" dirty="0"/>
            </a:br>
            <a:endParaRPr lang="en-US" dirty="0"/>
          </a:p>
        </p:txBody>
      </p:sp>
      <p:sp>
        <p:nvSpPr>
          <p:cNvPr id="3" name="Content Placeholder 2"/>
          <p:cNvSpPr>
            <a:spLocks noGrp="1"/>
          </p:cNvSpPr>
          <p:nvPr>
            <p:ph idx="1"/>
          </p:nvPr>
        </p:nvSpPr>
        <p:spPr>
          <a:xfrm>
            <a:off x="304800" y="990601"/>
            <a:ext cx="8229600" cy="1676400"/>
          </a:xfrm>
        </p:spPr>
        <p:txBody>
          <a:bodyPr/>
          <a:lstStyle/>
          <a:p>
            <a:pPr marL="0" indent="0">
              <a:buNone/>
            </a:pPr>
            <a:r>
              <a:rPr lang="en-US" sz="2000" dirty="0"/>
              <a:t>For the bread maker example there are 24 different profiles that are possible.</a:t>
            </a:r>
          </a:p>
          <a:p>
            <a:pPr marL="0" indent="0">
              <a:buNone/>
            </a:pPr>
            <a:r>
              <a:rPr lang="en-US" sz="2000" dirty="0"/>
              <a:t> </a:t>
            </a:r>
          </a:p>
          <a:p>
            <a:pPr marL="0" indent="0">
              <a:buNone/>
            </a:pPr>
            <a:r>
              <a:rPr lang="en-US" sz="2000" dirty="0"/>
              <a:t>A respondent provided preference ratings for each profile using a scale from 0 (lowest preference) to 100 (highest preference).  Results are provided below.</a:t>
            </a:r>
          </a:p>
          <a:p>
            <a:pPr marL="0" indent="0">
              <a:buNone/>
            </a:pPr>
            <a:endParaRPr lang="en-US"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0" y="2514600"/>
            <a:ext cx="2590800" cy="3954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7341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1"/>
            <a:ext cx="8229600" cy="1371600"/>
          </a:xfrm>
        </p:spPr>
        <p:txBody>
          <a:bodyPr>
            <a:normAutofit fontScale="92500" lnSpcReduction="10000"/>
          </a:bodyPr>
          <a:lstStyle/>
          <a:p>
            <a:pPr marL="0" indent="0">
              <a:buNone/>
            </a:pPr>
            <a:r>
              <a:rPr lang="en-US" u="sng" dirty="0"/>
              <a:t>Introduction to full profile conjoint</a:t>
            </a:r>
            <a:endParaRPr lang="en-US" dirty="0"/>
          </a:p>
          <a:p>
            <a:pPr marL="0" indent="0">
              <a:buNone/>
            </a:pPr>
            <a:r>
              <a:rPr lang="en-US" sz="2000" dirty="0"/>
              <a:t>Ordinary least squares regression (OLS) can be used to obtain the part-worth estimates.  Note that effects coding is typically used in conjoint for the attributes.  Data is in SPSS  file </a:t>
            </a:r>
            <a:r>
              <a:rPr lang="en-US" sz="2000" b="1" dirty="0" err="1"/>
              <a:t>FPC_BdMkr_full.sav</a:t>
            </a:r>
            <a:endParaRPr lang="en-US" sz="2000" b="1"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828800"/>
            <a:ext cx="8173708" cy="4311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1055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229600" cy="4525963"/>
          </a:xfrm>
        </p:spPr>
        <p:txBody>
          <a:bodyPr/>
          <a:lstStyle/>
          <a:p>
            <a:pPr marL="0" indent="0">
              <a:buNone/>
            </a:pPr>
            <a:r>
              <a:rPr lang="en-US" u="sng" dirty="0"/>
              <a:t>Introduction to full profile conjoint</a:t>
            </a:r>
            <a:endParaRPr lang="en-US" dirty="0"/>
          </a:p>
          <a:p>
            <a:pPr marL="0" indent="0">
              <a:buNone/>
            </a:pPr>
            <a:endParaRPr lang="en-US" dirty="0"/>
          </a:p>
          <a:p>
            <a:pPr marL="0" indent="0">
              <a:buNone/>
            </a:pPr>
            <a:endParaRPr lang="en-US" dirty="0"/>
          </a:p>
        </p:txBody>
      </p:sp>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143000"/>
            <a:ext cx="9824443"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6782950F-4542-4249-96DC-EA8B9232408D}"/>
              </a:ext>
            </a:extLst>
          </p:cNvPr>
          <p:cNvSpPr txBox="1"/>
          <p:nvPr/>
        </p:nvSpPr>
        <p:spPr>
          <a:xfrm>
            <a:off x="304800" y="6019800"/>
            <a:ext cx="6248400" cy="338554"/>
          </a:xfrm>
          <a:prstGeom prst="rect">
            <a:avLst/>
          </a:prstGeom>
          <a:noFill/>
        </p:spPr>
        <p:txBody>
          <a:bodyPr wrap="square" rtlCol="0">
            <a:spAutoFit/>
          </a:bodyPr>
          <a:lstStyle/>
          <a:p>
            <a:r>
              <a:rPr lang="en-US" sz="1600" dirty="0"/>
              <a:t>What are the importance measures for brand, shape, and price?</a:t>
            </a:r>
          </a:p>
        </p:txBody>
      </p:sp>
      <p:sp>
        <p:nvSpPr>
          <p:cNvPr id="4" name="TextBox 3">
            <a:extLst>
              <a:ext uri="{FF2B5EF4-FFF2-40B4-BE49-F238E27FC236}">
                <a16:creationId xmlns:a16="http://schemas.microsoft.com/office/drawing/2014/main" id="{2FA1972E-FCE6-4201-A414-7EB7F61A8770}"/>
              </a:ext>
            </a:extLst>
          </p:cNvPr>
          <p:cNvSpPr txBox="1"/>
          <p:nvPr/>
        </p:nvSpPr>
        <p:spPr>
          <a:xfrm>
            <a:off x="228600" y="5257800"/>
            <a:ext cx="8686800" cy="338554"/>
          </a:xfrm>
          <a:prstGeom prst="rect">
            <a:avLst/>
          </a:prstGeom>
          <a:noFill/>
        </p:spPr>
        <p:txBody>
          <a:bodyPr wrap="square" rtlCol="0">
            <a:spAutoFit/>
          </a:bodyPr>
          <a:lstStyle/>
          <a:p>
            <a:r>
              <a:rPr lang="en-US" sz="1600" dirty="0" err="1"/>
              <a:t>Yhat</a:t>
            </a:r>
            <a:r>
              <a:rPr lang="en-US" sz="1600" dirty="0"/>
              <a:t> = 54.50  +   11.83(Oster)   +   8.17(Braun)  +  3.83(Sears)   +  6.08(</a:t>
            </a:r>
            <a:r>
              <a:rPr lang="en-US" sz="1600" dirty="0" err="1"/>
              <a:t>Sqr</a:t>
            </a:r>
            <a:r>
              <a:rPr lang="en-US" sz="1600" dirty="0"/>
              <a:t>)  +  8.50($139)  +  3.25($149)</a:t>
            </a:r>
          </a:p>
        </p:txBody>
      </p:sp>
    </p:spTree>
    <p:extLst>
      <p:ext uri="{BB962C8B-B14F-4D97-AF65-F5344CB8AC3E}">
        <p14:creationId xmlns:p14="http://schemas.microsoft.com/office/powerpoint/2010/main" val="185910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Relative Attribute Importance</a:t>
            </a:r>
          </a:p>
        </p:txBody>
      </p:sp>
      <p:sp>
        <p:nvSpPr>
          <p:cNvPr id="3" name="Content Placeholder 2"/>
          <p:cNvSpPr>
            <a:spLocks noGrp="1"/>
          </p:cNvSpPr>
          <p:nvPr>
            <p:ph idx="1"/>
          </p:nvPr>
        </p:nvSpPr>
        <p:spPr>
          <a:xfrm>
            <a:off x="487680" y="1295400"/>
            <a:ext cx="8686800" cy="2133600"/>
          </a:xfrm>
        </p:spPr>
        <p:txBody>
          <a:bodyPr>
            <a:normAutofit/>
          </a:bodyPr>
          <a:lstStyle/>
          <a:p>
            <a:pPr marL="0" indent="0">
              <a:buNone/>
            </a:pPr>
            <a:r>
              <a:rPr lang="en-US" sz="2000" dirty="0"/>
              <a:t>In general, importance measures for attributes are obtained from the utility ranges. The general formulation for attribute </a:t>
            </a:r>
            <a:r>
              <a:rPr lang="en-US" sz="2000" dirty="0" err="1"/>
              <a:t>importances</a:t>
            </a:r>
            <a:r>
              <a:rPr lang="en-US" sz="2000" dirty="0"/>
              <a:t> for conjoint is as follows: </a:t>
            </a:r>
          </a:p>
          <a:p>
            <a:pPr marL="0" indent="0">
              <a:buNone/>
            </a:pPr>
            <a:r>
              <a:rPr lang="en-US" sz="2000" dirty="0"/>
              <a:t> </a:t>
            </a:r>
          </a:p>
          <a:p>
            <a:pPr marL="0" indent="0">
              <a:buNone/>
            </a:pPr>
            <a:r>
              <a:rPr lang="en-US" sz="2000" dirty="0"/>
              <a:t>Importance of Attribute a = </a:t>
            </a:r>
          </a:p>
          <a:p>
            <a:pPr marL="0" indent="0">
              <a:buNone/>
            </a:pPr>
            <a:r>
              <a:rPr lang="en-US" sz="2000" dirty="0"/>
              <a:t>(part worth range for Attribute a)/ (sum of the part-worth ranges for all attributes)</a:t>
            </a:r>
          </a:p>
          <a:p>
            <a:pPr marL="0" indent="0">
              <a:buNone/>
            </a:pP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71228"/>
            <a:ext cx="6377761" cy="300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458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3EB825-EACF-4379-9957-4255E88057AE}"/>
              </a:ext>
            </a:extLst>
          </p:cNvPr>
          <p:cNvPicPr>
            <a:picLocks noChangeAspect="1"/>
          </p:cNvPicPr>
          <p:nvPr/>
        </p:nvPicPr>
        <p:blipFill>
          <a:blip r:embed="rId2"/>
          <a:stretch>
            <a:fillRect/>
          </a:stretch>
        </p:blipFill>
        <p:spPr>
          <a:xfrm>
            <a:off x="762000" y="1334842"/>
            <a:ext cx="4182218" cy="4188315"/>
          </a:xfrm>
          <a:prstGeom prst="rect">
            <a:avLst/>
          </a:prstGeom>
        </p:spPr>
      </p:pic>
      <p:pic>
        <p:nvPicPr>
          <p:cNvPr id="5" name="Picture 4">
            <a:extLst>
              <a:ext uri="{FF2B5EF4-FFF2-40B4-BE49-F238E27FC236}">
                <a16:creationId xmlns:a16="http://schemas.microsoft.com/office/drawing/2014/main" id="{9C2343BF-BEA1-4693-9910-4D574A0A47BB}"/>
              </a:ext>
            </a:extLst>
          </p:cNvPr>
          <p:cNvPicPr>
            <a:picLocks noChangeAspect="1"/>
          </p:cNvPicPr>
          <p:nvPr/>
        </p:nvPicPr>
        <p:blipFill>
          <a:blip r:embed="rId3"/>
          <a:stretch>
            <a:fillRect/>
          </a:stretch>
        </p:blipFill>
        <p:spPr>
          <a:xfrm>
            <a:off x="5029200" y="1341216"/>
            <a:ext cx="1402202" cy="4188315"/>
          </a:xfrm>
          <a:prstGeom prst="rect">
            <a:avLst/>
          </a:prstGeom>
        </p:spPr>
      </p:pic>
      <p:sp>
        <p:nvSpPr>
          <p:cNvPr id="6" name="TextBox 5">
            <a:extLst>
              <a:ext uri="{FF2B5EF4-FFF2-40B4-BE49-F238E27FC236}">
                <a16:creationId xmlns:a16="http://schemas.microsoft.com/office/drawing/2014/main" id="{AB323888-0611-4DA2-9170-CF36419D1539}"/>
              </a:ext>
            </a:extLst>
          </p:cNvPr>
          <p:cNvSpPr txBox="1"/>
          <p:nvPr/>
        </p:nvSpPr>
        <p:spPr>
          <a:xfrm>
            <a:off x="1447800" y="609600"/>
            <a:ext cx="6248400" cy="523220"/>
          </a:xfrm>
          <a:prstGeom prst="rect">
            <a:avLst/>
          </a:prstGeom>
          <a:noFill/>
        </p:spPr>
        <p:txBody>
          <a:bodyPr wrap="square" rtlCol="0">
            <a:spAutoFit/>
          </a:bodyPr>
          <a:lstStyle/>
          <a:p>
            <a:r>
              <a:rPr lang="en-US" sz="2800" dirty="0"/>
              <a:t>Standard Output from Conjoint Software</a:t>
            </a:r>
          </a:p>
        </p:txBody>
      </p:sp>
    </p:spTree>
    <p:extLst>
      <p:ext uri="{BB962C8B-B14F-4D97-AF65-F5344CB8AC3E}">
        <p14:creationId xmlns:p14="http://schemas.microsoft.com/office/powerpoint/2010/main" val="3859942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pPr algn="l"/>
            <a:r>
              <a:rPr lang="en-US" sz="2800" u="sng" dirty="0"/>
              <a:t>Experimental Design for Conjoint</a:t>
            </a:r>
          </a:p>
        </p:txBody>
      </p:sp>
      <p:sp>
        <p:nvSpPr>
          <p:cNvPr id="3" name="Content Placeholder 2"/>
          <p:cNvSpPr>
            <a:spLocks noGrp="1"/>
          </p:cNvSpPr>
          <p:nvPr>
            <p:ph idx="1"/>
          </p:nvPr>
        </p:nvSpPr>
        <p:spPr>
          <a:xfrm>
            <a:off x="457200" y="1600200"/>
            <a:ext cx="8229600" cy="4525963"/>
          </a:xfrm>
        </p:spPr>
        <p:txBody>
          <a:bodyPr>
            <a:noAutofit/>
          </a:bodyPr>
          <a:lstStyle/>
          <a:p>
            <a:pPr marL="0" indent="0">
              <a:buNone/>
            </a:pPr>
            <a:r>
              <a:rPr lang="en-US" sz="1800" dirty="0"/>
              <a:t>Note that in our example the design considered all possible combinations (</a:t>
            </a:r>
            <a:r>
              <a:rPr lang="en-US" sz="1800" u="sng" dirty="0"/>
              <a:t>called a full factorial design</a:t>
            </a:r>
            <a:r>
              <a:rPr lang="en-US" sz="1800" dirty="0"/>
              <a:t>).  However, in practice it is typically sufficient to use only a fraction of the total number of combinations (</a:t>
            </a:r>
            <a:r>
              <a:rPr lang="en-US" sz="1800" u="sng" dirty="0"/>
              <a:t>called a </a:t>
            </a:r>
            <a:r>
              <a:rPr lang="en-US" sz="1800" u="sng" dirty="0" err="1"/>
              <a:t>frational</a:t>
            </a:r>
            <a:r>
              <a:rPr lang="en-US" sz="1800" u="sng" dirty="0"/>
              <a:t> factorial design</a:t>
            </a:r>
            <a:r>
              <a:rPr lang="en-US" sz="1800" dirty="0"/>
              <a:t>) to estimate the needed part </a:t>
            </a:r>
            <a:r>
              <a:rPr lang="en-US" sz="1800" dirty="0" err="1"/>
              <a:t>worths</a:t>
            </a:r>
            <a:r>
              <a:rPr lang="en-US" sz="1800" dirty="0"/>
              <a:t>.  </a:t>
            </a:r>
          </a:p>
          <a:p>
            <a:pPr marL="0" indent="0">
              <a:buNone/>
            </a:pPr>
            <a:r>
              <a:rPr lang="en-US" sz="1800" dirty="0"/>
              <a:t>In fact, it is often impractical to employ all possible combinations in a conjoint design.  The resulting number of profiles to evaluate may be too many and may include some unrealistic combinations.  </a:t>
            </a:r>
          </a:p>
          <a:p>
            <a:pPr marL="0" indent="0">
              <a:buNone/>
            </a:pPr>
            <a:r>
              <a:rPr lang="en-US" sz="1800" dirty="0"/>
              <a:t>  </a:t>
            </a:r>
          </a:p>
          <a:p>
            <a:pPr marL="0" indent="0">
              <a:buNone/>
            </a:pPr>
            <a:r>
              <a:rPr lang="en-US" sz="1800" dirty="0"/>
              <a:t>Basically, an </a:t>
            </a:r>
            <a:r>
              <a:rPr lang="en-US" sz="1800" b="1" dirty="0"/>
              <a:t>experimental design </a:t>
            </a:r>
            <a:r>
              <a:rPr lang="en-US" sz="1800" dirty="0"/>
              <a:t>for conjoint specifies </a:t>
            </a:r>
          </a:p>
          <a:p>
            <a:pPr marL="0" indent="0">
              <a:buNone/>
            </a:pPr>
            <a:r>
              <a:rPr lang="en-US" sz="1800" dirty="0"/>
              <a:t> -</a:t>
            </a:r>
            <a:r>
              <a:rPr lang="en-US" sz="1800" b="1" dirty="0"/>
              <a:t>How many profiles </a:t>
            </a:r>
            <a:r>
              <a:rPr lang="en-US" sz="1800" dirty="0"/>
              <a:t>the respondent will evaluate, and</a:t>
            </a:r>
          </a:p>
          <a:p>
            <a:pPr marL="0" indent="0">
              <a:buNone/>
            </a:pPr>
            <a:r>
              <a:rPr lang="en-US" sz="1800" dirty="0"/>
              <a:t> </a:t>
            </a:r>
          </a:p>
          <a:p>
            <a:pPr marL="0" lvl="0" indent="0">
              <a:buNone/>
            </a:pPr>
            <a:r>
              <a:rPr lang="en-US" sz="1800" dirty="0"/>
              <a:t>-The </a:t>
            </a:r>
            <a:r>
              <a:rPr lang="en-US" sz="1800" b="1" dirty="0"/>
              <a:t>composition of the profiles</a:t>
            </a:r>
          </a:p>
          <a:p>
            <a:pPr marL="0" indent="0">
              <a:buNone/>
            </a:pPr>
            <a:r>
              <a:rPr lang="en-US" sz="1800" dirty="0"/>
              <a:t>  </a:t>
            </a:r>
          </a:p>
          <a:p>
            <a:pPr marL="0" indent="0">
              <a:buNone/>
            </a:pPr>
            <a:r>
              <a:rPr lang="en-US" sz="1800" dirty="0"/>
              <a:t>We will consider how to create and evaluate (what’s the difference between a good design and one that’s less than good) experimental designs for conjoint.</a:t>
            </a:r>
          </a:p>
          <a:p>
            <a:pPr marL="0" indent="0">
              <a:buNone/>
            </a:pPr>
            <a:endParaRPr lang="en-US" sz="2000" dirty="0"/>
          </a:p>
        </p:txBody>
      </p:sp>
      <p:pic>
        <p:nvPicPr>
          <p:cNvPr id="5" name="Picture 4">
            <a:extLst>
              <a:ext uri="{FF2B5EF4-FFF2-40B4-BE49-F238E27FC236}">
                <a16:creationId xmlns:a16="http://schemas.microsoft.com/office/drawing/2014/main" id="{55616975-8FA8-4621-AFEE-385C46C87473}"/>
              </a:ext>
            </a:extLst>
          </p:cNvPr>
          <p:cNvPicPr>
            <a:picLocks noChangeAspect="1"/>
          </p:cNvPicPr>
          <p:nvPr/>
        </p:nvPicPr>
        <p:blipFill>
          <a:blip r:embed="rId2"/>
          <a:stretch>
            <a:fillRect/>
          </a:stretch>
        </p:blipFill>
        <p:spPr>
          <a:xfrm>
            <a:off x="7315200" y="152400"/>
            <a:ext cx="1066987" cy="1411030"/>
          </a:xfrm>
          <a:prstGeom prst="rect">
            <a:avLst/>
          </a:prstGeom>
        </p:spPr>
      </p:pic>
    </p:spTree>
    <p:extLst>
      <p:ext uri="{BB962C8B-B14F-4D97-AF65-F5344CB8AC3E}">
        <p14:creationId xmlns:p14="http://schemas.microsoft.com/office/powerpoint/2010/main" val="422020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Conjoint and Discrete Choice</a:t>
            </a:r>
          </a:p>
        </p:txBody>
      </p:sp>
      <p:sp>
        <p:nvSpPr>
          <p:cNvPr id="3" name="Content Placeholder 2"/>
          <p:cNvSpPr>
            <a:spLocks noGrp="1"/>
          </p:cNvSpPr>
          <p:nvPr>
            <p:ph idx="1"/>
          </p:nvPr>
        </p:nvSpPr>
        <p:spPr/>
        <p:txBody>
          <a:bodyPr/>
          <a:lstStyle/>
          <a:p>
            <a:r>
              <a:rPr lang="en-US" dirty="0"/>
              <a:t>Example: In the purchase of a bread maker, how important to you are each of the following (rate using a 0 to 10 scale).</a:t>
            </a:r>
          </a:p>
          <a:p>
            <a:pPr lvl="1"/>
            <a:r>
              <a:rPr lang="en-US" dirty="0"/>
              <a:t>Brand</a:t>
            </a:r>
          </a:p>
          <a:p>
            <a:pPr lvl="1"/>
            <a:r>
              <a:rPr lang="en-US" dirty="0"/>
              <a:t>Capacity</a:t>
            </a:r>
          </a:p>
          <a:p>
            <a:pPr lvl="1"/>
            <a:r>
              <a:rPr lang="en-US" dirty="0"/>
              <a:t>Loaf Shape</a:t>
            </a:r>
          </a:p>
          <a:p>
            <a:pPr lvl="1"/>
            <a:r>
              <a:rPr lang="en-US" dirty="0"/>
              <a:t>Price</a:t>
            </a:r>
          </a:p>
          <a:p>
            <a:endParaRPr lang="en-US" dirty="0"/>
          </a:p>
        </p:txBody>
      </p:sp>
    </p:spTree>
    <p:extLst>
      <p:ext uri="{BB962C8B-B14F-4D97-AF65-F5344CB8AC3E}">
        <p14:creationId xmlns:p14="http://schemas.microsoft.com/office/powerpoint/2010/main" val="2886775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229600" cy="5867400"/>
          </a:xfrm>
        </p:spPr>
        <p:txBody>
          <a:bodyPr>
            <a:noAutofit/>
          </a:bodyPr>
          <a:lstStyle/>
          <a:p>
            <a:pPr marL="0" indent="0">
              <a:buNone/>
            </a:pPr>
            <a:r>
              <a:rPr lang="en-US" sz="2800" u="sng" dirty="0"/>
              <a:t>Experimental Design for Conjoint</a:t>
            </a:r>
          </a:p>
          <a:p>
            <a:pPr marL="0" indent="0">
              <a:buNone/>
            </a:pPr>
            <a:r>
              <a:rPr lang="en-US" sz="2000" dirty="0"/>
              <a:t>Good designs help produce “Good” (</a:t>
            </a:r>
            <a:r>
              <a:rPr lang="en-US" sz="2000" u="sng" dirty="0"/>
              <a:t>Precise</a:t>
            </a:r>
            <a:r>
              <a:rPr lang="en-US" sz="2000" dirty="0"/>
              <a:t>) utility estimates (small standard errors).</a:t>
            </a:r>
          </a:p>
          <a:p>
            <a:pPr marL="0" indent="0">
              <a:buNone/>
            </a:pPr>
            <a:r>
              <a:rPr lang="en-US" sz="2000" dirty="0"/>
              <a:t>In statistical terms we want our designs to be efficient (small standard errors)</a:t>
            </a:r>
          </a:p>
          <a:p>
            <a:pPr marL="0" indent="0">
              <a:buNone/>
            </a:pPr>
            <a:endParaRPr lang="en-US" sz="2000" dirty="0"/>
          </a:p>
          <a:p>
            <a:pPr marL="0" indent="0">
              <a:buNone/>
            </a:pPr>
            <a:r>
              <a:rPr lang="en-US" sz="2000" dirty="0"/>
              <a:t>Designs that are both </a:t>
            </a:r>
            <a:r>
              <a:rPr lang="en-US" sz="2000" u="sng" dirty="0"/>
              <a:t>balanced</a:t>
            </a:r>
            <a:r>
              <a:rPr lang="en-US" sz="2000" dirty="0"/>
              <a:t> and </a:t>
            </a:r>
            <a:r>
              <a:rPr lang="en-US" sz="2000" u="sng" dirty="0"/>
              <a:t>orthogonal</a:t>
            </a:r>
            <a:r>
              <a:rPr lang="en-US" sz="2000" dirty="0"/>
              <a:t> are optimal (will produce the most precise utility estimates (smallest standard errors)).</a:t>
            </a:r>
          </a:p>
          <a:p>
            <a:pPr marL="0" indent="0">
              <a:buNone/>
            </a:pPr>
            <a:endParaRPr lang="en-US" sz="2000" dirty="0"/>
          </a:p>
          <a:p>
            <a:pPr marL="0" indent="0">
              <a:buNone/>
            </a:pPr>
            <a:r>
              <a:rPr lang="en-US" sz="2000" dirty="0"/>
              <a:t>-</a:t>
            </a:r>
            <a:r>
              <a:rPr lang="en-US" sz="2000" u="sng" dirty="0"/>
              <a:t>Balance</a:t>
            </a:r>
            <a:r>
              <a:rPr lang="en-US" sz="2000" dirty="0"/>
              <a:t>- A design is balanced if for all factors, the corresponding levels appear with the same frequency.</a:t>
            </a:r>
          </a:p>
          <a:p>
            <a:pPr marL="0" indent="0">
              <a:buNone/>
            </a:pPr>
            <a:endParaRPr lang="en-US" sz="2000" dirty="0"/>
          </a:p>
          <a:p>
            <a:pPr marL="0" indent="0">
              <a:buNone/>
            </a:pPr>
            <a:r>
              <a:rPr lang="en-US" sz="2000" dirty="0"/>
              <a:t>-</a:t>
            </a:r>
            <a:r>
              <a:rPr lang="en-US" sz="2000" u="sng" dirty="0"/>
              <a:t>Orthogonal</a:t>
            </a:r>
            <a:r>
              <a:rPr lang="en-US" sz="2000" dirty="0"/>
              <a:t>- For an orthogonal design, all factors are uncorrelated.</a:t>
            </a:r>
          </a:p>
          <a:p>
            <a:pPr marL="0" indent="0">
              <a:buNone/>
            </a:pPr>
            <a:endParaRPr lang="en-US" sz="2000" dirty="0"/>
          </a:p>
          <a:p>
            <a:pPr marL="0" indent="0">
              <a:buNone/>
            </a:pPr>
            <a:r>
              <a:rPr lang="en-US" sz="2000" dirty="0"/>
              <a:t>Typically, we can get good designs with less than perfect balance and </a:t>
            </a:r>
            <a:r>
              <a:rPr lang="en-US" sz="2000" u="sng" dirty="0"/>
              <a:t>near</a:t>
            </a:r>
            <a:r>
              <a:rPr lang="en-US" sz="2000" dirty="0"/>
              <a:t> orthogonality.</a:t>
            </a:r>
          </a:p>
          <a:p>
            <a:pPr marL="0" indent="0">
              <a:buNone/>
            </a:pPr>
            <a:endParaRPr lang="en-US" sz="24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lvl="1"/>
            <a:endParaRPr lang="en-US" sz="2000" dirty="0"/>
          </a:p>
          <a:p>
            <a:pPr marL="0" indent="0">
              <a:buNone/>
            </a:pPr>
            <a:endParaRPr lang="en-US" sz="2000" u="sng" dirty="0"/>
          </a:p>
        </p:txBody>
      </p:sp>
    </p:spTree>
    <p:extLst>
      <p:ext uri="{BB962C8B-B14F-4D97-AF65-F5344CB8AC3E}">
        <p14:creationId xmlns:p14="http://schemas.microsoft.com/office/powerpoint/2010/main" val="72461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229600" cy="6248399"/>
          </a:xfrm>
        </p:spPr>
        <p:txBody>
          <a:bodyPr>
            <a:normAutofit fontScale="47500" lnSpcReduction="20000"/>
          </a:bodyPr>
          <a:lstStyle/>
          <a:p>
            <a:pPr marL="0" indent="0">
              <a:buNone/>
            </a:pPr>
            <a:endParaRPr lang="en-US" u="sng" dirty="0"/>
          </a:p>
          <a:p>
            <a:pPr marL="0" indent="0">
              <a:buNone/>
            </a:pPr>
            <a:r>
              <a:rPr lang="en-US" sz="4200" u="sng" dirty="0"/>
              <a:t>D-Efficiency</a:t>
            </a:r>
            <a:r>
              <a:rPr lang="en-US" sz="4200" dirty="0"/>
              <a:t> is an overall measure of design efficiency that ranges from 0 to 100.  It is based on the average size of the utility standard errors</a:t>
            </a:r>
          </a:p>
          <a:p>
            <a:pPr marL="0" indent="0">
              <a:buNone/>
            </a:pPr>
            <a:endParaRPr lang="en-US" sz="4200" dirty="0"/>
          </a:p>
          <a:p>
            <a:pPr marL="0" indent="0">
              <a:buNone/>
            </a:pPr>
            <a:r>
              <a:rPr lang="en-US" sz="4200" dirty="0"/>
              <a:t>100%  D-efficient designs are both balanced and orthogonal (for a given sample size, will produce the most precise utility estimates (smallest standard errors).  </a:t>
            </a:r>
          </a:p>
          <a:p>
            <a:pPr marL="0" indent="0">
              <a:buNone/>
            </a:pPr>
            <a:endParaRPr lang="en-US" sz="4200" dirty="0"/>
          </a:p>
          <a:p>
            <a:pPr marL="0" indent="0">
              <a:buNone/>
            </a:pPr>
            <a:r>
              <a:rPr lang="en-US" sz="4200" dirty="0"/>
              <a:t>A design with a D-efficiency value of 0 is so poor, not all utilities can be estimated.</a:t>
            </a:r>
          </a:p>
          <a:p>
            <a:pPr marL="0" indent="0">
              <a:buNone/>
            </a:pPr>
            <a:endParaRPr lang="en-US" sz="4200" dirty="0"/>
          </a:p>
          <a:p>
            <a:pPr marL="0" indent="0">
              <a:buNone/>
            </a:pPr>
            <a:r>
              <a:rPr lang="en-US" sz="4200" dirty="0"/>
              <a:t>Designs that are 100% efficient are often impractical in practice</a:t>
            </a:r>
          </a:p>
          <a:p>
            <a:pPr marL="0" indent="0">
              <a:buNone/>
            </a:pPr>
            <a:r>
              <a:rPr lang="en-US" sz="4200" dirty="0"/>
              <a:t>–-Too large</a:t>
            </a:r>
          </a:p>
          <a:p>
            <a:pPr marL="0" indent="0">
              <a:buNone/>
            </a:pPr>
            <a:r>
              <a:rPr lang="en-US" sz="4200" dirty="0"/>
              <a:t> </a:t>
            </a:r>
          </a:p>
          <a:p>
            <a:pPr marL="0" indent="0">
              <a:buNone/>
            </a:pPr>
            <a:r>
              <a:rPr lang="en-US" sz="4200" dirty="0"/>
              <a:t>Typically, we can get good designs with less than perfect balance and </a:t>
            </a:r>
            <a:r>
              <a:rPr lang="en-US" sz="4200" u="sng" dirty="0"/>
              <a:t>near</a:t>
            </a:r>
            <a:r>
              <a:rPr lang="en-US" sz="4200" dirty="0"/>
              <a:t> </a:t>
            </a:r>
            <a:r>
              <a:rPr lang="en-US" sz="4200" dirty="0" err="1"/>
              <a:t>orthogonality</a:t>
            </a:r>
            <a:r>
              <a:rPr lang="en-US" sz="4200" dirty="0"/>
              <a:t>.</a:t>
            </a:r>
          </a:p>
          <a:p>
            <a:pPr marL="0" indent="0">
              <a:buNone/>
            </a:pPr>
            <a:endParaRPr lang="en-US" sz="4200" dirty="0"/>
          </a:p>
          <a:p>
            <a:pPr marL="0" indent="0">
              <a:buNone/>
            </a:pPr>
            <a:endParaRPr lang="en-US" sz="4200" dirty="0"/>
          </a:p>
          <a:p>
            <a:pPr marL="0" indent="0">
              <a:buNone/>
            </a:pPr>
            <a:r>
              <a:rPr lang="en-US" sz="4200" dirty="0"/>
              <a:t>When creating or evaluating a conjoint design, it is important to consider the </a:t>
            </a:r>
            <a:r>
              <a:rPr lang="en-US" sz="4200" u="sng" dirty="0"/>
              <a:t>D-efficiency measure </a:t>
            </a:r>
            <a:r>
              <a:rPr lang="en-US" sz="4200" dirty="0"/>
              <a:t>(overall measure of design quality), </a:t>
            </a:r>
            <a:r>
              <a:rPr lang="en-US" sz="4200" u="sng" dirty="0"/>
              <a:t>balance</a:t>
            </a:r>
            <a:r>
              <a:rPr lang="en-US" sz="4200" dirty="0"/>
              <a:t> (look at attribute level frequencies), and attribute correlations (</a:t>
            </a:r>
            <a:r>
              <a:rPr lang="en-US" sz="4200" u="sng" dirty="0" err="1"/>
              <a:t>orthogonality</a:t>
            </a:r>
            <a:r>
              <a:rPr lang="en-US" sz="4200" dirty="0"/>
              <a:t>)</a:t>
            </a:r>
          </a:p>
          <a:p>
            <a:pPr marL="0" indent="0">
              <a:buNone/>
            </a:pPr>
            <a:endParaRPr lang="en-US" dirty="0"/>
          </a:p>
        </p:txBody>
      </p:sp>
    </p:spTree>
    <p:extLst>
      <p:ext uri="{BB962C8B-B14F-4D97-AF65-F5344CB8AC3E}">
        <p14:creationId xmlns:p14="http://schemas.microsoft.com/office/powerpoint/2010/main" val="3456976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6248400"/>
          </a:xfrm>
        </p:spPr>
        <p:txBody>
          <a:bodyPr>
            <a:normAutofit/>
          </a:bodyPr>
          <a:lstStyle/>
          <a:p>
            <a:pPr marL="0" indent="0">
              <a:buNone/>
            </a:pPr>
            <a:r>
              <a:rPr lang="en-US" sz="1900" u="sng" dirty="0"/>
              <a:t>Creating and Evaluating Designs</a:t>
            </a:r>
          </a:p>
          <a:p>
            <a:pPr marL="0" indent="0">
              <a:buNone/>
            </a:pPr>
            <a:r>
              <a:rPr lang="en-US" sz="1900" dirty="0"/>
              <a:t>Example: Laptop Computer</a:t>
            </a:r>
          </a:p>
          <a:p>
            <a:pPr marL="0" indent="0">
              <a:buNone/>
            </a:pPr>
            <a:r>
              <a:rPr lang="en-US" sz="1900" dirty="0"/>
              <a:t> </a:t>
            </a:r>
          </a:p>
          <a:p>
            <a:pPr marL="0" indent="0">
              <a:buNone/>
            </a:pPr>
            <a:r>
              <a:rPr lang="en-US" sz="1900" dirty="0"/>
              <a:t>Features and Levels</a:t>
            </a:r>
          </a:p>
          <a:p>
            <a:pPr marL="0" indent="0">
              <a:buNone/>
            </a:pPr>
            <a:r>
              <a:rPr lang="en-US" sz="1900" dirty="0"/>
              <a:t> </a:t>
            </a:r>
          </a:p>
          <a:p>
            <a:pPr marL="0" indent="0">
              <a:buNone/>
            </a:pPr>
            <a:r>
              <a:rPr lang="en-US" sz="1900" b="1" dirty="0"/>
              <a:t>Processor</a:t>
            </a:r>
            <a:r>
              <a:rPr lang="en-US" sz="1900" dirty="0"/>
              <a:t> </a:t>
            </a:r>
          </a:p>
          <a:p>
            <a:pPr marL="0" indent="0">
              <a:buNone/>
            </a:pPr>
            <a:r>
              <a:rPr lang="en-US" sz="1900" b="1" u="sng" dirty="0"/>
              <a:t>Speed GHz     Price       Memory     HD</a:t>
            </a:r>
          </a:p>
          <a:p>
            <a:pPr marL="0" indent="0">
              <a:buNone/>
            </a:pPr>
            <a:r>
              <a:rPr lang="en-US" sz="1900" dirty="0"/>
              <a:t>       1.2           $  900      4  GB      250GB</a:t>
            </a:r>
          </a:p>
          <a:p>
            <a:pPr marL="0" indent="0">
              <a:buNone/>
            </a:pPr>
            <a:r>
              <a:rPr lang="en-US" sz="1900" dirty="0"/>
              <a:t>       1.6           $1100      8  GB      500GB</a:t>
            </a:r>
          </a:p>
          <a:p>
            <a:pPr marL="0" indent="0">
              <a:buNone/>
            </a:pPr>
            <a:r>
              <a:rPr lang="en-US" sz="1900" dirty="0"/>
              <a:t>       2.0           $1300</a:t>
            </a:r>
          </a:p>
          <a:p>
            <a:pPr marL="0" indent="0">
              <a:buNone/>
            </a:pPr>
            <a:r>
              <a:rPr lang="en-US" sz="1900" dirty="0"/>
              <a:t>                       $1500</a:t>
            </a:r>
          </a:p>
          <a:p>
            <a:pPr marL="0" indent="0">
              <a:buNone/>
            </a:pPr>
            <a:r>
              <a:rPr lang="en-US" sz="1900" dirty="0"/>
              <a:t>                       $1700</a:t>
            </a:r>
          </a:p>
          <a:p>
            <a:pPr marL="0" indent="0">
              <a:buNone/>
            </a:pPr>
            <a:r>
              <a:rPr lang="en-US" sz="1900" dirty="0"/>
              <a:t> </a:t>
            </a:r>
          </a:p>
          <a:p>
            <a:pPr marL="0" indent="0">
              <a:buNone/>
            </a:pPr>
            <a:r>
              <a:rPr lang="en-US" sz="1900" dirty="0"/>
              <a:t>Note this example has </a:t>
            </a:r>
          </a:p>
          <a:p>
            <a:pPr marL="0" indent="0">
              <a:buNone/>
            </a:pPr>
            <a:r>
              <a:rPr lang="en-US" sz="1900" dirty="0"/>
              <a:t>–one 5 level factor, </a:t>
            </a:r>
          </a:p>
          <a:p>
            <a:pPr marL="0" indent="0">
              <a:buNone/>
            </a:pPr>
            <a:r>
              <a:rPr lang="en-US" sz="1900" dirty="0"/>
              <a:t>–one 3 level factor, </a:t>
            </a:r>
          </a:p>
          <a:p>
            <a:pPr marL="0" indent="0">
              <a:buNone/>
            </a:pPr>
            <a:r>
              <a:rPr lang="en-US" sz="1900" dirty="0"/>
              <a:t>–two 2 level factors.</a:t>
            </a:r>
          </a:p>
          <a:p>
            <a:pPr marL="0" indent="0">
              <a:buNone/>
            </a:pPr>
            <a:endParaRPr lang="en-US" sz="2400" dirty="0"/>
          </a:p>
          <a:p>
            <a:pPr marL="0" indent="0">
              <a:buNone/>
            </a:pPr>
            <a:endParaRPr lang="en-US" sz="2400" dirty="0"/>
          </a:p>
          <a:p>
            <a:endParaRPr lang="en-US" sz="2400" dirty="0"/>
          </a:p>
          <a:p>
            <a:endParaRPr lang="en-US" sz="2400" dirty="0"/>
          </a:p>
          <a:p>
            <a:endParaRPr lang="en-US" sz="2400" dirty="0"/>
          </a:p>
          <a:p>
            <a:pPr marL="0" indent="0">
              <a:buNone/>
            </a:pPr>
            <a:endParaRPr lang="en-US" sz="2400" u="sng" dirty="0"/>
          </a:p>
        </p:txBody>
      </p:sp>
      <p:sp>
        <p:nvSpPr>
          <p:cNvPr id="4" name="TextBox 3"/>
          <p:cNvSpPr txBox="1"/>
          <p:nvPr/>
        </p:nvSpPr>
        <p:spPr>
          <a:xfrm>
            <a:off x="3505200" y="4800600"/>
            <a:ext cx="5181600" cy="1754326"/>
          </a:xfrm>
          <a:prstGeom prst="rect">
            <a:avLst/>
          </a:prstGeom>
          <a:noFill/>
          <a:ln>
            <a:solidFill>
              <a:schemeClr val="accent1"/>
            </a:solidFill>
          </a:ln>
        </p:spPr>
        <p:txBody>
          <a:bodyPr wrap="square" rtlCol="0">
            <a:spAutoFit/>
          </a:bodyPr>
          <a:lstStyle/>
          <a:p>
            <a:r>
              <a:rPr lang="en-US" dirty="0"/>
              <a:t>How large is the full factorial?</a:t>
            </a:r>
          </a:p>
          <a:p>
            <a:r>
              <a:rPr lang="en-US" dirty="0"/>
              <a:t>  </a:t>
            </a:r>
          </a:p>
          <a:p>
            <a:r>
              <a:rPr lang="en-US" dirty="0"/>
              <a:t>How many profiles are needed (min. design size, also called the saturated design size)?</a:t>
            </a:r>
          </a:p>
          <a:p>
            <a:r>
              <a:rPr lang="en-US" dirty="0"/>
              <a:t> </a:t>
            </a:r>
          </a:p>
          <a:p>
            <a:r>
              <a:rPr lang="en-US" dirty="0"/>
              <a:t> How can we create a reasonable design?</a:t>
            </a:r>
          </a:p>
        </p:txBody>
      </p:sp>
    </p:spTree>
    <p:extLst>
      <p:ext uri="{BB962C8B-B14F-4D97-AF65-F5344CB8AC3E}">
        <p14:creationId xmlns:p14="http://schemas.microsoft.com/office/powerpoint/2010/main" val="3670048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4525963"/>
          </a:xfrm>
        </p:spPr>
        <p:txBody>
          <a:bodyPr>
            <a:noAutofit/>
          </a:bodyPr>
          <a:lstStyle/>
          <a:p>
            <a:pPr marL="0" indent="0">
              <a:buNone/>
            </a:pPr>
            <a:r>
              <a:rPr lang="en-US" sz="2400" u="sng" dirty="0"/>
              <a:t>Creating and Evaluating Designs</a:t>
            </a:r>
          </a:p>
          <a:p>
            <a:pPr marL="0" indent="0">
              <a:buNone/>
            </a:pPr>
            <a:r>
              <a:rPr lang="en-US" sz="2400" dirty="0"/>
              <a:t>Specialized software can create designs and help in evaluation.</a:t>
            </a:r>
          </a:p>
          <a:p>
            <a:pPr marL="0" indent="0">
              <a:buNone/>
            </a:pPr>
            <a:r>
              <a:rPr lang="en-US" sz="2400" dirty="0"/>
              <a:t>SAS has specialized conjoint design software.</a:t>
            </a:r>
          </a:p>
          <a:p>
            <a:pPr marL="0" indent="0">
              <a:buNone/>
            </a:pPr>
            <a:endParaRPr lang="en-US" sz="2400" dirty="0"/>
          </a:p>
          <a:p>
            <a:pPr marL="0" indent="0">
              <a:buNone/>
            </a:pPr>
            <a:r>
              <a:rPr lang="en-US" sz="2400" dirty="0"/>
              <a:t>We will use 3 SAS macros to help determine a reasonable design size, create the design, and evaluate the design</a:t>
            </a:r>
          </a:p>
          <a:p>
            <a:pPr marL="0" indent="0">
              <a:buNone/>
            </a:pPr>
            <a:endParaRPr lang="en-US" sz="2400" dirty="0"/>
          </a:p>
          <a:p>
            <a:pPr marL="0" indent="0">
              <a:buNone/>
            </a:pPr>
            <a:r>
              <a:rPr lang="en-US" sz="2400" u="sng" dirty="0"/>
              <a:t>%</a:t>
            </a:r>
            <a:r>
              <a:rPr lang="en-US" sz="2400" u="sng" dirty="0" err="1"/>
              <a:t>mktruns</a:t>
            </a:r>
            <a:r>
              <a:rPr lang="en-US" sz="2400" u="sng" dirty="0"/>
              <a:t> </a:t>
            </a:r>
            <a:r>
              <a:rPr lang="en-US" sz="2400" dirty="0"/>
              <a:t>is the macro to determine reasonable design sizes</a:t>
            </a:r>
          </a:p>
          <a:p>
            <a:pPr marL="0" indent="0">
              <a:buNone/>
            </a:pPr>
            <a:endParaRPr lang="en-US" sz="2400" dirty="0"/>
          </a:p>
          <a:p>
            <a:pPr marL="0" indent="0">
              <a:buNone/>
            </a:pPr>
            <a:r>
              <a:rPr lang="en-US" sz="2400" u="sng" dirty="0"/>
              <a:t>%</a:t>
            </a:r>
            <a:r>
              <a:rPr lang="en-US" sz="2400" u="sng" dirty="0" err="1"/>
              <a:t>mktex</a:t>
            </a:r>
            <a:r>
              <a:rPr lang="en-US" sz="2400" u="sng" dirty="0"/>
              <a:t> </a:t>
            </a:r>
            <a:r>
              <a:rPr lang="en-US" sz="2400" dirty="0"/>
              <a:t>will create the design for us</a:t>
            </a:r>
          </a:p>
          <a:p>
            <a:pPr marL="0" indent="0">
              <a:buNone/>
            </a:pPr>
            <a:endParaRPr lang="en-US" sz="2400" dirty="0"/>
          </a:p>
          <a:p>
            <a:pPr marL="0" indent="0">
              <a:buNone/>
            </a:pPr>
            <a:r>
              <a:rPr lang="en-US" sz="2400" u="sng" dirty="0"/>
              <a:t>%</a:t>
            </a:r>
            <a:r>
              <a:rPr lang="en-US" sz="2400" u="sng" dirty="0" err="1"/>
              <a:t>mkteval</a:t>
            </a:r>
            <a:r>
              <a:rPr lang="en-US" sz="2400" u="sng" dirty="0"/>
              <a:t> </a:t>
            </a:r>
            <a:r>
              <a:rPr lang="en-US" sz="2400" dirty="0"/>
              <a:t>will produce the frequencies and correlations to help evaluate balance and </a:t>
            </a:r>
            <a:r>
              <a:rPr lang="en-US" sz="2400" dirty="0" err="1"/>
              <a:t>orthogonality</a:t>
            </a:r>
            <a:endParaRPr lang="en-US" sz="2400" dirty="0"/>
          </a:p>
        </p:txBody>
      </p:sp>
    </p:spTree>
    <p:extLst>
      <p:ext uri="{BB962C8B-B14F-4D97-AF65-F5344CB8AC3E}">
        <p14:creationId xmlns:p14="http://schemas.microsoft.com/office/powerpoint/2010/main" val="1617859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5562600"/>
          </a:xfrm>
        </p:spPr>
        <p:txBody>
          <a:bodyPr>
            <a:normAutofit lnSpcReduction="10000"/>
          </a:bodyPr>
          <a:lstStyle/>
          <a:p>
            <a:pPr marL="0" indent="0">
              <a:buNone/>
            </a:pPr>
            <a:r>
              <a:rPr lang="en-US" dirty="0"/>
              <a:t>For our laptop computer example (</a:t>
            </a:r>
            <a:r>
              <a:rPr lang="en-US" dirty="0" err="1"/>
              <a:t>sas</a:t>
            </a:r>
            <a:r>
              <a:rPr lang="en-US" dirty="0"/>
              <a:t> file </a:t>
            </a:r>
            <a:r>
              <a:rPr lang="en-US" dirty="0" err="1"/>
              <a:t>FPC_design_laptop.sas</a:t>
            </a:r>
            <a:r>
              <a:rPr lang="en-US" dirty="0"/>
              <a:t>) to help determine some reasonable design sizes we can use the </a:t>
            </a:r>
            <a:r>
              <a:rPr lang="en-US" dirty="0" err="1"/>
              <a:t>sas</a:t>
            </a:r>
            <a:r>
              <a:rPr lang="en-US" dirty="0"/>
              <a:t> macro %</a:t>
            </a:r>
            <a:r>
              <a:rPr lang="en-US" dirty="0" err="1"/>
              <a:t>mktruns</a:t>
            </a:r>
            <a:endParaRPr lang="en-US" dirty="0"/>
          </a:p>
          <a:p>
            <a:pPr marL="0" indent="0">
              <a:buNone/>
            </a:pPr>
            <a:r>
              <a:rPr lang="en-US" dirty="0"/>
              <a:t> </a:t>
            </a:r>
          </a:p>
          <a:p>
            <a:pPr marL="0" indent="0">
              <a:buNone/>
            </a:pPr>
            <a:r>
              <a:rPr lang="en-US" dirty="0"/>
              <a:t>For this example:   %</a:t>
            </a:r>
            <a:r>
              <a:rPr lang="en-US" dirty="0" err="1"/>
              <a:t>mktruns</a:t>
            </a:r>
            <a:r>
              <a:rPr lang="en-US" dirty="0"/>
              <a:t>(</a:t>
            </a:r>
            <a:r>
              <a:rPr lang="en-US" b="1" dirty="0"/>
              <a:t>5 3 2 2</a:t>
            </a:r>
            <a:r>
              <a:rPr lang="en-US" dirty="0"/>
              <a:t>)</a:t>
            </a:r>
          </a:p>
          <a:p>
            <a:pPr marL="0" indent="0">
              <a:buNone/>
            </a:pPr>
            <a:endParaRPr lang="en-US" dirty="0"/>
          </a:p>
          <a:p>
            <a:pPr marL="0" indent="0">
              <a:buNone/>
            </a:pPr>
            <a:r>
              <a:rPr lang="en-US" dirty="0"/>
              <a:t>The bolded numbers are what we provide for this example (since we have a five level attribute (price), a three level attribute (speed), and two 2 level attributes (Memory and HD)</a:t>
            </a:r>
          </a:p>
          <a:p>
            <a:pPr marL="0" indent="0">
              <a:buNone/>
            </a:pPr>
            <a:endParaRPr lang="en-US" dirty="0"/>
          </a:p>
        </p:txBody>
      </p:sp>
    </p:spTree>
    <p:extLst>
      <p:ext uri="{BB962C8B-B14F-4D97-AF65-F5344CB8AC3E}">
        <p14:creationId xmlns:p14="http://schemas.microsoft.com/office/powerpoint/2010/main" val="3371713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609600"/>
            <a:ext cx="11299702" cy="5590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9813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229600" cy="6400800"/>
          </a:xfrm>
        </p:spPr>
        <p:txBody>
          <a:bodyPr>
            <a:normAutofit fontScale="25000" lnSpcReduction="20000"/>
          </a:bodyPr>
          <a:lstStyle/>
          <a:p>
            <a:pPr marL="0" indent="0">
              <a:buNone/>
            </a:pPr>
            <a:r>
              <a:rPr lang="en-US" sz="9600" dirty="0"/>
              <a:t>The SAS macro </a:t>
            </a:r>
            <a:r>
              <a:rPr lang="en-US" sz="9600" u="sng" dirty="0"/>
              <a:t>%</a:t>
            </a:r>
            <a:r>
              <a:rPr lang="en-US" sz="9600" u="sng" dirty="0" err="1"/>
              <a:t>mktex</a:t>
            </a:r>
            <a:r>
              <a:rPr lang="en-US" sz="9600" u="sng" dirty="0"/>
              <a:t> </a:t>
            </a:r>
            <a:r>
              <a:rPr lang="en-US" sz="9600" dirty="0"/>
              <a:t>will the create design with 20 profiles, and store the design under filename “</a:t>
            </a:r>
            <a:r>
              <a:rPr lang="en-US" sz="9600" dirty="0" err="1"/>
              <a:t>dsn</a:t>
            </a:r>
            <a:r>
              <a:rPr lang="en-US" sz="9600" dirty="0"/>
              <a:t>”</a:t>
            </a:r>
          </a:p>
          <a:p>
            <a:pPr marL="0" indent="0">
              <a:buNone/>
            </a:pPr>
            <a:endParaRPr lang="en-US" sz="9600" dirty="0"/>
          </a:p>
          <a:p>
            <a:pPr marL="0" indent="0">
              <a:buNone/>
            </a:pPr>
            <a:r>
              <a:rPr lang="en-US" sz="9600" u="sng" dirty="0"/>
              <a:t>%</a:t>
            </a:r>
            <a:r>
              <a:rPr lang="en-US" sz="9600" u="sng" dirty="0" err="1"/>
              <a:t>mkteval</a:t>
            </a:r>
            <a:r>
              <a:rPr lang="en-US" sz="9600" u="sng" dirty="0"/>
              <a:t> </a:t>
            </a:r>
            <a:r>
              <a:rPr lang="en-US" sz="9600" dirty="0"/>
              <a:t>will produce the attribute level frequencies and correlations.</a:t>
            </a:r>
          </a:p>
          <a:p>
            <a:pPr marL="0" indent="0">
              <a:buNone/>
            </a:pPr>
            <a:endParaRPr lang="en-US" sz="9600" dirty="0"/>
          </a:p>
          <a:p>
            <a:pPr marL="0" indent="0">
              <a:buNone/>
            </a:pPr>
            <a:r>
              <a:rPr lang="en-US" sz="9600" u="sng" dirty="0" err="1"/>
              <a:t>Proc</a:t>
            </a:r>
            <a:r>
              <a:rPr lang="en-US" sz="9600" u="sng" dirty="0"/>
              <a:t> print </a:t>
            </a:r>
            <a:r>
              <a:rPr lang="en-US" sz="9600" dirty="0"/>
              <a:t>will print the created design.</a:t>
            </a:r>
          </a:p>
          <a:p>
            <a:pPr marL="0" indent="0">
              <a:buNone/>
            </a:pPr>
            <a:endParaRPr lang="en-US" sz="9600" dirty="0"/>
          </a:p>
          <a:p>
            <a:pPr marL="0" indent="0">
              <a:buNone/>
            </a:pPr>
            <a:r>
              <a:rPr lang="en-US" sz="9600" dirty="0"/>
              <a:t>Again, The bolded information is what we provide to the macro for this example.</a:t>
            </a:r>
          </a:p>
          <a:p>
            <a:pPr marL="0" indent="0">
              <a:buNone/>
            </a:pPr>
            <a:endParaRPr lang="en-US" sz="9600" dirty="0"/>
          </a:p>
          <a:p>
            <a:pPr marL="0" indent="0">
              <a:buNone/>
            </a:pPr>
            <a:endParaRPr lang="en-US" sz="9600" dirty="0"/>
          </a:p>
          <a:p>
            <a:pPr marL="0" indent="0">
              <a:buNone/>
            </a:pPr>
            <a:r>
              <a:rPr lang="en-US" sz="9600" dirty="0"/>
              <a:t>%</a:t>
            </a:r>
            <a:r>
              <a:rPr lang="en-US" sz="9600" i="1" dirty="0" err="1"/>
              <a:t>mktex</a:t>
            </a:r>
            <a:r>
              <a:rPr lang="en-US" sz="9600" dirty="0"/>
              <a:t>(</a:t>
            </a:r>
            <a:r>
              <a:rPr lang="en-US" sz="9600" b="1" dirty="0"/>
              <a:t>5</a:t>
            </a:r>
            <a:r>
              <a:rPr lang="en-US" sz="9600" dirty="0"/>
              <a:t> </a:t>
            </a:r>
            <a:r>
              <a:rPr lang="en-US" sz="9600" b="1" dirty="0"/>
              <a:t>3</a:t>
            </a:r>
            <a:r>
              <a:rPr lang="en-US" sz="9600" dirty="0"/>
              <a:t> </a:t>
            </a:r>
            <a:r>
              <a:rPr lang="en-US" sz="9600" b="1" dirty="0"/>
              <a:t>2</a:t>
            </a:r>
            <a:r>
              <a:rPr lang="en-US" sz="9600" dirty="0"/>
              <a:t> </a:t>
            </a:r>
            <a:r>
              <a:rPr lang="en-US" sz="9600" b="1" dirty="0"/>
              <a:t>2</a:t>
            </a:r>
            <a:r>
              <a:rPr lang="en-US" sz="9600" dirty="0"/>
              <a:t>, n=</a:t>
            </a:r>
            <a:r>
              <a:rPr lang="en-US" sz="9600" b="1" dirty="0"/>
              <a:t>20</a:t>
            </a:r>
            <a:r>
              <a:rPr lang="en-US" sz="9600" dirty="0"/>
              <a:t>,out=</a:t>
            </a:r>
            <a:r>
              <a:rPr lang="en-US" sz="9600" b="1" dirty="0" err="1"/>
              <a:t>dsn</a:t>
            </a:r>
            <a:r>
              <a:rPr lang="en-US" sz="9600" dirty="0" err="1"/>
              <a:t>,options</a:t>
            </a:r>
            <a:r>
              <a:rPr lang="en-US" sz="9600" dirty="0"/>
              <a:t>=</a:t>
            </a:r>
            <a:r>
              <a:rPr lang="en-US" sz="9600" dirty="0" err="1"/>
              <a:t>nohistory</a:t>
            </a:r>
            <a:r>
              <a:rPr lang="en-US" sz="9600" dirty="0"/>
              <a:t> </a:t>
            </a:r>
            <a:r>
              <a:rPr lang="en-US" sz="9600" dirty="0" err="1"/>
              <a:t>nodups</a:t>
            </a:r>
            <a:r>
              <a:rPr lang="en-US" sz="9600" dirty="0"/>
              <a:t>)</a:t>
            </a:r>
          </a:p>
          <a:p>
            <a:pPr marL="0" indent="0">
              <a:buNone/>
            </a:pPr>
            <a:endParaRPr lang="en-US" sz="9600" dirty="0"/>
          </a:p>
          <a:p>
            <a:pPr marL="0" indent="0">
              <a:buNone/>
            </a:pPr>
            <a:r>
              <a:rPr lang="en-US" sz="9600" dirty="0"/>
              <a:t>%</a:t>
            </a:r>
            <a:r>
              <a:rPr lang="en-US" sz="9600" i="1" dirty="0" err="1"/>
              <a:t>mkteval</a:t>
            </a:r>
            <a:r>
              <a:rPr lang="en-US" sz="9600" dirty="0"/>
              <a:t>(data=</a:t>
            </a:r>
            <a:r>
              <a:rPr lang="en-US" sz="9600" b="1" dirty="0" err="1"/>
              <a:t>dsn</a:t>
            </a:r>
            <a:r>
              <a:rPr lang="en-US" sz="9600" dirty="0"/>
              <a:t>)</a:t>
            </a:r>
          </a:p>
          <a:p>
            <a:pPr marL="0" indent="0">
              <a:buNone/>
            </a:pPr>
            <a:endParaRPr lang="en-US" sz="9600" dirty="0"/>
          </a:p>
          <a:p>
            <a:pPr marL="0" indent="0">
              <a:buNone/>
            </a:pPr>
            <a:r>
              <a:rPr lang="en-US" sz="9600" dirty="0" err="1"/>
              <a:t>Proc</a:t>
            </a:r>
            <a:r>
              <a:rPr lang="en-US" sz="9600" dirty="0"/>
              <a:t> print data=</a:t>
            </a:r>
            <a:r>
              <a:rPr lang="en-US" sz="9600" b="1" dirty="0" err="1"/>
              <a:t>dsn</a:t>
            </a:r>
            <a:r>
              <a:rPr lang="en-US" sz="9600" dirty="0"/>
              <a:t>; run;</a:t>
            </a:r>
          </a:p>
          <a:p>
            <a:pPr marL="0" indent="0">
              <a:buNone/>
            </a:pPr>
            <a:endParaRPr lang="en-US" sz="6000" dirty="0"/>
          </a:p>
          <a:p>
            <a:pPr marL="0" indent="0">
              <a:buNone/>
            </a:pPr>
            <a:r>
              <a:rPr lang="en-US" sz="6000" dirty="0"/>
              <a:t>  </a:t>
            </a:r>
          </a:p>
          <a:p>
            <a:pPr marL="0" indent="0">
              <a:buNone/>
            </a:pPr>
            <a:endParaRPr lang="en-US" sz="6000"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671140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0480" y="381000"/>
            <a:ext cx="1074417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59276"/>
            <a:ext cx="9677400" cy="292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5741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52900" y="228600"/>
            <a:ext cx="3962400" cy="923330"/>
          </a:xfrm>
          <a:prstGeom prst="rect">
            <a:avLst/>
          </a:prstGeom>
          <a:noFill/>
        </p:spPr>
        <p:txBody>
          <a:bodyPr wrap="square" rtlCol="0">
            <a:spAutoFit/>
          </a:bodyPr>
          <a:lstStyle/>
          <a:p>
            <a:r>
              <a:rPr lang="en-US" dirty="0"/>
              <a:t>And assigning labels produces the following (can paste into Excel and assign labels)</a:t>
            </a:r>
          </a:p>
        </p:txBody>
      </p:sp>
      <p:pic>
        <p:nvPicPr>
          <p:cNvPr id="3" name="Picture 2"/>
          <p:cNvPicPr>
            <a:picLocks noChangeAspect="1"/>
          </p:cNvPicPr>
          <p:nvPr/>
        </p:nvPicPr>
        <p:blipFill>
          <a:blip r:embed="rId2"/>
          <a:stretch>
            <a:fillRect/>
          </a:stretch>
        </p:blipFill>
        <p:spPr>
          <a:xfrm>
            <a:off x="152400" y="1151930"/>
            <a:ext cx="8763000" cy="5335051"/>
          </a:xfrm>
          <a:prstGeom prst="rect">
            <a:avLst/>
          </a:prstGeom>
        </p:spPr>
      </p:pic>
    </p:spTree>
    <p:extLst>
      <p:ext uri="{BB962C8B-B14F-4D97-AF65-F5344CB8AC3E}">
        <p14:creationId xmlns:p14="http://schemas.microsoft.com/office/powerpoint/2010/main" val="15521618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4525963"/>
          </a:xfrm>
        </p:spPr>
        <p:txBody>
          <a:bodyPr>
            <a:normAutofit/>
          </a:bodyPr>
          <a:lstStyle/>
          <a:p>
            <a:pPr marL="0" indent="0">
              <a:buNone/>
            </a:pPr>
            <a:r>
              <a:rPr lang="en-US" b="1" dirty="0"/>
              <a:t>Creating designs containing restrictions: </a:t>
            </a:r>
          </a:p>
          <a:p>
            <a:pPr marL="0" indent="0">
              <a:buNone/>
            </a:pPr>
            <a:endParaRPr lang="en-US" b="1" dirty="0"/>
          </a:p>
          <a:p>
            <a:r>
              <a:rPr lang="en-US" dirty="0"/>
              <a:t>Suppose the combinations of 2.0GHz and the three lowest prices are not allowed.</a:t>
            </a:r>
          </a:p>
          <a:p>
            <a:r>
              <a:rPr lang="en-US" dirty="0"/>
              <a:t>How can a design be created with this restriction?</a:t>
            </a:r>
          </a:p>
          <a:p>
            <a:r>
              <a:rPr lang="en-US" dirty="0"/>
              <a:t>What are the consequences of this restriction?</a:t>
            </a:r>
          </a:p>
        </p:txBody>
      </p:sp>
    </p:spTree>
    <p:extLst>
      <p:ext uri="{BB962C8B-B14F-4D97-AF65-F5344CB8AC3E}">
        <p14:creationId xmlns:p14="http://schemas.microsoft.com/office/powerpoint/2010/main" val="3905047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Conjoint and Discrete Choice</a:t>
            </a:r>
          </a:p>
        </p:txBody>
      </p:sp>
      <p:sp>
        <p:nvSpPr>
          <p:cNvPr id="3" name="Content Placeholder 2"/>
          <p:cNvSpPr>
            <a:spLocks noGrp="1"/>
          </p:cNvSpPr>
          <p:nvPr>
            <p:ph idx="1"/>
          </p:nvPr>
        </p:nvSpPr>
        <p:spPr>
          <a:xfrm>
            <a:off x="491067" y="1524000"/>
            <a:ext cx="8229600" cy="4525963"/>
          </a:xfrm>
        </p:spPr>
        <p:txBody>
          <a:bodyPr>
            <a:normAutofit fontScale="92500" lnSpcReduction="20000"/>
          </a:bodyPr>
          <a:lstStyle/>
          <a:p>
            <a:r>
              <a:rPr lang="en-US" sz="3400" dirty="0"/>
              <a:t>In Conjoint/Discrete Choice products/services are usually presented as a bundle of features and prices in such manner that the respondent must : </a:t>
            </a:r>
          </a:p>
          <a:p>
            <a:pPr marL="457200" lvl="1" indent="0">
              <a:buNone/>
            </a:pPr>
            <a:r>
              <a:rPr lang="en-US" dirty="0"/>
              <a:t>  </a:t>
            </a:r>
          </a:p>
          <a:p>
            <a:pPr lvl="1"/>
            <a:r>
              <a:rPr lang="en-US" sz="3300" dirty="0"/>
              <a:t>Rankings or ratings conjoint</a:t>
            </a:r>
          </a:p>
          <a:p>
            <a:pPr marL="457200" lvl="1" indent="0">
              <a:lnSpc>
                <a:spcPct val="90000"/>
              </a:lnSpc>
              <a:buNone/>
            </a:pPr>
            <a:r>
              <a:rPr lang="en-US" sz="3300" dirty="0"/>
              <a:t>		 </a:t>
            </a:r>
            <a:r>
              <a:rPr lang="en-US" sz="2600" dirty="0"/>
              <a:t>Types include </a:t>
            </a:r>
          </a:p>
          <a:p>
            <a:pPr lvl="5">
              <a:lnSpc>
                <a:spcPct val="90000"/>
              </a:lnSpc>
            </a:pPr>
            <a:r>
              <a:rPr lang="en-US" sz="2600" dirty="0"/>
              <a:t>full profile</a:t>
            </a:r>
          </a:p>
          <a:p>
            <a:pPr lvl="5">
              <a:lnSpc>
                <a:spcPct val="90000"/>
              </a:lnSpc>
            </a:pPr>
            <a:r>
              <a:rPr lang="en-US" sz="2600" dirty="0"/>
              <a:t>self explicated*</a:t>
            </a:r>
          </a:p>
          <a:p>
            <a:pPr lvl="1"/>
            <a:r>
              <a:rPr lang="en-US" sz="3300" dirty="0"/>
              <a:t>Choice based conjoint (CBC)/ discrete choice</a:t>
            </a:r>
          </a:p>
          <a:p>
            <a:pPr marL="1828800" lvl="4" indent="0">
              <a:buNone/>
            </a:pPr>
            <a:r>
              <a:rPr lang="en-US" sz="2500" dirty="0"/>
              <a:t>Choose one or several</a:t>
            </a:r>
          </a:p>
        </p:txBody>
      </p:sp>
    </p:spTree>
    <p:extLst>
      <p:ext uri="{BB962C8B-B14F-4D97-AF65-F5344CB8AC3E}">
        <p14:creationId xmlns:p14="http://schemas.microsoft.com/office/powerpoint/2010/main" val="37934650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533400"/>
            <a:ext cx="8382000" cy="10372070"/>
          </a:xfrm>
          <a:prstGeom prst="rect">
            <a:avLst/>
          </a:prstGeom>
          <a:noFill/>
        </p:spPr>
        <p:txBody>
          <a:bodyPr wrap="square" rtlCol="0">
            <a:spAutoFit/>
          </a:bodyPr>
          <a:lstStyle/>
          <a:p>
            <a:r>
              <a:rPr lang="en-US" sz="2000" dirty="0"/>
              <a:t>Could just remove offending cards from our existing design.  The resulting D-efficiency = 88%</a:t>
            </a:r>
          </a:p>
          <a:p>
            <a:endParaRPr lang="en-US" sz="2000" dirty="0"/>
          </a:p>
          <a:p>
            <a:endParaRPr lang="en-US" sz="2000" dirty="0"/>
          </a:p>
          <a:p>
            <a:r>
              <a:rPr lang="en-US" sz="2000" dirty="0"/>
              <a:t>Another way:</a:t>
            </a:r>
          </a:p>
          <a:p>
            <a:r>
              <a:rPr lang="en-US" sz="2000" dirty="0"/>
              <a:t> </a:t>
            </a:r>
          </a:p>
          <a:p>
            <a:r>
              <a:rPr lang="en-US" sz="2000" dirty="0"/>
              <a:t>%macro bad;</a:t>
            </a:r>
          </a:p>
          <a:p>
            <a:r>
              <a:rPr lang="en-US" sz="2000" dirty="0"/>
              <a:t>     bad = </a:t>
            </a:r>
            <a:r>
              <a:rPr lang="en-US" sz="2000" b="1" dirty="0"/>
              <a:t>((x2 = 3) &amp; (x1 &lt; 4)</a:t>
            </a:r>
            <a:r>
              <a:rPr lang="en-US" sz="2000" dirty="0"/>
              <a:t>);</a:t>
            </a:r>
          </a:p>
          <a:p>
            <a:r>
              <a:rPr lang="en-US" sz="2000" dirty="0"/>
              <a:t>%mend;</a:t>
            </a:r>
          </a:p>
          <a:p>
            <a:endParaRPr lang="en-US" sz="2000" dirty="0"/>
          </a:p>
          <a:p>
            <a:endParaRPr lang="en-US" sz="2000" dirty="0"/>
          </a:p>
          <a:p>
            <a:r>
              <a:rPr lang="en-US" sz="2000" dirty="0"/>
              <a:t>%</a:t>
            </a:r>
            <a:r>
              <a:rPr lang="en-US" sz="2000" i="1" dirty="0" err="1"/>
              <a:t>mktex</a:t>
            </a:r>
            <a:r>
              <a:rPr lang="en-US" sz="2000" dirty="0"/>
              <a:t>(</a:t>
            </a:r>
            <a:r>
              <a:rPr lang="en-US" sz="2000" b="1" dirty="0"/>
              <a:t>5</a:t>
            </a:r>
            <a:r>
              <a:rPr lang="en-US" sz="2000" dirty="0"/>
              <a:t> </a:t>
            </a:r>
            <a:r>
              <a:rPr lang="en-US" sz="2000" b="1" dirty="0"/>
              <a:t>3</a:t>
            </a:r>
            <a:r>
              <a:rPr lang="en-US" sz="2000" dirty="0"/>
              <a:t> </a:t>
            </a:r>
            <a:r>
              <a:rPr lang="en-US" sz="2000" b="1" dirty="0"/>
              <a:t>2</a:t>
            </a:r>
            <a:r>
              <a:rPr lang="en-US" sz="2000" dirty="0"/>
              <a:t> </a:t>
            </a:r>
            <a:r>
              <a:rPr lang="en-US" sz="2000" b="1" dirty="0"/>
              <a:t>2</a:t>
            </a:r>
            <a:r>
              <a:rPr lang="en-US" sz="2000" dirty="0"/>
              <a:t> ,n=</a:t>
            </a:r>
            <a:r>
              <a:rPr lang="en-US" sz="2000" b="1" dirty="0"/>
              <a:t>20</a:t>
            </a:r>
            <a:r>
              <a:rPr lang="en-US" sz="2000" dirty="0"/>
              <a:t>, restrictions=</a:t>
            </a:r>
            <a:r>
              <a:rPr lang="en-US" sz="2000" dirty="0" err="1"/>
              <a:t>bad,options</a:t>
            </a:r>
            <a:r>
              <a:rPr lang="en-US" sz="2000" dirty="0"/>
              <a:t>=</a:t>
            </a:r>
            <a:r>
              <a:rPr lang="en-US" sz="2000" dirty="0" err="1"/>
              <a:t>nohistory</a:t>
            </a:r>
            <a:r>
              <a:rPr lang="en-US" sz="2000" dirty="0"/>
              <a:t> </a:t>
            </a:r>
            <a:r>
              <a:rPr lang="en-US" sz="2000" dirty="0" err="1"/>
              <a:t>nodups</a:t>
            </a:r>
            <a:r>
              <a:rPr lang="en-US" sz="2000" dirty="0"/>
              <a:t>, out=</a:t>
            </a:r>
            <a:r>
              <a:rPr lang="en-US" sz="2000" b="1" dirty="0" err="1"/>
              <a:t>dsnr</a:t>
            </a:r>
            <a:r>
              <a:rPr lang="en-US" sz="2000" dirty="0"/>
              <a:t>)</a:t>
            </a:r>
          </a:p>
          <a:p>
            <a:endParaRPr lang="en-US" sz="2000" b="1" dirty="0"/>
          </a:p>
          <a:p>
            <a:r>
              <a:rPr lang="en-US" sz="2000" b="1" dirty="0"/>
              <a:t> </a:t>
            </a:r>
            <a:endParaRPr lang="en-US" sz="2000" dirty="0"/>
          </a:p>
          <a:p>
            <a:r>
              <a:rPr lang="en-US" sz="2000" dirty="0" err="1"/>
              <a:t>proc</a:t>
            </a:r>
            <a:r>
              <a:rPr lang="en-US" sz="2000" dirty="0"/>
              <a:t> print data=</a:t>
            </a:r>
            <a:r>
              <a:rPr lang="en-US" sz="2000" b="1" dirty="0" err="1"/>
              <a:t>dsnr</a:t>
            </a:r>
            <a:r>
              <a:rPr lang="en-US" sz="2000" dirty="0" err="1"/>
              <a:t>;run</a:t>
            </a:r>
            <a:r>
              <a:rPr lang="en-US" sz="2000" dirty="0"/>
              <a:t>;</a:t>
            </a:r>
          </a:p>
          <a:p>
            <a:endParaRPr lang="en-US" sz="2000" dirty="0"/>
          </a:p>
          <a:p>
            <a:endParaRPr lang="en-US" sz="2000" dirty="0"/>
          </a:p>
          <a:p>
            <a:r>
              <a:rPr lang="en-US" sz="2000" dirty="0"/>
              <a:t>%</a:t>
            </a:r>
            <a:r>
              <a:rPr lang="en-US" sz="2000" i="1" dirty="0" err="1"/>
              <a:t>mkteval</a:t>
            </a:r>
            <a:r>
              <a:rPr lang="en-US" sz="2000" dirty="0"/>
              <a:t>(data=</a:t>
            </a:r>
            <a:r>
              <a:rPr lang="en-US" sz="2000" b="1" dirty="0" err="1"/>
              <a:t>dsnr</a:t>
            </a:r>
            <a:r>
              <a:rPr lang="en-US" sz="2000"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42095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609600"/>
            <a:ext cx="1123326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5376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17864" y="485914"/>
            <a:ext cx="5108272" cy="5886172"/>
          </a:xfrm>
          <a:prstGeom prst="rect">
            <a:avLst/>
          </a:prstGeom>
        </p:spPr>
      </p:pic>
    </p:spTree>
    <p:extLst>
      <p:ext uri="{BB962C8B-B14F-4D97-AF65-F5344CB8AC3E}">
        <p14:creationId xmlns:p14="http://schemas.microsoft.com/office/powerpoint/2010/main" val="19296600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6240" y="381000"/>
            <a:ext cx="8305800" cy="6370975"/>
          </a:xfrm>
          <a:prstGeom prst="rect">
            <a:avLst/>
          </a:prstGeom>
          <a:noFill/>
        </p:spPr>
        <p:txBody>
          <a:bodyPr wrap="square" rtlCol="0">
            <a:spAutoFit/>
          </a:bodyPr>
          <a:lstStyle/>
          <a:p>
            <a:r>
              <a:rPr lang="en-US" sz="2400" dirty="0"/>
              <a:t>Added Application 1) </a:t>
            </a:r>
          </a:p>
          <a:p>
            <a:r>
              <a:rPr lang="en-US" sz="2400" dirty="0"/>
              <a:t>A manufacturer of protein bars is interested in conducting a conjoint analysis to investigate preferences for different product configurations.  After some preliminary research, the following attributes and levels will be investigated</a:t>
            </a:r>
          </a:p>
          <a:p>
            <a:r>
              <a:rPr lang="en-US" sz="2400" dirty="0"/>
              <a:t> </a:t>
            </a:r>
          </a:p>
          <a:p>
            <a:r>
              <a:rPr lang="en-US" sz="2400" dirty="0"/>
              <a:t>Flavor:  chocolate peanut butter, apple cinnamon, blueberry yogurt, triple chocolate</a:t>
            </a:r>
          </a:p>
          <a:p>
            <a:r>
              <a:rPr lang="en-US" sz="2400" dirty="0"/>
              <a:t>Protein:  15 grams, 20 grams, 25 grams, 30 grams</a:t>
            </a:r>
          </a:p>
          <a:p>
            <a:r>
              <a:rPr lang="en-US" sz="2400" dirty="0"/>
              <a:t>Carbohydrate: 10 grams, 15 grams, 20 grams</a:t>
            </a:r>
          </a:p>
          <a:p>
            <a:r>
              <a:rPr lang="en-US" sz="2400" dirty="0"/>
              <a:t>Price: $1.50, $2.00, $2.50</a:t>
            </a:r>
          </a:p>
          <a:p>
            <a:r>
              <a:rPr lang="en-US" sz="2400" dirty="0"/>
              <a:t> </a:t>
            </a:r>
          </a:p>
          <a:p>
            <a:pPr lvl="0"/>
            <a:r>
              <a:rPr lang="en-US" sz="2400" dirty="0"/>
              <a:t>a) How large is the full factorial?</a:t>
            </a:r>
          </a:p>
          <a:p>
            <a:pPr lvl="0"/>
            <a:r>
              <a:rPr lang="en-US" sz="2400" dirty="0"/>
              <a:t>b) What is the saturated design size?</a:t>
            </a:r>
          </a:p>
          <a:p>
            <a:pPr lvl="0"/>
            <a:r>
              <a:rPr lang="en-US" sz="2400" dirty="0"/>
              <a:t>c) Create and evaluate a viable full profile design</a:t>
            </a:r>
          </a:p>
          <a:p>
            <a:r>
              <a:rPr lang="en-US" sz="2400" dirty="0"/>
              <a:t>d) Suppose  the $1.50 price should not appear with 30 grams of protein.  How would this change your answer to c)?</a:t>
            </a:r>
          </a:p>
        </p:txBody>
      </p:sp>
    </p:spTree>
    <p:extLst>
      <p:ext uri="{BB962C8B-B14F-4D97-AF65-F5344CB8AC3E}">
        <p14:creationId xmlns:p14="http://schemas.microsoft.com/office/powerpoint/2010/main" val="343109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Example</a:t>
            </a:r>
          </a:p>
        </p:txBody>
      </p:sp>
      <p:sp>
        <p:nvSpPr>
          <p:cNvPr id="4" name="Rectangle 10"/>
          <p:cNvSpPr>
            <a:spLocks noChangeArrowheads="1"/>
          </p:cNvSpPr>
          <p:nvPr/>
        </p:nvSpPr>
        <p:spPr bwMode="auto">
          <a:xfrm>
            <a:off x="1698625" y="1762125"/>
            <a:ext cx="61293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300" b="1" dirty="0" err="1">
                <a:latin typeface="Arial" pitchFamily="34" charset="0"/>
              </a:rPr>
              <a:t>Breadmaker</a:t>
            </a:r>
            <a:r>
              <a:rPr lang="en-US" sz="3300" b="1" dirty="0">
                <a:latin typeface="Arial" pitchFamily="34" charset="0"/>
              </a:rPr>
              <a:t> - features &amp; levels</a:t>
            </a:r>
            <a:endParaRPr lang="en-US" dirty="0">
              <a:latin typeface="Times New Roman" pitchFamily="18" charset="0"/>
            </a:endParaRPr>
          </a:p>
        </p:txBody>
      </p:sp>
      <p:sp>
        <p:nvSpPr>
          <p:cNvPr id="5" name="Rectangle 11"/>
          <p:cNvSpPr>
            <a:spLocks noChangeArrowheads="1"/>
          </p:cNvSpPr>
          <p:nvPr/>
        </p:nvSpPr>
        <p:spPr bwMode="auto">
          <a:xfrm>
            <a:off x="1774825" y="2555875"/>
            <a:ext cx="100027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b="1" u="sng">
                <a:latin typeface="Arial" pitchFamily="34" charset="0"/>
              </a:rPr>
              <a:t>Brand</a:t>
            </a:r>
            <a:endParaRPr lang="en-US">
              <a:latin typeface="Times New Roman" pitchFamily="18" charset="0"/>
            </a:endParaRPr>
          </a:p>
        </p:txBody>
      </p:sp>
      <p:sp>
        <p:nvSpPr>
          <p:cNvPr id="6" name="Rectangle 12"/>
          <p:cNvSpPr>
            <a:spLocks noChangeArrowheads="1"/>
          </p:cNvSpPr>
          <p:nvPr/>
        </p:nvSpPr>
        <p:spPr bwMode="auto">
          <a:xfrm>
            <a:off x="1774825" y="2555875"/>
            <a:ext cx="19236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b="1" u="sng">
                <a:latin typeface="Arial" pitchFamily="34" charset="0"/>
              </a:rPr>
              <a:t>  </a:t>
            </a:r>
            <a:endParaRPr lang="en-US">
              <a:latin typeface="Times New Roman" pitchFamily="18" charset="0"/>
            </a:endParaRPr>
          </a:p>
        </p:txBody>
      </p:sp>
      <p:sp>
        <p:nvSpPr>
          <p:cNvPr id="7" name="Rectangle 13"/>
          <p:cNvSpPr>
            <a:spLocks noChangeArrowheads="1"/>
          </p:cNvSpPr>
          <p:nvPr/>
        </p:nvSpPr>
        <p:spPr bwMode="auto">
          <a:xfrm>
            <a:off x="4375150" y="2555875"/>
            <a:ext cx="186589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b="1" u="sng">
                <a:latin typeface="Arial" pitchFamily="34" charset="0"/>
              </a:rPr>
              <a:t>Loaf Shape</a:t>
            </a:r>
            <a:endParaRPr lang="en-US">
              <a:latin typeface="Times New Roman" pitchFamily="18" charset="0"/>
            </a:endParaRPr>
          </a:p>
        </p:txBody>
      </p:sp>
      <p:sp>
        <p:nvSpPr>
          <p:cNvPr id="8" name="Rectangle 14"/>
          <p:cNvSpPr>
            <a:spLocks noChangeArrowheads="1"/>
          </p:cNvSpPr>
          <p:nvPr/>
        </p:nvSpPr>
        <p:spPr bwMode="auto">
          <a:xfrm>
            <a:off x="4375150" y="2555875"/>
            <a:ext cx="19236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b="1" u="sng">
                <a:latin typeface="Arial" pitchFamily="34" charset="0"/>
              </a:rPr>
              <a:t>  </a:t>
            </a:r>
            <a:endParaRPr lang="en-US">
              <a:latin typeface="Times New Roman" pitchFamily="18" charset="0"/>
            </a:endParaRPr>
          </a:p>
        </p:txBody>
      </p:sp>
      <p:sp>
        <p:nvSpPr>
          <p:cNvPr id="9" name="Rectangle 15"/>
          <p:cNvSpPr>
            <a:spLocks noChangeArrowheads="1"/>
          </p:cNvSpPr>
          <p:nvPr/>
        </p:nvSpPr>
        <p:spPr bwMode="auto">
          <a:xfrm>
            <a:off x="6896100" y="2555875"/>
            <a:ext cx="84638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b="1" u="sng">
                <a:latin typeface="Arial" pitchFamily="34" charset="0"/>
              </a:rPr>
              <a:t>Price</a:t>
            </a:r>
            <a:endParaRPr lang="en-US">
              <a:latin typeface="Times New Roman" pitchFamily="18" charset="0"/>
            </a:endParaRPr>
          </a:p>
        </p:txBody>
      </p:sp>
      <p:sp>
        <p:nvSpPr>
          <p:cNvPr id="10" name="Rectangle 16"/>
          <p:cNvSpPr>
            <a:spLocks noChangeArrowheads="1"/>
          </p:cNvSpPr>
          <p:nvPr/>
        </p:nvSpPr>
        <p:spPr bwMode="auto">
          <a:xfrm>
            <a:off x="6896100" y="2555875"/>
            <a:ext cx="19236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b="1" u="sng">
                <a:latin typeface="Arial" pitchFamily="34" charset="0"/>
              </a:rPr>
              <a:t>  </a:t>
            </a:r>
            <a:endParaRPr lang="en-US">
              <a:latin typeface="Times New Roman" pitchFamily="18" charset="0"/>
            </a:endParaRPr>
          </a:p>
        </p:txBody>
      </p:sp>
      <p:sp>
        <p:nvSpPr>
          <p:cNvPr id="11" name="Rectangle 17"/>
          <p:cNvSpPr>
            <a:spLocks noChangeArrowheads="1"/>
          </p:cNvSpPr>
          <p:nvPr/>
        </p:nvSpPr>
        <p:spPr bwMode="auto">
          <a:xfrm>
            <a:off x="1774825" y="3078163"/>
            <a:ext cx="84638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a:latin typeface="Arial" pitchFamily="34" charset="0"/>
              </a:rPr>
              <a:t>Oster</a:t>
            </a:r>
            <a:endParaRPr lang="en-US">
              <a:latin typeface="Times New Roman" pitchFamily="18" charset="0"/>
            </a:endParaRPr>
          </a:p>
        </p:txBody>
      </p:sp>
      <p:sp>
        <p:nvSpPr>
          <p:cNvPr id="12" name="Rectangle 18"/>
          <p:cNvSpPr>
            <a:spLocks noChangeArrowheads="1"/>
          </p:cNvSpPr>
          <p:nvPr/>
        </p:nvSpPr>
        <p:spPr bwMode="auto">
          <a:xfrm>
            <a:off x="4375150" y="3078163"/>
            <a:ext cx="111569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a:latin typeface="Arial" pitchFamily="34" charset="0"/>
              </a:rPr>
              <a:t>Square</a:t>
            </a:r>
            <a:endParaRPr lang="en-US">
              <a:latin typeface="Times New Roman" pitchFamily="18" charset="0"/>
            </a:endParaRPr>
          </a:p>
        </p:txBody>
      </p:sp>
      <p:sp>
        <p:nvSpPr>
          <p:cNvPr id="13" name="Rectangle 19"/>
          <p:cNvSpPr>
            <a:spLocks noChangeArrowheads="1"/>
          </p:cNvSpPr>
          <p:nvPr/>
        </p:nvSpPr>
        <p:spPr bwMode="auto">
          <a:xfrm>
            <a:off x="6896100" y="3078163"/>
            <a:ext cx="76944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a:latin typeface="Arial" pitchFamily="34" charset="0"/>
              </a:rPr>
              <a:t>$139</a:t>
            </a:r>
            <a:endParaRPr lang="en-US">
              <a:latin typeface="Times New Roman" pitchFamily="18" charset="0"/>
            </a:endParaRPr>
          </a:p>
        </p:txBody>
      </p:sp>
      <p:sp>
        <p:nvSpPr>
          <p:cNvPr id="14" name="Rectangle 20"/>
          <p:cNvSpPr>
            <a:spLocks noChangeArrowheads="1"/>
          </p:cNvSpPr>
          <p:nvPr/>
        </p:nvSpPr>
        <p:spPr bwMode="auto">
          <a:xfrm>
            <a:off x="1774825" y="3602038"/>
            <a:ext cx="92333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a:latin typeface="Arial" pitchFamily="34" charset="0"/>
              </a:rPr>
              <a:t>Braun</a:t>
            </a:r>
            <a:endParaRPr lang="en-US">
              <a:latin typeface="Times New Roman" pitchFamily="18" charset="0"/>
            </a:endParaRPr>
          </a:p>
        </p:txBody>
      </p:sp>
      <p:sp>
        <p:nvSpPr>
          <p:cNvPr id="15" name="Rectangle 21"/>
          <p:cNvSpPr>
            <a:spLocks noChangeArrowheads="1"/>
          </p:cNvSpPr>
          <p:nvPr/>
        </p:nvSpPr>
        <p:spPr bwMode="auto">
          <a:xfrm>
            <a:off x="4375150" y="3602038"/>
            <a:ext cx="186589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a:latin typeface="Arial" pitchFamily="34" charset="0"/>
              </a:rPr>
              <a:t>Rectangular</a:t>
            </a:r>
            <a:endParaRPr lang="en-US">
              <a:latin typeface="Times New Roman" pitchFamily="18" charset="0"/>
            </a:endParaRPr>
          </a:p>
        </p:txBody>
      </p:sp>
      <p:sp>
        <p:nvSpPr>
          <p:cNvPr id="16" name="Rectangle 22"/>
          <p:cNvSpPr>
            <a:spLocks noChangeArrowheads="1"/>
          </p:cNvSpPr>
          <p:nvPr/>
        </p:nvSpPr>
        <p:spPr bwMode="auto">
          <a:xfrm>
            <a:off x="6896100" y="3602038"/>
            <a:ext cx="76944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a:latin typeface="Arial" pitchFamily="34" charset="0"/>
              </a:rPr>
              <a:t>$149</a:t>
            </a:r>
            <a:endParaRPr lang="en-US">
              <a:latin typeface="Times New Roman" pitchFamily="18" charset="0"/>
            </a:endParaRPr>
          </a:p>
        </p:txBody>
      </p:sp>
      <p:sp>
        <p:nvSpPr>
          <p:cNvPr id="17" name="Rectangle 23"/>
          <p:cNvSpPr>
            <a:spLocks noChangeArrowheads="1"/>
          </p:cNvSpPr>
          <p:nvPr/>
        </p:nvSpPr>
        <p:spPr bwMode="auto">
          <a:xfrm>
            <a:off x="1774825" y="4124325"/>
            <a:ext cx="9040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a:latin typeface="Arial" pitchFamily="34" charset="0"/>
              </a:rPr>
              <a:t>Sears</a:t>
            </a:r>
            <a:endParaRPr lang="en-US">
              <a:latin typeface="Times New Roman" pitchFamily="18" charset="0"/>
            </a:endParaRPr>
          </a:p>
        </p:txBody>
      </p:sp>
      <p:sp>
        <p:nvSpPr>
          <p:cNvPr id="18" name="Rectangle 24"/>
          <p:cNvSpPr>
            <a:spLocks noChangeArrowheads="1"/>
          </p:cNvSpPr>
          <p:nvPr/>
        </p:nvSpPr>
        <p:spPr bwMode="auto">
          <a:xfrm>
            <a:off x="6896100" y="4124325"/>
            <a:ext cx="76944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a:latin typeface="Arial" pitchFamily="34" charset="0"/>
              </a:rPr>
              <a:t>$159</a:t>
            </a:r>
            <a:endParaRPr lang="en-US">
              <a:latin typeface="Times New Roman" pitchFamily="18" charset="0"/>
            </a:endParaRPr>
          </a:p>
        </p:txBody>
      </p:sp>
      <p:sp>
        <p:nvSpPr>
          <p:cNvPr id="19" name="Rectangle 25"/>
          <p:cNvSpPr>
            <a:spLocks noChangeArrowheads="1"/>
          </p:cNvSpPr>
          <p:nvPr/>
        </p:nvSpPr>
        <p:spPr bwMode="auto">
          <a:xfrm>
            <a:off x="1774825" y="4648200"/>
            <a:ext cx="161582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a:latin typeface="Arial" pitchFamily="34" charset="0"/>
              </a:rPr>
              <a:t>Panasonic</a:t>
            </a:r>
            <a:endParaRPr lang="en-US">
              <a:latin typeface="Times New Roman" pitchFamily="18" charset="0"/>
            </a:endParaRPr>
          </a:p>
        </p:txBody>
      </p:sp>
    </p:spTree>
    <p:extLst>
      <p:ext uri="{BB962C8B-B14F-4D97-AF65-F5344CB8AC3E}">
        <p14:creationId xmlns:p14="http://schemas.microsoft.com/office/powerpoint/2010/main" val="116450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Conjoint and Discrete Choice Basic Terms</a:t>
            </a:r>
          </a:p>
        </p:txBody>
      </p:sp>
      <p:sp>
        <p:nvSpPr>
          <p:cNvPr id="3" name="Content Placeholder 2"/>
          <p:cNvSpPr>
            <a:spLocks noGrp="1"/>
          </p:cNvSpPr>
          <p:nvPr>
            <p:ph idx="1"/>
          </p:nvPr>
        </p:nvSpPr>
        <p:spPr/>
        <p:txBody>
          <a:bodyPr/>
          <a:lstStyle/>
          <a:p>
            <a:r>
              <a:rPr lang="en-US" sz="2800" dirty="0"/>
              <a:t>Features or Attributes</a:t>
            </a:r>
          </a:p>
          <a:p>
            <a:pPr lvl="1"/>
            <a:r>
              <a:rPr lang="en-US" sz="2400" dirty="0"/>
              <a:t>items play an important role in driving choice or preference</a:t>
            </a:r>
          </a:p>
          <a:p>
            <a:r>
              <a:rPr lang="en-US" sz="2800" dirty="0"/>
              <a:t>Levels of Features or Attributes</a:t>
            </a:r>
          </a:p>
          <a:p>
            <a:pPr lvl="1"/>
            <a:r>
              <a:rPr lang="en-US" sz="2400" dirty="0"/>
              <a:t>specific points for each feature</a:t>
            </a:r>
          </a:p>
          <a:p>
            <a:pPr lvl="1"/>
            <a:r>
              <a:rPr lang="en-US" sz="2400" dirty="0"/>
              <a:t>can be qualitative (brand),  or quantitative (price)</a:t>
            </a:r>
          </a:p>
          <a:p>
            <a:r>
              <a:rPr lang="en-US" sz="2800" dirty="0"/>
              <a:t>Profile</a:t>
            </a:r>
          </a:p>
          <a:p>
            <a:pPr lvl="1"/>
            <a:r>
              <a:rPr lang="en-US" sz="2400" dirty="0"/>
              <a:t>set of specific levels for each feature</a:t>
            </a:r>
          </a:p>
          <a:p>
            <a:endParaRPr lang="en-US" dirty="0"/>
          </a:p>
        </p:txBody>
      </p:sp>
    </p:spTree>
    <p:extLst>
      <p:ext uri="{BB962C8B-B14F-4D97-AF65-F5344CB8AC3E}">
        <p14:creationId xmlns:p14="http://schemas.microsoft.com/office/powerpoint/2010/main" val="296592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fontScale="90000"/>
          </a:bodyPr>
          <a:lstStyle/>
          <a:p>
            <a:r>
              <a:rPr lang="en-US" dirty="0"/>
              <a:t>Overview: Example Conjoint Respondent Task (full profile conjoint)</a:t>
            </a:r>
          </a:p>
        </p:txBody>
      </p:sp>
      <p:graphicFrame>
        <p:nvGraphicFramePr>
          <p:cNvPr id="4" name="Object 3"/>
          <p:cNvGraphicFramePr>
            <a:graphicFrameLocks noChangeAspect="1"/>
          </p:cNvGraphicFramePr>
          <p:nvPr/>
        </p:nvGraphicFramePr>
        <p:xfrm>
          <a:off x="1524000" y="1366838"/>
          <a:ext cx="5486400" cy="5411787"/>
        </p:xfrm>
        <a:graphic>
          <a:graphicData uri="http://schemas.openxmlformats.org/presentationml/2006/ole">
            <mc:AlternateContent xmlns:mc="http://schemas.openxmlformats.org/markup-compatibility/2006">
              <mc:Choice xmlns:v="urn:schemas-microsoft-com:vml" Requires="v">
                <p:oleObj name="Worksheet" r:id="rId2" imgW="4953305" imgH="4886554" progId="Excel.Sheet.8">
                  <p:embed/>
                </p:oleObj>
              </mc:Choice>
              <mc:Fallback>
                <p:oleObj name="Worksheet" r:id="rId2" imgW="4953305" imgH="4886554"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66838"/>
                        <a:ext cx="5486400" cy="541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34130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Example Discrete Choice Respondent Task</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362200"/>
            <a:ext cx="8763000"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4"/>
          <p:cNvSpPr>
            <a:spLocks noChangeShapeType="1"/>
          </p:cNvSpPr>
          <p:nvPr/>
        </p:nvSpPr>
        <p:spPr bwMode="auto">
          <a:xfrm>
            <a:off x="6477000" y="3276600"/>
            <a:ext cx="0" cy="15240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Line 4"/>
          <p:cNvSpPr>
            <a:spLocks noChangeShapeType="1"/>
          </p:cNvSpPr>
          <p:nvPr/>
        </p:nvSpPr>
        <p:spPr bwMode="auto">
          <a:xfrm>
            <a:off x="7848600" y="3276600"/>
            <a:ext cx="0" cy="152400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505935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3287</Words>
  <Application>Microsoft Office PowerPoint</Application>
  <PresentationFormat>On-screen Show (4:3)</PresentationFormat>
  <Paragraphs>414</Paragraphs>
  <Slides>53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60" baseType="lpstr">
      <vt:lpstr>Arial</vt:lpstr>
      <vt:lpstr>Calibri</vt:lpstr>
      <vt:lpstr>Monotype Sorts</vt:lpstr>
      <vt:lpstr>Symbol</vt:lpstr>
      <vt:lpstr>Times New Roman</vt:lpstr>
      <vt:lpstr>Office Theme</vt:lpstr>
      <vt:lpstr>Worksheet</vt:lpstr>
      <vt:lpstr>4) Conjoint and Discrete Choice</vt:lpstr>
      <vt:lpstr>PowerPoint Presentation</vt:lpstr>
      <vt:lpstr>Overview: Conjoint and Discrete Choice</vt:lpstr>
      <vt:lpstr>Overview: Conjoint and Discrete Choice</vt:lpstr>
      <vt:lpstr>Overview: Conjoint and Discrete Choice</vt:lpstr>
      <vt:lpstr>Product Example</vt:lpstr>
      <vt:lpstr>Overview: Conjoint and Discrete Choice Basic Terms</vt:lpstr>
      <vt:lpstr>Overview: Example Conjoint Respondent Task (full profile conjoint)</vt:lpstr>
      <vt:lpstr>Overview: Example Discrete Choice Respondent Task</vt:lpstr>
      <vt:lpstr>Overview: Conjoint and Discrete Choice</vt:lpstr>
      <vt:lpstr>Overview: Conjoint and Discrete Choice</vt:lpstr>
      <vt:lpstr>Self-Explicated “Conjoint” and Conjoint Fundamentals</vt:lpstr>
      <vt:lpstr>Self-Explicated “Conjoint” and Conjoint Fundamentals</vt:lpstr>
      <vt:lpstr>Self-Explicated “Conjoint” and Conjoint Fundamentals</vt:lpstr>
      <vt:lpstr>Self-Explicated “Conjoint” and Conjoint Fundamentals</vt:lpstr>
      <vt:lpstr>Self-Explicated “Conjoint” and Conjoint Fundamentals</vt:lpstr>
      <vt:lpstr>Reporting Conjoint Results: Descriptives and Conjoint Simulators</vt:lpstr>
      <vt:lpstr>Reporting Conjoint Results: Descriptives and Conjoint Simulators</vt:lpstr>
      <vt:lpstr>Reporting Conjoint Results: Descriptives and Conjoint Simulators</vt:lpstr>
      <vt:lpstr>PowerPoint Presentation</vt:lpstr>
      <vt:lpstr>Reporting Conjoint Results: Conjoint Market Simulation and Simulators</vt:lpstr>
      <vt:lpstr>Reporting Conjoint Results: Conjoint Market Simulation and Simulators</vt:lpstr>
      <vt:lpstr>Reporting Conjoint Results: Conjoint Market Simulation and Simulators</vt:lpstr>
      <vt:lpstr>Reporting Conjoint Results: Conjoint Market Simulation and Simulators</vt:lpstr>
      <vt:lpstr>Reporting Conjoint Results: Conjoint Market Simulation and Simulators</vt:lpstr>
      <vt:lpstr>Reporting Conjoint Results: Conjoint Market Simulation and Simulators</vt:lpstr>
      <vt:lpstr>Reporting Conjoint Results: Conjoint Market Simulation and Simulators</vt:lpstr>
      <vt:lpstr>Reporting Conjoint Results: Conjoint Market Simulation and Simulators</vt:lpstr>
      <vt:lpstr>Reporting Conjoint Results: Conjoint Market Simulation and Simulators</vt:lpstr>
      <vt:lpstr>Reporting Conjoint Results: Conjoint Market Simulation and Simulators</vt:lpstr>
      <vt:lpstr>Reporting Conjoint Results: Conjoint Market Simulation and Simulators</vt:lpstr>
      <vt:lpstr>Reporting Conjoint Results: Conjoint Market Simulation and Simulators</vt:lpstr>
      <vt:lpstr>Full Profile Conjoint and Experimental Design</vt:lpstr>
      <vt:lpstr>Introduction to full profile conjoint </vt:lpstr>
      <vt:lpstr>PowerPoint Presentation</vt:lpstr>
      <vt:lpstr>PowerPoint Presentation</vt:lpstr>
      <vt:lpstr>Relative Attribute Importance</vt:lpstr>
      <vt:lpstr>PowerPoint Presentation</vt:lpstr>
      <vt:lpstr>Experimental Design for Conjoint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Conjoint and Discrete Choice</dc:title>
  <dc:creator>jcwurst</dc:creator>
  <cp:lastModifiedBy>john wurst</cp:lastModifiedBy>
  <cp:revision>40</cp:revision>
  <dcterms:created xsi:type="dcterms:W3CDTF">2012-09-10T17:00:28Z</dcterms:created>
  <dcterms:modified xsi:type="dcterms:W3CDTF">2024-09-09T23:36:24Z</dcterms:modified>
</cp:coreProperties>
</file>