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2" r:id="rId5"/>
    <p:sldId id="259" r:id="rId6"/>
    <p:sldId id="260" r:id="rId7"/>
    <p:sldId id="263" r:id="rId8"/>
    <p:sldId id="264" r:id="rId9"/>
    <p:sldId id="265" r:id="rId10"/>
    <p:sldId id="266" r:id="rId11"/>
    <p:sldId id="267" r:id="rId12"/>
    <p:sldId id="268" r:id="rId13"/>
    <p:sldId id="269" r:id="rId14"/>
    <p:sldId id="270" r:id="rId15"/>
    <p:sldId id="274" r:id="rId16"/>
    <p:sldId id="275" r:id="rId17"/>
    <p:sldId id="276" r:id="rId18"/>
    <p:sldId id="277" r:id="rId19"/>
    <p:sldId id="278" r:id="rId20"/>
    <p:sldId id="279" r:id="rId21"/>
    <p:sldId id="271" r:id="rId22"/>
    <p:sldId id="272" r:id="rId23"/>
    <p:sldId id="273" r:id="rId24"/>
    <p:sldId id="37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9" d="100"/>
          <a:sy n="89" d="100"/>
        </p:scale>
        <p:origin x="797"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36750F-1578-44B8-B80B-4701576B2B9A}"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E63CC-D3C6-43DD-8A6F-C98DC5276AC6}" type="slidenum">
              <a:rPr lang="en-US" smtClean="0"/>
              <a:t>‹#›</a:t>
            </a:fld>
            <a:endParaRPr lang="en-US"/>
          </a:p>
        </p:txBody>
      </p:sp>
    </p:spTree>
    <p:extLst>
      <p:ext uri="{BB962C8B-B14F-4D97-AF65-F5344CB8AC3E}">
        <p14:creationId xmlns:p14="http://schemas.microsoft.com/office/powerpoint/2010/main" val="615640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36750F-1578-44B8-B80B-4701576B2B9A}"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E63CC-D3C6-43DD-8A6F-C98DC5276AC6}" type="slidenum">
              <a:rPr lang="en-US" smtClean="0"/>
              <a:t>‹#›</a:t>
            </a:fld>
            <a:endParaRPr lang="en-US"/>
          </a:p>
        </p:txBody>
      </p:sp>
    </p:spTree>
    <p:extLst>
      <p:ext uri="{BB962C8B-B14F-4D97-AF65-F5344CB8AC3E}">
        <p14:creationId xmlns:p14="http://schemas.microsoft.com/office/powerpoint/2010/main" val="4086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36750F-1578-44B8-B80B-4701576B2B9A}"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E63CC-D3C6-43DD-8A6F-C98DC5276AC6}" type="slidenum">
              <a:rPr lang="en-US" smtClean="0"/>
              <a:t>‹#›</a:t>
            </a:fld>
            <a:endParaRPr lang="en-US"/>
          </a:p>
        </p:txBody>
      </p:sp>
    </p:spTree>
    <p:extLst>
      <p:ext uri="{BB962C8B-B14F-4D97-AF65-F5344CB8AC3E}">
        <p14:creationId xmlns:p14="http://schemas.microsoft.com/office/powerpoint/2010/main" val="2938243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E36750F-1578-44B8-B80B-4701576B2B9A}"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E63CC-D3C6-43DD-8A6F-C98DC5276AC6}" type="slidenum">
              <a:rPr lang="en-US" smtClean="0"/>
              <a:t>‹#›</a:t>
            </a:fld>
            <a:endParaRPr lang="en-US"/>
          </a:p>
        </p:txBody>
      </p:sp>
    </p:spTree>
    <p:extLst>
      <p:ext uri="{BB962C8B-B14F-4D97-AF65-F5344CB8AC3E}">
        <p14:creationId xmlns:p14="http://schemas.microsoft.com/office/powerpoint/2010/main" val="3549842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36750F-1578-44B8-B80B-4701576B2B9A}" type="datetimeFigureOut">
              <a:rPr lang="en-US" smtClean="0"/>
              <a:t>10/7/2024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0E63CC-D3C6-43DD-8A6F-C98DC5276AC6}" type="slidenum">
              <a:rPr lang="en-US" smtClean="0"/>
              <a:t>‹#›</a:t>
            </a:fld>
            <a:endParaRPr lang="en-US"/>
          </a:p>
        </p:txBody>
      </p:sp>
    </p:spTree>
    <p:extLst>
      <p:ext uri="{BB962C8B-B14F-4D97-AF65-F5344CB8AC3E}">
        <p14:creationId xmlns:p14="http://schemas.microsoft.com/office/powerpoint/2010/main" val="3926554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36750F-1578-44B8-B80B-4701576B2B9A}"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E63CC-D3C6-43DD-8A6F-C98DC5276AC6}" type="slidenum">
              <a:rPr lang="en-US" smtClean="0"/>
              <a:t>‹#›</a:t>
            </a:fld>
            <a:endParaRPr lang="en-US"/>
          </a:p>
        </p:txBody>
      </p:sp>
    </p:spTree>
    <p:extLst>
      <p:ext uri="{BB962C8B-B14F-4D97-AF65-F5344CB8AC3E}">
        <p14:creationId xmlns:p14="http://schemas.microsoft.com/office/powerpoint/2010/main" val="1759299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E36750F-1578-44B8-B80B-4701576B2B9A}" type="datetimeFigureOut">
              <a:rPr lang="en-US" smtClean="0"/>
              <a:t>10/7/2024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0E63CC-D3C6-43DD-8A6F-C98DC5276AC6}" type="slidenum">
              <a:rPr lang="en-US" smtClean="0"/>
              <a:t>‹#›</a:t>
            </a:fld>
            <a:endParaRPr lang="en-US"/>
          </a:p>
        </p:txBody>
      </p:sp>
    </p:spTree>
    <p:extLst>
      <p:ext uri="{BB962C8B-B14F-4D97-AF65-F5344CB8AC3E}">
        <p14:creationId xmlns:p14="http://schemas.microsoft.com/office/powerpoint/2010/main" val="4046073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E36750F-1578-44B8-B80B-4701576B2B9A}" type="datetimeFigureOut">
              <a:rPr lang="en-US" smtClean="0"/>
              <a:t>10/7/2024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0E63CC-D3C6-43DD-8A6F-C98DC5276AC6}" type="slidenum">
              <a:rPr lang="en-US" smtClean="0"/>
              <a:t>‹#›</a:t>
            </a:fld>
            <a:endParaRPr lang="en-US"/>
          </a:p>
        </p:txBody>
      </p:sp>
    </p:spTree>
    <p:extLst>
      <p:ext uri="{BB962C8B-B14F-4D97-AF65-F5344CB8AC3E}">
        <p14:creationId xmlns:p14="http://schemas.microsoft.com/office/powerpoint/2010/main" val="527675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36750F-1578-44B8-B80B-4701576B2B9A}" type="datetimeFigureOut">
              <a:rPr lang="en-US" smtClean="0"/>
              <a:t>10/7/2024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0E63CC-D3C6-43DD-8A6F-C98DC5276AC6}" type="slidenum">
              <a:rPr lang="en-US" smtClean="0"/>
              <a:t>‹#›</a:t>
            </a:fld>
            <a:endParaRPr lang="en-US"/>
          </a:p>
        </p:txBody>
      </p:sp>
    </p:spTree>
    <p:extLst>
      <p:ext uri="{BB962C8B-B14F-4D97-AF65-F5344CB8AC3E}">
        <p14:creationId xmlns:p14="http://schemas.microsoft.com/office/powerpoint/2010/main" val="4193052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6750F-1578-44B8-B80B-4701576B2B9A}"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E63CC-D3C6-43DD-8A6F-C98DC5276AC6}" type="slidenum">
              <a:rPr lang="en-US" smtClean="0"/>
              <a:t>‹#›</a:t>
            </a:fld>
            <a:endParaRPr lang="en-US"/>
          </a:p>
        </p:txBody>
      </p:sp>
    </p:spTree>
    <p:extLst>
      <p:ext uri="{BB962C8B-B14F-4D97-AF65-F5344CB8AC3E}">
        <p14:creationId xmlns:p14="http://schemas.microsoft.com/office/powerpoint/2010/main" val="421244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36750F-1578-44B8-B80B-4701576B2B9A}" type="datetimeFigureOut">
              <a:rPr lang="en-US" smtClean="0"/>
              <a:t>10/7/2024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0E63CC-D3C6-43DD-8A6F-C98DC5276AC6}" type="slidenum">
              <a:rPr lang="en-US" smtClean="0"/>
              <a:t>‹#›</a:t>
            </a:fld>
            <a:endParaRPr lang="en-US"/>
          </a:p>
        </p:txBody>
      </p:sp>
    </p:spTree>
    <p:extLst>
      <p:ext uri="{BB962C8B-B14F-4D97-AF65-F5344CB8AC3E}">
        <p14:creationId xmlns:p14="http://schemas.microsoft.com/office/powerpoint/2010/main" val="3480550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36750F-1578-44B8-B80B-4701576B2B9A}" type="datetimeFigureOut">
              <a:rPr lang="en-US" smtClean="0"/>
              <a:t>10/7/2024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0E63CC-D3C6-43DD-8A6F-C98DC5276AC6}" type="slidenum">
              <a:rPr lang="en-US" smtClean="0"/>
              <a:t>‹#›</a:t>
            </a:fld>
            <a:endParaRPr lang="en-US"/>
          </a:p>
        </p:txBody>
      </p:sp>
    </p:spTree>
    <p:extLst>
      <p:ext uri="{BB962C8B-B14F-4D97-AF65-F5344CB8AC3E}">
        <p14:creationId xmlns:p14="http://schemas.microsoft.com/office/powerpoint/2010/main" val="5870469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5) Factor Analysis </a:t>
            </a:r>
            <a:r>
              <a:rPr lang="en-US" sz="3600" dirty="0"/>
              <a:t>(with Key Driver Application)</a:t>
            </a:r>
          </a:p>
        </p:txBody>
      </p:sp>
    </p:spTree>
    <p:extLst>
      <p:ext uri="{BB962C8B-B14F-4D97-AF65-F5344CB8AC3E}">
        <p14:creationId xmlns:p14="http://schemas.microsoft.com/office/powerpoint/2010/main" val="2457465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1"/>
            <a:ext cx="8229600" cy="1066800"/>
          </a:xfrm>
        </p:spPr>
        <p:txBody>
          <a:bodyPr>
            <a:normAutofit/>
          </a:bodyPr>
          <a:lstStyle/>
          <a:p>
            <a:pPr marL="0" indent="0">
              <a:buNone/>
            </a:pPr>
            <a:r>
              <a:rPr lang="en-US" sz="2000" dirty="0">
                <a:effectLst/>
                <a:latin typeface="Times New Roman"/>
                <a:ea typeface="Times New Roman"/>
              </a:rPr>
              <a:t>Important output from the factor analysis is the </a:t>
            </a:r>
            <a:r>
              <a:rPr lang="en-US" sz="2000" b="1" dirty="0">
                <a:effectLst/>
                <a:latin typeface="Times New Roman"/>
                <a:ea typeface="Times New Roman"/>
              </a:rPr>
              <a:t>matrix of factor loadings </a:t>
            </a:r>
            <a:r>
              <a:rPr lang="en-US" sz="2000" dirty="0">
                <a:effectLst/>
                <a:latin typeface="Times New Roman"/>
                <a:ea typeface="Times New Roman"/>
              </a:rPr>
              <a:t>(component matrix in SPSS).  Factor loadings are the correlations between the variables and the associated factors.  These </a:t>
            </a:r>
            <a:r>
              <a:rPr lang="en-US" sz="2000" dirty="0">
                <a:latin typeface="Times New Roman"/>
                <a:ea typeface="Times New Roman"/>
              </a:rPr>
              <a:t>can be useful </a:t>
            </a:r>
            <a:r>
              <a:rPr lang="en-US" sz="2000" dirty="0">
                <a:effectLst/>
                <a:latin typeface="Times New Roman"/>
                <a:ea typeface="Times New Roman"/>
              </a:rPr>
              <a:t>for interpretation. </a:t>
            </a:r>
            <a:endParaRPr lang="en-US" sz="20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066800"/>
            <a:ext cx="5153448" cy="579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5867400" y="5029200"/>
            <a:ext cx="2667000" cy="1323439"/>
          </a:xfrm>
          <a:prstGeom prst="rect">
            <a:avLst/>
          </a:prstGeom>
          <a:noFill/>
        </p:spPr>
        <p:txBody>
          <a:bodyPr wrap="square" rtlCol="0">
            <a:spAutoFit/>
          </a:bodyPr>
          <a:lstStyle/>
          <a:p>
            <a:r>
              <a:rPr lang="en-US" sz="2000" dirty="0"/>
              <a:t>The original or </a:t>
            </a:r>
            <a:r>
              <a:rPr lang="en-US" sz="2000" dirty="0" err="1"/>
              <a:t>unrotated</a:t>
            </a:r>
            <a:r>
              <a:rPr lang="en-US" sz="2000" dirty="0"/>
              <a:t> matrix is sometimes not very informative.</a:t>
            </a:r>
          </a:p>
        </p:txBody>
      </p:sp>
    </p:spTree>
    <p:extLst>
      <p:ext uri="{BB962C8B-B14F-4D97-AF65-F5344CB8AC3E}">
        <p14:creationId xmlns:p14="http://schemas.microsoft.com/office/powerpoint/2010/main" val="35739971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257799"/>
          </a:xfrm>
        </p:spPr>
        <p:txBody>
          <a:bodyPr>
            <a:normAutofit lnSpcReduction="10000"/>
          </a:bodyPr>
          <a:lstStyle/>
          <a:p>
            <a:r>
              <a:rPr lang="en-US" b="1" dirty="0" err="1"/>
              <a:t>Varimax</a:t>
            </a:r>
            <a:r>
              <a:rPr lang="en-US" dirty="0"/>
              <a:t> is a common method of factor rotation.  </a:t>
            </a:r>
          </a:p>
          <a:p>
            <a:pPr marL="0" indent="0">
              <a:buNone/>
            </a:pPr>
            <a:r>
              <a:rPr lang="en-US" dirty="0"/>
              <a:t> </a:t>
            </a:r>
          </a:p>
          <a:p>
            <a:r>
              <a:rPr lang="en-US" dirty="0"/>
              <a:t>It is an orthogonal rotation procedure (axes kept at right angles), and works to simplify the factors.  </a:t>
            </a:r>
          </a:p>
          <a:p>
            <a:pPr marL="0" indent="0">
              <a:buNone/>
            </a:pPr>
            <a:endParaRPr lang="en-US" dirty="0"/>
          </a:p>
          <a:p>
            <a:r>
              <a:rPr lang="en-US" dirty="0"/>
              <a:t>Note that rotation does not affect percentage of total variance explained, nor the communalities.</a:t>
            </a:r>
          </a:p>
          <a:p>
            <a:pPr marL="0" indent="0">
              <a:buNone/>
            </a:pPr>
            <a:endParaRPr lang="en-US" dirty="0"/>
          </a:p>
        </p:txBody>
      </p:sp>
    </p:spTree>
    <p:extLst>
      <p:ext uri="{BB962C8B-B14F-4D97-AF65-F5344CB8AC3E}">
        <p14:creationId xmlns:p14="http://schemas.microsoft.com/office/powerpoint/2010/main" val="4133112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a:off x="1676400" y="3733800"/>
            <a:ext cx="5791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3" name="Line 3"/>
          <p:cNvSpPr>
            <a:spLocks noChangeShapeType="1"/>
          </p:cNvSpPr>
          <p:nvPr/>
        </p:nvSpPr>
        <p:spPr bwMode="auto">
          <a:xfrm>
            <a:off x="4267200" y="762000"/>
            <a:ext cx="0" cy="5562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4" name="Text Box 4"/>
          <p:cNvSpPr txBox="1">
            <a:spLocks noChangeArrowheads="1"/>
          </p:cNvSpPr>
          <p:nvPr/>
        </p:nvSpPr>
        <p:spPr bwMode="auto">
          <a:xfrm>
            <a:off x="5562600" y="1524000"/>
            <a:ext cx="68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V1</a:t>
            </a:r>
          </a:p>
        </p:txBody>
      </p:sp>
      <p:sp>
        <p:nvSpPr>
          <p:cNvPr id="15365" name="Text Box 5"/>
          <p:cNvSpPr txBox="1">
            <a:spLocks noChangeArrowheads="1"/>
          </p:cNvSpPr>
          <p:nvPr/>
        </p:nvSpPr>
        <p:spPr bwMode="auto">
          <a:xfrm>
            <a:off x="6019800" y="2286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V2</a:t>
            </a:r>
          </a:p>
        </p:txBody>
      </p:sp>
      <p:sp>
        <p:nvSpPr>
          <p:cNvPr id="15366" name="Text Box 6"/>
          <p:cNvSpPr txBox="1">
            <a:spLocks noChangeArrowheads="1"/>
          </p:cNvSpPr>
          <p:nvPr/>
        </p:nvSpPr>
        <p:spPr bwMode="auto">
          <a:xfrm>
            <a:off x="6019800" y="48006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V3</a:t>
            </a:r>
          </a:p>
        </p:txBody>
      </p:sp>
      <p:sp>
        <p:nvSpPr>
          <p:cNvPr id="15367" name="Text Box 7"/>
          <p:cNvSpPr txBox="1">
            <a:spLocks noChangeArrowheads="1"/>
          </p:cNvSpPr>
          <p:nvPr/>
        </p:nvSpPr>
        <p:spPr bwMode="auto">
          <a:xfrm>
            <a:off x="5715000" y="53340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a:t>V4</a:t>
            </a:r>
          </a:p>
        </p:txBody>
      </p:sp>
      <p:sp>
        <p:nvSpPr>
          <p:cNvPr id="15368" name="Text Box 8"/>
          <p:cNvSpPr txBox="1">
            <a:spLocks noChangeArrowheads="1"/>
          </p:cNvSpPr>
          <p:nvPr/>
        </p:nvSpPr>
        <p:spPr bwMode="auto">
          <a:xfrm>
            <a:off x="7620000" y="36576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Unrotated F1</a:t>
            </a:r>
          </a:p>
        </p:txBody>
      </p:sp>
      <p:sp>
        <p:nvSpPr>
          <p:cNvPr id="15369" name="Text Box 9"/>
          <p:cNvSpPr txBox="1">
            <a:spLocks noChangeArrowheads="1"/>
          </p:cNvSpPr>
          <p:nvPr/>
        </p:nvSpPr>
        <p:spPr bwMode="auto">
          <a:xfrm>
            <a:off x="3505200" y="228600"/>
            <a:ext cx="1447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err="1"/>
              <a:t>Unrotated</a:t>
            </a:r>
            <a:r>
              <a:rPr lang="en-US" sz="1800" dirty="0"/>
              <a:t> F2</a:t>
            </a:r>
          </a:p>
        </p:txBody>
      </p:sp>
      <p:sp>
        <p:nvSpPr>
          <p:cNvPr id="15370" name="Line 10"/>
          <p:cNvSpPr>
            <a:spLocks noChangeShapeType="1"/>
          </p:cNvSpPr>
          <p:nvPr/>
        </p:nvSpPr>
        <p:spPr bwMode="auto">
          <a:xfrm flipV="1">
            <a:off x="4267200" y="1066800"/>
            <a:ext cx="289560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Line 11"/>
          <p:cNvSpPr>
            <a:spLocks noChangeShapeType="1"/>
          </p:cNvSpPr>
          <p:nvPr/>
        </p:nvSpPr>
        <p:spPr bwMode="auto">
          <a:xfrm>
            <a:off x="4267200" y="3733800"/>
            <a:ext cx="251460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2" name="Text Box 12"/>
          <p:cNvSpPr txBox="1">
            <a:spLocks noChangeArrowheads="1"/>
          </p:cNvSpPr>
          <p:nvPr/>
        </p:nvSpPr>
        <p:spPr bwMode="auto">
          <a:xfrm>
            <a:off x="6553200" y="6096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Rotated F2</a:t>
            </a:r>
          </a:p>
        </p:txBody>
      </p:sp>
      <p:sp>
        <p:nvSpPr>
          <p:cNvPr id="15373" name="Text Box 13"/>
          <p:cNvSpPr txBox="1">
            <a:spLocks noChangeArrowheads="1"/>
          </p:cNvSpPr>
          <p:nvPr/>
        </p:nvSpPr>
        <p:spPr bwMode="auto">
          <a:xfrm>
            <a:off x="6781800" y="60198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a:t>Rotated F1</a:t>
            </a:r>
          </a:p>
        </p:txBody>
      </p:sp>
      <p:sp>
        <p:nvSpPr>
          <p:cNvPr id="15374" name="Text Box 14"/>
          <p:cNvSpPr txBox="1">
            <a:spLocks noChangeArrowheads="1"/>
          </p:cNvSpPr>
          <p:nvPr/>
        </p:nvSpPr>
        <p:spPr bwMode="auto">
          <a:xfrm>
            <a:off x="152400" y="2286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p>
        </p:txBody>
      </p:sp>
      <p:sp>
        <p:nvSpPr>
          <p:cNvPr id="15375" name="Text Box 15"/>
          <p:cNvSpPr txBox="1">
            <a:spLocks noChangeArrowheads="1"/>
          </p:cNvSpPr>
          <p:nvPr/>
        </p:nvSpPr>
        <p:spPr bwMode="auto">
          <a:xfrm>
            <a:off x="152400" y="0"/>
            <a:ext cx="2819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b="1" dirty="0"/>
              <a:t>Rotation of Factors</a:t>
            </a:r>
          </a:p>
        </p:txBody>
      </p:sp>
    </p:spTree>
    <p:extLst>
      <p:ext uri="{BB962C8B-B14F-4D97-AF65-F5344CB8AC3E}">
        <p14:creationId xmlns:p14="http://schemas.microsoft.com/office/powerpoint/2010/main" val="1350649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095" y="1371600"/>
            <a:ext cx="8744528"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5210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81000"/>
            <a:ext cx="8229600" cy="5816977"/>
          </a:xfrm>
          <a:prstGeom prst="rect">
            <a:avLst/>
          </a:prstGeom>
          <a:noFill/>
        </p:spPr>
        <p:txBody>
          <a:bodyPr wrap="square" rtlCol="0">
            <a:spAutoFit/>
          </a:bodyPr>
          <a:lstStyle/>
          <a:p>
            <a:r>
              <a:rPr lang="en-US" sz="2800" dirty="0"/>
              <a:t>Summarizing the steps in Principal Components Factor Analysis</a:t>
            </a:r>
          </a:p>
          <a:p>
            <a:endParaRPr lang="en-US" sz="2800" dirty="0"/>
          </a:p>
          <a:p>
            <a:pPr lvl="0"/>
            <a:r>
              <a:rPr lang="en-US" sz="2800" dirty="0"/>
              <a:t>1) Obtain the components. </a:t>
            </a:r>
          </a:p>
          <a:p>
            <a:pPr lvl="0"/>
            <a:r>
              <a:rPr lang="en-US" sz="2800" dirty="0"/>
              <a:t> </a:t>
            </a:r>
          </a:p>
          <a:p>
            <a:pPr lvl="0"/>
            <a:r>
              <a:rPr lang="en-US" sz="2800" dirty="0"/>
              <a:t>2) Determine which components to retain </a:t>
            </a:r>
          </a:p>
          <a:p>
            <a:pPr lvl="0"/>
            <a:endParaRPr lang="en-US" sz="2800" dirty="0"/>
          </a:p>
          <a:p>
            <a:pPr lvl="0"/>
            <a:r>
              <a:rPr lang="en-US" sz="2800" dirty="0"/>
              <a:t>3) Perform rotation.  </a:t>
            </a:r>
          </a:p>
          <a:p>
            <a:pPr lvl="0"/>
            <a:endParaRPr lang="en-US" sz="2800" dirty="0"/>
          </a:p>
          <a:p>
            <a:pPr lvl="0"/>
            <a:r>
              <a:rPr lang="en-US" sz="2800" dirty="0"/>
              <a:t>4) Interpret and use the results.</a:t>
            </a:r>
          </a:p>
          <a:p>
            <a:pPr lvl="0"/>
            <a:endParaRPr lang="en-US" sz="2800" dirty="0"/>
          </a:p>
          <a:p>
            <a:pPr lvl="0"/>
            <a:endParaRPr lang="en-US" sz="2800" dirty="0"/>
          </a:p>
          <a:p>
            <a:pPr lvl="0"/>
            <a:endParaRPr lang="en-US" dirty="0"/>
          </a:p>
          <a:p>
            <a:endParaRPr lang="en-US" dirty="0"/>
          </a:p>
        </p:txBody>
      </p:sp>
    </p:spTree>
    <p:extLst>
      <p:ext uri="{BB962C8B-B14F-4D97-AF65-F5344CB8AC3E}">
        <p14:creationId xmlns:p14="http://schemas.microsoft.com/office/powerpoint/2010/main" val="19819355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7315200" cy="369332"/>
          </a:xfrm>
          <a:prstGeom prst="rect">
            <a:avLst/>
          </a:prstGeom>
          <a:noFill/>
        </p:spPr>
        <p:txBody>
          <a:bodyPr wrap="square" rtlCol="0">
            <a:spAutoFit/>
          </a:bodyPr>
          <a:lstStyle/>
          <a:p>
            <a:r>
              <a:rPr lang="en-US" dirty="0"/>
              <a:t>SPSS Screen Shots for Principal Components Factor Analysis</a:t>
            </a:r>
          </a:p>
        </p:txBody>
      </p:sp>
      <p:pic>
        <p:nvPicPr>
          <p:cNvPr id="3" name="Picture 2">
            <a:extLst>
              <a:ext uri="{FF2B5EF4-FFF2-40B4-BE49-F238E27FC236}">
                <a16:creationId xmlns:a16="http://schemas.microsoft.com/office/drawing/2014/main" id="{0022F8C0-EC17-4D6E-B906-85A1248E68D0}"/>
              </a:ext>
            </a:extLst>
          </p:cNvPr>
          <p:cNvPicPr>
            <a:picLocks noChangeAspect="1"/>
          </p:cNvPicPr>
          <p:nvPr/>
        </p:nvPicPr>
        <p:blipFill>
          <a:blip r:embed="rId2"/>
          <a:stretch>
            <a:fillRect/>
          </a:stretch>
        </p:blipFill>
        <p:spPr>
          <a:xfrm>
            <a:off x="319881" y="858505"/>
            <a:ext cx="8366919" cy="4704095"/>
          </a:xfrm>
          <a:prstGeom prst="rect">
            <a:avLst/>
          </a:prstGeom>
        </p:spPr>
      </p:pic>
    </p:spTree>
    <p:extLst>
      <p:ext uri="{BB962C8B-B14F-4D97-AF65-F5344CB8AC3E}">
        <p14:creationId xmlns:p14="http://schemas.microsoft.com/office/powerpoint/2010/main" val="89889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66DA1EB-D48F-4922-9E99-0C6220AC31F2}"/>
              </a:ext>
            </a:extLst>
          </p:cNvPr>
          <p:cNvPicPr>
            <a:picLocks noChangeAspect="1"/>
          </p:cNvPicPr>
          <p:nvPr/>
        </p:nvPicPr>
        <p:blipFill>
          <a:blip r:embed="rId2"/>
          <a:stretch>
            <a:fillRect/>
          </a:stretch>
        </p:blipFill>
        <p:spPr>
          <a:xfrm>
            <a:off x="336749" y="858505"/>
            <a:ext cx="8502451" cy="4780295"/>
          </a:xfrm>
          <a:prstGeom prst="rect">
            <a:avLst/>
          </a:prstGeom>
        </p:spPr>
      </p:pic>
    </p:spTree>
    <p:extLst>
      <p:ext uri="{BB962C8B-B14F-4D97-AF65-F5344CB8AC3E}">
        <p14:creationId xmlns:p14="http://schemas.microsoft.com/office/powerpoint/2010/main" val="1342434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D3D7B6A-72D6-479A-9620-2FEFFDD220C7}"/>
              </a:ext>
            </a:extLst>
          </p:cNvPr>
          <p:cNvPicPr>
            <a:picLocks noChangeAspect="1"/>
          </p:cNvPicPr>
          <p:nvPr/>
        </p:nvPicPr>
        <p:blipFill>
          <a:blip r:embed="rId2"/>
          <a:stretch>
            <a:fillRect/>
          </a:stretch>
        </p:blipFill>
        <p:spPr>
          <a:xfrm>
            <a:off x="319881" y="858505"/>
            <a:ext cx="8366919" cy="4704095"/>
          </a:xfrm>
          <a:prstGeom prst="rect">
            <a:avLst/>
          </a:prstGeom>
        </p:spPr>
      </p:pic>
    </p:spTree>
    <p:extLst>
      <p:ext uri="{BB962C8B-B14F-4D97-AF65-F5344CB8AC3E}">
        <p14:creationId xmlns:p14="http://schemas.microsoft.com/office/powerpoint/2010/main" val="406548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A33306-EB64-4F3C-BCD8-2C3B6A182633}"/>
              </a:ext>
            </a:extLst>
          </p:cNvPr>
          <p:cNvPicPr>
            <a:picLocks noChangeAspect="1"/>
          </p:cNvPicPr>
          <p:nvPr/>
        </p:nvPicPr>
        <p:blipFill>
          <a:blip r:embed="rId2"/>
          <a:stretch>
            <a:fillRect/>
          </a:stretch>
        </p:blipFill>
        <p:spPr>
          <a:xfrm>
            <a:off x="304800" y="858505"/>
            <a:ext cx="8534400" cy="4798257"/>
          </a:xfrm>
          <a:prstGeom prst="rect">
            <a:avLst/>
          </a:prstGeom>
        </p:spPr>
      </p:pic>
    </p:spTree>
    <p:extLst>
      <p:ext uri="{BB962C8B-B14F-4D97-AF65-F5344CB8AC3E}">
        <p14:creationId xmlns:p14="http://schemas.microsoft.com/office/powerpoint/2010/main" val="919611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9B5731C-78AC-4221-A05F-CAEF10600933}"/>
              </a:ext>
            </a:extLst>
          </p:cNvPr>
          <p:cNvPicPr>
            <a:picLocks noChangeAspect="1"/>
          </p:cNvPicPr>
          <p:nvPr/>
        </p:nvPicPr>
        <p:blipFill>
          <a:blip r:embed="rId2"/>
          <a:stretch>
            <a:fillRect/>
          </a:stretch>
        </p:blipFill>
        <p:spPr>
          <a:xfrm>
            <a:off x="277416" y="858505"/>
            <a:ext cx="8637984" cy="4856495"/>
          </a:xfrm>
          <a:prstGeom prst="rect">
            <a:avLst/>
          </a:prstGeom>
        </p:spPr>
      </p:pic>
    </p:spTree>
    <p:extLst>
      <p:ext uri="{BB962C8B-B14F-4D97-AF65-F5344CB8AC3E}">
        <p14:creationId xmlns:p14="http://schemas.microsoft.com/office/powerpoint/2010/main" val="1477969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1"/>
            <a:ext cx="8229600" cy="2667000"/>
          </a:xfrm>
        </p:spPr>
        <p:txBody>
          <a:bodyPr>
            <a:normAutofit fontScale="92500"/>
          </a:bodyPr>
          <a:lstStyle/>
          <a:p>
            <a:pPr marL="0" indent="0">
              <a:buNone/>
            </a:pPr>
            <a:r>
              <a:rPr lang="en-US" sz="2000" dirty="0"/>
              <a:t>Example:</a:t>
            </a:r>
          </a:p>
          <a:p>
            <a:pPr marL="0" indent="0">
              <a:buNone/>
            </a:pPr>
            <a:r>
              <a:rPr lang="en-US" sz="2200" dirty="0">
                <a:solidFill>
                  <a:srgbClr val="000000"/>
                </a:solidFill>
                <a:effectLst/>
                <a:latin typeface="Times New Roman"/>
                <a:ea typeface="Times New Roman"/>
              </a:rPr>
              <a:t>An automobile manufacturer is interested in attitudinal characteristics impacting purchase of a new type of performance car.  A survey was performed (n=400) and attitudinal measures were obtained on a 9 point scale (1= definitely disagree to 9= definitely agree), along with responses to a purchase intent question measured on a scale from 0 (definitely would not purchase) to 100 (definitely would purchase).  Below are the attitudinal questions. (data in SPSS file </a:t>
            </a:r>
            <a:r>
              <a:rPr lang="en-US" sz="2200" dirty="0" err="1">
                <a:solidFill>
                  <a:srgbClr val="000000"/>
                </a:solidFill>
                <a:effectLst/>
                <a:latin typeface="Times New Roman"/>
                <a:ea typeface="Times New Roman"/>
              </a:rPr>
              <a:t>CarStudyPsyc.sav</a:t>
            </a:r>
            <a:r>
              <a:rPr lang="en-US" sz="2200" dirty="0">
                <a:solidFill>
                  <a:srgbClr val="000000"/>
                </a:solidFill>
                <a:effectLst/>
                <a:latin typeface="Times New Roman"/>
                <a:ea typeface="Times New Roman"/>
              </a:rPr>
              <a:t>) </a:t>
            </a:r>
            <a:endParaRPr lang="en-US" sz="2200" dirty="0"/>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399" y="3124200"/>
            <a:ext cx="12854293"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57892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0F7C236-811C-403A-BD2A-CF35D4641963}"/>
              </a:ext>
            </a:extLst>
          </p:cNvPr>
          <p:cNvPicPr>
            <a:picLocks noChangeAspect="1"/>
          </p:cNvPicPr>
          <p:nvPr/>
        </p:nvPicPr>
        <p:blipFill>
          <a:blip r:embed="rId2"/>
          <a:stretch>
            <a:fillRect/>
          </a:stretch>
        </p:blipFill>
        <p:spPr>
          <a:xfrm>
            <a:off x="277416" y="858505"/>
            <a:ext cx="8637984" cy="4856495"/>
          </a:xfrm>
          <a:prstGeom prst="rect">
            <a:avLst/>
          </a:prstGeom>
        </p:spPr>
      </p:pic>
    </p:spTree>
    <p:extLst>
      <p:ext uri="{BB962C8B-B14F-4D97-AF65-F5344CB8AC3E}">
        <p14:creationId xmlns:p14="http://schemas.microsoft.com/office/powerpoint/2010/main" val="2242083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457200"/>
            <a:ext cx="8229600" cy="5970865"/>
          </a:xfrm>
          <a:prstGeom prst="rect">
            <a:avLst/>
          </a:prstGeom>
          <a:noFill/>
        </p:spPr>
        <p:txBody>
          <a:bodyPr wrap="square" rtlCol="0">
            <a:spAutoFit/>
          </a:bodyPr>
          <a:lstStyle/>
          <a:p>
            <a:r>
              <a:rPr lang="en-US" sz="2800" dirty="0"/>
              <a:t>For our regression /driver application, we want to obtain a reduced set of attitudinal measures that are not highly correlated among themselves.  Using factor analysis, several alternatives used in practice are:</a:t>
            </a:r>
          </a:p>
          <a:p>
            <a:endParaRPr lang="en-US" sz="2800" dirty="0"/>
          </a:p>
          <a:p>
            <a:r>
              <a:rPr lang="en-US" sz="2800" dirty="0"/>
              <a:t>-Select surrogate variables - singling out representative variables for the factors</a:t>
            </a:r>
          </a:p>
          <a:p>
            <a:endParaRPr lang="en-US" sz="2800" dirty="0"/>
          </a:p>
          <a:p>
            <a:r>
              <a:rPr lang="en-US" sz="2800" dirty="0"/>
              <a:t>-Build composites based on major variables on each factor-e.g., simple averages</a:t>
            </a:r>
          </a:p>
          <a:p>
            <a:endParaRPr lang="en-US" sz="2800" dirty="0"/>
          </a:p>
          <a:p>
            <a:r>
              <a:rPr lang="en-US" sz="2800" dirty="0"/>
              <a:t>-Use the factor scores--recall these are linear functions of the original variables</a:t>
            </a:r>
          </a:p>
          <a:p>
            <a:endParaRPr lang="en-US" dirty="0"/>
          </a:p>
        </p:txBody>
      </p:sp>
    </p:spTree>
    <p:extLst>
      <p:ext uri="{BB962C8B-B14F-4D97-AF65-F5344CB8AC3E}">
        <p14:creationId xmlns:p14="http://schemas.microsoft.com/office/powerpoint/2010/main" val="3977308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848600" cy="646331"/>
          </a:xfrm>
          <a:prstGeom prst="rect">
            <a:avLst/>
          </a:prstGeom>
          <a:noFill/>
        </p:spPr>
        <p:txBody>
          <a:bodyPr wrap="square" rtlCol="0">
            <a:spAutoFit/>
          </a:bodyPr>
          <a:lstStyle/>
          <a:p>
            <a:r>
              <a:rPr lang="en-US" dirty="0"/>
              <a:t>Using the factors as explanatory variables in our regression application  produces the following:</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399" y="1103531"/>
            <a:ext cx="7716591" cy="2816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4114800"/>
            <a:ext cx="5257800" cy="1846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784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94360" y="228600"/>
            <a:ext cx="8153400" cy="7017306"/>
          </a:xfrm>
          <a:prstGeom prst="rect">
            <a:avLst/>
          </a:prstGeom>
          <a:noFill/>
        </p:spPr>
        <p:txBody>
          <a:bodyPr wrap="square" rtlCol="0">
            <a:spAutoFit/>
          </a:bodyPr>
          <a:lstStyle/>
          <a:p>
            <a:r>
              <a:rPr lang="en-US" dirty="0"/>
              <a:t>Added Application</a:t>
            </a:r>
          </a:p>
          <a:p>
            <a:endParaRPr lang="en-US" dirty="0"/>
          </a:p>
          <a:p>
            <a:pPr marL="342900" indent="-342900">
              <a:buAutoNum type="arabicParenR"/>
            </a:pPr>
            <a:r>
              <a:rPr lang="en-US" dirty="0"/>
              <a:t>An electric utility company is interested in conducting an analysis among residential customers to determine the drivers of customer satisfaction.  In addition to an overall satisfaction question (measured on a 0 to 100 point scale from Extremely Dissatisfied to Extremely Satisfied), eleven performance measures were obtained (measured on a 0 to 10 point scale from Strongly Disagree to Strongly Agree).  </a:t>
            </a:r>
          </a:p>
          <a:p>
            <a:pPr marL="342900" indent="-342900">
              <a:buAutoNum type="arabicParenR"/>
            </a:pPr>
            <a:endParaRPr lang="en-US" dirty="0"/>
          </a:p>
          <a:p>
            <a:r>
              <a:rPr lang="en-US" dirty="0"/>
              <a:t>q1	Provides accurate bills</a:t>
            </a:r>
          </a:p>
          <a:p>
            <a:r>
              <a:rPr lang="en-US" dirty="0"/>
              <a:t>q2	Shows concern and caring with customer interactions</a:t>
            </a:r>
          </a:p>
          <a:p>
            <a:r>
              <a:rPr lang="en-US" dirty="0"/>
              <a:t>q3	Keeps rates low</a:t>
            </a:r>
          </a:p>
          <a:p>
            <a:r>
              <a:rPr lang="en-US" dirty="0"/>
              <a:t>q4	Provides easy to understand bills</a:t>
            </a:r>
          </a:p>
          <a:p>
            <a:r>
              <a:rPr lang="en-US" dirty="0"/>
              <a:t>q5	Provides reliable repairs</a:t>
            </a:r>
          </a:p>
          <a:p>
            <a:r>
              <a:rPr lang="en-US" dirty="0"/>
              <a:t>q6	Does things right the first time</a:t>
            </a:r>
          </a:p>
          <a:p>
            <a:r>
              <a:rPr lang="en-US" dirty="0"/>
              <a:t>q7	Responsive to complaints/requests</a:t>
            </a:r>
          </a:p>
          <a:p>
            <a:r>
              <a:rPr lang="en-US" dirty="0"/>
              <a:t>q8	Preserves the environment</a:t>
            </a:r>
          </a:p>
          <a:p>
            <a:r>
              <a:rPr lang="en-US" dirty="0"/>
              <a:t>q9	Short service interruptions</a:t>
            </a:r>
          </a:p>
          <a:p>
            <a:r>
              <a:rPr lang="en-US" dirty="0"/>
              <a:t>q10	Has reasonable rates</a:t>
            </a:r>
          </a:p>
          <a:p>
            <a:r>
              <a:rPr lang="en-US" dirty="0"/>
              <a:t>q11	Good corporate citizen</a:t>
            </a:r>
          </a:p>
          <a:p>
            <a:endParaRPr lang="en-US" dirty="0"/>
          </a:p>
          <a:p>
            <a:r>
              <a:rPr lang="en-US" dirty="0"/>
              <a:t>Estimate a regression model to provide information about the drivers of satisfaction.  Data file </a:t>
            </a:r>
            <a:r>
              <a:rPr lang="en-US" dirty="0" err="1"/>
              <a:t>ElecUtilityCostudy.sav</a:t>
            </a:r>
            <a:r>
              <a:rPr lang="en-US" dirty="0"/>
              <a:t> contains the 1000 observations on the variables q1 to q11 and OS (overall sat). </a:t>
            </a:r>
          </a:p>
          <a:p>
            <a:endParaRPr lang="en-US" dirty="0"/>
          </a:p>
        </p:txBody>
      </p:sp>
    </p:spTree>
    <p:extLst>
      <p:ext uri="{BB962C8B-B14F-4D97-AF65-F5344CB8AC3E}">
        <p14:creationId xmlns:p14="http://schemas.microsoft.com/office/powerpoint/2010/main" val="36734167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F42DC76-AD56-4A54-87CE-BFAECF515814}"/>
              </a:ext>
            </a:extLst>
          </p:cNvPr>
          <p:cNvSpPr txBox="1"/>
          <p:nvPr/>
        </p:nvSpPr>
        <p:spPr>
          <a:xfrm>
            <a:off x="1600200" y="533400"/>
            <a:ext cx="5791200" cy="461665"/>
          </a:xfrm>
          <a:prstGeom prst="rect">
            <a:avLst/>
          </a:prstGeom>
          <a:noFill/>
        </p:spPr>
        <p:txBody>
          <a:bodyPr wrap="square">
            <a:spAutoFit/>
          </a:bodyPr>
          <a:lstStyle/>
          <a:p>
            <a:r>
              <a:rPr lang="en-US" sz="2400" b="1" dirty="0"/>
              <a:t>SAS Code for PCA Factor Analysis</a:t>
            </a:r>
          </a:p>
        </p:txBody>
      </p:sp>
      <p:sp>
        <p:nvSpPr>
          <p:cNvPr id="7" name="TextBox 6">
            <a:extLst>
              <a:ext uri="{FF2B5EF4-FFF2-40B4-BE49-F238E27FC236}">
                <a16:creationId xmlns:a16="http://schemas.microsoft.com/office/drawing/2014/main" id="{BAAF8B73-DC1F-49D1-8520-75DC6DD84996}"/>
              </a:ext>
            </a:extLst>
          </p:cNvPr>
          <p:cNvSpPr txBox="1"/>
          <p:nvPr/>
        </p:nvSpPr>
        <p:spPr>
          <a:xfrm>
            <a:off x="457200" y="1219200"/>
            <a:ext cx="8382000" cy="4185761"/>
          </a:xfrm>
          <a:prstGeom prst="rect">
            <a:avLst/>
          </a:prstGeom>
          <a:noFill/>
        </p:spPr>
        <p:txBody>
          <a:bodyPr wrap="square">
            <a:spAutoFit/>
          </a:bodyPr>
          <a:lstStyle/>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import</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datafile</a:t>
            </a:r>
            <a:r>
              <a:rPr lang="en-US" sz="1800" b="0" dirty="0">
                <a:solidFill>
                  <a:srgbClr val="000000"/>
                </a:solidFill>
                <a:latin typeface="Courier New" panose="02070309020205020404" pitchFamily="49" charset="0"/>
              </a:rPr>
              <a:t>=</a:t>
            </a:r>
            <a:r>
              <a:rPr lang="en-US" sz="1800" b="0" dirty="0">
                <a:solidFill>
                  <a:srgbClr val="800080"/>
                </a:solidFill>
                <a:latin typeface="Courier New" panose="02070309020205020404" pitchFamily="49" charset="0"/>
              </a:rPr>
              <a:t>"D:\_UGA\7600\CarStudyPsyc.sav"</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DBMS</a:t>
            </a:r>
            <a:r>
              <a:rPr lang="en-US" sz="1800" b="0" dirty="0">
                <a:solidFill>
                  <a:srgbClr val="000000"/>
                </a:solidFill>
                <a:latin typeface="Courier New" panose="02070309020205020404" pitchFamily="49" charset="0"/>
              </a:rPr>
              <a:t>=SAV </a:t>
            </a:r>
            <a:r>
              <a:rPr lang="en-US" sz="1800" b="0" dirty="0">
                <a:solidFill>
                  <a:srgbClr val="0000FF"/>
                </a:solidFill>
                <a:latin typeface="Courier New" panose="02070309020205020404" pitchFamily="49" charset="0"/>
              </a:rPr>
              <a:t>OUT</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csp</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factor</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csp</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method</a:t>
            </a:r>
            <a:r>
              <a:rPr lang="en-US" sz="1800" b="0" dirty="0">
                <a:solidFill>
                  <a:srgbClr val="000000"/>
                </a:solidFill>
                <a:latin typeface="Courier New" panose="02070309020205020404" pitchFamily="49" charset="0"/>
              </a:rPr>
              <a:t>=principal </a:t>
            </a:r>
            <a:r>
              <a:rPr lang="en-US" sz="1800" b="0" dirty="0">
                <a:solidFill>
                  <a:srgbClr val="0000FF"/>
                </a:solidFill>
                <a:latin typeface="Courier New" panose="02070309020205020404" pitchFamily="49" charset="0"/>
              </a:rPr>
              <a:t>rotate</a:t>
            </a:r>
            <a:r>
              <a:rPr lang="en-US" sz="1800" b="0" dirty="0">
                <a:solidFill>
                  <a:srgbClr val="000000"/>
                </a:solidFill>
                <a:latin typeface="Courier New" panose="02070309020205020404" pitchFamily="49" charset="0"/>
              </a:rPr>
              <a:t>=varimax </a:t>
            </a:r>
            <a:r>
              <a:rPr lang="en-US" sz="1800" b="0" dirty="0">
                <a:solidFill>
                  <a:srgbClr val="0000FF"/>
                </a:solidFill>
                <a:latin typeface="Courier New" panose="02070309020205020404" pitchFamily="49" charset="0"/>
              </a:rPr>
              <a:t>reorder</a:t>
            </a:r>
            <a:r>
              <a:rPr lang="en-US" sz="1800" b="0" dirty="0">
                <a:solidFill>
                  <a:srgbClr val="000000"/>
                </a:solidFill>
                <a:latin typeface="Courier New" panose="02070309020205020404" pitchFamily="49" charset="0"/>
              </a:rPr>
              <a:t> </a:t>
            </a:r>
            <a:r>
              <a:rPr lang="en-US" sz="1800" b="0" dirty="0" err="1">
                <a:solidFill>
                  <a:srgbClr val="0000FF"/>
                </a:solidFill>
                <a:latin typeface="Courier New" panose="02070309020205020404" pitchFamily="49" charset="0"/>
              </a:rPr>
              <a:t>nfactors</a:t>
            </a:r>
            <a:r>
              <a:rPr lang="en-US" sz="1800" b="0" dirty="0">
                <a:solidFill>
                  <a:srgbClr val="000000"/>
                </a:solidFill>
                <a:latin typeface="Courier New" panose="02070309020205020404" pitchFamily="49" charset="0"/>
              </a:rPr>
              <a:t>=</a:t>
            </a:r>
            <a:r>
              <a:rPr lang="en-US" sz="1800" b="1" dirty="0">
                <a:solidFill>
                  <a:srgbClr val="008080"/>
                </a:solidFill>
                <a:latin typeface="Courier New" panose="02070309020205020404" pitchFamily="49" charset="0"/>
              </a:rPr>
              <a:t>5</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out</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fscores</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Var</a:t>
            </a:r>
            <a:r>
              <a:rPr lang="en-US" sz="1800" b="0" dirty="0">
                <a:solidFill>
                  <a:srgbClr val="000000"/>
                </a:solidFill>
                <a:latin typeface="Courier New" panose="02070309020205020404" pitchFamily="49" charset="0"/>
              </a:rPr>
              <a:t> q1-q12;</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p>
          <a:p>
            <a:endParaRPr lang="en-US" sz="1800" b="0" dirty="0">
              <a:solidFill>
                <a:srgbClr val="000000"/>
              </a:solidFill>
              <a:latin typeface="Courier New" panose="02070309020205020404" pitchFamily="49" charset="0"/>
            </a:endParaRPr>
          </a:p>
          <a:p>
            <a:r>
              <a:rPr lang="en-US" sz="1800" b="0" dirty="0">
                <a:solidFill>
                  <a:srgbClr val="000000"/>
                </a:solidFill>
                <a:latin typeface="Courier New" panose="02070309020205020404" pitchFamily="49" charset="0"/>
              </a:rPr>
              <a:t>*Reorder sorts the loadings, file </a:t>
            </a:r>
            <a:r>
              <a:rPr lang="en-US" sz="1800" b="0" dirty="0" err="1">
                <a:solidFill>
                  <a:srgbClr val="000000"/>
                </a:solidFill>
                <a:latin typeface="Courier New" panose="02070309020205020404" pitchFamily="49" charset="0"/>
              </a:rPr>
              <a:t>fscores</a:t>
            </a:r>
            <a:r>
              <a:rPr lang="en-US" sz="1800" b="0" dirty="0">
                <a:solidFill>
                  <a:srgbClr val="000000"/>
                </a:solidFill>
                <a:latin typeface="Courier New" panose="02070309020205020404" pitchFamily="49" charset="0"/>
              </a:rPr>
              <a:t> contains the factor variables;</a:t>
            </a:r>
          </a:p>
          <a:p>
            <a:endParaRPr lang="en-US" sz="1800" b="0" dirty="0">
              <a:solidFill>
                <a:srgbClr val="000000"/>
              </a:solidFill>
              <a:latin typeface="Courier New" panose="02070309020205020404" pitchFamily="49" charset="0"/>
            </a:endParaRPr>
          </a:p>
          <a:p>
            <a:r>
              <a:rPr lang="en-US" sz="1800" b="1" dirty="0">
                <a:solidFill>
                  <a:srgbClr val="000080"/>
                </a:solidFill>
                <a:latin typeface="Courier New" panose="02070309020205020404" pitchFamily="49" charset="0"/>
              </a:rPr>
              <a:t>Proc</a:t>
            </a:r>
            <a:r>
              <a:rPr lang="en-US" sz="1800" b="0" dirty="0">
                <a:solidFill>
                  <a:srgbClr val="000000"/>
                </a:solidFill>
                <a:latin typeface="Courier New" panose="02070309020205020404" pitchFamily="49" charset="0"/>
              </a:rPr>
              <a:t> </a:t>
            </a:r>
            <a:r>
              <a:rPr lang="en-US" sz="1800" b="1" dirty="0">
                <a:solidFill>
                  <a:srgbClr val="000080"/>
                </a:solidFill>
                <a:latin typeface="Courier New" panose="02070309020205020404" pitchFamily="49" charset="0"/>
              </a:rPr>
              <a:t>reg</a:t>
            </a:r>
            <a:r>
              <a:rPr lang="en-US" sz="1800" b="0" dirty="0">
                <a:solidFill>
                  <a:srgbClr val="000000"/>
                </a:solidFill>
                <a:latin typeface="Courier New" panose="02070309020205020404" pitchFamily="49" charset="0"/>
              </a:rPr>
              <a:t> </a:t>
            </a:r>
            <a:r>
              <a:rPr lang="en-US" sz="1800" b="0" dirty="0">
                <a:solidFill>
                  <a:srgbClr val="0000FF"/>
                </a:solidFill>
                <a:latin typeface="Courier New" panose="02070309020205020404" pitchFamily="49" charset="0"/>
              </a:rPr>
              <a:t>data</a:t>
            </a:r>
            <a:r>
              <a:rPr lang="en-US" sz="1800" b="0" dirty="0">
                <a:solidFill>
                  <a:srgbClr val="000000"/>
                </a:solidFill>
                <a:latin typeface="Courier New" panose="02070309020205020404" pitchFamily="49" charset="0"/>
              </a:rPr>
              <a:t>=</a:t>
            </a:r>
            <a:r>
              <a:rPr lang="en-US" sz="1800" b="0" dirty="0" err="1">
                <a:solidFill>
                  <a:srgbClr val="000000"/>
                </a:solidFill>
                <a:latin typeface="Courier New" panose="02070309020205020404" pitchFamily="49" charset="0"/>
              </a:rPr>
              <a:t>fscores</a:t>
            </a:r>
            <a:r>
              <a:rPr lang="en-US" sz="1800" b="0" dirty="0">
                <a:solidFill>
                  <a:srgbClr val="000000"/>
                </a:solidFill>
                <a:latin typeface="Courier New" panose="02070309020205020404" pitchFamily="49" charset="0"/>
              </a:rPr>
              <a:t>;</a:t>
            </a:r>
          </a:p>
          <a:p>
            <a:r>
              <a:rPr lang="en-US" sz="1800" b="0" dirty="0">
                <a:solidFill>
                  <a:srgbClr val="0000FF"/>
                </a:solidFill>
                <a:latin typeface="Courier New" panose="02070309020205020404" pitchFamily="49" charset="0"/>
              </a:rPr>
              <a:t>Model</a:t>
            </a:r>
            <a:r>
              <a:rPr lang="en-US" sz="1800" b="0" dirty="0">
                <a:solidFill>
                  <a:srgbClr val="000000"/>
                </a:solidFill>
                <a:latin typeface="Courier New" panose="02070309020205020404" pitchFamily="49" charset="0"/>
              </a:rPr>
              <a:t> y=factor1 factor2 factor3 factor4 factor5/</a:t>
            </a:r>
            <a:r>
              <a:rPr lang="en-US" sz="1800" b="0" dirty="0" err="1">
                <a:solidFill>
                  <a:srgbClr val="0000FF"/>
                </a:solidFill>
                <a:latin typeface="Courier New" panose="02070309020205020404" pitchFamily="49" charset="0"/>
              </a:rPr>
              <a:t>stb</a:t>
            </a:r>
            <a:r>
              <a:rPr lang="en-US" sz="1800" b="0" dirty="0">
                <a:solidFill>
                  <a:srgbClr val="000000"/>
                </a:solidFill>
                <a:latin typeface="Courier New" panose="02070309020205020404" pitchFamily="49" charset="0"/>
              </a:rPr>
              <a:t> </a:t>
            </a:r>
            <a:r>
              <a:rPr lang="en-US" sz="1800" b="0" dirty="0" err="1">
                <a:solidFill>
                  <a:srgbClr val="0000FF"/>
                </a:solidFill>
                <a:latin typeface="Courier New" panose="02070309020205020404" pitchFamily="49" charset="0"/>
              </a:rPr>
              <a:t>vif</a:t>
            </a:r>
            <a:r>
              <a:rPr lang="en-US" sz="1800" b="0" dirty="0">
                <a:solidFill>
                  <a:srgbClr val="000000"/>
                </a:solidFill>
                <a:latin typeface="Courier New" panose="02070309020205020404" pitchFamily="49" charset="0"/>
              </a:rPr>
              <a:t>;</a:t>
            </a:r>
          </a:p>
          <a:p>
            <a:r>
              <a:rPr lang="en-US" sz="1800" b="1" dirty="0">
                <a:solidFill>
                  <a:srgbClr val="000080"/>
                </a:solidFill>
                <a:latin typeface="Courier New" panose="02070309020205020404" pitchFamily="49" charset="0"/>
              </a:rPr>
              <a:t>Run</a:t>
            </a:r>
            <a:r>
              <a:rPr lang="en-US" sz="1800" b="0" dirty="0">
                <a:solidFill>
                  <a:srgbClr val="000000"/>
                </a:solidFill>
                <a:latin typeface="Courier New" panose="02070309020205020404" pitchFamily="49" charset="0"/>
              </a:rPr>
              <a:t>;</a:t>
            </a:r>
            <a:endParaRPr lang="en-US" sz="1400" b="0" dirty="0">
              <a:solidFill>
                <a:srgbClr val="000000"/>
              </a:solidFill>
              <a:latin typeface="Courier New" panose="02070309020205020404" pitchFamily="49" charset="0"/>
            </a:endParaRPr>
          </a:p>
          <a:p>
            <a:endParaRPr lang="en-US" sz="1400" b="0" dirty="0">
              <a:solidFill>
                <a:srgbClr val="000000"/>
              </a:solidFill>
              <a:latin typeface="Courier New" panose="02070309020205020404" pitchFamily="49" charset="0"/>
            </a:endParaRPr>
          </a:p>
        </p:txBody>
      </p:sp>
    </p:spTree>
    <p:extLst>
      <p:ext uri="{BB962C8B-B14F-4D97-AF65-F5344CB8AC3E}">
        <p14:creationId xmlns:p14="http://schemas.microsoft.com/office/powerpoint/2010/main" val="64296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304800"/>
            <a:ext cx="8229600" cy="866775"/>
          </a:xfrm>
        </p:spPr>
        <p:txBody>
          <a:bodyPr>
            <a:normAutofit/>
          </a:bodyPr>
          <a:lstStyle/>
          <a:p>
            <a:pPr marL="0" indent="0">
              <a:buNone/>
            </a:pPr>
            <a:r>
              <a:rPr lang="en-US" sz="2400" dirty="0"/>
              <a:t>A multiple regression with purchase intent as the dependent variable produced the following.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323975"/>
            <a:ext cx="5915025" cy="553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6619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0107" y="838200"/>
            <a:ext cx="8229600" cy="533400"/>
          </a:xfrm>
        </p:spPr>
        <p:txBody>
          <a:bodyPr>
            <a:normAutofit/>
          </a:bodyPr>
          <a:lstStyle/>
          <a:p>
            <a:pPr marL="0" indent="0">
              <a:buNone/>
            </a:pPr>
            <a:r>
              <a:rPr lang="en-US" sz="2400" dirty="0"/>
              <a:t>Correlations of the explanatory variables</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986" y="1905000"/>
            <a:ext cx="9185786" cy="27610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24847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685800"/>
            <a:ext cx="8229600" cy="4525963"/>
          </a:xfrm>
        </p:spPr>
        <p:txBody>
          <a:bodyPr>
            <a:normAutofit fontScale="77500" lnSpcReduction="20000"/>
          </a:bodyPr>
          <a:lstStyle/>
          <a:p>
            <a:pPr marL="0" indent="0">
              <a:buNone/>
            </a:pPr>
            <a:r>
              <a:rPr lang="en-US" dirty="0"/>
              <a:t>There is evidence of  </a:t>
            </a:r>
            <a:r>
              <a:rPr lang="en-US" dirty="0" err="1"/>
              <a:t>multicollinearity</a:t>
            </a:r>
            <a:r>
              <a:rPr lang="en-US" dirty="0"/>
              <a:t>, and as we saw before, </a:t>
            </a:r>
            <a:r>
              <a:rPr lang="en-US" dirty="0" err="1"/>
              <a:t>mulitcollinearity</a:t>
            </a:r>
            <a:r>
              <a:rPr lang="en-US" dirty="0"/>
              <a:t> can interfere with our ability to obtain useful measures of the predictor variables impact on the dependent variable.</a:t>
            </a:r>
          </a:p>
          <a:p>
            <a:pPr marL="0" indent="0">
              <a:buNone/>
            </a:pPr>
            <a:endParaRPr lang="en-US" dirty="0"/>
          </a:p>
          <a:p>
            <a:pPr marL="0" indent="0">
              <a:buNone/>
            </a:pPr>
            <a:r>
              <a:rPr lang="en-US" dirty="0"/>
              <a:t>A common remedial measure that was mentioned briefly in topic 3 is to perform the regression on composite measures, where the composites are a reduced set of explanatory variables formed from the original set, that have little or no correlations among themselves.</a:t>
            </a:r>
          </a:p>
          <a:p>
            <a:pPr marL="0" indent="0">
              <a:buNone/>
            </a:pPr>
            <a:endParaRPr lang="en-US" dirty="0"/>
          </a:p>
          <a:p>
            <a:pPr marL="0" indent="0">
              <a:buNone/>
            </a:pPr>
            <a:r>
              <a:rPr lang="en-US" dirty="0"/>
              <a:t>Factor analysis is a methodology that can be used to identify and create such composite measures.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648317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762000"/>
            <a:ext cx="8229600" cy="4525963"/>
          </a:xfrm>
        </p:spPr>
        <p:txBody>
          <a:bodyPr>
            <a:normAutofit fontScale="77500" lnSpcReduction="20000"/>
          </a:bodyPr>
          <a:lstStyle/>
          <a:p>
            <a:pPr marL="0" indent="0">
              <a:buNone/>
            </a:pPr>
            <a:r>
              <a:rPr lang="en-US" dirty="0"/>
              <a:t>Factor analysis is a methodology that identifies the underlying structure and interrelationships among variables.   It has many uses:</a:t>
            </a:r>
          </a:p>
          <a:p>
            <a:pPr marL="0" indent="0">
              <a:buNone/>
            </a:pPr>
            <a:endParaRPr lang="en-US" dirty="0"/>
          </a:p>
          <a:p>
            <a:r>
              <a:rPr lang="en-US" dirty="0"/>
              <a:t>determining whether and how a  data set can be described with a reduced set of composite measures.</a:t>
            </a:r>
          </a:p>
          <a:p>
            <a:pPr marL="0" indent="0">
              <a:buNone/>
            </a:pPr>
            <a:endParaRPr lang="en-US" dirty="0"/>
          </a:p>
          <a:p>
            <a:r>
              <a:rPr lang="en-US" dirty="0"/>
              <a:t>summarizing and simplifying the representation of data sets.</a:t>
            </a:r>
          </a:p>
          <a:p>
            <a:endParaRPr lang="en-US" dirty="0"/>
          </a:p>
          <a:p>
            <a:r>
              <a:rPr lang="en-US" dirty="0"/>
              <a:t>as a preliminary step to other procedures that include regression,  segmentation, and discriminant analysis</a:t>
            </a:r>
          </a:p>
        </p:txBody>
      </p:sp>
    </p:spTree>
    <p:extLst>
      <p:ext uri="{BB962C8B-B14F-4D97-AF65-F5344CB8AC3E}">
        <p14:creationId xmlns:p14="http://schemas.microsoft.com/office/powerpoint/2010/main" val="767815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229600" cy="4525963"/>
          </a:xfrm>
        </p:spPr>
        <p:txBody>
          <a:bodyPr>
            <a:normAutofit/>
          </a:bodyPr>
          <a:lstStyle/>
          <a:p>
            <a:pPr marL="0" indent="0">
              <a:buNone/>
            </a:pPr>
            <a:r>
              <a:rPr lang="en-US" sz="2000" dirty="0"/>
              <a:t>There are different types of factor analysis.   We will cover a common approach used in business applications called </a:t>
            </a:r>
            <a:r>
              <a:rPr lang="en-US" sz="2000" u="sng" dirty="0"/>
              <a:t>Principal Components Factor Analysis</a:t>
            </a:r>
          </a:p>
          <a:p>
            <a:pPr marL="0" indent="0">
              <a:buNone/>
            </a:pPr>
            <a:endParaRPr lang="en-US" sz="2000" u="sng" dirty="0"/>
          </a:p>
          <a:p>
            <a:pPr marL="0" indent="0">
              <a:buNone/>
            </a:pPr>
            <a:endParaRPr lang="en-US" sz="2000" u="sng"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2400" y="1295400"/>
            <a:ext cx="8969375" cy="288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62000" y="4419600"/>
            <a:ext cx="7239000" cy="2308324"/>
          </a:xfrm>
          <a:prstGeom prst="rect">
            <a:avLst/>
          </a:prstGeom>
          <a:noFill/>
        </p:spPr>
        <p:txBody>
          <a:bodyPr wrap="square" rtlCol="0">
            <a:spAutoFit/>
          </a:bodyPr>
          <a:lstStyle/>
          <a:p>
            <a:r>
              <a:rPr lang="en-US" dirty="0"/>
              <a:t>Solve for the linear equations such that the first factor explains as much of the data variation as possible, the second factor explains as much of the remaining variation as possible while being uncorrelated with the first factor, etc.</a:t>
            </a:r>
          </a:p>
          <a:p>
            <a:r>
              <a:rPr lang="en-US" dirty="0"/>
              <a:t> </a:t>
            </a:r>
          </a:p>
          <a:p>
            <a:r>
              <a:rPr lang="en-US" dirty="0"/>
              <a:t> There will be as many factors as X variables.  However, some factors may not be very informative and may be dropped.</a:t>
            </a:r>
          </a:p>
          <a:p>
            <a:endParaRPr lang="en-US" dirty="0"/>
          </a:p>
        </p:txBody>
      </p:sp>
    </p:spTree>
    <p:extLst>
      <p:ext uri="{BB962C8B-B14F-4D97-AF65-F5344CB8AC3E}">
        <p14:creationId xmlns:p14="http://schemas.microsoft.com/office/powerpoint/2010/main" val="2092217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381000"/>
            <a:ext cx="8229600" cy="4525963"/>
          </a:xfrm>
        </p:spPr>
        <p:txBody>
          <a:bodyPr>
            <a:noAutofit/>
          </a:bodyPr>
          <a:lstStyle/>
          <a:p>
            <a:pPr marL="0" marR="0" indent="0">
              <a:spcBef>
                <a:spcPts val="0"/>
              </a:spcBef>
              <a:spcAft>
                <a:spcPts val="0"/>
              </a:spcAft>
              <a:buNone/>
            </a:pPr>
            <a:r>
              <a:rPr lang="en-US" sz="2000" kern="0" dirty="0">
                <a:effectLst/>
                <a:latin typeface="Times New Roman"/>
              </a:rPr>
              <a:t>The appropriate number of factors can be determined by</a:t>
            </a:r>
          </a:p>
          <a:p>
            <a:pPr marL="0" marR="0" indent="0">
              <a:spcBef>
                <a:spcPts val="0"/>
              </a:spcBef>
              <a:spcAft>
                <a:spcPts val="0"/>
              </a:spcAft>
              <a:buNone/>
            </a:pPr>
            <a:r>
              <a:rPr lang="en-US" sz="2000" dirty="0">
                <a:latin typeface="Times New Roman"/>
                <a:ea typeface="Times New Roman"/>
              </a:rPr>
              <a:t>	</a:t>
            </a:r>
          </a:p>
          <a:p>
            <a:pPr marL="0" marR="0" indent="0">
              <a:spcBef>
                <a:spcPts val="0"/>
              </a:spcBef>
              <a:spcAft>
                <a:spcPts val="0"/>
              </a:spcAft>
              <a:buNone/>
            </a:pPr>
            <a:r>
              <a:rPr lang="en-US" sz="2000" dirty="0">
                <a:effectLst/>
                <a:latin typeface="Times New Roman"/>
                <a:ea typeface="Times New Roman"/>
              </a:rPr>
              <a:t>	-Prior knowledge</a:t>
            </a:r>
          </a:p>
          <a:p>
            <a:pPr marL="0" marR="0" indent="0">
              <a:spcBef>
                <a:spcPts val="0"/>
              </a:spcBef>
              <a:spcAft>
                <a:spcPts val="0"/>
              </a:spcAft>
              <a:buNone/>
            </a:pPr>
            <a:r>
              <a:rPr lang="en-US" sz="2000" dirty="0">
                <a:effectLst/>
                <a:latin typeface="Times New Roman"/>
                <a:ea typeface="Times New Roman"/>
              </a:rPr>
              <a:t>		</a:t>
            </a:r>
          </a:p>
          <a:p>
            <a:pPr marL="457200" marR="0" indent="0">
              <a:spcBef>
                <a:spcPts val="0"/>
              </a:spcBef>
              <a:spcAft>
                <a:spcPts val="0"/>
              </a:spcAft>
              <a:buNone/>
            </a:pPr>
            <a:r>
              <a:rPr lang="en-US" sz="2000" dirty="0">
                <a:effectLst/>
                <a:latin typeface="Times New Roman"/>
                <a:ea typeface="Times New Roman"/>
              </a:rPr>
              <a:t>	-Eigenvalues- There is an eigenvalue associated with each factor. The 			  eigenvalue indicates the total</a:t>
            </a:r>
          </a:p>
          <a:p>
            <a:pPr marL="1943100" marR="0" indent="0">
              <a:spcBef>
                <a:spcPts val="0"/>
              </a:spcBef>
              <a:spcAft>
                <a:spcPts val="0"/>
              </a:spcAft>
              <a:buNone/>
            </a:pPr>
            <a:r>
              <a:rPr lang="en-US" sz="2000" dirty="0">
                <a:effectLst/>
                <a:latin typeface="Times New Roman"/>
                <a:ea typeface="Times New Roman"/>
              </a:rPr>
              <a:t>amount of variance attributed to the associated factor.  The total amount of variance in the data is given by the sum of all the eigenvalues– which equals the number of variables (since we are dealing with standardized variables, the variance of any one variable = 1)</a:t>
            </a:r>
            <a:r>
              <a:rPr lang="en-US" sz="2000" b="1" dirty="0">
                <a:effectLst/>
                <a:latin typeface="Times New Roman"/>
                <a:ea typeface="Times New Roman"/>
              </a:rPr>
              <a:t>The general rule is to retain only those factors with eigenvalues &gt; 1</a:t>
            </a:r>
            <a:r>
              <a:rPr lang="en-US" sz="2000" dirty="0">
                <a:effectLst/>
                <a:latin typeface="Times New Roman"/>
                <a:ea typeface="Times New Roman"/>
              </a:rPr>
              <a:t>.</a:t>
            </a:r>
          </a:p>
          <a:p>
            <a:pPr marL="0" marR="0" indent="0">
              <a:spcBef>
                <a:spcPts val="0"/>
              </a:spcBef>
              <a:spcAft>
                <a:spcPts val="0"/>
              </a:spcAft>
              <a:buNone/>
            </a:pPr>
            <a:r>
              <a:rPr lang="en-US" sz="2000" dirty="0">
                <a:effectLst/>
                <a:latin typeface="Times New Roman"/>
                <a:ea typeface="Times New Roman"/>
              </a:rPr>
              <a:t>		</a:t>
            </a:r>
          </a:p>
          <a:p>
            <a:pPr marL="457200" marR="0" indent="0">
              <a:spcBef>
                <a:spcPts val="0"/>
              </a:spcBef>
              <a:spcAft>
                <a:spcPts val="0"/>
              </a:spcAft>
              <a:buNone/>
            </a:pPr>
            <a:r>
              <a:rPr lang="en-US" sz="2000" b="1" dirty="0">
                <a:effectLst/>
                <a:latin typeface="Times New Roman"/>
              </a:rPr>
              <a:t>	-</a:t>
            </a:r>
            <a:r>
              <a:rPr lang="en-US" sz="2000" dirty="0">
                <a:effectLst/>
                <a:latin typeface="Times New Roman"/>
              </a:rPr>
              <a:t>Cumulative percentage of variance</a:t>
            </a:r>
          </a:p>
          <a:p>
            <a:pPr marL="0" marR="0" indent="0">
              <a:spcBef>
                <a:spcPts val="0"/>
              </a:spcBef>
              <a:spcAft>
                <a:spcPts val="0"/>
              </a:spcAft>
              <a:buNone/>
            </a:pPr>
            <a:r>
              <a:rPr lang="en-US" sz="2000" dirty="0">
                <a:effectLst/>
                <a:latin typeface="Times New Roman"/>
                <a:ea typeface="Times New Roman"/>
              </a:rPr>
              <a:t> </a:t>
            </a:r>
          </a:p>
          <a:p>
            <a:pPr marL="0" marR="0" indent="0">
              <a:spcBef>
                <a:spcPts val="0"/>
              </a:spcBef>
              <a:spcAft>
                <a:spcPts val="0"/>
              </a:spcAft>
              <a:buNone/>
            </a:pPr>
            <a:r>
              <a:rPr lang="en-US" sz="2000" dirty="0">
                <a:effectLst/>
                <a:latin typeface="Times New Roman"/>
                <a:ea typeface="Times New Roman"/>
              </a:rPr>
              <a:t> </a:t>
            </a:r>
          </a:p>
          <a:p>
            <a:pPr marL="0" marR="0" indent="0">
              <a:spcBef>
                <a:spcPts val="0"/>
              </a:spcBef>
              <a:spcAft>
                <a:spcPts val="0"/>
              </a:spcAft>
              <a:buNone/>
            </a:pPr>
            <a:r>
              <a:rPr lang="en-US" sz="2000" dirty="0">
                <a:effectLst/>
                <a:latin typeface="Times New Roman"/>
                <a:ea typeface="Times New Roman"/>
              </a:rPr>
              <a:t> Communalities- The proportion of the variance of each variable that is explained by the selected factors</a:t>
            </a:r>
          </a:p>
          <a:p>
            <a:pPr marL="0" indent="0">
              <a:buNone/>
            </a:pPr>
            <a:endParaRPr lang="en-US" sz="2000" dirty="0"/>
          </a:p>
        </p:txBody>
      </p:sp>
    </p:spTree>
    <p:extLst>
      <p:ext uri="{BB962C8B-B14F-4D97-AF65-F5344CB8AC3E}">
        <p14:creationId xmlns:p14="http://schemas.microsoft.com/office/powerpoint/2010/main" val="3308389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28600"/>
            <a:ext cx="8229600" cy="609600"/>
          </a:xfrm>
        </p:spPr>
        <p:txBody>
          <a:bodyPr>
            <a:normAutofit/>
          </a:bodyPr>
          <a:lstStyle/>
          <a:p>
            <a:pPr marL="0" indent="0">
              <a:buNone/>
            </a:pPr>
            <a:r>
              <a:rPr lang="en-US" sz="2000" dirty="0"/>
              <a:t>For our  example: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954890"/>
            <a:ext cx="8801100" cy="4797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0248" y="741529"/>
            <a:ext cx="3608952" cy="6116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89651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TotalTime>
  <Words>1000</Words>
  <Application>Microsoft Office PowerPoint</Application>
  <PresentationFormat>On-screen Show (4:3)</PresentationFormat>
  <Paragraphs>98</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Courier New</vt:lpstr>
      <vt:lpstr>Times New Roman</vt:lpstr>
      <vt:lpstr>Office Theme</vt:lpstr>
      <vt:lpstr>5) Factor Analysis (with Key Driver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Factor Analysis (with Key Driver Application)</dc:title>
  <dc:creator>jcwurst</dc:creator>
  <cp:lastModifiedBy>john wurst</cp:lastModifiedBy>
  <cp:revision>40</cp:revision>
  <dcterms:created xsi:type="dcterms:W3CDTF">2012-10-01T12:31:50Z</dcterms:created>
  <dcterms:modified xsi:type="dcterms:W3CDTF">2024-10-08T00:36:16Z</dcterms:modified>
</cp:coreProperties>
</file>