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44" r:id="rId7"/>
    <p:sldMasterId id="2147483756" r:id="rId8"/>
    <p:sldMasterId id="2147483768" r:id="rId9"/>
    <p:sldMasterId id="2147483780" r:id="rId10"/>
    <p:sldMasterId id="2147483792" r:id="rId11"/>
    <p:sldMasterId id="2147483816" r:id="rId12"/>
    <p:sldMasterId id="2147483828" r:id="rId13"/>
    <p:sldMasterId id="2147483864" r:id="rId14"/>
    <p:sldMasterId id="2147483876" r:id="rId15"/>
    <p:sldMasterId id="2147483888" r:id="rId16"/>
    <p:sldMasterId id="2147483948" r:id="rId17"/>
  </p:sldMasterIdLst>
  <p:notesMasterIdLst>
    <p:notesMasterId r:id="rId46"/>
  </p:notesMasterIdLst>
  <p:sldIdLst>
    <p:sldId id="259" r:id="rId18"/>
    <p:sldId id="262" r:id="rId19"/>
    <p:sldId id="264" r:id="rId20"/>
    <p:sldId id="343" r:id="rId21"/>
    <p:sldId id="344" r:id="rId22"/>
    <p:sldId id="267" r:id="rId23"/>
    <p:sldId id="268" r:id="rId24"/>
    <p:sldId id="272" r:id="rId25"/>
    <p:sldId id="270" r:id="rId26"/>
    <p:sldId id="271" r:id="rId27"/>
    <p:sldId id="369" r:id="rId28"/>
    <p:sldId id="370" r:id="rId29"/>
    <p:sldId id="273" r:id="rId30"/>
    <p:sldId id="274" r:id="rId31"/>
    <p:sldId id="292" r:id="rId32"/>
    <p:sldId id="293" r:id="rId33"/>
    <p:sldId id="329" r:id="rId34"/>
    <p:sldId id="277" r:id="rId35"/>
    <p:sldId id="278" r:id="rId36"/>
    <p:sldId id="279" r:id="rId37"/>
    <p:sldId id="280" r:id="rId38"/>
    <p:sldId id="371" r:id="rId39"/>
    <p:sldId id="281" r:id="rId40"/>
    <p:sldId id="282" r:id="rId41"/>
    <p:sldId id="285" r:id="rId42"/>
    <p:sldId id="286" r:id="rId43"/>
    <p:sldId id="289" r:id="rId44"/>
    <p:sldId id="29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797"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notesMaster" Target="notesMasters/notesMaster1.xml"/><Relationship Id="rId20" Type="http://schemas.openxmlformats.org/officeDocument/2006/relationships/slide" Target="slides/slide3.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CDA88-BDF2-4101-B8EC-92DEF77A138E}" type="datetimeFigureOut">
              <a:rPr lang="en-US" smtClean="0"/>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30F92-B261-4150-98DD-3A3DD6634879}" type="slidenum">
              <a:rPr lang="en-US" smtClean="0"/>
              <a:t>‹#›</a:t>
            </a:fld>
            <a:endParaRPr lang="en-US"/>
          </a:p>
        </p:txBody>
      </p:sp>
    </p:spTree>
    <p:extLst>
      <p:ext uri="{BB962C8B-B14F-4D97-AF65-F5344CB8AC3E}">
        <p14:creationId xmlns:p14="http://schemas.microsoft.com/office/powerpoint/2010/main" val="287383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2EA434-8E5C-4FC6-880F-135DE94A5F9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170814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EA434-8E5C-4FC6-880F-135DE94A5F9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13097522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53332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3210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51113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728273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497399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5287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004099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73217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12588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89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EA434-8E5C-4FC6-880F-135DE94A5F9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63579497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63673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565618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6907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383045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956457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4017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17870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71767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805267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707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75669507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68234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881312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141168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8660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066753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343447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031844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888902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559709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34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259577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343172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00664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682007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799307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08439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35310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599292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723965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680867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32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3471194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05577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60814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935380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494239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87402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374301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730027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458995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55170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7928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08331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329774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548565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881698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63067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834699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793317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682623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46119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505990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0846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1564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31488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336793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889109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692077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990601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462723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089619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655666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76521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5127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706985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94726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28625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300437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598523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747561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952804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131962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052406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759921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547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32186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982060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25079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017973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75459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18891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93911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999362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9211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072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EA434-8E5C-4FC6-880F-135DE94A5F9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534602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2200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756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7736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9461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2503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713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88981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00417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433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609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EA434-8E5C-4FC6-880F-135DE94A5F9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1239893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39605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6500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8657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71084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97471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14589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57660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14585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0778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437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2EA434-8E5C-4FC6-880F-135DE94A5F96}"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5537663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0240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64904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1140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6185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4876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0459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21292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74401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08674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771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2EA434-8E5C-4FC6-880F-135DE94A5F96}"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9856164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53783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4882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82288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3614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9723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924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11364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95968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57115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95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2EA434-8E5C-4FC6-880F-135DE94A5F96}"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40444930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1082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44117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96211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51703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56840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57775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57114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11325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75687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075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EA434-8E5C-4FC6-880F-135DE94A5F96}"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28933754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3257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40446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69816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8446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11482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47793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28723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28950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10837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92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EA434-8E5C-4FC6-880F-135DE94A5F96}"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591152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6449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57351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272105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20504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44837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77685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85124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26526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07526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49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EA434-8E5C-4FC6-880F-135DE94A5F96}"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11E35-C4AF-4390-890F-97077B1032B2}" type="slidenum">
              <a:rPr lang="en-US" smtClean="0"/>
              <a:t>‹#›</a:t>
            </a:fld>
            <a:endParaRPr lang="en-US"/>
          </a:p>
        </p:txBody>
      </p:sp>
    </p:spTree>
    <p:extLst>
      <p:ext uri="{BB962C8B-B14F-4D97-AF65-F5344CB8AC3E}">
        <p14:creationId xmlns:p14="http://schemas.microsoft.com/office/powerpoint/2010/main" val="427951514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52194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6233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01919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13717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55454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27737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60188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82384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81201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138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EA434-8E5C-4FC6-880F-135DE94A5F96}" type="datetimeFigureOut">
              <a:rPr lang="en-US" smtClean="0"/>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11E35-C4AF-4390-890F-97077B1032B2}" type="slidenum">
              <a:rPr lang="en-US" smtClean="0"/>
              <a:t>‹#›</a:t>
            </a:fld>
            <a:endParaRPr lang="en-US"/>
          </a:p>
        </p:txBody>
      </p:sp>
    </p:spTree>
    <p:extLst>
      <p:ext uri="{BB962C8B-B14F-4D97-AF65-F5344CB8AC3E}">
        <p14:creationId xmlns:p14="http://schemas.microsoft.com/office/powerpoint/2010/main" val="1226415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330190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076827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499428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4A5AF-34F4-4002-977E-205A60EAF6BA}"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7364B-97D1-4EF0-965C-39C499CB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11556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16210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039B-FB00-4F2F-B838-6CC0C6AC6587}"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DC780-6244-4FA3-8B81-4D807335BE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240340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417717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3944713"/>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0" name="Group 6"/>
          <p:cNvGrpSpPr>
            <a:grpSpLocks/>
          </p:cNvGrpSpPr>
          <p:nvPr/>
        </p:nvGrpSpPr>
        <p:grpSpPr bwMode="auto">
          <a:xfrm>
            <a:off x="0" y="0"/>
            <a:ext cx="8478838" cy="6173788"/>
            <a:chOff x="0" y="0"/>
            <a:chExt cx="5341" cy="3889"/>
          </a:xfrm>
        </p:grpSpPr>
        <p:sp>
          <p:nvSpPr>
            <p:cNvPr id="1026" name="Freeform 2"/>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noFill/>
            <a:ln>
              <a:noFill/>
            </a:ln>
            <a:effectLst/>
            <a:extLst>
              <a:ext uri="{909E8E84-426E-40DD-AFC4-6F175D3DCCD1}">
                <a14:hiddenFill xmlns:a14="http://schemas.microsoft.com/office/drawing/2010/main">
                  <a:solidFill>
                    <a:srgbClr val="264CBC"/>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27" name="Freeform 3"/>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noFill/>
            <a:ln>
              <a:noFill/>
            </a:ln>
            <a:effectLst/>
            <a:extLst>
              <a:ext uri="{909E8E84-426E-40DD-AFC4-6F175D3DCCD1}">
                <a14:hiddenFill xmlns:a14="http://schemas.microsoft.com/office/drawing/2010/main">
                  <a:solidFill>
                    <a:srgbClr val="264CBC"/>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28" name="Freeform 4"/>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noFill/>
            <a:ln>
              <a:noFill/>
            </a:ln>
            <a:effectLst/>
            <a:extLst>
              <a:ext uri="{909E8E84-426E-40DD-AFC4-6F175D3DCCD1}">
                <a14:hiddenFill xmlns:a14="http://schemas.microsoft.com/office/drawing/2010/main">
                  <a:solidFill>
                    <a:srgbClr val="264CBC"/>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29" name="Freeform 5"/>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noFill/>
            <a:ln>
              <a:noFill/>
            </a:ln>
            <a:effectLst/>
            <a:extLst>
              <a:ext uri="{909E8E84-426E-40DD-AFC4-6F175D3DCCD1}">
                <a14:hiddenFill xmlns:a14="http://schemas.microsoft.com/office/drawing/2010/main">
                  <a:solidFill>
                    <a:srgbClr val="264CBC"/>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sp>
        <p:nvSpPr>
          <p:cNvPr id="1031" name="Rectangle 7"/>
          <p:cNvSpPr>
            <a:spLocks noGrp="1" noChangeArrowheads="1"/>
          </p:cNvSpPr>
          <p:nvPr>
            <p:ph type="title"/>
          </p:nvPr>
        </p:nvSpPr>
        <p:spPr bwMode="auto">
          <a:xfrm>
            <a:off x="685800" y="2286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32" name="Rectangle 8"/>
          <p:cNvSpPr>
            <a:spLocks noGrp="1" noChangeArrowheads="1"/>
          </p:cNvSpPr>
          <p:nvPr>
            <p:ph type="body" idx="1"/>
          </p:nvPr>
        </p:nvSpPr>
        <p:spPr bwMode="auto">
          <a:xfrm>
            <a:off x="685800" y="1828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9981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Char char="_"/>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tx2"/>
        </a:buClr>
        <a:buSzPct val="65000"/>
        <a:buChar char="_"/>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864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65453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EF4D5-42E4-49A2-A836-D8954926ACDF}"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21733-81B4-4863-BF22-E16AEB0A85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5051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8116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93356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161581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958A-AF2C-44AB-B803-F28AD167B56E}" type="datetimeFigureOut">
              <a:rPr lang="en-US" smtClean="0">
                <a:solidFill>
                  <a:prstClr val="black">
                    <a:tint val="75000"/>
                  </a:prstClr>
                </a:solidFill>
              </a:rPr>
              <a:pPr/>
              <a:t>9/18/2024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2BA91-8676-46A8-95B2-7681FBE017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5768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1.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8.xml"/><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13.emf"/><Relationship Id="rId7"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Layout" Target="../slideLayouts/slideLayout68.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dirty="0"/>
              <a:t>1) Introduction</a:t>
            </a:r>
            <a:br>
              <a:rPr lang="en-US" dirty="0"/>
            </a:br>
            <a:br>
              <a:rPr lang="en-US" dirty="0"/>
            </a:br>
            <a:r>
              <a:rPr lang="en-US" dirty="0"/>
              <a:t>2) Analytics Fundamentals</a:t>
            </a:r>
          </a:p>
        </p:txBody>
      </p:sp>
      <p:sp>
        <p:nvSpPr>
          <p:cNvPr id="3" name="Subtitle 2"/>
          <p:cNvSpPr>
            <a:spLocks noGrp="1"/>
          </p:cNvSpPr>
          <p:nvPr>
            <p:ph type="subTitle" idx="1"/>
          </p:nvPr>
        </p:nvSpPr>
        <p:spPr/>
        <p:txBody>
          <a:bodyPr/>
          <a:lstStyle/>
          <a:p>
            <a:r>
              <a:rPr lang="en-US" dirty="0">
                <a:solidFill>
                  <a:schemeClr val="tx1"/>
                </a:solidFill>
              </a:rPr>
              <a:t>Review of data and statistical basics, and software fundamentals</a:t>
            </a:r>
          </a:p>
        </p:txBody>
      </p:sp>
    </p:spTree>
    <p:extLst>
      <p:ext uri="{BB962C8B-B14F-4D97-AF65-F5344CB8AC3E}">
        <p14:creationId xmlns:p14="http://schemas.microsoft.com/office/powerpoint/2010/main" val="600507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0"/>
            <a:ext cx="4343400" cy="117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38" y="1971381"/>
            <a:ext cx="5928361" cy="181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03" y="4038600"/>
            <a:ext cx="813593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15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the </a:t>
            </a:r>
            <a:r>
              <a:rPr lang="en-US" sz="3200" u="sng" dirty="0"/>
              <a:t>Mean</a:t>
            </a:r>
            <a:r>
              <a:rPr lang="en-US" sz="3200" dirty="0"/>
              <a:t> Y Value and Predicting an </a:t>
            </a:r>
            <a:r>
              <a:rPr lang="en-US" sz="3200" u="sng" dirty="0"/>
              <a:t>Individual</a:t>
            </a:r>
            <a:r>
              <a:rPr lang="en-US" sz="3200" dirty="0"/>
              <a:t> Y Value (Forecasting)</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For our grocery store sales example, what would you estimate </a:t>
            </a:r>
            <a:r>
              <a:rPr lang="en-US" u="sng" dirty="0">
                <a:solidFill>
                  <a:srgbClr val="FF0000"/>
                </a:solidFill>
              </a:rPr>
              <a:t>average</a:t>
            </a:r>
            <a:r>
              <a:rPr lang="en-US" dirty="0"/>
              <a:t> sales to be if $4,500 is spent on Advertising and $5,500 on POS?</a:t>
            </a:r>
          </a:p>
          <a:p>
            <a:pPr marL="0" indent="0">
              <a:buNone/>
            </a:pPr>
            <a:r>
              <a:rPr lang="en-US" dirty="0"/>
              <a:t>Recall our estimated regression equation</a:t>
            </a:r>
          </a:p>
          <a:p>
            <a:pPr marL="0" indent="0">
              <a:buNone/>
            </a:pPr>
            <a:endParaRPr lang="en-US" dirty="0"/>
          </a:p>
          <a:p>
            <a:pPr marL="0" indent="0">
              <a:buNone/>
            </a:pPr>
            <a:r>
              <a:rPr lang="en-US" dirty="0"/>
              <a:t>Sales  =  5.245  +  </a:t>
            </a:r>
            <a:r>
              <a:rPr lang="en-US" dirty="0">
                <a:cs typeface="Times New Roman" pitchFamily="18" charset="0"/>
              </a:rPr>
              <a:t>1.952 </a:t>
            </a:r>
            <a:r>
              <a:rPr lang="en-US" dirty="0" err="1">
                <a:cs typeface="Times New Roman" pitchFamily="18" charset="0"/>
              </a:rPr>
              <a:t>AdExp</a:t>
            </a:r>
            <a:r>
              <a:rPr lang="en-US" dirty="0">
                <a:cs typeface="Times New Roman" pitchFamily="18" charset="0"/>
              </a:rPr>
              <a:t>  +  0.527 </a:t>
            </a:r>
            <a:r>
              <a:rPr lang="en-US" dirty="0" err="1">
                <a:cs typeface="Times New Roman" pitchFamily="18" charset="0"/>
              </a:rPr>
              <a:t>POSExp</a:t>
            </a:r>
            <a:endParaRPr lang="en-US" dirty="0">
              <a:cs typeface="Times New Roman" pitchFamily="18" charset="0"/>
            </a:endParaRPr>
          </a:p>
          <a:p>
            <a:pPr marL="0" indent="0">
              <a:buNone/>
            </a:pPr>
            <a:endParaRPr lang="en-US" dirty="0">
              <a:cs typeface="Times New Roman" pitchFamily="18" charset="0"/>
            </a:endParaRPr>
          </a:p>
          <a:p>
            <a:pPr marL="0" indent="0">
              <a:buNone/>
            </a:pPr>
            <a:r>
              <a:rPr lang="en-US" dirty="0">
                <a:cs typeface="Times New Roman" pitchFamily="18" charset="0"/>
              </a:rPr>
              <a:t>What would you </a:t>
            </a:r>
            <a:r>
              <a:rPr lang="en-US" u="sng" dirty="0">
                <a:solidFill>
                  <a:srgbClr val="FF0000"/>
                </a:solidFill>
                <a:cs typeface="Times New Roman" pitchFamily="18" charset="0"/>
              </a:rPr>
              <a:t>predict</a:t>
            </a:r>
            <a:r>
              <a:rPr lang="en-US" dirty="0">
                <a:cs typeface="Times New Roman" pitchFamily="18" charset="0"/>
              </a:rPr>
              <a:t> sales to  be next period at a location that spends $4,500 on advertising and $5,500 on POS? </a:t>
            </a:r>
            <a:endParaRPr lang="en-US" dirty="0"/>
          </a:p>
        </p:txBody>
      </p:sp>
      <p:sp>
        <p:nvSpPr>
          <p:cNvPr id="4" name="Text Box 5"/>
          <p:cNvSpPr txBox="1">
            <a:spLocks noChangeArrowheads="1"/>
          </p:cNvSpPr>
          <p:nvPr/>
        </p:nvSpPr>
        <p:spPr bwMode="auto">
          <a:xfrm>
            <a:off x="624840" y="3330714"/>
            <a:ext cx="533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4000" dirty="0">
                <a:cs typeface="Times New Roman" pitchFamily="18" charset="0"/>
              </a:rPr>
              <a:t>^</a:t>
            </a:r>
            <a:endParaRPr lang="en-US" sz="4000" dirty="0"/>
          </a:p>
        </p:txBody>
      </p:sp>
    </p:spTree>
    <p:extLst>
      <p:ext uri="{BB962C8B-B14F-4D97-AF65-F5344CB8AC3E}">
        <p14:creationId xmlns:p14="http://schemas.microsoft.com/office/powerpoint/2010/main" val="375583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the </a:t>
            </a:r>
            <a:r>
              <a:rPr lang="en-US" sz="3200" u="sng" dirty="0"/>
              <a:t>Mean</a:t>
            </a:r>
            <a:r>
              <a:rPr lang="en-US" sz="3200" dirty="0"/>
              <a:t> Y Value and Predicting an </a:t>
            </a:r>
            <a:r>
              <a:rPr lang="en-US" sz="3200" u="sng" dirty="0"/>
              <a:t>Individual</a:t>
            </a:r>
            <a:r>
              <a:rPr lang="en-US" sz="3200" dirty="0"/>
              <a:t> Y Value (Forecasting)</a:t>
            </a:r>
          </a:p>
        </p:txBody>
      </p:sp>
      <p:sp>
        <p:nvSpPr>
          <p:cNvPr id="3" name="Content Placeholder 2"/>
          <p:cNvSpPr>
            <a:spLocks noGrp="1"/>
          </p:cNvSpPr>
          <p:nvPr>
            <p:ph idx="1"/>
          </p:nvPr>
        </p:nvSpPr>
        <p:spPr/>
        <p:txBody>
          <a:bodyPr>
            <a:normAutofit fontScale="85000" lnSpcReduction="20000"/>
          </a:bodyPr>
          <a:lstStyle/>
          <a:p>
            <a:r>
              <a:rPr lang="en-US" sz="2400" dirty="0"/>
              <a:t>Y provides point estimates of both the mean value of Y and a predicted individual Y value.</a:t>
            </a:r>
          </a:p>
          <a:p>
            <a:r>
              <a:rPr lang="en-US" sz="2400" dirty="0"/>
              <a:t>As a point estimate, we don’t obtain information about precision.  Confidence intervals/limits provide information about precision.</a:t>
            </a:r>
          </a:p>
          <a:p>
            <a:r>
              <a:rPr lang="en-US" sz="2400" dirty="0"/>
              <a:t>Statistical software packages (e.g., SPSS) will provide these interval estimates if requested.</a:t>
            </a:r>
          </a:p>
          <a:p>
            <a:pPr marL="0" indent="0">
              <a:buNone/>
            </a:pPr>
            <a:r>
              <a:rPr lang="en-US" sz="2400" dirty="0"/>
              <a:t>For our grocery sales example, the 95% </a:t>
            </a:r>
            <a:r>
              <a:rPr lang="en-US" sz="2400" dirty="0">
                <a:solidFill>
                  <a:srgbClr val="FF0000"/>
                </a:solidFill>
              </a:rPr>
              <a:t>interval estimate for mean sales</a:t>
            </a:r>
            <a:r>
              <a:rPr lang="en-US" sz="2400" dirty="0"/>
              <a:t> with </a:t>
            </a:r>
            <a:r>
              <a:rPr lang="en-US" sz="2400" dirty="0" err="1"/>
              <a:t>AdExp</a:t>
            </a:r>
            <a:r>
              <a:rPr lang="en-US" sz="2400" dirty="0"/>
              <a:t>=$4,500 </a:t>
            </a:r>
            <a:r>
              <a:rPr lang="en-US" sz="2400" dirty="0" err="1"/>
              <a:t>POSExp</a:t>
            </a:r>
            <a:r>
              <a:rPr lang="en-US" sz="2400" dirty="0"/>
              <a:t>= $5,500 is</a:t>
            </a:r>
          </a:p>
          <a:p>
            <a:pPr marL="0" indent="0">
              <a:buNone/>
            </a:pPr>
            <a:r>
              <a:rPr lang="en-US" sz="2400" dirty="0"/>
              <a:t>	(16.55, 17.30)              Y   +/-  t*SE(mean)</a:t>
            </a:r>
          </a:p>
          <a:p>
            <a:pPr marL="0" indent="0">
              <a:buNone/>
            </a:pPr>
            <a:endParaRPr lang="en-US" sz="2400" dirty="0"/>
          </a:p>
          <a:p>
            <a:pPr marL="0" indent="0">
              <a:buNone/>
            </a:pPr>
            <a:r>
              <a:rPr lang="en-US" sz="2400" dirty="0"/>
              <a:t>The 95% </a:t>
            </a:r>
            <a:r>
              <a:rPr lang="en-US" sz="2400" dirty="0">
                <a:solidFill>
                  <a:srgbClr val="FF0000"/>
                </a:solidFill>
              </a:rPr>
              <a:t>prediction interval </a:t>
            </a:r>
            <a:r>
              <a:rPr lang="en-US" sz="2400" dirty="0"/>
              <a:t>with </a:t>
            </a:r>
            <a:r>
              <a:rPr lang="en-US" sz="2400" dirty="0" err="1"/>
              <a:t>AdExp</a:t>
            </a:r>
            <a:r>
              <a:rPr lang="en-US" sz="2400" dirty="0"/>
              <a:t>=$4,500 </a:t>
            </a:r>
            <a:r>
              <a:rPr lang="en-US" sz="2400" dirty="0" err="1"/>
              <a:t>POSExp</a:t>
            </a:r>
            <a:r>
              <a:rPr lang="en-US" sz="2400" dirty="0"/>
              <a:t>= $5,500 is </a:t>
            </a:r>
          </a:p>
          <a:p>
            <a:pPr marL="0" indent="0">
              <a:buNone/>
            </a:pPr>
            <a:r>
              <a:rPr lang="en-US" sz="2400" dirty="0"/>
              <a:t>	(15.75, 18.10)              Y   +/-  t*SE(predicted)</a:t>
            </a:r>
          </a:p>
          <a:p>
            <a:pPr marL="0" indent="0">
              <a:buNone/>
            </a:pPr>
            <a:endParaRPr lang="en-US" sz="2400" dirty="0"/>
          </a:p>
          <a:p>
            <a:pPr marL="0" indent="0">
              <a:buNone/>
            </a:pPr>
            <a:endParaRPr lang="en-US" sz="2400" dirty="0"/>
          </a:p>
          <a:p>
            <a:pPr marL="0" indent="0">
              <a:buNone/>
            </a:pPr>
            <a:r>
              <a:rPr lang="en-US" sz="2400" dirty="0"/>
              <a:t>Interpretation?  Is it reasonable that the prediction interval is wider?</a:t>
            </a:r>
          </a:p>
          <a:p>
            <a:pPr marL="0" indent="0">
              <a:buNone/>
            </a:pPr>
            <a:endParaRPr lang="en-US" sz="2400" dirty="0"/>
          </a:p>
          <a:p>
            <a:pPr marL="0" indent="0">
              <a:buNone/>
            </a:pPr>
            <a:endParaRPr lang="en-US" dirty="0"/>
          </a:p>
        </p:txBody>
      </p:sp>
      <p:sp>
        <p:nvSpPr>
          <p:cNvPr id="4" name="Text Box 5"/>
          <p:cNvSpPr txBox="1">
            <a:spLocks noChangeArrowheads="1"/>
          </p:cNvSpPr>
          <p:nvPr/>
        </p:nvSpPr>
        <p:spPr bwMode="auto">
          <a:xfrm>
            <a:off x="838200" y="1447800"/>
            <a:ext cx="53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cs typeface="Times New Roman" pitchFamily="18" charset="0"/>
              </a:rPr>
              <a:t>^</a:t>
            </a:r>
            <a:endParaRPr lang="en-US" sz="2000" dirty="0"/>
          </a:p>
        </p:txBody>
      </p:sp>
      <p:sp>
        <p:nvSpPr>
          <p:cNvPr id="6" name="Text Box 5">
            <a:extLst>
              <a:ext uri="{FF2B5EF4-FFF2-40B4-BE49-F238E27FC236}">
                <a16:creationId xmlns:a16="http://schemas.microsoft.com/office/drawing/2014/main" id="{4AADDDCE-8D97-46B8-B3EC-E343587A8CF7}"/>
              </a:ext>
            </a:extLst>
          </p:cNvPr>
          <p:cNvSpPr txBox="1">
            <a:spLocks noChangeArrowheads="1"/>
          </p:cNvSpPr>
          <p:nvPr/>
        </p:nvSpPr>
        <p:spPr bwMode="auto">
          <a:xfrm>
            <a:off x="3581400" y="3663126"/>
            <a:ext cx="365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cs typeface="Times New Roman" pitchFamily="18" charset="0"/>
              </a:rPr>
              <a:t>^</a:t>
            </a:r>
            <a:endParaRPr lang="en-US" sz="2000" dirty="0"/>
          </a:p>
        </p:txBody>
      </p:sp>
      <p:sp>
        <p:nvSpPr>
          <p:cNvPr id="8" name="Text Box 5">
            <a:extLst>
              <a:ext uri="{FF2B5EF4-FFF2-40B4-BE49-F238E27FC236}">
                <a16:creationId xmlns:a16="http://schemas.microsoft.com/office/drawing/2014/main" id="{75FAA718-2F33-422B-8D75-6307F561B91B}"/>
              </a:ext>
            </a:extLst>
          </p:cNvPr>
          <p:cNvSpPr txBox="1">
            <a:spLocks noChangeArrowheads="1"/>
          </p:cNvSpPr>
          <p:nvPr/>
        </p:nvSpPr>
        <p:spPr bwMode="auto">
          <a:xfrm>
            <a:off x="3615267" y="4494534"/>
            <a:ext cx="365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cs typeface="Times New Roman" pitchFamily="18" charset="0"/>
              </a:rPr>
              <a:t>^</a:t>
            </a:r>
            <a:endParaRPr lang="en-US" sz="2000" dirty="0"/>
          </a:p>
        </p:txBody>
      </p:sp>
    </p:spTree>
    <p:extLst>
      <p:ext uri="{BB962C8B-B14F-4D97-AF65-F5344CB8AC3E}">
        <p14:creationId xmlns:p14="http://schemas.microsoft.com/office/powerpoint/2010/main" val="286319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Qualitative Predictor Variables</a:t>
            </a:r>
            <a:endParaRPr lang="en-US" sz="2800" dirty="0"/>
          </a:p>
        </p:txBody>
      </p:sp>
      <p:sp>
        <p:nvSpPr>
          <p:cNvPr id="3" name="Content Placeholder 2"/>
          <p:cNvSpPr>
            <a:spLocks noGrp="1"/>
          </p:cNvSpPr>
          <p:nvPr>
            <p:ph idx="1"/>
          </p:nvPr>
        </p:nvSpPr>
        <p:spPr>
          <a:xfrm>
            <a:off x="533400" y="1295400"/>
            <a:ext cx="8229600" cy="5334000"/>
          </a:xfrm>
        </p:spPr>
        <p:txBody>
          <a:bodyPr>
            <a:noAutofit/>
          </a:bodyPr>
          <a:lstStyle/>
          <a:p>
            <a:pPr marL="0" indent="0">
              <a:buNone/>
            </a:pPr>
            <a:r>
              <a:rPr lang="en-US" sz="1600" dirty="0"/>
              <a:t>Example </a:t>
            </a:r>
          </a:p>
          <a:p>
            <a:pPr marL="0" indent="0">
              <a:buNone/>
            </a:pPr>
            <a:r>
              <a:rPr lang="en-US" sz="1600" dirty="0"/>
              <a:t>A researcher is interested in the effects of years of industry experience and gender on sales performance for a particular population of sales force professionals. </a:t>
            </a:r>
          </a:p>
          <a:p>
            <a:pPr marL="0" indent="0">
              <a:buNone/>
            </a:pPr>
            <a:r>
              <a:rPr lang="en-US" sz="1600" dirty="0"/>
              <a:t> The qualitative characteristic (gender) will be incorporated in the model using a 0,1 indicator (dummy) variable defined as follows:</a:t>
            </a:r>
          </a:p>
          <a:p>
            <a:pPr marL="0" indent="0">
              <a:buNone/>
            </a:pPr>
            <a:r>
              <a:rPr lang="en-US" sz="1600" dirty="0"/>
              <a:t> </a:t>
            </a:r>
          </a:p>
          <a:p>
            <a:pPr marL="0" indent="0">
              <a:buNone/>
            </a:pPr>
            <a:r>
              <a:rPr lang="en-US" sz="1600" dirty="0"/>
              <a:t>		X</a:t>
            </a:r>
            <a:r>
              <a:rPr lang="en-US" sz="1600" baseline="-25000" dirty="0"/>
              <a:t>2</a:t>
            </a:r>
            <a:r>
              <a:rPr lang="en-US" sz="1600" dirty="0"/>
              <a:t> = 1 if female, 0 otherwise (male)</a:t>
            </a:r>
          </a:p>
          <a:p>
            <a:pPr marL="0" indent="0">
              <a:buNone/>
            </a:pPr>
            <a:r>
              <a:rPr lang="en-US" sz="1600" dirty="0"/>
              <a:t> Note that with two categories we only need one indicator variable. </a:t>
            </a:r>
          </a:p>
          <a:p>
            <a:pPr marL="0" indent="0">
              <a:buNone/>
            </a:pPr>
            <a:r>
              <a:rPr lang="en-US" sz="1600" dirty="0"/>
              <a:t> The category coded as 0 is called the reference or base category. </a:t>
            </a:r>
          </a:p>
          <a:p>
            <a:pPr marL="0" indent="0">
              <a:buNone/>
            </a:pPr>
            <a:r>
              <a:rPr lang="en-US" sz="1600" dirty="0"/>
              <a:t> In general, a qualitative variable with c classes will be represented by c – 1 indicator variables.</a:t>
            </a:r>
          </a:p>
          <a:p>
            <a:pPr marL="0" indent="0">
              <a:buNone/>
            </a:pPr>
            <a:r>
              <a:rPr lang="en-US" sz="1600" dirty="0"/>
              <a:t> Our resulting model is as follows:</a:t>
            </a:r>
          </a:p>
          <a:p>
            <a:pPr marL="0" indent="0">
              <a:buNone/>
            </a:pPr>
            <a:r>
              <a:rPr lang="en-US" sz="1600" dirty="0"/>
              <a:t> </a:t>
            </a:r>
          </a:p>
          <a:p>
            <a:pPr marL="0" indent="0">
              <a:buNone/>
            </a:pPr>
            <a:r>
              <a:rPr lang="en-US" sz="1600" dirty="0"/>
              <a:t>		Y</a:t>
            </a:r>
            <a:r>
              <a:rPr lang="en-US" sz="1600" baseline="-25000" dirty="0"/>
              <a:t>i</a:t>
            </a:r>
            <a:r>
              <a:rPr lang="en-US" sz="1600" dirty="0"/>
              <a:t>  =  β</a:t>
            </a:r>
            <a:r>
              <a:rPr lang="en-US" sz="1600" baseline="-25000" dirty="0"/>
              <a:t>o</a:t>
            </a:r>
            <a:r>
              <a:rPr lang="en-US" sz="1600" dirty="0"/>
              <a:t>  +  β</a:t>
            </a:r>
            <a:r>
              <a:rPr lang="en-US" sz="1600" baseline="-25000" dirty="0"/>
              <a:t>1</a:t>
            </a:r>
            <a:r>
              <a:rPr lang="en-US" sz="1600" dirty="0"/>
              <a:t>X</a:t>
            </a:r>
            <a:r>
              <a:rPr lang="en-US" sz="1600" baseline="-25000" dirty="0"/>
              <a:t>1 </a:t>
            </a:r>
            <a:r>
              <a:rPr lang="en-US" sz="1600" dirty="0"/>
              <a:t>+  β</a:t>
            </a:r>
            <a:r>
              <a:rPr lang="en-US" sz="1600" baseline="-25000" dirty="0"/>
              <a:t>2</a:t>
            </a:r>
            <a:r>
              <a:rPr lang="en-US" sz="1600" dirty="0"/>
              <a:t>X</a:t>
            </a:r>
            <a:r>
              <a:rPr lang="en-US" sz="1600" baseline="-25000" dirty="0"/>
              <a:t>2 </a:t>
            </a:r>
            <a:r>
              <a:rPr lang="en-US" sz="1600" dirty="0"/>
              <a:t> +  ε</a:t>
            </a:r>
          </a:p>
          <a:p>
            <a:pPr marL="0" indent="0">
              <a:buNone/>
            </a:pPr>
            <a:r>
              <a:rPr lang="en-US" sz="1600" dirty="0"/>
              <a:t>  </a:t>
            </a:r>
          </a:p>
          <a:p>
            <a:pPr marL="0" indent="0">
              <a:buNone/>
            </a:pPr>
            <a:r>
              <a:rPr lang="en-US" sz="1600" dirty="0"/>
              <a:t>			Where  	X</a:t>
            </a:r>
            <a:r>
              <a:rPr lang="en-US" sz="1600" baseline="-25000" dirty="0"/>
              <a:t>1</a:t>
            </a:r>
            <a:r>
              <a:rPr lang="en-US" sz="1600" dirty="0"/>
              <a:t> = years of industry experience</a:t>
            </a:r>
          </a:p>
          <a:p>
            <a:pPr marL="0" indent="0">
              <a:buNone/>
            </a:pPr>
            <a:r>
              <a:rPr lang="en-US" sz="1600" dirty="0"/>
              <a:t> </a:t>
            </a:r>
          </a:p>
          <a:p>
            <a:pPr marL="0" indent="0">
              <a:buNone/>
            </a:pPr>
            <a:r>
              <a:rPr lang="en-US" sz="1600" dirty="0"/>
              <a:t>				X</a:t>
            </a:r>
            <a:r>
              <a:rPr lang="en-US" sz="1600" baseline="-25000" dirty="0"/>
              <a:t>2 = </a:t>
            </a:r>
            <a:r>
              <a:rPr lang="en-US" sz="1600" dirty="0"/>
              <a:t>1 if female, 0 otherwise (male)</a:t>
            </a:r>
          </a:p>
          <a:p>
            <a:pPr marL="0" indent="0">
              <a:buNone/>
            </a:pPr>
            <a:endParaRPr lang="en-US" sz="1400" dirty="0"/>
          </a:p>
        </p:txBody>
      </p:sp>
    </p:spTree>
    <p:extLst>
      <p:ext uri="{BB962C8B-B14F-4D97-AF65-F5344CB8AC3E}">
        <p14:creationId xmlns:p14="http://schemas.microsoft.com/office/powerpoint/2010/main" val="215101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533400"/>
            <a:ext cx="7239000" cy="7848302"/>
          </a:xfrm>
          <a:prstGeom prst="rect">
            <a:avLst/>
          </a:prstGeom>
          <a:noFill/>
        </p:spPr>
        <p:txBody>
          <a:bodyPr wrap="square" rtlCol="0">
            <a:spAutoFit/>
          </a:bodyPr>
          <a:lstStyle/>
          <a:p>
            <a:r>
              <a:rPr lang="en-US" dirty="0">
                <a:solidFill>
                  <a:prstClr val="black"/>
                </a:solidFill>
              </a:rPr>
              <a:t>Interpretation of Coefficients</a:t>
            </a:r>
          </a:p>
          <a:p>
            <a:r>
              <a:rPr lang="en-US" dirty="0">
                <a:solidFill>
                  <a:prstClr val="black"/>
                </a:solidFill>
              </a:rPr>
              <a:t> </a:t>
            </a:r>
          </a:p>
          <a:p>
            <a:r>
              <a:rPr lang="en-US" b="1" dirty="0">
                <a:solidFill>
                  <a:prstClr val="black"/>
                </a:solidFill>
              </a:rPr>
              <a:t>		</a:t>
            </a:r>
            <a:r>
              <a:rPr lang="en-US" dirty="0">
                <a:solidFill>
                  <a:prstClr val="black"/>
                </a:solidFill>
              </a:rPr>
              <a:t>The associated regression function is </a:t>
            </a:r>
          </a:p>
          <a:p>
            <a:r>
              <a:rPr lang="en-US" dirty="0">
                <a:solidFill>
                  <a:prstClr val="black"/>
                </a:solidFill>
              </a:rPr>
              <a:t> </a:t>
            </a:r>
          </a:p>
          <a:p>
            <a:r>
              <a:rPr lang="en-US" dirty="0">
                <a:solidFill>
                  <a:prstClr val="black"/>
                </a:solidFill>
              </a:rPr>
              <a:t>		β</a:t>
            </a:r>
            <a:r>
              <a:rPr lang="en-US" baseline="-25000" dirty="0">
                <a:solidFill>
                  <a:prstClr val="black"/>
                </a:solidFill>
              </a:rPr>
              <a:t>o</a:t>
            </a:r>
            <a:r>
              <a:rPr lang="en-US" dirty="0">
                <a:solidFill>
                  <a:prstClr val="black"/>
                </a:solidFill>
              </a:rPr>
              <a:t>  +  β</a:t>
            </a:r>
            <a:r>
              <a:rPr lang="en-US" baseline="-25000" dirty="0">
                <a:solidFill>
                  <a:prstClr val="black"/>
                </a:solidFill>
              </a:rPr>
              <a:t>1</a:t>
            </a:r>
            <a:r>
              <a:rPr lang="en-US" dirty="0">
                <a:solidFill>
                  <a:prstClr val="black"/>
                </a:solidFill>
              </a:rPr>
              <a:t>X</a:t>
            </a:r>
            <a:r>
              <a:rPr lang="en-US" baseline="-25000" dirty="0">
                <a:solidFill>
                  <a:prstClr val="black"/>
                </a:solidFill>
              </a:rPr>
              <a:t>1 </a:t>
            </a:r>
            <a:r>
              <a:rPr lang="en-US" dirty="0">
                <a:solidFill>
                  <a:prstClr val="black"/>
                </a:solidFill>
              </a:rPr>
              <a:t>+  β</a:t>
            </a:r>
            <a:r>
              <a:rPr lang="en-US" baseline="-25000" dirty="0">
                <a:solidFill>
                  <a:prstClr val="black"/>
                </a:solidFill>
              </a:rPr>
              <a:t>2</a:t>
            </a:r>
            <a:r>
              <a:rPr lang="en-US" dirty="0">
                <a:solidFill>
                  <a:prstClr val="black"/>
                </a:solidFill>
              </a:rPr>
              <a:t>X</a:t>
            </a:r>
            <a:r>
              <a:rPr lang="en-US" baseline="-25000" dirty="0">
                <a:solidFill>
                  <a:prstClr val="black"/>
                </a:solidFill>
              </a:rPr>
              <a:t>2 </a:t>
            </a:r>
            <a:r>
              <a:rPr lang="en-US" dirty="0">
                <a:solidFill>
                  <a:prstClr val="black"/>
                </a:solidFill>
              </a:rPr>
              <a:t> </a:t>
            </a:r>
          </a:p>
          <a:p>
            <a:r>
              <a:rPr lang="en-US" dirty="0">
                <a:solidFill>
                  <a:prstClr val="black"/>
                </a:solidFill>
              </a:rPr>
              <a:t> </a:t>
            </a:r>
          </a:p>
          <a:p>
            <a:r>
              <a:rPr lang="en-US" b="1" dirty="0">
                <a:solidFill>
                  <a:prstClr val="black"/>
                </a:solidFill>
              </a:rPr>
              <a:t>		</a:t>
            </a:r>
            <a:r>
              <a:rPr lang="en-US" dirty="0">
                <a:solidFill>
                  <a:prstClr val="black"/>
                </a:solidFill>
              </a:rPr>
              <a:t>For men, X</a:t>
            </a:r>
            <a:r>
              <a:rPr lang="en-US" baseline="-25000" dirty="0">
                <a:solidFill>
                  <a:prstClr val="black"/>
                </a:solidFill>
              </a:rPr>
              <a:t>2</a:t>
            </a:r>
            <a:r>
              <a:rPr lang="en-US" dirty="0">
                <a:solidFill>
                  <a:prstClr val="black"/>
                </a:solidFill>
              </a:rPr>
              <a:t> = 0 	     β</a:t>
            </a:r>
            <a:r>
              <a:rPr lang="en-US" baseline="-25000" dirty="0">
                <a:solidFill>
                  <a:prstClr val="black"/>
                </a:solidFill>
              </a:rPr>
              <a:t>o</a:t>
            </a:r>
            <a:r>
              <a:rPr lang="en-US" dirty="0">
                <a:solidFill>
                  <a:prstClr val="black"/>
                </a:solidFill>
              </a:rPr>
              <a:t>  +  β</a:t>
            </a:r>
            <a:r>
              <a:rPr lang="en-US" baseline="-25000" dirty="0">
                <a:solidFill>
                  <a:prstClr val="black"/>
                </a:solidFill>
              </a:rPr>
              <a:t>1</a:t>
            </a:r>
            <a:r>
              <a:rPr lang="en-US" dirty="0">
                <a:solidFill>
                  <a:prstClr val="black"/>
                </a:solidFill>
              </a:rPr>
              <a:t>X</a:t>
            </a:r>
            <a:r>
              <a:rPr lang="en-US" baseline="-25000" dirty="0">
                <a:solidFill>
                  <a:prstClr val="black"/>
                </a:solidFill>
              </a:rPr>
              <a:t>1 </a:t>
            </a:r>
            <a:endParaRPr lang="en-US" dirty="0">
              <a:solidFill>
                <a:prstClr val="black"/>
              </a:solidFill>
            </a:endParaRPr>
          </a:p>
          <a:p>
            <a:r>
              <a:rPr lang="en-US" dirty="0">
                <a:solidFill>
                  <a:prstClr val="black"/>
                </a:solidFill>
              </a:rPr>
              <a:t>		</a:t>
            </a:r>
          </a:p>
          <a:p>
            <a:r>
              <a:rPr lang="en-US" dirty="0">
                <a:solidFill>
                  <a:prstClr val="black"/>
                </a:solidFill>
              </a:rPr>
              <a:t>		For women,  X</a:t>
            </a:r>
            <a:r>
              <a:rPr lang="en-US" baseline="-25000" dirty="0">
                <a:solidFill>
                  <a:prstClr val="black"/>
                </a:solidFill>
              </a:rPr>
              <a:t>2</a:t>
            </a:r>
            <a:r>
              <a:rPr lang="en-US" dirty="0">
                <a:solidFill>
                  <a:prstClr val="black"/>
                </a:solidFill>
              </a:rPr>
              <a:t> = 1       β</a:t>
            </a:r>
            <a:r>
              <a:rPr lang="en-US" baseline="-25000" dirty="0">
                <a:solidFill>
                  <a:prstClr val="black"/>
                </a:solidFill>
              </a:rPr>
              <a:t>o</a:t>
            </a:r>
            <a:r>
              <a:rPr lang="en-US" dirty="0">
                <a:solidFill>
                  <a:prstClr val="black"/>
                </a:solidFill>
              </a:rPr>
              <a:t>  +  β</a:t>
            </a:r>
            <a:r>
              <a:rPr lang="en-US" baseline="-25000" dirty="0">
                <a:solidFill>
                  <a:prstClr val="black"/>
                </a:solidFill>
              </a:rPr>
              <a:t>1</a:t>
            </a:r>
            <a:r>
              <a:rPr lang="en-US" dirty="0">
                <a:solidFill>
                  <a:prstClr val="black"/>
                </a:solidFill>
              </a:rPr>
              <a:t>X</a:t>
            </a:r>
            <a:r>
              <a:rPr lang="en-US" baseline="-25000" dirty="0">
                <a:solidFill>
                  <a:prstClr val="black"/>
                </a:solidFill>
              </a:rPr>
              <a:t>1 </a:t>
            </a:r>
            <a:r>
              <a:rPr lang="en-US" dirty="0">
                <a:solidFill>
                  <a:prstClr val="black"/>
                </a:solidFill>
              </a:rPr>
              <a:t>+  β</a:t>
            </a:r>
            <a:r>
              <a:rPr lang="en-US" baseline="-25000" dirty="0">
                <a:solidFill>
                  <a:prstClr val="black"/>
                </a:solidFill>
              </a:rPr>
              <a:t>2</a:t>
            </a:r>
            <a:endParaRPr lang="en-US" dirty="0">
              <a:solidFill>
                <a:prstClr val="black"/>
              </a:solidFill>
            </a:endParaRPr>
          </a:p>
          <a:p>
            <a:r>
              <a:rPr lang="en-US" baseline="-25000" dirty="0">
                <a:solidFill>
                  <a:prstClr val="black"/>
                </a:solidFill>
              </a:rPr>
              <a:t> </a:t>
            </a:r>
            <a:endParaRPr lang="en-US" dirty="0">
              <a:solidFill>
                <a:prstClr val="black"/>
              </a:solidFill>
            </a:endParaRPr>
          </a:p>
          <a:p>
            <a:r>
              <a:rPr lang="en-US" baseline="-25000" dirty="0">
                <a:solidFill>
                  <a:prstClr val="black"/>
                </a:solidFill>
              </a:rPr>
              <a:t>			                                </a:t>
            </a:r>
            <a:r>
              <a:rPr lang="en-US" dirty="0">
                <a:solidFill>
                  <a:prstClr val="black"/>
                </a:solidFill>
              </a:rPr>
              <a:t> (β</a:t>
            </a:r>
            <a:r>
              <a:rPr lang="en-US" baseline="-25000" dirty="0">
                <a:solidFill>
                  <a:prstClr val="black"/>
                </a:solidFill>
              </a:rPr>
              <a:t>o</a:t>
            </a:r>
            <a:r>
              <a:rPr lang="en-US" dirty="0">
                <a:solidFill>
                  <a:prstClr val="black"/>
                </a:solidFill>
              </a:rPr>
              <a:t>  +  β</a:t>
            </a:r>
            <a:r>
              <a:rPr lang="en-US" baseline="-25000" dirty="0">
                <a:solidFill>
                  <a:prstClr val="black"/>
                </a:solidFill>
              </a:rPr>
              <a:t>2</a:t>
            </a:r>
            <a:r>
              <a:rPr lang="en-US" dirty="0">
                <a:solidFill>
                  <a:prstClr val="black"/>
                </a:solidFill>
              </a:rPr>
              <a:t>)</a:t>
            </a:r>
            <a:r>
              <a:rPr lang="en-US" baseline="-25000" dirty="0">
                <a:solidFill>
                  <a:prstClr val="black"/>
                </a:solidFill>
              </a:rPr>
              <a:t>    </a:t>
            </a:r>
            <a:r>
              <a:rPr lang="en-US" dirty="0">
                <a:solidFill>
                  <a:prstClr val="black"/>
                </a:solidFill>
              </a:rPr>
              <a:t>+ </a:t>
            </a:r>
            <a:r>
              <a:rPr lang="en-US" baseline="-25000" dirty="0">
                <a:solidFill>
                  <a:prstClr val="black"/>
                </a:solidFill>
              </a:rPr>
              <a:t>     </a:t>
            </a:r>
            <a:r>
              <a:rPr lang="en-US" dirty="0">
                <a:solidFill>
                  <a:prstClr val="black"/>
                </a:solidFill>
              </a:rPr>
              <a:t>β</a:t>
            </a:r>
            <a:r>
              <a:rPr lang="en-US" baseline="-25000" dirty="0">
                <a:solidFill>
                  <a:prstClr val="black"/>
                </a:solidFill>
              </a:rPr>
              <a:t>1</a:t>
            </a:r>
            <a:r>
              <a:rPr lang="en-US" dirty="0">
                <a:solidFill>
                  <a:prstClr val="black"/>
                </a:solidFill>
              </a:rPr>
              <a:t>X</a:t>
            </a:r>
            <a:r>
              <a:rPr lang="en-US" baseline="-25000" dirty="0">
                <a:solidFill>
                  <a:prstClr val="black"/>
                </a:solidFill>
              </a:rPr>
              <a:t>1 </a:t>
            </a:r>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Sales</a:t>
            </a:r>
          </a:p>
          <a:p>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Yrs. Exp. (X1)</a:t>
            </a:r>
          </a:p>
          <a:p>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 </a:t>
            </a:r>
          </a:p>
          <a:p>
            <a:endParaRPr lang="en-US" dirty="0">
              <a:solidFill>
                <a:prstClr val="black"/>
              </a:solidFill>
            </a:endParaRPr>
          </a:p>
        </p:txBody>
      </p:sp>
      <p:cxnSp>
        <p:nvCxnSpPr>
          <p:cNvPr id="6" name="Straight Connector 5"/>
          <p:cNvCxnSpPr/>
          <p:nvPr/>
        </p:nvCxnSpPr>
        <p:spPr>
          <a:xfrm>
            <a:off x="2590800" y="39624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90800" y="56388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71800" y="3962400"/>
            <a:ext cx="1676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124200" y="4572000"/>
            <a:ext cx="1676400" cy="838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77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7315200" cy="5355312"/>
          </a:xfrm>
          <a:prstGeom prst="rect">
            <a:avLst/>
          </a:prstGeom>
          <a:noFill/>
        </p:spPr>
        <p:txBody>
          <a:bodyPr wrap="square" rtlCol="0">
            <a:spAutoFit/>
          </a:bodyPr>
          <a:lstStyle/>
          <a:p>
            <a:r>
              <a:rPr lang="en-US" u="sng" dirty="0"/>
              <a:t>Model Containing  Interaction Effects</a:t>
            </a:r>
          </a:p>
          <a:p>
            <a:r>
              <a:rPr lang="en-US" dirty="0"/>
              <a:t> Extending our model, suppose there could be differences both in the intercepts and slopes between sales performance for men as compared to women.</a:t>
            </a:r>
          </a:p>
          <a:p>
            <a:r>
              <a:rPr lang="en-US" dirty="0"/>
              <a:t> </a:t>
            </a:r>
          </a:p>
          <a:p>
            <a:r>
              <a:rPr lang="en-US" dirty="0"/>
              <a:t>The associated model is:      Y</a:t>
            </a:r>
            <a:r>
              <a:rPr lang="en-US" baseline="-25000" dirty="0"/>
              <a:t>i</a:t>
            </a:r>
            <a:r>
              <a:rPr lang="en-US" dirty="0"/>
              <a:t>  =  β</a:t>
            </a:r>
            <a:r>
              <a:rPr lang="en-US" baseline="-25000" dirty="0"/>
              <a:t>o</a:t>
            </a:r>
            <a:r>
              <a:rPr lang="en-US" dirty="0"/>
              <a:t>  +  β</a:t>
            </a:r>
            <a:r>
              <a:rPr lang="en-US" baseline="-25000" dirty="0"/>
              <a:t>1</a:t>
            </a:r>
            <a:r>
              <a:rPr lang="en-US" dirty="0"/>
              <a:t>X</a:t>
            </a:r>
            <a:r>
              <a:rPr lang="en-US" baseline="-25000" dirty="0"/>
              <a:t>1 </a:t>
            </a:r>
            <a:r>
              <a:rPr lang="en-US" dirty="0"/>
              <a:t>+  β</a:t>
            </a:r>
            <a:r>
              <a:rPr lang="en-US" baseline="-25000" dirty="0"/>
              <a:t>2</a:t>
            </a:r>
            <a:r>
              <a:rPr lang="en-US" dirty="0"/>
              <a:t>X</a:t>
            </a:r>
            <a:r>
              <a:rPr lang="en-US" baseline="-25000" dirty="0"/>
              <a:t>2 </a:t>
            </a:r>
            <a:r>
              <a:rPr lang="en-US" dirty="0"/>
              <a:t> +  β</a:t>
            </a:r>
            <a:r>
              <a:rPr lang="en-US" baseline="-25000" dirty="0"/>
              <a:t>3 </a:t>
            </a:r>
            <a:r>
              <a:rPr lang="en-US" dirty="0"/>
              <a:t>X</a:t>
            </a:r>
            <a:r>
              <a:rPr lang="en-US" baseline="-25000" dirty="0"/>
              <a:t>1</a:t>
            </a:r>
            <a:r>
              <a:rPr lang="en-US" dirty="0"/>
              <a:t>X</a:t>
            </a:r>
            <a:r>
              <a:rPr lang="en-US" baseline="-25000" dirty="0"/>
              <a:t>2  </a:t>
            </a:r>
            <a:r>
              <a:rPr lang="en-US" dirty="0"/>
              <a:t> +  ε</a:t>
            </a:r>
          </a:p>
          <a:p>
            <a:r>
              <a:rPr lang="en-US" dirty="0"/>
              <a:t> </a:t>
            </a:r>
          </a:p>
          <a:p>
            <a:r>
              <a:rPr lang="en-US" dirty="0"/>
              <a:t> 		Where  	X</a:t>
            </a:r>
            <a:r>
              <a:rPr lang="en-US" baseline="-25000" dirty="0"/>
              <a:t>1</a:t>
            </a:r>
            <a:r>
              <a:rPr lang="en-US" dirty="0"/>
              <a:t> = years of industry experience</a:t>
            </a:r>
          </a:p>
          <a:p>
            <a:r>
              <a:rPr lang="en-US" dirty="0"/>
              <a:t> </a:t>
            </a:r>
          </a:p>
          <a:p>
            <a:r>
              <a:rPr lang="en-US" dirty="0"/>
              <a:t>			X</a:t>
            </a:r>
            <a:r>
              <a:rPr lang="en-US" baseline="-25000" dirty="0"/>
              <a:t>2 = </a:t>
            </a:r>
            <a:r>
              <a:rPr lang="en-US" dirty="0"/>
              <a:t>1 if female, 0 otherwise (male)</a:t>
            </a:r>
          </a:p>
          <a:p>
            <a:r>
              <a:rPr lang="en-US" dirty="0"/>
              <a:t> </a:t>
            </a:r>
          </a:p>
          <a:p>
            <a:r>
              <a:rPr lang="en-US" dirty="0"/>
              <a:t>			X</a:t>
            </a:r>
            <a:r>
              <a:rPr lang="en-US" baseline="-25000" dirty="0"/>
              <a:t>1</a:t>
            </a:r>
            <a:r>
              <a:rPr lang="en-US" dirty="0"/>
              <a:t>X</a:t>
            </a:r>
            <a:r>
              <a:rPr lang="en-US" baseline="-25000" dirty="0"/>
              <a:t>2</a:t>
            </a:r>
            <a:r>
              <a:rPr lang="en-US" dirty="0"/>
              <a:t> = interaction variable</a:t>
            </a:r>
          </a:p>
          <a:p>
            <a:r>
              <a:rPr lang="en-US" dirty="0"/>
              <a:t> </a:t>
            </a:r>
          </a:p>
          <a:p>
            <a:r>
              <a:rPr lang="en-US" dirty="0"/>
              <a:t>Interpretation of Coefficients</a:t>
            </a:r>
          </a:p>
          <a:p>
            <a:r>
              <a:rPr lang="en-US" dirty="0"/>
              <a:t> For men, X</a:t>
            </a:r>
            <a:r>
              <a:rPr lang="en-US" baseline="-25000" dirty="0"/>
              <a:t>2</a:t>
            </a:r>
            <a:r>
              <a:rPr lang="en-US" dirty="0"/>
              <a:t> = 0		β</a:t>
            </a:r>
            <a:r>
              <a:rPr lang="en-US" baseline="-25000" dirty="0"/>
              <a:t>o</a:t>
            </a:r>
            <a:r>
              <a:rPr lang="en-US" dirty="0"/>
              <a:t>  +  β</a:t>
            </a:r>
            <a:r>
              <a:rPr lang="en-US" baseline="-25000" dirty="0"/>
              <a:t>1</a:t>
            </a:r>
            <a:r>
              <a:rPr lang="en-US" dirty="0"/>
              <a:t>X</a:t>
            </a:r>
            <a:r>
              <a:rPr lang="en-US" baseline="-25000" dirty="0"/>
              <a:t>1 </a:t>
            </a:r>
            <a:endParaRPr lang="en-US" dirty="0"/>
          </a:p>
          <a:p>
            <a:r>
              <a:rPr lang="en-US" dirty="0"/>
              <a:t>For women,  X</a:t>
            </a:r>
            <a:r>
              <a:rPr lang="en-US" baseline="-25000" dirty="0"/>
              <a:t>2</a:t>
            </a:r>
            <a:r>
              <a:rPr lang="en-US" dirty="0"/>
              <a:t> = 1  </a:t>
            </a:r>
          </a:p>
          <a:p>
            <a:r>
              <a:rPr lang="en-US" dirty="0"/>
              <a:t>			 β</a:t>
            </a:r>
            <a:r>
              <a:rPr lang="en-US" baseline="-25000" dirty="0"/>
              <a:t>o</a:t>
            </a:r>
            <a:r>
              <a:rPr lang="en-US" dirty="0"/>
              <a:t>  +  β</a:t>
            </a:r>
            <a:r>
              <a:rPr lang="en-US" baseline="-25000" dirty="0"/>
              <a:t>1</a:t>
            </a:r>
            <a:r>
              <a:rPr lang="en-US" dirty="0"/>
              <a:t>X</a:t>
            </a:r>
            <a:r>
              <a:rPr lang="en-US" baseline="-25000" dirty="0"/>
              <a:t>1 </a:t>
            </a:r>
            <a:r>
              <a:rPr lang="en-US" dirty="0"/>
              <a:t>+  β</a:t>
            </a:r>
            <a:r>
              <a:rPr lang="en-US" baseline="-25000" dirty="0"/>
              <a:t>2	</a:t>
            </a:r>
            <a:r>
              <a:rPr lang="en-US" dirty="0"/>
              <a:t>+  β</a:t>
            </a:r>
            <a:r>
              <a:rPr lang="en-US" baseline="-25000" dirty="0"/>
              <a:t>3 </a:t>
            </a:r>
            <a:r>
              <a:rPr lang="en-US" dirty="0"/>
              <a:t>X</a:t>
            </a:r>
            <a:r>
              <a:rPr lang="en-US" baseline="-25000" dirty="0"/>
              <a:t>1  </a:t>
            </a:r>
            <a:r>
              <a:rPr lang="en-US" dirty="0"/>
              <a:t> </a:t>
            </a:r>
          </a:p>
          <a:p>
            <a:r>
              <a:rPr lang="en-US" baseline="-25000" dirty="0"/>
              <a:t> </a:t>
            </a:r>
            <a:endParaRPr lang="en-US" dirty="0"/>
          </a:p>
          <a:p>
            <a:r>
              <a:rPr lang="en-US" baseline="-25000" dirty="0"/>
              <a:t>			</a:t>
            </a:r>
            <a:r>
              <a:rPr lang="en-US" dirty="0"/>
              <a:t> (β</a:t>
            </a:r>
            <a:r>
              <a:rPr lang="en-US" baseline="-25000" dirty="0"/>
              <a:t>o</a:t>
            </a:r>
            <a:r>
              <a:rPr lang="en-US" dirty="0"/>
              <a:t>  +  β</a:t>
            </a:r>
            <a:r>
              <a:rPr lang="en-US" baseline="-25000" dirty="0"/>
              <a:t>2</a:t>
            </a:r>
            <a:r>
              <a:rPr lang="en-US" dirty="0"/>
              <a:t>)</a:t>
            </a:r>
            <a:r>
              <a:rPr lang="en-US" baseline="-25000" dirty="0"/>
              <a:t>    </a:t>
            </a:r>
            <a:r>
              <a:rPr lang="en-US" dirty="0"/>
              <a:t>+ </a:t>
            </a:r>
            <a:r>
              <a:rPr lang="en-US" baseline="-25000" dirty="0"/>
              <a:t>     </a:t>
            </a:r>
            <a:r>
              <a:rPr lang="en-US" dirty="0"/>
              <a:t>(β</a:t>
            </a:r>
            <a:r>
              <a:rPr lang="en-US" baseline="-25000" dirty="0"/>
              <a:t>1  </a:t>
            </a:r>
            <a:r>
              <a:rPr lang="en-US" dirty="0"/>
              <a:t>+  β</a:t>
            </a:r>
            <a:r>
              <a:rPr lang="en-US" baseline="-25000" dirty="0"/>
              <a:t>3</a:t>
            </a:r>
            <a:r>
              <a:rPr lang="en-US" dirty="0"/>
              <a:t>)X</a:t>
            </a:r>
            <a:r>
              <a:rPr lang="en-US" baseline="-25000" dirty="0"/>
              <a:t>1 </a:t>
            </a:r>
            <a:r>
              <a:rPr lang="en-US" dirty="0"/>
              <a:t>  </a:t>
            </a:r>
          </a:p>
        </p:txBody>
      </p:sp>
    </p:spTree>
    <p:extLst>
      <p:ext uri="{BB962C8B-B14F-4D97-AF65-F5344CB8AC3E}">
        <p14:creationId xmlns:p14="http://schemas.microsoft.com/office/powerpoint/2010/main" val="81293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609600"/>
            <a:ext cx="7391400" cy="5909310"/>
          </a:xfrm>
          <a:prstGeom prst="rect">
            <a:avLst/>
          </a:prstGeom>
          <a:noFill/>
        </p:spPr>
        <p:txBody>
          <a:bodyPr wrap="square" rtlCol="0">
            <a:spAutoFit/>
          </a:bodyPr>
          <a:lstStyle/>
          <a:p>
            <a:r>
              <a:rPr lang="en-US" dirty="0">
                <a:solidFill>
                  <a:schemeClr val="bg1"/>
                </a:solidFill>
              </a:rPr>
              <a:t>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TextBox 10"/>
          <p:cNvSpPr txBox="1"/>
          <p:nvPr/>
        </p:nvSpPr>
        <p:spPr>
          <a:xfrm>
            <a:off x="914400" y="609600"/>
            <a:ext cx="762000" cy="369332"/>
          </a:xfrm>
          <a:prstGeom prst="rect">
            <a:avLst/>
          </a:prstGeom>
          <a:noFill/>
        </p:spPr>
        <p:txBody>
          <a:bodyPr wrap="square" rtlCol="0">
            <a:spAutoFit/>
          </a:bodyPr>
          <a:lstStyle/>
          <a:p>
            <a:r>
              <a:rPr lang="en-US" dirty="0"/>
              <a:t>Sales</a:t>
            </a:r>
          </a:p>
        </p:txBody>
      </p:sp>
      <p:sp>
        <p:nvSpPr>
          <p:cNvPr id="12" name="TextBox 11"/>
          <p:cNvSpPr txBox="1"/>
          <p:nvPr/>
        </p:nvSpPr>
        <p:spPr>
          <a:xfrm>
            <a:off x="2057400" y="3194923"/>
            <a:ext cx="3124200" cy="369332"/>
          </a:xfrm>
          <a:prstGeom prst="rect">
            <a:avLst/>
          </a:prstGeom>
          <a:noFill/>
        </p:spPr>
        <p:txBody>
          <a:bodyPr wrap="square" rtlCol="0">
            <a:spAutoFit/>
          </a:bodyPr>
          <a:lstStyle/>
          <a:p>
            <a:r>
              <a:rPr lang="en-US" dirty="0"/>
              <a:t>Yrs. Experience (X1)</a:t>
            </a:r>
          </a:p>
        </p:txBody>
      </p:sp>
      <p:cxnSp>
        <p:nvCxnSpPr>
          <p:cNvPr id="18" name="Straight Connector 17"/>
          <p:cNvCxnSpPr/>
          <p:nvPr/>
        </p:nvCxnSpPr>
        <p:spPr>
          <a:xfrm>
            <a:off x="1676400" y="794266"/>
            <a:ext cx="0" cy="225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76400" y="3048000"/>
            <a:ext cx="365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676400" y="1143000"/>
            <a:ext cx="20574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76400" y="1921133"/>
            <a:ext cx="2438400" cy="745867"/>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3733800"/>
            <a:ext cx="826135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2" name="Table 31"/>
          <p:cNvGraphicFramePr>
            <a:graphicFrameLocks noGrp="1"/>
          </p:cNvGraphicFramePr>
          <p:nvPr>
            <p:extLst>
              <p:ext uri="{D42A27DB-BD31-4B8C-83A1-F6EECF244321}">
                <p14:modId xmlns:p14="http://schemas.microsoft.com/office/powerpoint/2010/main" val="3700627528"/>
              </p:ext>
            </p:extLst>
          </p:nvPr>
        </p:nvGraphicFramePr>
        <p:xfrm>
          <a:off x="2270760" y="4572000"/>
          <a:ext cx="3048000" cy="177165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71450">
                <a:tc>
                  <a:txBody>
                    <a:bodyPr/>
                    <a:lstStyle/>
                    <a:p>
                      <a:pPr marL="0" marR="0" algn="ctr">
                        <a:spcBef>
                          <a:spcPts val="0"/>
                        </a:spcBef>
                        <a:spcAft>
                          <a:spcPts val="0"/>
                        </a:spcAft>
                      </a:pPr>
                      <a:r>
                        <a:rPr lang="en-US" sz="1000" b="1" dirty="0" err="1">
                          <a:effectLst/>
                          <a:latin typeface="Arial"/>
                          <a:ea typeface="Times New Roman"/>
                        </a:rPr>
                        <a:t>Obs</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dirty="0" err="1">
                          <a:effectLst/>
                          <a:latin typeface="Arial"/>
                          <a:ea typeface="Times New Roman"/>
                        </a:rPr>
                        <a:t>YrsExp</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dirty="0">
                          <a:effectLst/>
                          <a:latin typeface="Arial"/>
                          <a:ea typeface="Times New Roman"/>
                        </a:rPr>
                        <a:t>Gender</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YG</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Sales ($0000)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1925">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27</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158.83</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1925">
                <a:tc>
                  <a:txBody>
                    <a:bodyPr/>
                    <a:lstStyle/>
                    <a:p>
                      <a:pPr marL="0" marR="0" algn="ctr">
                        <a:spcBef>
                          <a:spcPts val="0"/>
                        </a:spcBef>
                        <a:spcAft>
                          <a:spcPts val="0"/>
                        </a:spcAft>
                      </a:pPr>
                      <a:r>
                        <a:rPr lang="en-US" sz="1000">
                          <a:effectLst/>
                          <a:latin typeface="Arial"/>
                          <a:ea typeface="Times New Roman"/>
                        </a:rPr>
                        <a:t>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29</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161.22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925">
                <a:tc>
                  <a:txBody>
                    <a:bodyPr/>
                    <a:lstStyle/>
                    <a:p>
                      <a:pPr marL="0" marR="0" algn="ctr">
                        <a:spcBef>
                          <a:spcPts val="0"/>
                        </a:spcBef>
                        <a:spcAft>
                          <a:spcPts val="0"/>
                        </a:spcAft>
                      </a:pPr>
                      <a:r>
                        <a:rPr lang="en-US" sz="1000">
                          <a:effectLst/>
                          <a:latin typeface="Arial"/>
                          <a:ea typeface="Times New Roman"/>
                        </a:rPr>
                        <a:t>3</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Arial"/>
                          <a:ea typeface="Times New Roman"/>
                        </a:rPr>
                        <a:t>25</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Arial"/>
                          <a:ea typeface="Times New Roman"/>
                        </a:rPr>
                        <a:t>161.88</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925">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925">
                <a:tc>
                  <a:txBody>
                    <a:bodyPr/>
                    <a:lstStyle/>
                    <a:p>
                      <a:pPr marL="0" marR="0" algn="ctr">
                        <a:spcBef>
                          <a:spcPts val="0"/>
                        </a:spcBef>
                        <a:spcAft>
                          <a:spcPts val="0"/>
                        </a:spcAft>
                      </a:pPr>
                      <a:r>
                        <a:rPr lang="en-US" sz="1000" b="1">
                          <a:effectLst/>
                          <a:latin typeface="Arial"/>
                          <a:ea typeface="Times New Roman"/>
                        </a:rPr>
                        <a:t>.</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dirty="0">
                          <a:effectLst/>
                          <a:latin typeface="Arial"/>
                          <a:ea typeface="Times New Roman"/>
                        </a:rPr>
                        <a:t> .</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925">
                <a:tc>
                  <a:txBody>
                    <a:bodyPr/>
                    <a:lstStyle/>
                    <a:p>
                      <a:pPr marL="0" marR="0" algn="ctr">
                        <a:spcBef>
                          <a:spcPts val="0"/>
                        </a:spcBef>
                        <a:spcAft>
                          <a:spcPts val="0"/>
                        </a:spcAft>
                      </a:pPr>
                      <a:r>
                        <a:rPr lang="en-US" sz="1000" b="1">
                          <a:effectLst/>
                          <a:latin typeface="Arial"/>
                          <a:ea typeface="Times New Roman"/>
                        </a:rPr>
                        <a:t>.</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925">
                <a:tc>
                  <a:txBody>
                    <a:bodyPr/>
                    <a:lstStyle/>
                    <a:p>
                      <a:pPr marL="0" marR="0" algn="ctr">
                        <a:spcBef>
                          <a:spcPts val="0"/>
                        </a:spcBef>
                        <a:spcAft>
                          <a:spcPts val="0"/>
                        </a:spcAft>
                      </a:pPr>
                      <a:r>
                        <a:rPr lang="en-US" sz="1000">
                          <a:effectLst/>
                          <a:latin typeface="Arial"/>
                          <a:ea typeface="Times New Roman"/>
                        </a:rPr>
                        <a:t>58</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17</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17</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151.16</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925">
                <a:tc>
                  <a:txBody>
                    <a:bodyPr/>
                    <a:lstStyle/>
                    <a:p>
                      <a:pPr marL="0" marR="0" algn="ctr">
                        <a:spcBef>
                          <a:spcPts val="0"/>
                        </a:spcBef>
                        <a:spcAft>
                          <a:spcPts val="0"/>
                        </a:spcAft>
                      </a:pPr>
                      <a:r>
                        <a:rPr lang="en-US" sz="1000">
                          <a:effectLst/>
                          <a:latin typeface="Arial"/>
                          <a:ea typeface="Times New Roman"/>
                        </a:rPr>
                        <a:t>59</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113.73</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925">
                <a:tc>
                  <a:txBody>
                    <a:bodyPr/>
                    <a:lstStyle/>
                    <a:p>
                      <a:pPr marL="0" marR="0" algn="ctr">
                        <a:spcBef>
                          <a:spcPts val="0"/>
                        </a:spcBef>
                        <a:spcAft>
                          <a:spcPts val="0"/>
                        </a:spcAft>
                      </a:pPr>
                      <a:r>
                        <a:rPr lang="en-US" sz="1000">
                          <a:effectLst/>
                          <a:latin typeface="Arial"/>
                          <a:ea typeface="Times New Roman"/>
                        </a:rPr>
                        <a:t>60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Arial"/>
                          <a:ea typeface="Times New Roman"/>
                        </a:rPr>
                        <a:t>157.36</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extBox 1"/>
          <p:cNvSpPr txBox="1"/>
          <p:nvPr/>
        </p:nvSpPr>
        <p:spPr>
          <a:xfrm>
            <a:off x="5638799" y="4191000"/>
            <a:ext cx="3025775" cy="646331"/>
          </a:xfrm>
          <a:prstGeom prst="rect">
            <a:avLst/>
          </a:prstGeom>
          <a:noFill/>
        </p:spPr>
        <p:txBody>
          <a:bodyPr wrap="square" rtlCol="0">
            <a:spAutoFit/>
          </a:bodyPr>
          <a:lstStyle/>
          <a:p>
            <a:r>
              <a:rPr lang="en-US" dirty="0"/>
              <a:t>Data in file </a:t>
            </a:r>
            <a:r>
              <a:rPr lang="en-US" dirty="0" err="1"/>
              <a:t>Sales.force.Sales.sav</a:t>
            </a:r>
            <a:endParaRPr lang="en-US" dirty="0"/>
          </a:p>
        </p:txBody>
      </p:sp>
    </p:spTree>
    <p:extLst>
      <p:ext uri="{BB962C8B-B14F-4D97-AF65-F5344CB8AC3E}">
        <p14:creationId xmlns:p14="http://schemas.microsoft.com/office/powerpoint/2010/main" val="468963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14400"/>
            <a:ext cx="6705600" cy="5539978"/>
          </a:xfrm>
          <a:prstGeom prst="rect">
            <a:avLst/>
          </a:prstGeom>
        </p:spPr>
        <p:txBody>
          <a:bodyPr wrap="square">
            <a:spAutoFit/>
          </a:bodyPr>
          <a:lstStyle/>
          <a:p>
            <a:r>
              <a:rPr lang="en-US" sz="2400" dirty="0">
                <a:solidFill>
                  <a:prstClr val="black"/>
                </a:solidFill>
              </a:rPr>
              <a:t>Added Application.</a:t>
            </a:r>
          </a:p>
          <a:p>
            <a:endParaRPr lang="en-US" sz="2400" dirty="0">
              <a:solidFill>
                <a:prstClr val="black"/>
              </a:solidFill>
            </a:endParaRPr>
          </a:p>
          <a:p>
            <a:r>
              <a:rPr lang="en-US" sz="2400" dirty="0">
                <a:solidFill>
                  <a:prstClr val="black"/>
                </a:solidFill>
              </a:rPr>
              <a:t>2) A consultant studied the relation between selling price and assessed valuation of one-family dwellings in a district for a sample of 64 recent sales.  In addition, the dwellings were identified as to whether the dwelling was located on a corner lot.  </a:t>
            </a:r>
          </a:p>
          <a:p>
            <a:endParaRPr lang="en-US" sz="2400" dirty="0">
              <a:solidFill>
                <a:prstClr val="black"/>
              </a:solidFill>
            </a:endParaRPr>
          </a:p>
          <a:p>
            <a:r>
              <a:rPr lang="en-US" sz="2400" dirty="0">
                <a:solidFill>
                  <a:prstClr val="black"/>
                </a:solidFill>
              </a:rPr>
              <a:t>File </a:t>
            </a:r>
            <a:r>
              <a:rPr lang="en-US" sz="2400" dirty="0" err="1">
                <a:solidFill>
                  <a:prstClr val="black"/>
                </a:solidFill>
              </a:rPr>
              <a:t>Corner_lot.sav</a:t>
            </a:r>
            <a:r>
              <a:rPr lang="en-US" sz="2400" dirty="0">
                <a:solidFill>
                  <a:prstClr val="black"/>
                </a:solidFill>
              </a:rPr>
              <a:t> has the data with the following variables: Selling price (the dependent variable) in $000 (SP), assessed valuation in $000 (AV), and lot location indicator (CL) (1= corner lot, 0 = non – corner lot).  Estimate an appropriate model and interpret your results.</a:t>
            </a:r>
          </a:p>
          <a:p>
            <a:endParaRPr lang="en-US" dirty="0">
              <a:solidFill>
                <a:prstClr val="black"/>
              </a:solidFill>
            </a:endParaRPr>
          </a:p>
        </p:txBody>
      </p:sp>
    </p:spTree>
    <p:extLst>
      <p:ext uri="{BB962C8B-B14F-4D97-AF65-F5344CB8AC3E}">
        <p14:creationId xmlns:p14="http://schemas.microsoft.com/office/powerpoint/2010/main" val="193660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Multicollinearity</a:t>
            </a:r>
            <a:br>
              <a:rPr lang="en-US" dirty="0"/>
            </a:br>
            <a:endParaRPr lang="en-US" dirty="0"/>
          </a:p>
        </p:txBody>
      </p:sp>
      <p:sp>
        <p:nvSpPr>
          <p:cNvPr id="3" name="Content Placeholder 2"/>
          <p:cNvSpPr>
            <a:spLocks noGrp="1"/>
          </p:cNvSpPr>
          <p:nvPr>
            <p:ph idx="1"/>
          </p:nvPr>
        </p:nvSpPr>
        <p:spPr>
          <a:xfrm>
            <a:off x="533400" y="838201"/>
            <a:ext cx="8229600" cy="2362200"/>
          </a:xfrm>
        </p:spPr>
        <p:txBody>
          <a:bodyPr>
            <a:normAutofit/>
          </a:bodyPr>
          <a:lstStyle/>
          <a:p>
            <a:pPr marL="0" indent="0">
              <a:buNone/>
            </a:pPr>
            <a:r>
              <a:rPr lang="en-US" sz="1800" dirty="0"/>
              <a:t>If the predictors are uncorrelated amongst themselves, or not highly correlated, then our usual inferences and interpretations are not affected/problematic.  However, if the predictors are highly correlated amongst themselves, a condition called multicollinearity exists which causes problems with regard to inferences and interpretations regarding coefficients. </a:t>
            </a:r>
          </a:p>
          <a:p>
            <a:pPr marL="0" indent="0">
              <a:buNone/>
            </a:pPr>
            <a:endParaRPr lang="en-US" sz="2000" dirty="0"/>
          </a:p>
          <a:p>
            <a:pPr marL="0" indent="0">
              <a:buNone/>
            </a:pPr>
            <a:endParaRPr lang="en-US" sz="2000" dirty="0"/>
          </a:p>
          <a:p>
            <a:pPr marL="0" indent="0">
              <a:buNone/>
            </a:pPr>
            <a:endParaRPr 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0"/>
            <a:ext cx="2446337"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966368"/>
            <a:ext cx="401637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657" y="3177698"/>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440" y="5334000"/>
            <a:ext cx="40767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81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5029200"/>
            <a:ext cx="40767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962400"/>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029200"/>
            <a:ext cx="40767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28600"/>
            <a:ext cx="2446337"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8236" y="1295400"/>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6440" y="2110740"/>
            <a:ext cx="40767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33400" y="3733800"/>
            <a:ext cx="807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0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838200" y="533400"/>
            <a:ext cx="7772400"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Symbol" pitchFamily="18" charset="2"/>
              </a:defRPr>
            </a:lvl1pPr>
            <a:lvl2pPr marL="742950" indent="-285750">
              <a:defRPr sz="2400">
                <a:solidFill>
                  <a:schemeClr val="tx1"/>
                </a:solidFill>
                <a:latin typeface="Symbol" pitchFamily="18" charset="2"/>
              </a:defRPr>
            </a:lvl2pPr>
            <a:lvl3pPr marL="1143000" indent="-228600">
              <a:defRPr sz="2400">
                <a:solidFill>
                  <a:schemeClr val="tx1"/>
                </a:solidFill>
                <a:latin typeface="Symbol" pitchFamily="18" charset="2"/>
              </a:defRPr>
            </a:lvl3pPr>
            <a:lvl4pPr marL="1600200" indent="-228600">
              <a:defRPr sz="2400">
                <a:solidFill>
                  <a:schemeClr val="tx1"/>
                </a:solidFill>
                <a:latin typeface="Symbol" pitchFamily="18" charset="2"/>
              </a:defRPr>
            </a:lvl4pPr>
            <a:lvl5pPr marL="2057400" indent="-22860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algn="ctr">
              <a:spcBef>
                <a:spcPct val="50000"/>
              </a:spcBef>
            </a:pPr>
            <a:r>
              <a:rPr lang="en-US" sz="2800" b="1" dirty="0">
                <a:solidFill>
                  <a:srgbClr val="040400"/>
                </a:solidFill>
                <a:latin typeface="Times New Roman" pitchFamily="18" charset="0"/>
              </a:rPr>
              <a:t>Review of Statistical Tests</a:t>
            </a:r>
          </a:p>
          <a:p>
            <a:pPr>
              <a:spcBef>
                <a:spcPct val="50000"/>
              </a:spcBef>
            </a:pPr>
            <a:r>
              <a:rPr lang="en-US" sz="2000" dirty="0">
                <a:solidFill>
                  <a:srgbClr val="040400"/>
                </a:solidFill>
                <a:latin typeface="Times New Roman" pitchFamily="18" charset="0"/>
              </a:rPr>
              <a:t>Hypothesis tests consist of three basic components</a:t>
            </a:r>
          </a:p>
          <a:p>
            <a:pPr>
              <a:spcBef>
                <a:spcPct val="50000"/>
              </a:spcBef>
            </a:pPr>
            <a:r>
              <a:rPr lang="en-US" sz="2000" dirty="0">
                <a:solidFill>
                  <a:srgbClr val="040400"/>
                </a:solidFill>
                <a:latin typeface="Times New Roman" pitchFamily="18" charset="0"/>
              </a:rPr>
              <a:t>	1) Hypothesis Statements:  null (Ho) and alternative (H1)</a:t>
            </a:r>
          </a:p>
          <a:p>
            <a:pPr>
              <a:spcBef>
                <a:spcPct val="50000"/>
              </a:spcBef>
            </a:pPr>
            <a:r>
              <a:rPr lang="en-US" sz="2000" dirty="0">
                <a:solidFill>
                  <a:srgbClr val="040400"/>
                </a:solidFill>
                <a:latin typeface="Times New Roman" pitchFamily="18" charset="0"/>
              </a:rPr>
              <a:t>	2) Decision Rule: based on sample evidence (test statistic or 		    p-value), what to conclude (Ho or H1)</a:t>
            </a:r>
          </a:p>
          <a:p>
            <a:pPr>
              <a:spcBef>
                <a:spcPct val="50000"/>
              </a:spcBef>
            </a:pPr>
            <a:r>
              <a:rPr lang="en-US" sz="2000" dirty="0">
                <a:solidFill>
                  <a:srgbClr val="040400"/>
                </a:solidFill>
                <a:latin typeface="Times New Roman" pitchFamily="18" charset="0"/>
              </a:rPr>
              <a:t>	3) The Decision</a:t>
            </a:r>
          </a:p>
          <a:p>
            <a:pPr>
              <a:spcBef>
                <a:spcPct val="50000"/>
              </a:spcBef>
            </a:pPr>
            <a:endParaRPr lang="en-US" sz="2000" dirty="0">
              <a:solidFill>
                <a:srgbClr val="040400"/>
              </a:solidFill>
              <a:latin typeface="Times New Roman" pitchFamily="18" charset="0"/>
            </a:endParaRPr>
          </a:p>
          <a:p>
            <a:pPr>
              <a:spcBef>
                <a:spcPct val="50000"/>
              </a:spcBef>
            </a:pPr>
            <a:r>
              <a:rPr lang="en-US" sz="2000" b="1" dirty="0">
                <a:solidFill>
                  <a:srgbClr val="040400"/>
                </a:solidFill>
                <a:latin typeface="Times New Roman" pitchFamily="18" charset="0"/>
              </a:rPr>
              <a:t>P-values</a:t>
            </a:r>
            <a:r>
              <a:rPr lang="en-US" sz="2000" dirty="0">
                <a:solidFill>
                  <a:srgbClr val="040400"/>
                </a:solidFill>
                <a:latin typeface="Times New Roman" pitchFamily="18" charset="0"/>
              </a:rPr>
              <a:t> provide a very general way to conduct tests, and also measure the extent that the sample evidence is consistent with Ho.</a:t>
            </a:r>
          </a:p>
          <a:p>
            <a:pPr>
              <a:spcBef>
                <a:spcPct val="50000"/>
              </a:spcBef>
            </a:pPr>
            <a:endParaRPr lang="en-US" sz="2000" dirty="0">
              <a:solidFill>
                <a:srgbClr val="040400"/>
              </a:solidFill>
              <a:latin typeface="Times New Roman" pitchFamily="18" charset="0"/>
            </a:endParaRPr>
          </a:p>
          <a:p>
            <a:pPr>
              <a:spcBef>
                <a:spcPct val="50000"/>
              </a:spcBef>
            </a:pPr>
            <a:r>
              <a:rPr lang="en-US" sz="2000" dirty="0">
                <a:solidFill>
                  <a:srgbClr val="040400"/>
                </a:solidFill>
                <a:latin typeface="Times New Roman" pitchFamily="18" charset="0"/>
              </a:rPr>
              <a:t>For any test, the decision rule is as follows:</a:t>
            </a:r>
          </a:p>
          <a:p>
            <a:pPr>
              <a:spcBef>
                <a:spcPct val="50000"/>
              </a:spcBef>
            </a:pPr>
            <a:r>
              <a:rPr lang="en-US" sz="2000" dirty="0">
                <a:solidFill>
                  <a:srgbClr val="040400"/>
                </a:solidFill>
                <a:latin typeface="Times New Roman" pitchFamily="18" charset="0"/>
              </a:rPr>
              <a:t>	If P-Value &lt; Alpha, conclude H1</a:t>
            </a:r>
          </a:p>
          <a:p>
            <a:pPr>
              <a:spcBef>
                <a:spcPct val="50000"/>
              </a:spcBef>
            </a:pPr>
            <a:r>
              <a:rPr lang="en-US" sz="2000" dirty="0">
                <a:solidFill>
                  <a:srgbClr val="040400"/>
                </a:solidFill>
                <a:latin typeface="Times New Roman" pitchFamily="18" charset="0"/>
              </a:rPr>
              <a:t>	Otherwise , conclude Ho.</a:t>
            </a:r>
          </a:p>
          <a:p>
            <a:pPr>
              <a:spcBef>
                <a:spcPct val="50000"/>
              </a:spcBef>
            </a:pPr>
            <a:endParaRPr lang="en-US" sz="2000" dirty="0">
              <a:solidFill>
                <a:srgbClr val="040400"/>
              </a:solidFill>
              <a:latin typeface="Times New Roman" pitchFamily="18" charset="0"/>
            </a:endParaRPr>
          </a:p>
          <a:p>
            <a:pPr>
              <a:spcBef>
                <a:spcPct val="50000"/>
              </a:spcBef>
            </a:pPr>
            <a:endParaRPr lang="en-US" sz="2000" dirty="0">
              <a:solidFill>
                <a:srgbClr val="040400"/>
              </a:solidFill>
              <a:latin typeface="Times New Roman" pitchFamily="18" charset="0"/>
            </a:endParaRPr>
          </a:p>
        </p:txBody>
      </p:sp>
    </p:spTree>
    <p:extLst>
      <p:ext uri="{BB962C8B-B14F-4D97-AF65-F5344CB8AC3E}">
        <p14:creationId xmlns:p14="http://schemas.microsoft.com/office/powerpoint/2010/main" val="3758836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20440"/>
            <a:ext cx="671587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6727171" cy="169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67600" y="2987040"/>
            <a:ext cx="1371600" cy="369332"/>
          </a:xfrm>
          <a:prstGeom prst="rect">
            <a:avLst/>
          </a:prstGeom>
          <a:noFill/>
          <a:ln>
            <a:solidFill>
              <a:schemeClr val="accent1"/>
            </a:solidFill>
          </a:ln>
        </p:spPr>
        <p:txBody>
          <a:bodyPr wrap="square" rtlCol="0">
            <a:spAutoFit/>
          </a:bodyPr>
          <a:lstStyle/>
          <a:p>
            <a:r>
              <a:rPr lang="en-US" dirty="0">
                <a:solidFill>
                  <a:prstClr val="black"/>
                </a:solidFill>
              </a:rPr>
              <a:t>Compare</a:t>
            </a:r>
          </a:p>
        </p:txBody>
      </p:sp>
      <p:cxnSp>
        <p:nvCxnSpPr>
          <p:cNvPr id="6" name="Straight Arrow Connector 5"/>
          <p:cNvCxnSpPr/>
          <p:nvPr/>
        </p:nvCxnSpPr>
        <p:spPr>
          <a:xfrm flipH="1" flipV="1">
            <a:off x="7173071" y="2743200"/>
            <a:ext cx="675529" cy="243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098" idx="3"/>
          </p:cNvCxnSpPr>
          <p:nvPr/>
        </p:nvCxnSpPr>
        <p:spPr>
          <a:xfrm flipH="1">
            <a:off x="7173071" y="3356372"/>
            <a:ext cx="675529" cy="1002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84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
            <a:ext cx="8229600" cy="1143000"/>
          </a:xfrm>
        </p:spPr>
        <p:txBody>
          <a:bodyPr/>
          <a:lstStyle/>
          <a:p>
            <a:r>
              <a:rPr lang="en-US" dirty="0"/>
              <a:t>Variable Selection Methods</a:t>
            </a:r>
          </a:p>
        </p:txBody>
      </p:sp>
      <p:sp>
        <p:nvSpPr>
          <p:cNvPr id="4" name="TextBox 3"/>
          <p:cNvSpPr txBox="1"/>
          <p:nvPr/>
        </p:nvSpPr>
        <p:spPr>
          <a:xfrm>
            <a:off x="152400" y="914400"/>
            <a:ext cx="8763000" cy="5909310"/>
          </a:xfrm>
          <a:prstGeom prst="rect">
            <a:avLst/>
          </a:prstGeom>
          <a:noFill/>
        </p:spPr>
        <p:txBody>
          <a:bodyPr wrap="square" rtlCol="0">
            <a:spAutoFit/>
          </a:bodyPr>
          <a:lstStyle/>
          <a:p>
            <a:r>
              <a:rPr lang="en-US" u="sng" dirty="0">
                <a:solidFill>
                  <a:prstClr val="black"/>
                </a:solidFill>
              </a:rPr>
              <a:t>Forward Selection</a:t>
            </a:r>
            <a:r>
              <a:rPr lang="en-US" dirty="0">
                <a:solidFill>
                  <a:prstClr val="black"/>
                </a:solidFill>
              </a:rPr>
              <a:t>:  Starting with no predictors in the model, predictors are entered one at a time if their corresponding P-values are less than some </a:t>
            </a:r>
            <a:r>
              <a:rPr lang="en-US" dirty="0" err="1">
                <a:solidFill>
                  <a:prstClr val="black"/>
                </a:solidFill>
              </a:rPr>
              <a:t>prespecified</a:t>
            </a:r>
            <a:r>
              <a:rPr lang="en-US" dirty="0">
                <a:solidFill>
                  <a:prstClr val="black"/>
                </a:solidFill>
              </a:rPr>
              <a:t> level.</a:t>
            </a:r>
          </a:p>
          <a:p>
            <a:endParaRPr lang="en-US" dirty="0">
              <a:solidFill>
                <a:prstClr val="black"/>
              </a:solidFill>
            </a:endParaRPr>
          </a:p>
          <a:p>
            <a:r>
              <a:rPr lang="en-US" u="sng" dirty="0">
                <a:solidFill>
                  <a:prstClr val="black"/>
                </a:solidFill>
              </a:rPr>
              <a:t>Backward Elimination</a:t>
            </a:r>
            <a:r>
              <a:rPr lang="en-US" dirty="0">
                <a:solidFill>
                  <a:prstClr val="black"/>
                </a:solidFill>
              </a:rPr>
              <a:t>:  Starting with all predictors in the model, predictors are removed one at a time if their corresponding P-values are larger than some </a:t>
            </a:r>
            <a:r>
              <a:rPr lang="en-US" dirty="0" err="1">
                <a:solidFill>
                  <a:prstClr val="black"/>
                </a:solidFill>
              </a:rPr>
              <a:t>prespecified</a:t>
            </a:r>
            <a:r>
              <a:rPr lang="en-US" dirty="0">
                <a:solidFill>
                  <a:prstClr val="black"/>
                </a:solidFill>
              </a:rPr>
              <a:t> level.</a:t>
            </a:r>
          </a:p>
          <a:p>
            <a:endParaRPr lang="en-US" dirty="0">
              <a:solidFill>
                <a:prstClr val="black"/>
              </a:solidFill>
            </a:endParaRPr>
          </a:p>
          <a:p>
            <a:r>
              <a:rPr lang="en-US" u="sng" dirty="0">
                <a:solidFill>
                  <a:prstClr val="black"/>
                </a:solidFill>
              </a:rPr>
              <a:t>Stepwise</a:t>
            </a:r>
            <a:r>
              <a:rPr lang="en-US" dirty="0">
                <a:solidFill>
                  <a:prstClr val="black"/>
                </a:solidFill>
              </a:rPr>
              <a:t>:  Forward selection is combined with backward elimination in a step by step fashion.</a:t>
            </a:r>
          </a:p>
          <a:p>
            <a:endParaRPr lang="en-US" dirty="0">
              <a:solidFill>
                <a:prstClr val="black"/>
              </a:solidFill>
            </a:endParaRPr>
          </a:p>
          <a:p>
            <a:r>
              <a:rPr lang="en-US" dirty="0">
                <a:solidFill>
                  <a:prstClr val="black"/>
                </a:solidFill>
              </a:rPr>
              <a:t>Different variable selection procedures   can result with different sets of “final” variables.  </a:t>
            </a:r>
          </a:p>
          <a:p>
            <a:endParaRPr lang="en-US" dirty="0">
              <a:solidFill>
                <a:prstClr val="black"/>
              </a:solidFill>
            </a:endParaRPr>
          </a:p>
          <a:p>
            <a:r>
              <a:rPr lang="en-US" dirty="0">
                <a:solidFill>
                  <a:prstClr val="black"/>
                </a:solidFill>
              </a:rPr>
              <a:t>In general, when comparing the results of two models, the value of R square is not a good measure for comparison.  R square can never decrease when predictors are added.</a:t>
            </a:r>
          </a:p>
          <a:p>
            <a:endParaRPr lang="en-US" dirty="0">
              <a:solidFill>
                <a:prstClr val="black"/>
              </a:solidFill>
            </a:endParaRPr>
          </a:p>
          <a:p>
            <a:r>
              <a:rPr lang="en-US" dirty="0">
                <a:solidFill>
                  <a:prstClr val="black"/>
                </a:solidFill>
              </a:rPr>
              <a:t>Instead, Adjusted R square should be used to make comparisons.  Adjusted R square adjusts for the number of predictors.</a:t>
            </a:r>
          </a:p>
          <a:p>
            <a:endParaRPr lang="en-US" dirty="0">
              <a:solidFill>
                <a:prstClr val="black"/>
              </a:solidFill>
            </a:endParaRPr>
          </a:p>
          <a:p>
            <a:r>
              <a:rPr lang="en-US" dirty="0">
                <a:solidFill>
                  <a:prstClr val="black"/>
                </a:solidFill>
              </a:rPr>
              <a:t>R square  =   1   -    SSE/SST</a:t>
            </a:r>
          </a:p>
          <a:p>
            <a:endParaRPr lang="en-US" dirty="0">
              <a:solidFill>
                <a:prstClr val="black"/>
              </a:solidFill>
            </a:endParaRPr>
          </a:p>
          <a:p>
            <a:r>
              <a:rPr lang="en-US" dirty="0">
                <a:solidFill>
                  <a:prstClr val="black"/>
                </a:solidFill>
              </a:rPr>
              <a:t>Adj.   R square =  1   -   [ SSE/(n-k-1)/SST/(n-1)]</a:t>
            </a:r>
          </a:p>
          <a:p>
            <a:endParaRPr lang="en-US" dirty="0">
              <a:solidFill>
                <a:prstClr val="black"/>
              </a:solidFill>
            </a:endParaRPr>
          </a:p>
        </p:txBody>
      </p:sp>
    </p:spTree>
    <p:extLst>
      <p:ext uri="{BB962C8B-B14F-4D97-AF65-F5344CB8AC3E}">
        <p14:creationId xmlns:p14="http://schemas.microsoft.com/office/powerpoint/2010/main" val="77134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334000"/>
          </a:xfrm>
        </p:spPr>
        <p:txBody>
          <a:bodyPr>
            <a:normAutofit fontScale="85000" lnSpcReduction="20000"/>
          </a:bodyPr>
          <a:lstStyle/>
          <a:p>
            <a:pPr marL="0" indent="0">
              <a:buNone/>
            </a:pPr>
            <a:r>
              <a:rPr lang="en-US" dirty="0"/>
              <a:t>Added Application 3)</a:t>
            </a:r>
          </a:p>
          <a:p>
            <a:pPr marL="0" indent="0">
              <a:buNone/>
            </a:pPr>
            <a:endParaRPr lang="en-US" dirty="0"/>
          </a:p>
          <a:p>
            <a:pPr marL="0" indent="0">
              <a:buNone/>
            </a:pPr>
            <a:r>
              <a:rPr lang="en-US" dirty="0"/>
              <a:t>SPSS file “</a:t>
            </a:r>
            <a:r>
              <a:rPr lang="en-US" dirty="0" err="1"/>
              <a:t>CRE_data_est_smp.sav</a:t>
            </a:r>
            <a:r>
              <a:rPr lang="en-US" dirty="0"/>
              <a:t>” is a commercial real estate data set (600 records) with information on age in years, operating expenses and taxes in $ per </a:t>
            </a:r>
            <a:r>
              <a:rPr lang="en-US" dirty="0" err="1"/>
              <a:t>sq.ft</a:t>
            </a:r>
            <a:r>
              <a:rPr lang="en-US" dirty="0"/>
              <a:t>., vacancy rate, total square footage, and rental rate in $ per </a:t>
            </a:r>
            <a:r>
              <a:rPr lang="en-US" dirty="0" err="1"/>
              <a:t>sq.ft</a:t>
            </a:r>
            <a:r>
              <a:rPr lang="en-US" dirty="0"/>
              <a:t>.  </a:t>
            </a:r>
          </a:p>
          <a:p>
            <a:pPr marL="514350" indent="-514350">
              <a:buAutoNum type="alphaLcParenR"/>
            </a:pPr>
            <a:r>
              <a:rPr lang="en-US" dirty="0"/>
              <a:t>Perform a regression analysis to obtain a forecasting model for rental rate.</a:t>
            </a:r>
          </a:p>
          <a:p>
            <a:pPr marL="514350" indent="-514350">
              <a:buAutoNum type="alphaLcParenR"/>
            </a:pPr>
            <a:r>
              <a:rPr lang="en-US" dirty="0"/>
              <a:t>Excel file CRE_data_val_smp.xlsx contains data for 400 additional properties.  Use this data set to evaluate the model you obtained in a).  Provide a Word document of your output and explanation of your evaluation. </a:t>
            </a:r>
          </a:p>
        </p:txBody>
      </p:sp>
    </p:spTree>
    <p:extLst>
      <p:ext uri="{BB962C8B-B14F-4D97-AF65-F5344CB8AC3E}">
        <p14:creationId xmlns:p14="http://schemas.microsoft.com/office/powerpoint/2010/main" val="23328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Conjoint and Discrete Choice</a:t>
            </a:r>
          </a:p>
        </p:txBody>
      </p:sp>
    </p:spTree>
    <p:extLst>
      <p:ext uri="{BB962C8B-B14F-4D97-AF65-F5344CB8AC3E}">
        <p14:creationId xmlns:p14="http://schemas.microsoft.com/office/powerpoint/2010/main" val="31383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Conjoint and Discrete Choice</a:t>
            </a:r>
          </a:p>
        </p:txBody>
      </p:sp>
      <p:sp>
        <p:nvSpPr>
          <p:cNvPr id="3" name="Content Placeholder 2"/>
          <p:cNvSpPr>
            <a:spLocks noGrp="1"/>
          </p:cNvSpPr>
          <p:nvPr>
            <p:ph idx="1"/>
          </p:nvPr>
        </p:nvSpPr>
        <p:spPr/>
        <p:txBody>
          <a:bodyPr>
            <a:normAutofit fontScale="85000" lnSpcReduction="10000"/>
          </a:bodyPr>
          <a:lstStyle/>
          <a:p>
            <a:r>
              <a:rPr lang="en-US" sz="3400" dirty="0"/>
              <a:t>In Conjoint/Discrete Choice products/services are usually presented as a bundle of features and prices in such manner that the respondent must : </a:t>
            </a:r>
          </a:p>
          <a:p>
            <a:pPr marL="457200" lvl="1" indent="0">
              <a:buNone/>
            </a:pPr>
            <a:r>
              <a:rPr lang="en-US" dirty="0"/>
              <a:t>  </a:t>
            </a:r>
          </a:p>
          <a:p>
            <a:pPr lvl="1"/>
            <a:r>
              <a:rPr lang="en-US" sz="3300" dirty="0"/>
              <a:t>Rank or rate (Conjoint)</a:t>
            </a:r>
          </a:p>
          <a:p>
            <a:pPr marL="457200" lvl="1" indent="0">
              <a:lnSpc>
                <a:spcPct val="90000"/>
              </a:lnSpc>
              <a:buNone/>
            </a:pPr>
            <a:r>
              <a:rPr lang="en-US" sz="3300" dirty="0"/>
              <a:t>		 Conjoint types include </a:t>
            </a:r>
          </a:p>
          <a:p>
            <a:pPr lvl="5">
              <a:lnSpc>
                <a:spcPct val="90000"/>
              </a:lnSpc>
            </a:pPr>
            <a:r>
              <a:rPr lang="en-US" sz="3300" dirty="0"/>
              <a:t>full profile</a:t>
            </a:r>
          </a:p>
          <a:p>
            <a:pPr lvl="5">
              <a:lnSpc>
                <a:spcPct val="90000"/>
              </a:lnSpc>
            </a:pPr>
            <a:r>
              <a:rPr lang="en-US" sz="3300" dirty="0"/>
              <a:t>self explicated</a:t>
            </a:r>
          </a:p>
          <a:p>
            <a:pPr marL="457200" lvl="1" indent="0">
              <a:buNone/>
            </a:pPr>
            <a:endParaRPr lang="en-US" sz="3300" dirty="0"/>
          </a:p>
          <a:p>
            <a:pPr lvl="1"/>
            <a:r>
              <a:rPr lang="en-US" sz="3300" dirty="0"/>
              <a:t>Choose one or several (Discrete Choice).</a:t>
            </a:r>
          </a:p>
        </p:txBody>
      </p:sp>
    </p:spTree>
    <p:extLst>
      <p:ext uri="{BB962C8B-B14F-4D97-AF65-F5344CB8AC3E}">
        <p14:creationId xmlns:p14="http://schemas.microsoft.com/office/powerpoint/2010/main" val="2052599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Self-Explicated “Conjoint” and Conjoint Fundamentals</a:t>
            </a:r>
          </a:p>
        </p:txBody>
      </p:sp>
      <p:sp>
        <p:nvSpPr>
          <p:cNvPr id="3" name="Content Placeholder 2"/>
          <p:cNvSpPr>
            <a:spLocks noGrp="1"/>
          </p:cNvSpPr>
          <p:nvPr>
            <p:ph idx="1"/>
          </p:nvPr>
        </p:nvSpPr>
        <p:spPr>
          <a:xfrm>
            <a:off x="457200" y="1371600"/>
            <a:ext cx="8229600" cy="5486400"/>
          </a:xfrm>
        </p:spPr>
        <p:txBody>
          <a:bodyPr>
            <a:normAutofit fontScale="85000" lnSpcReduction="20000"/>
          </a:bodyPr>
          <a:lstStyle/>
          <a:p>
            <a:pPr marL="0" indent="0">
              <a:buNone/>
            </a:pPr>
            <a:r>
              <a:rPr lang="en-US" sz="2000" dirty="0"/>
              <a:t>For our bread maker example  </a:t>
            </a:r>
          </a:p>
          <a:p>
            <a:pPr marL="0" indent="0">
              <a:buNone/>
            </a:pPr>
            <a:r>
              <a:rPr lang="en-US" sz="2000" u="sng" dirty="0"/>
              <a:t>Brand</a:t>
            </a:r>
            <a:r>
              <a:rPr lang="en-US" sz="2000" dirty="0"/>
              <a:t>			</a:t>
            </a:r>
            <a:r>
              <a:rPr lang="en-US" sz="2000" u="sng" dirty="0"/>
              <a:t>Loaf Shape</a:t>
            </a:r>
            <a:r>
              <a:rPr lang="en-US" sz="2000" dirty="0"/>
              <a:t>		</a:t>
            </a:r>
            <a:r>
              <a:rPr lang="en-US" sz="2000" u="sng" dirty="0"/>
              <a:t>Price</a:t>
            </a:r>
            <a:endParaRPr lang="en-US" sz="2000" dirty="0"/>
          </a:p>
          <a:p>
            <a:pPr marL="0" indent="0">
              <a:buNone/>
            </a:pPr>
            <a:r>
              <a:rPr lang="en-US" sz="2000" dirty="0"/>
              <a:t>Oster			Square			$139</a:t>
            </a:r>
          </a:p>
          <a:p>
            <a:pPr marL="0" indent="0">
              <a:buNone/>
            </a:pPr>
            <a:r>
              <a:rPr lang="en-US" sz="2000" dirty="0"/>
              <a:t>Braun			Rectangular		$149</a:t>
            </a:r>
          </a:p>
          <a:p>
            <a:pPr marL="0" indent="0">
              <a:buNone/>
            </a:pPr>
            <a:r>
              <a:rPr lang="en-US" sz="2000" dirty="0"/>
              <a:t>Sears						$159</a:t>
            </a:r>
          </a:p>
          <a:p>
            <a:pPr marL="0" indent="0">
              <a:buNone/>
            </a:pPr>
            <a:r>
              <a:rPr lang="en-US" sz="2000" dirty="0"/>
              <a:t>Panasonic</a:t>
            </a:r>
          </a:p>
          <a:p>
            <a:pPr marL="0" indent="0">
              <a:buNone/>
            </a:pPr>
            <a:endParaRPr lang="en-US" sz="2000" dirty="0"/>
          </a:p>
          <a:p>
            <a:pPr marL="0" indent="0">
              <a:buNone/>
            </a:pPr>
            <a:r>
              <a:rPr lang="en-US" sz="2000" dirty="0"/>
              <a:t>Recall the basic conjoint utility function </a:t>
            </a:r>
          </a:p>
          <a:p>
            <a:pPr marL="0" indent="0">
              <a:buNone/>
            </a:pPr>
            <a:r>
              <a:rPr lang="en-US" sz="2000" dirty="0"/>
              <a:t> Total utility of a product/service = sum of constituent component utilities (part-</a:t>
            </a:r>
            <a:r>
              <a:rPr lang="en-US" sz="2000" dirty="0" err="1"/>
              <a:t>worths</a:t>
            </a:r>
            <a:r>
              <a:rPr lang="en-US" sz="2000" dirty="0"/>
              <a:t>)   </a:t>
            </a:r>
          </a:p>
          <a:p>
            <a:pPr>
              <a:buFont typeface="Monotype Sorts" pitchFamily="2" charset="2"/>
              <a:buNone/>
            </a:pPr>
            <a:endParaRPr lang="en-US" sz="2000" dirty="0"/>
          </a:p>
          <a:p>
            <a:pPr>
              <a:buFont typeface="Monotype Sorts" pitchFamily="2" charset="2"/>
              <a:buNone/>
            </a:pPr>
            <a:r>
              <a:rPr lang="en-US" sz="2000" dirty="0"/>
              <a:t>U = </a:t>
            </a:r>
            <a:r>
              <a:rPr lang="en-US" sz="2000" dirty="0" err="1">
                <a:latin typeface="Symbol" pitchFamily="18" charset="2"/>
              </a:rPr>
              <a:t>b</a:t>
            </a:r>
            <a:r>
              <a:rPr lang="en-US" sz="2000" dirty="0" err="1"/>
              <a:t>Oster</a:t>
            </a:r>
            <a:r>
              <a:rPr lang="en-US" sz="2000" dirty="0"/>
              <a:t> +  </a:t>
            </a:r>
            <a:r>
              <a:rPr lang="en-US" sz="2000" dirty="0" err="1">
                <a:latin typeface="Symbol" pitchFamily="18" charset="2"/>
              </a:rPr>
              <a:t>b</a:t>
            </a:r>
            <a:r>
              <a:rPr lang="en-US" sz="2000" dirty="0" err="1"/>
              <a:t>Braun</a:t>
            </a:r>
            <a:r>
              <a:rPr lang="en-US" sz="2000" dirty="0"/>
              <a:t> +   </a:t>
            </a:r>
            <a:r>
              <a:rPr lang="en-US" sz="2000" dirty="0" err="1">
                <a:latin typeface="Symbol" pitchFamily="18" charset="2"/>
              </a:rPr>
              <a:t>b</a:t>
            </a:r>
            <a:r>
              <a:rPr lang="en-US" sz="2000" dirty="0" err="1"/>
              <a:t>Sears</a:t>
            </a:r>
            <a:r>
              <a:rPr lang="en-US" sz="2000" dirty="0"/>
              <a:t> +   </a:t>
            </a:r>
            <a:r>
              <a:rPr lang="en-US" sz="2000" dirty="0" err="1">
                <a:latin typeface="Symbol" pitchFamily="18" charset="2"/>
              </a:rPr>
              <a:t>b</a:t>
            </a:r>
            <a:r>
              <a:rPr lang="en-US" sz="2000" dirty="0" err="1"/>
              <a:t>Panasonic</a:t>
            </a:r>
            <a:r>
              <a:rPr lang="en-US" sz="2000" dirty="0"/>
              <a:t> +</a:t>
            </a:r>
          </a:p>
          <a:p>
            <a:pPr>
              <a:buFont typeface="Monotype Sorts" pitchFamily="2" charset="2"/>
              <a:buNone/>
            </a:pPr>
            <a:endParaRPr lang="en-US" sz="2000" dirty="0"/>
          </a:p>
          <a:p>
            <a:pPr>
              <a:buFont typeface="Monotype Sorts" pitchFamily="2" charset="2"/>
              <a:buNone/>
            </a:pPr>
            <a:r>
              <a:rPr lang="en-US" sz="2000" dirty="0"/>
              <a:t>        </a:t>
            </a:r>
            <a:r>
              <a:rPr lang="en-US" sz="2000" dirty="0">
                <a:latin typeface="Symbol" pitchFamily="18" charset="2"/>
              </a:rPr>
              <a:t>b</a:t>
            </a:r>
            <a:r>
              <a:rPr lang="en-US" sz="2000" dirty="0"/>
              <a:t>Shape</a:t>
            </a:r>
            <a:r>
              <a:rPr lang="en-US" sz="2000" baseline="-25000" dirty="0"/>
              <a:t>1</a:t>
            </a:r>
            <a:r>
              <a:rPr lang="en-US" sz="2000" dirty="0"/>
              <a:t> +  </a:t>
            </a:r>
            <a:r>
              <a:rPr lang="en-US" sz="2000" dirty="0">
                <a:latin typeface="Symbol" pitchFamily="18" charset="2"/>
              </a:rPr>
              <a:t>b</a:t>
            </a:r>
            <a:r>
              <a:rPr lang="en-US" sz="2000" dirty="0"/>
              <a:t>Shape</a:t>
            </a:r>
            <a:r>
              <a:rPr lang="en-US" sz="2000" baseline="-25000" dirty="0"/>
              <a:t>2</a:t>
            </a:r>
            <a:r>
              <a:rPr lang="en-US" sz="2000" dirty="0"/>
              <a:t> +  </a:t>
            </a:r>
          </a:p>
          <a:p>
            <a:pPr>
              <a:buFont typeface="Monotype Sorts" pitchFamily="2" charset="2"/>
              <a:buNone/>
            </a:pPr>
            <a:endParaRPr lang="en-US" sz="2000" dirty="0"/>
          </a:p>
          <a:p>
            <a:pPr>
              <a:buFont typeface="Monotype Sorts" pitchFamily="2" charset="2"/>
              <a:buNone/>
            </a:pPr>
            <a:r>
              <a:rPr lang="en-US" sz="2000" dirty="0"/>
              <a:t>        </a:t>
            </a:r>
            <a:r>
              <a:rPr lang="en-US" sz="2000" dirty="0">
                <a:latin typeface="Symbol" pitchFamily="18" charset="2"/>
              </a:rPr>
              <a:t>b</a:t>
            </a:r>
            <a:r>
              <a:rPr lang="en-US" sz="2000" dirty="0"/>
              <a:t>Price</a:t>
            </a:r>
            <a:r>
              <a:rPr lang="en-US" sz="2000" baseline="-25000" dirty="0"/>
              <a:t>1</a:t>
            </a:r>
            <a:r>
              <a:rPr lang="en-US" sz="2800" dirty="0"/>
              <a:t> </a:t>
            </a:r>
            <a:r>
              <a:rPr lang="en-US" sz="2000" dirty="0"/>
              <a:t>+  </a:t>
            </a:r>
            <a:r>
              <a:rPr lang="en-US" sz="2000" dirty="0">
                <a:latin typeface="Symbol" pitchFamily="18" charset="2"/>
              </a:rPr>
              <a:t>b</a:t>
            </a:r>
            <a:r>
              <a:rPr lang="en-US" sz="2000" dirty="0"/>
              <a:t>Price</a:t>
            </a:r>
            <a:r>
              <a:rPr lang="en-US" sz="2000" baseline="-25000" dirty="0"/>
              <a:t>2</a:t>
            </a:r>
            <a:r>
              <a:rPr lang="en-US" sz="2000" dirty="0"/>
              <a:t> +  </a:t>
            </a:r>
            <a:r>
              <a:rPr lang="en-US" sz="2000" dirty="0">
                <a:latin typeface="Symbol" pitchFamily="18" charset="2"/>
              </a:rPr>
              <a:t>b</a:t>
            </a:r>
            <a:r>
              <a:rPr lang="en-US" sz="2000" dirty="0"/>
              <a:t>Price</a:t>
            </a:r>
            <a:r>
              <a:rPr lang="en-US" sz="2000" baseline="-25000" dirty="0"/>
              <a:t>3</a:t>
            </a: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r>
              <a:rPr lang="en-US" sz="2000" dirty="0"/>
              <a:t>Utility of Oster, Rectangular shape, at $139 =   </a:t>
            </a:r>
            <a:r>
              <a:rPr lang="en-US" sz="2000" dirty="0" err="1">
                <a:latin typeface="Symbol" pitchFamily="18" charset="2"/>
              </a:rPr>
              <a:t>b</a:t>
            </a:r>
            <a:r>
              <a:rPr lang="en-US" sz="2000" dirty="0" err="1"/>
              <a:t>Oster</a:t>
            </a:r>
            <a:r>
              <a:rPr lang="en-US" sz="2000" baseline="-25000" dirty="0"/>
              <a:t>  </a:t>
            </a:r>
            <a:r>
              <a:rPr lang="en-US" sz="2000" dirty="0"/>
              <a:t> +  </a:t>
            </a:r>
            <a:r>
              <a:rPr lang="en-US" sz="2000" dirty="0">
                <a:latin typeface="Symbol" pitchFamily="18" charset="2"/>
              </a:rPr>
              <a:t>b</a:t>
            </a:r>
            <a:r>
              <a:rPr lang="en-US" sz="2000" dirty="0"/>
              <a:t>Shape</a:t>
            </a:r>
            <a:r>
              <a:rPr lang="en-US" sz="2000" baseline="-25000" dirty="0"/>
              <a:t>2</a:t>
            </a:r>
            <a:r>
              <a:rPr lang="en-US" sz="2000" dirty="0"/>
              <a:t>  +  </a:t>
            </a:r>
            <a:r>
              <a:rPr lang="en-US" sz="2000" dirty="0">
                <a:latin typeface="Symbol" pitchFamily="18" charset="2"/>
              </a:rPr>
              <a:t>b</a:t>
            </a:r>
            <a:r>
              <a:rPr lang="en-US" sz="2000" dirty="0"/>
              <a:t>Price</a:t>
            </a:r>
            <a:r>
              <a:rPr lang="en-US" sz="2000" baseline="-25000" dirty="0"/>
              <a:t>1 </a:t>
            </a: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48401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dirty="0"/>
              <a:t>Reporting Conjoint Results: </a:t>
            </a:r>
            <a:r>
              <a:rPr lang="en-US" sz="2000" dirty="0" err="1"/>
              <a:t>Descriptives</a:t>
            </a:r>
            <a:r>
              <a:rPr lang="en-US" sz="2000" dirty="0"/>
              <a:t> and Conjoint Simulators</a:t>
            </a:r>
          </a:p>
        </p:txBody>
      </p:sp>
      <p:sp>
        <p:nvSpPr>
          <p:cNvPr id="3" name="Content Placeholder 2"/>
          <p:cNvSpPr>
            <a:spLocks noGrp="1"/>
          </p:cNvSpPr>
          <p:nvPr>
            <p:ph idx="1"/>
          </p:nvPr>
        </p:nvSpPr>
        <p:spPr>
          <a:xfrm>
            <a:off x="304800" y="990600"/>
            <a:ext cx="8229600" cy="762000"/>
          </a:xfrm>
        </p:spPr>
        <p:txBody>
          <a:bodyPr>
            <a:normAutofit fontScale="92500" lnSpcReduction="20000"/>
          </a:bodyPr>
          <a:lstStyle/>
          <a:p>
            <a:pPr marL="0" indent="0">
              <a:buNone/>
            </a:pPr>
            <a:r>
              <a:rPr lang="en-US" sz="1800" dirty="0"/>
              <a:t>Average Utilities and importance scores are common top line summaries, and are also commonly used in displays.  However, need to be careful with interpretations.  Below is a chart constructed using mean results from 5 respondents.</a:t>
            </a:r>
          </a:p>
          <a:p>
            <a:pPr marL="0" indent="0">
              <a:buNone/>
            </a:pPr>
            <a:endParaRPr lang="en-US" sz="1800" dirty="0"/>
          </a:p>
          <a:p>
            <a:pPr marL="0" indent="0">
              <a:buNone/>
            </a:pPr>
            <a:endParaRPr lang="en-US" sz="18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76400"/>
            <a:ext cx="67437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29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Reporting Conjoint Results: Conjoint Market Simulation and Simulators</a:t>
            </a:r>
            <a:endParaRPr lang="en-US" sz="40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 </a:t>
            </a:r>
            <a:endParaRPr lang="en-US" sz="2400" dirty="0"/>
          </a:p>
          <a:p>
            <a:pPr marL="0" indent="0">
              <a:buNone/>
            </a:pPr>
            <a:r>
              <a:rPr lang="en-US" dirty="0"/>
              <a:t>Conjoint utilities are typically used to simulate preference share in the marketplace.  Market simulators automate the simulation task and readily allow users to model preferences and estimate shares.  Simulators are commonly used to conduct what-if types of analyses and address marketing issues that include: product optimizations, new product introductions, pricing analyses.</a:t>
            </a:r>
            <a:endParaRPr lang="en-US" sz="3600" dirty="0"/>
          </a:p>
          <a:p>
            <a:pPr marL="0" indent="0">
              <a:buNone/>
            </a:pPr>
            <a:r>
              <a:rPr lang="en-US" dirty="0"/>
              <a:t> </a:t>
            </a:r>
            <a:endParaRPr lang="en-US" sz="2800" dirty="0"/>
          </a:p>
          <a:p>
            <a:pPr marL="0" indent="0">
              <a:buNone/>
            </a:pPr>
            <a:r>
              <a:rPr lang="en-US" dirty="0"/>
              <a:t> </a:t>
            </a:r>
            <a:r>
              <a:rPr lang="en-US" u="sng" dirty="0"/>
              <a:t>Simulating Choice </a:t>
            </a:r>
            <a:endParaRPr lang="en-US" sz="2000" u="sng" dirty="0"/>
          </a:p>
          <a:p>
            <a:pPr marL="0" indent="0">
              <a:buNone/>
            </a:pPr>
            <a:r>
              <a:rPr lang="en-US" dirty="0"/>
              <a:t> Assuming rational consumers and a maximum utility structure, product/service preferences can be predicted based upon comparisons of individual level product/service utility composition.</a:t>
            </a:r>
            <a:endParaRPr lang="en-US" sz="2800" dirty="0"/>
          </a:p>
          <a:p>
            <a:pPr marL="0" indent="0">
              <a:buNone/>
            </a:pPr>
            <a:endParaRPr lang="en-US" dirty="0"/>
          </a:p>
        </p:txBody>
      </p:sp>
    </p:spTree>
    <p:extLst>
      <p:ext uri="{BB962C8B-B14F-4D97-AF65-F5344CB8AC3E}">
        <p14:creationId xmlns:p14="http://schemas.microsoft.com/office/powerpoint/2010/main" val="3162249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Conjoint Market Simulation and Simulators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08" y="2133600"/>
            <a:ext cx="891729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1214735"/>
            <a:ext cx="6705600" cy="646331"/>
          </a:xfrm>
          <a:prstGeom prst="rect">
            <a:avLst/>
          </a:prstGeom>
          <a:noFill/>
        </p:spPr>
        <p:txBody>
          <a:bodyPr wrap="square" rtlCol="0">
            <a:spAutoFit/>
          </a:bodyPr>
          <a:lstStyle/>
          <a:p>
            <a:r>
              <a:rPr lang="en-US" dirty="0">
                <a:solidFill>
                  <a:prstClr val="black"/>
                </a:solidFill>
              </a:rPr>
              <a:t>From BreadMaker_SelfExplicted_Top.Line.Results.and.Share.Calculator.xls</a:t>
            </a:r>
          </a:p>
        </p:txBody>
      </p:sp>
    </p:spTree>
    <p:extLst>
      <p:ext uri="{BB962C8B-B14F-4D97-AF65-F5344CB8AC3E}">
        <p14:creationId xmlns:p14="http://schemas.microsoft.com/office/powerpoint/2010/main" val="295559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ChangeArrowheads="1"/>
          </p:cNvSpPr>
          <p:nvPr/>
        </p:nvSpPr>
        <p:spPr bwMode="auto">
          <a:xfrm>
            <a:off x="1028700" y="1524000"/>
            <a:ext cx="708660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404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dirty="0">
              <a:solidFill>
                <a:srgbClr val="000000"/>
              </a:solidFill>
              <a:latin typeface="Times New Roman" pitchFamily="18" charset="0"/>
            </a:endParaRPr>
          </a:p>
          <a:p>
            <a:pPr>
              <a:spcBef>
                <a:spcPct val="50000"/>
              </a:spcBef>
            </a:pPr>
            <a:r>
              <a:rPr lang="en-US" dirty="0">
                <a:solidFill>
                  <a:srgbClr val="000000"/>
                </a:solidFill>
                <a:latin typeface="Times New Roman" pitchFamily="18" charset="0"/>
              </a:rPr>
              <a:t>Chi-Square tests are versatile procedures useful for testing whether data conform to a theoretical distribution, and whether variables are independent.</a:t>
            </a:r>
          </a:p>
          <a:p>
            <a:pPr>
              <a:spcBef>
                <a:spcPct val="50000"/>
              </a:spcBef>
            </a:pPr>
            <a:endParaRPr lang="en-US" dirty="0">
              <a:solidFill>
                <a:srgbClr val="000000"/>
              </a:solidFill>
              <a:latin typeface="Times New Roman" pitchFamily="18" charset="0"/>
            </a:endParaRPr>
          </a:p>
          <a:p>
            <a:pPr>
              <a:spcBef>
                <a:spcPct val="50000"/>
              </a:spcBef>
            </a:pPr>
            <a:r>
              <a:rPr lang="en-US" dirty="0">
                <a:solidFill>
                  <a:srgbClr val="000000"/>
                </a:solidFill>
                <a:latin typeface="Times New Roman" pitchFamily="18" charset="0"/>
              </a:rPr>
              <a:t>The basic procedure is as follows:  (1) Formulate the hypotheses (Ho,H1) , (2) Determine the data frequencies that you would expect if Ho (null) true, (3) Compare expected data </a:t>
            </a:r>
            <a:r>
              <a:rPr lang="en-US" dirty="0" err="1">
                <a:solidFill>
                  <a:srgbClr val="000000"/>
                </a:solidFill>
                <a:latin typeface="Times New Roman" pitchFamily="18" charset="0"/>
              </a:rPr>
              <a:t>freqs</a:t>
            </a:r>
            <a:r>
              <a:rPr lang="en-US" dirty="0">
                <a:solidFill>
                  <a:srgbClr val="000000"/>
                </a:solidFill>
                <a:latin typeface="Times New Roman" pitchFamily="18" charset="0"/>
              </a:rPr>
              <a:t>. with actual data </a:t>
            </a:r>
            <a:r>
              <a:rPr lang="en-US" dirty="0" err="1">
                <a:solidFill>
                  <a:srgbClr val="000000"/>
                </a:solidFill>
                <a:latin typeface="Times New Roman" pitchFamily="18" charset="0"/>
              </a:rPr>
              <a:t>freqs</a:t>
            </a:r>
            <a:r>
              <a:rPr lang="en-US" dirty="0">
                <a:solidFill>
                  <a:srgbClr val="000000"/>
                </a:solidFill>
                <a:latin typeface="Times New Roman" pitchFamily="18" charset="0"/>
              </a:rPr>
              <a:t> in your sample (using the Chi-square statistic). (4) Come to a conclusion using the Chi-square distribution.</a:t>
            </a:r>
          </a:p>
        </p:txBody>
      </p:sp>
      <p:sp>
        <p:nvSpPr>
          <p:cNvPr id="2" name="TextBox 1"/>
          <p:cNvSpPr txBox="1"/>
          <p:nvPr/>
        </p:nvSpPr>
        <p:spPr>
          <a:xfrm>
            <a:off x="1028700" y="533400"/>
            <a:ext cx="6743700" cy="954107"/>
          </a:xfrm>
          <a:prstGeom prst="rect">
            <a:avLst/>
          </a:prstGeom>
          <a:noFill/>
        </p:spPr>
        <p:txBody>
          <a:bodyPr wrap="square" rtlCol="0">
            <a:spAutoFit/>
          </a:bodyPr>
          <a:lstStyle/>
          <a:p>
            <a:pPr>
              <a:spcBef>
                <a:spcPct val="50000"/>
              </a:spcBef>
            </a:pPr>
            <a:r>
              <a:rPr lang="en-US" sz="2800" b="1" dirty="0">
                <a:solidFill>
                  <a:srgbClr val="000000"/>
                </a:solidFill>
                <a:latin typeface="Times New Roman" pitchFamily="18" charset="0"/>
              </a:rPr>
              <a:t>Review of Chi-Square tests for categorical data</a:t>
            </a:r>
            <a:r>
              <a:rPr lang="en-US" sz="2800" dirty="0">
                <a:solidFill>
                  <a:srgbClr val="000000"/>
                </a:solidFill>
                <a:latin typeface="Times New Roman" pitchFamily="18" charset="0"/>
              </a:rPr>
              <a:t> </a:t>
            </a:r>
            <a:r>
              <a:rPr lang="en-US" sz="2000" dirty="0">
                <a:solidFill>
                  <a:srgbClr val="000000"/>
                </a:solidFill>
                <a:latin typeface="Times New Roman" pitchFamily="18" charset="0"/>
              </a:rPr>
              <a:t>(or numeric data that has been categorized)</a:t>
            </a:r>
          </a:p>
        </p:txBody>
      </p:sp>
    </p:spTree>
    <p:extLst>
      <p:ext uri="{BB962C8B-B14F-4D97-AF65-F5344CB8AC3E}">
        <p14:creationId xmlns:p14="http://schemas.microsoft.com/office/powerpoint/2010/main" val="180239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990600" y="7620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Symbol" pitchFamily="18" charset="2"/>
              </a:defRPr>
            </a:lvl1pPr>
            <a:lvl2pPr marL="742950" indent="-285750">
              <a:defRPr sz="2400">
                <a:solidFill>
                  <a:schemeClr val="tx1"/>
                </a:solidFill>
                <a:latin typeface="Symbol" pitchFamily="18" charset="2"/>
              </a:defRPr>
            </a:lvl2pPr>
            <a:lvl3pPr marL="1143000" indent="-228600">
              <a:defRPr sz="2400">
                <a:solidFill>
                  <a:schemeClr val="tx1"/>
                </a:solidFill>
                <a:latin typeface="Symbol" pitchFamily="18" charset="2"/>
              </a:defRPr>
            </a:lvl3pPr>
            <a:lvl4pPr marL="1600200" indent="-228600">
              <a:defRPr sz="2400">
                <a:solidFill>
                  <a:schemeClr val="tx1"/>
                </a:solidFill>
                <a:latin typeface="Symbol" pitchFamily="18" charset="2"/>
              </a:defRPr>
            </a:lvl4pPr>
            <a:lvl5pPr marL="2057400" indent="-22860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a:spcBef>
                <a:spcPct val="50000"/>
              </a:spcBef>
            </a:pPr>
            <a:endParaRPr lang="en-US">
              <a:latin typeface="Times New Roman" pitchFamily="18" charset="0"/>
            </a:endParaRPr>
          </a:p>
        </p:txBody>
      </p:sp>
      <p:sp>
        <p:nvSpPr>
          <p:cNvPr id="14339" name="Text Box 3"/>
          <p:cNvSpPr txBox="1">
            <a:spLocks noChangeArrowheads="1"/>
          </p:cNvSpPr>
          <p:nvPr/>
        </p:nvSpPr>
        <p:spPr bwMode="auto">
          <a:xfrm>
            <a:off x="304800" y="304800"/>
            <a:ext cx="8458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Symbol" pitchFamily="18" charset="2"/>
              </a:defRPr>
            </a:lvl1pPr>
            <a:lvl2pPr marL="742950" indent="-285750">
              <a:defRPr sz="2400">
                <a:solidFill>
                  <a:schemeClr val="tx1"/>
                </a:solidFill>
                <a:latin typeface="Symbol" pitchFamily="18" charset="2"/>
              </a:defRPr>
            </a:lvl2pPr>
            <a:lvl3pPr marL="1143000" indent="-228600">
              <a:defRPr sz="2400">
                <a:solidFill>
                  <a:schemeClr val="tx1"/>
                </a:solidFill>
                <a:latin typeface="Symbol" pitchFamily="18" charset="2"/>
              </a:defRPr>
            </a:lvl3pPr>
            <a:lvl4pPr marL="1600200" indent="-228600">
              <a:defRPr sz="2400">
                <a:solidFill>
                  <a:schemeClr val="tx1"/>
                </a:solidFill>
                <a:latin typeface="Symbol" pitchFamily="18" charset="2"/>
              </a:defRPr>
            </a:lvl4pPr>
            <a:lvl5pPr marL="2057400" indent="-22860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a:spcBef>
                <a:spcPct val="50000"/>
              </a:spcBef>
            </a:pPr>
            <a:r>
              <a:rPr lang="en-US" sz="2000" dirty="0">
                <a:solidFill>
                  <a:srgbClr val="040400"/>
                </a:solidFill>
                <a:latin typeface="Times New Roman" pitchFamily="18" charset="0"/>
              </a:rPr>
              <a:t>			Beer Preference </a:t>
            </a:r>
            <a:r>
              <a:rPr lang="en-US" sz="2000" dirty="0" err="1">
                <a:solidFill>
                  <a:srgbClr val="040400"/>
                </a:solidFill>
                <a:latin typeface="Times New Roman" pitchFamily="18" charset="0"/>
              </a:rPr>
              <a:t>f</a:t>
            </a:r>
            <a:r>
              <a:rPr lang="en-US" sz="2000" baseline="-25000" dirty="0" err="1">
                <a:solidFill>
                  <a:srgbClr val="040400"/>
                </a:solidFill>
                <a:latin typeface="Times New Roman" pitchFamily="18" charset="0"/>
              </a:rPr>
              <a:t>o</a:t>
            </a:r>
            <a:r>
              <a:rPr lang="en-US" sz="2000" baseline="-25000" dirty="0">
                <a:solidFill>
                  <a:srgbClr val="040400"/>
                </a:solidFill>
                <a:latin typeface="Times New Roman" pitchFamily="18" charset="0"/>
              </a:rPr>
              <a:t> </a:t>
            </a:r>
            <a:r>
              <a:rPr lang="en-US" sz="2000" dirty="0">
                <a:solidFill>
                  <a:srgbClr val="040400"/>
                </a:solidFill>
                <a:latin typeface="Times New Roman" pitchFamily="18" charset="0"/>
              </a:rPr>
              <a:t>(</a:t>
            </a:r>
            <a:r>
              <a:rPr lang="en-US" sz="2000" dirty="0" err="1">
                <a:solidFill>
                  <a:srgbClr val="040400"/>
                </a:solidFill>
                <a:latin typeface="Times New Roman" pitchFamily="18" charset="0"/>
              </a:rPr>
              <a:t>f</a:t>
            </a:r>
            <a:r>
              <a:rPr lang="en-US" sz="2000" baseline="-25000" dirty="0" err="1">
                <a:solidFill>
                  <a:srgbClr val="040400"/>
                </a:solidFill>
                <a:latin typeface="Times New Roman" pitchFamily="18" charset="0"/>
              </a:rPr>
              <a:t>e</a:t>
            </a:r>
            <a:r>
              <a:rPr lang="en-US" sz="2000" dirty="0">
                <a:solidFill>
                  <a:srgbClr val="040400"/>
                </a:solidFill>
                <a:latin typeface="Times New Roman" pitchFamily="18" charset="0"/>
              </a:rPr>
              <a:t>)</a:t>
            </a:r>
          </a:p>
          <a:p>
            <a:pPr>
              <a:spcBef>
                <a:spcPct val="50000"/>
              </a:spcBef>
            </a:pPr>
            <a:r>
              <a:rPr lang="en-US" sz="2000" dirty="0">
                <a:solidFill>
                  <a:srgbClr val="040400"/>
                </a:solidFill>
                <a:latin typeface="Times New Roman" pitchFamily="18" charset="0"/>
              </a:rPr>
              <a:t>		</a:t>
            </a:r>
            <a:r>
              <a:rPr lang="en-US" sz="2000" u="sng" dirty="0">
                <a:solidFill>
                  <a:srgbClr val="040400"/>
                </a:solidFill>
                <a:latin typeface="Times New Roman" pitchFamily="18" charset="0"/>
              </a:rPr>
              <a:t>Light		Reg. 		Dark		Total</a:t>
            </a:r>
          </a:p>
          <a:p>
            <a:pPr>
              <a:spcBef>
                <a:spcPct val="50000"/>
              </a:spcBef>
            </a:pPr>
            <a:r>
              <a:rPr lang="en-US" sz="2000" dirty="0">
                <a:solidFill>
                  <a:srgbClr val="040400"/>
                </a:solidFill>
                <a:latin typeface="Times New Roman" pitchFamily="18" charset="0"/>
              </a:rPr>
              <a:t>	Male	20(26.67)	40(37.33)	20(16.00)	80</a:t>
            </a:r>
          </a:p>
          <a:p>
            <a:pPr>
              <a:spcBef>
                <a:spcPct val="50000"/>
              </a:spcBef>
            </a:pPr>
            <a:r>
              <a:rPr lang="en-US" sz="2000" dirty="0">
                <a:solidFill>
                  <a:srgbClr val="040400"/>
                </a:solidFill>
                <a:latin typeface="Times New Roman" pitchFamily="18" charset="0"/>
              </a:rPr>
              <a:t>	</a:t>
            </a:r>
            <a:r>
              <a:rPr lang="en-US" sz="2000" u="sng" dirty="0">
                <a:solidFill>
                  <a:srgbClr val="040400"/>
                </a:solidFill>
                <a:latin typeface="Times New Roman" pitchFamily="18" charset="0"/>
              </a:rPr>
              <a:t>Female	30(23.33)	30(32.67)	10(14.00)	70</a:t>
            </a:r>
          </a:p>
          <a:p>
            <a:pPr>
              <a:spcBef>
                <a:spcPct val="50000"/>
              </a:spcBef>
            </a:pPr>
            <a:r>
              <a:rPr lang="en-US" sz="2000" dirty="0">
                <a:solidFill>
                  <a:srgbClr val="040400"/>
                </a:solidFill>
                <a:latin typeface="Times New Roman" pitchFamily="18" charset="0"/>
              </a:rPr>
              <a:t>	Total	50		70		30		150</a:t>
            </a:r>
          </a:p>
          <a:p>
            <a:pPr>
              <a:spcBef>
                <a:spcPct val="50000"/>
              </a:spcBef>
            </a:pPr>
            <a:r>
              <a:rPr lang="en-US" sz="2000" dirty="0">
                <a:solidFill>
                  <a:srgbClr val="040400"/>
                </a:solidFill>
                <a:latin typeface="Times New Roman" pitchFamily="18" charset="0"/>
              </a:rPr>
              <a:t>Test statistic = X</a:t>
            </a:r>
            <a:r>
              <a:rPr lang="en-US" sz="2000" baseline="30000" dirty="0">
                <a:solidFill>
                  <a:srgbClr val="040400"/>
                </a:solidFill>
                <a:latin typeface="Times New Roman" pitchFamily="18" charset="0"/>
              </a:rPr>
              <a:t>2 </a:t>
            </a:r>
            <a:r>
              <a:rPr lang="en-US" sz="2000" dirty="0">
                <a:solidFill>
                  <a:srgbClr val="040400"/>
                </a:solidFill>
                <a:latin typeface="Times New Roman" pitchFamily="18" charset="0"/>
              </a:rPr>
              <a:t> =  </a:t>
            </a:r>
            <a:r>
              <a:rPr lang="en-US" sz="2800" dirty="0">
                <a:solidFill>
                  <a:srgbClr val="040400"/>
                </a:solidFill>
              </a:rPr>
              <a:t>S</a:t>
            </a:r>
            <a:r>
              <a:rPr lang="en-US" sz="2000" dirty="0">
                <a:solidFill>
                  <a:srgbClr val="040400"/>
                </a:solidFill>
                <a:latin typeface="Times New Roman" pitchFamily="18" charset="0"/>
              </a:rPr>
              <a:t>(</a:t>
            </a:r>
            <a:r>
              <a:rPr lang="en-US" sz="2000" dirty="0" err="1">
                <a:solidFill>
                  <a:srgbClr val="040400"/>
                </a:solidFill>
                <a:latin typeface="Times New Roman" pitchFamily="18" charset="0"/>
              </a:rPr>
              <a:t>f</a:t>
            </a:r>
            <a:r>
              <a:rPr lang="en-US" sz="2000" baseline="-25000" dirty="0" err="1">
                <a:solidFill>
                  <a:srgbClr val="040400"/>
                </a:solidFill>
                <a:latin typeface="Times New Roman" pitchFamily="18" charset="0"/>
              </a:rPr>
              <a:t>o</a:t>
            </a:r>
            <a:r>
              <a:rPr lang="en-US" sz="2000" dirty="0">
                <a:solidFill>
                  <a:srgbClr val="040400"/>
                </a:solidFill>
                <a:latin typeface="Times New Roman" pitchFamily="18" charset="0"/>
              </a:rPr>
              <a:t> – </a:t>
            </a:r>
            <a:r>
              <a:rPr lang="en-US" sz="2000" dirty="0" err="1">
                <a:solidFill>
                  <a:srgbClr val="040400"/>
                </a:solidFill>
                <a:latin typeface="Times New Roman" pitchFamily="18" charset="0"/>
              </a:rPr>
              <a:t>f</a:t>
            </a:r>
            <a:r>
              <a:rPr lang="en-US" sz="2000" baseline="-25000" dirty="0" err="1">
                <a:solidFill>
                  <a:srgbClr val="040400"/>
                </a:solidFill>
                <a:latin typeface="Times New Roman" pitchFamily="18" charset="0"/>
              </a:rPr>
              <a:t>e</a:t>
            </a:r>
            <a:r>
              <a:rPr lang="en-US" sz="2000" dirty="0">
                <a:solidFill>
                  <a:srgbClr val="040400"/>
                </a:solidFill>
                <a:latin typeface="Times New Roman" pitchFamily="18" charset="0"/>
              </a:rPr>
              <a:t>)</a:t>
            </a:r>
            <a:r>
              <a:rPr lang="en-US" sz="2000" baseline="30000" dirty="0">
                <a:solidFill>
                  <a:srgbClr val="040400"/>
                </a:solidFill>
                <a:latin typeface="Times New Roman" pitchFamily="18" charset="0"/>
              </a:rPr>
              <a:t>2</a:t>
            </a:r>
            <a:r>
              <a:rPr lang="en-US" sz="2000" dirty="0">
                <a:solidFill>
                  <a:srgbClr val="040400"/>
                </a:solidFill>
                <a:latin typeface="Times New Roman" pitchFamily="18" charset="0"/>
              </a:rPr>
              <a:t>/</a:t>
            </a:r>
            <a:r>
              <a:rPr lang="en-US" sz="2000" dirty="0" err="1">
                <a:solidFill>
                  <a:srgbClr val="040400"/>
                </a:solidFill>
                <a:latin typeface="Times New Roman" pitchFamily="18" charset="0"/>
              </a:rPr>
              <a:t>f</a:t>
            </a:r>
            <a:r>
              <a:rPr lang="en-US" sz="2000" baseline="-25000" dirty="0" err="1">
                <a:solidFill>
                  <a:srgbClr val="040400"/>
                </a:solidFill>
                <a:latin typeface="Times New Roman" pitchFamily="18" charset="0"/>
              </a:rPr>
              <a:t>e</a:t>
            </a:r>
            <a:r>
              <a:rPr lang="en-US" sz="2000" dirty="0">
                <a:solidFill>
                  <a:srgbClr val="040400"/>
                </a:solidFill>
                <a:latin typeface="Times New Roman" pitchFamily="18" charset="0"/>
              </a:rPr>
              <a:t> =  (20-26.67)</a:t>
            </a:r>
            <a:r>
              <a:rPr lang="en-US" sz="2000" baseline="30000" dirty="0">
                <a:solidFill>
                  <a:srgbClr val="040400"/>
                </a:solidFill>
                <a:latin typeface="Times New Roman" pitchFamily="18" charset="0"/>
              </a:rPr>
              <a:t>2</a:t>
            </a:r>
            <a:r>
              <a:rPr lang="en-US" sz="2000" dirty="0">
                <a:solidFill>
                  <a:srgbClr val="040400"/>
                </a:solidFill>
                <a:latin typeface="Times New Roman" pitchFamily="18" charset="0"/>
              </a:rPr>
              <a:t>/26.67  + …+ (10-14.00)</a:t>
            </a:r>
            <a:r>
              <a:rPr lang="en-US" sz="2000" baseline="30000" dirty="0">
                <a:solidFill>
                  <a:srgbClr val="040400"/>
                </a:solidFill>
                <a:latin typeface="Times New Roman" pitchFamily="18" charset="0"/>
              </a:rPr>
              <a:t>2</a:t>
            </a:r>
            <a:r>
              <a:rPr lang="en-US" sz="2000" dirty="0">
                <a:solidFill>
                  <a:srgbClr val="040400"/>
                </a:solidFill>
                <a:latin typeface="Times New Roman" pitchFamily="18" charset="0"/>
              </a:rPr>
              <a:t>/14.00</a:t>
            </a:r>
          </a:p>
          <a:p>
            <a:pPr>
              <a:spcBef>
                <a:spcPct val="50000"/>
              </a:spcBef>
            </a:pPr>
            <a:r>
              <a:rPr lang="en-US" sz="2000" dirty="0">
                <a:solidFill>
                  <a:srgbClr val="040400"/>
                </a:solidFill>
                <a:latin typeface="Times New Roman" pitchFamily="18" charset="0"/>
              </a:rPr>
              <a:t>=6.13</a:t>
            </a:r>
          </a:p>
          <a:p>
            <a:pPr>
              <a:spcBef>
                <a:spcPct val="50000"/>
              </a:spcBef>
            </a:pPr>
            <a:r>
              <a:rPr lang="en-US" sz="2000" dirty="0">
                <a:solidFill>
                  <a:srgbClr val="040400"/>
                </a:solidFill>
                <a:latin typeface="Times New Roman" pitchFamily="18" charset="0"/>
              </a:rPr>
              <a:t>Decision Rule: Conclude H1 if p-value &lt; alpha=.05, else Ho.</a:t>
            </a:r>
          </a:p>
          <a:p>
            <a:pPr>
              <a:spcBef>
                <a:spcPct val="50000"/>
              </a:spcBef>
            </a:pPr>
            <a:r>
              <a:rPr lang="en-US" sz="2000" dirty="0">
                <a:solidFill>
                  <a:srgbClr val="040400"/>
                </a:solidFill>
                <a:latin typeface="Times New Roman" pitchFamily="18" charset="0"/>
              </a:rPr>
              <a:t>P-value = P(X</a:t>
            </a:r>
            <a:r>
              <a:rPr lang="en-US" sz="2000" baseline="30000" dirty="0">
                <a:solidFill>
                  <a:srgbClr val="040400"/>
                </a:solidFill>
                <a:latin typeface="Times New Roman" pitchFamily="18" charset="0"/>
              </a:rPr>
              <a:t>2 </a:t>
            </a:r>
            <a:r>
              <a:rPr lang="en-US" sz="2000" dirty="0">
                <a:solidFill>
                  <a:srgbClr val="040400"/>
                </a:solidFill>
                <a:latin typeface="Times New Roman" pitchFamily="18" charset="0"/>
              </a:rPr>
              <a:t>&gt; 6.13) = .0467. So, </a:t>
            </a:r>
            <a:r>
              <a:rPr lang="en-US" sz="2000" b="1" dirty="0">
                <a:solidFill>
                  <a:srgbClr val="040400"/>
                </a:solidFill>
                <a:latin typeface="Times New Roman" pitchFamily="18" charset="0"/>
              </a:rPr>
              <a:t>conclude H1 since .0467 &lt; .05</a:t>
            </a:r>
            <a:r>
              <a:rPr lang="en-US" sz="2000" dirty="0">
                <a:solidFill>
                  <a:srgbClr val="040400"/>
                </a:solidFill>
                <a:latin typeface="Times New Roman" pitchFamily="18" charset="0"/>
              </a:rPr>
              <a:t>.</a:t>
            </a:r>
          </a:p>
          <a:p>
            <a:pPr>
              <a:spcBef>
                <a:spcPct val="50000"/>
              </a:spcBef>
            </a:pPr>
            <a:endParaRPr lang="en-US" dirty="0">
              <a:latin typeface="Times New Roman" pitchFamily="18" charset="0"/>
            </a:endParaRPr>
          </a:p>
        </p:txBody>
      </p:sp>
    </p:spTree>
    <p:extLst>
      <p:ext uri="{BB962C8B-B14F-4D97-AF65-F5344CB8AC3E}">
        <p14:creationId xmlns:p14="http://schemas.microsoft.com/office/powerpoint/2010/main" val="185165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0" y="2927350"/>
            <a:ext cx="4572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404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b="1">
              <a:solidFill>
                <a:srgbClr val="040400"/>
              </a:solidFill>
              <a:latin typeface="System" charset="0"/>
            </a:endParaRPr>
          </a:p>
          <a:p>
            <a:pPr>
              <a:spcBef>
                <a:spcPct val="50000"/>
              </a:spcBef>
            </a:pPr>
            <a:endParaRPr lang="en-US" b="1">
              <a:solidFill>
                <a:srgbClr val="040400"/>
              </a:solidFill>
              <a:latin typeface="System" charset="0"/>
            </a:endParaRPr>
          </a:p>
        </p:txBody>
      </p:sp>
      <p:pic>
        <p:nvPicPr>
          <p:cNvPr id="3" name="Picture 2">
            <a:extLst>
              <a:ext uri="{FF2B5EF4-FFF2-40B4-BE49-F238E27FC236}">
                <a16:creationId xmlns:a16="http://schemas.microsoft.com/office/drawing/2014/main" id="{DAA30468-2E34-49C6-8C82-6E8C6E343F78}"/>
              </a:ext>
            </a:extLst>
          </p:cNvPr>
          <p:cNvPicPr>
            <a:picLocks noChangeAspect="1"/>
          </p:cNvPicPr>
          <p:nvPr/>
        </p:nvPicPr>
        <p:blipFill>
          <a:blip r:embed="rId2"/>
          <a:stretch>
            <a:fillRect/>
          </a:stretch>
        </p:blipFill>
        <p:spPr>
          <a:xfrm>
            <a:off x="533400" y="990600"/>
            <a:ext cx="8001000" cy="4374088"/>
          </a:xfrm>
          <a:prstGeom prst="rect">
            <a:avLst/>
          </a:prstGeom>
        </p:spPr>
      </p:pic>
    </p:spTree>
    <p:extLst>
      <p:ext uri="{BB962C8B-B14F-4D97-AF65-F5344CB8AC3E}">
        <p14:creationId xmlns:p14="http://schemas.microsoft.com/office/powerpoint/2010/main" val="81958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Regression Review and Extensions</a:t>
            </a:r>
          </a:p>
        </p:txBody>
      </p:sp>
    </p:spTree>
    <p:extLst>
      <p:ext uri="{BB962C8B-B14F-4D97-AF65-F5344CB8AC3E}">
        <p14:creationId xmlns:p14="http://schemas.microsoft.com/office/powerpoint/2010/main" val="20436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p:txBody>
          <a:bodyPr/>
          <a:lstStyle/>
          <a:p>
            <a:r>
              <a:rPr lang="en-US"/>
              <a:t>Regression Analysis</a:t>
            </a:r>
          </a:p>
        </p:txBody>
      </p:sp>
      <p:sp>
        <p:nvSpPr>
          <p:cNvPr id="1016835" name="Rectangle 3"/>
          <p:cNvSpPr>
            <a:spLocks noGrp="1" noChangeArrowheads="1"/>
          </p:cNvSpPr>
          <p:nvPr>
            <p:ph type="body" idx="1"/>
          </p:nvPr>
        </p:nvSpPr>
        <p:spPr/>
        <p:txBody>
          <a:bodyPr/>
          <a:lstStyle/>
          <a:p>
            <a:r>
              <a:rPr lang="en-US" sz="2800" dirty="0"/>
              <a:t>Conceptual Model for simple linear regression</a:t>
            </a:r>
          </a:p>
          <a:p>
            <a:pPr lvl="1">
              <a:buFontTx/>
              <a:buNone/>
            </a:pPr>
            <a:r>
              <a:rPr lang="en-US" sz="2400" dirty="0">
                <a:cs typeface="Times New Roman" pitchFamily="18" charset="0"/>
              </a:rPr>
              <a:t>			Y  =  β</a:t>
            </a:r>
            <a:r>
              <a:rPr lang="en-US" sz="2400" baseline="-25000" dirty="0">
                <a:cs typeface="Times New Roman" pitchFamily="18" charset="0"/>
              </a:rPr>
              <a:t>o</a:t>
            </a:r>
            <a:r>
              <a:rPr lang="en-US" sz="2400" dirty="0">
                <a:cs typeface="Times New Roman" pitchFamily="18" charset="0"/>
              </a:rPr>
              <a:t> +  β</a:t>
            </a:r>
            <a:r>
              <a:rPr lang="en-US" sz="2400" baseline="-30000" dirty="0">
                <a:cs typeface="Times New Roman" pitchFamily="18" charset="0"/>
              </a:rPr>
              <a:t>1</a:t>
            </a:r>
            <a:r>
              <a:rPr lang="en-US" sz="2400" dirty="0">
                <a:cs typeface="Times New Roman" pitchFamily="18" charset="0"/>
              </a:rPr>
              <a:t>X  +  ε</a:t>
            </a:r>
          </a:p>
          <a:p>
            <a:pPr lvl="1">
              <a:buFontTx/>
              <a:buNone/>
            </a:pPr>
            <a:r>
              <a:rPr lang="en-US" sz="2400" dirty="0">
                <a:cs typeface="Times New Roman" pitchFamily="18" charset="0"/>
              </a:rPr>
              <a:t>		</a:t>
            </a:r>
            <a:r>
              <a:rPr lang="en-US" sz="1800" dirty="0">
                <a:cs typeface="Times New Roman" pitchFamily="18" charset="0"/>
              </a:rPr>
              <a:t>Where the errors are assumed independent, normal, with mean 0 and 	constant variance</a:t>
            </a:r>
          </a:p>
          <a:p>
            <a:pPr lvl="1"/>
            <a:r>
              <a:rPr lang="en-US" sz="2000" dirty="0">
                <a:cs typeface="Times New Roman" pitchFamily="18" charset="0"/>
              </a:rPr>
              <a:t>Note that  </a:t>
            </a:r>
          </a:p>
          <a:p>
            <a:pPr lvl="2"/>
            <a:r>
              <a:rPr lang="en-US" sz="2000" dirty="0">
                <a:cs typeface="Times New Roman" pitchFamily="18" charset="0"/>
              </a:rPr>
              <a:t>β</a:t>
            </a:r>
            <a:r>
              <a:rPr lang="en-US" sz="2000" baseline="-30000" dirty="0">
                <a:cs typeface="Times New Roman" pitchFamily="18" charset="0"/>
              </a:rPr>
              <a:t>1    </a:t>
            </a:r>
            <a:r>
              <a:rPr lang="en-US" sz="2000" dirty="0">
                <a:cs typeface="Times New Roman" pitchFamily="18" charset="0"/>
              </a:rPr>
              <a:t>is a point estimator of</a:t>
            </a:r>
            <a:r>
              <a:rPr lang="en-US" sz="2000" b="1" dirty="0">
                <a:cs typeface="Times New Roman" pitchFamily="18" charset="0"/>
              </a:rPr>
              <a:t>   </a:t>
            </a:r>
            <a:r>
              <a:rPr lang="en-US" sz="2000" dirty="0">
                <a:cs typeface="Times New Roman" pitchFamily="18" charset="0"/>
              </a:rPr>
              <a:t>β</a:t>
            </a:r>
            <a:r>
              <a:rPr lang="en-US" sz="2000" baseline="-30000" dirty="0">
                <a:cs typeface="Times New Roman" pitchFamily="18" charset="0"/>
              </a:rPr>
              <a:t>1</a:t>
            </a:r>
            <a:endParaRPr lang="en-US" sz="2000" dirty="0">
              <a:cs typeface="Times New Roman" pitchFamily="18" charset="0"/>
            </a:endParaRPr>
          </a:p>
          <a:p>
            <a:pPr lvl="2">
              <a:buFontTx/>
              <a:buNone/>
            </a:pPr>
            <a:r>
              <a:rPr lang="en-US" sz="2000" dirty="0">
                <a:cs typeface="Times New Roman" pitchFamily="18" charset="0"/>
              </a:rPr>
              <a:t> </a:t>
            </a:r>
          </a:p>
          <a:p>
            <a:pPr lvl="2"/>
            <a:r>
              <a:rPr lang="en-US" sz="2000" dirty="0">
                <a:cs typeface="Times New Roman" pitchFamily="18" charset="0"/>
              </a:rPr>
              <a:t>β</a:t>
            </a:r>
            <a:r>
              <a:rPr lang="en-US" sz="2000" baseline="-30000" dirty="0">
                <a:cs typeface="Times New Roman" pitchFamily="18" charset="0"/>
              </a:rPr>
              <a:t>o  </a:t>
            </a:r>
            <a:r>
              <a:rPr lang="en-US" sz="2000" dirty="0">
                <a:cs typeface="Times New Roman" pitchFamily="18" charset="0"/>
              </a:rPr>
              <a:t> is a point estimator of   β</a:t>
            </a:r>
            <a:r>
              <a:rPr lang="en-US" sz="2000" baseline="-30000" dirty="0">
                <a:cs typeface="Times New Roman" pitchFamily="18" charset="0"/>
              </a:rPr>
              <a:t>o</a:t>
            </a:r>
            <a:endParaRPr lang="en-US" sz="2000" dirty="0">
              <a:cs typeface="Times New Roman" pitchFamily="18" charset="0"/>
            </a:endParaRPr>
          </a:p>
          <a:p>
            <a:pPr lvl="1">
              <a:buFontTx/>
              <a:buNone/>
            </a:pPr>
            <a:r>
              <a:rPr lang="en-US" sz="2000" dirty="0">
                <a:cs typeface="Times New Roman" pitchFamily="18" charset="0"/>
              </a:rPr>
              <a:t>		</a:t>
            </a:r>
          </a:p>
          <a:p>
            <a:pPr lvl="2"/>
            <a:r>
              <a:rPr lang="en-US" sz="1800" dirty="0">
                <a:cs typeface="Times New Roman" pitchFamily="18" charset="0"/>
              </a:rPr>
              <a:t>Y is a point estimator of  β</a:t>
            </a:r>
            <a:r>
              <a:rPr lang="en-US" sz="1800" baseline="-30000" dirty="0">
                <a:cs typeface="Times New Roman" pitchFamily="18" charset="0"/>
              </a:rPr>
              <a:t>o</a:t>
            </a:r>
            <a:r>
              <a:rPr lang="en-US" sz="1800" dirty="0">
                <a:cs typeface="Times New Roman" pitchFamily="18" charset="0"/>
              </a:rPr>
              <a:t> +  β</a:t>
            </a:r>
            <a:r>
              <a:rPr lang="en-US" sz="1800" baseline="-30000" dirty="0">
                <a:cs typeface="Times New Roman" pitchFamily="18" charset="0"/>
              </a:rPr>
              <a:t>1</a:t>
            </a:r>
            <a:r>
              <a:rPr lang="en-US" sz="1800" dirty="0">
                <a:cs typeface="Times New Roman" pitchFamily="18" charset="0"/>
              </a:rPr>
              <a:t>X =  μ </a:t>
            </a:r>
          </a:p>
          <a:p>
            <a:pPr lvl="1">
              <a:buFontTx/>
              <a:buNone/>
            </a:pPr>
            <a:r>
              <a:rPr lang="en-US" sz="2000" dirty="0">
                <a:cs typeface="Times New Roman" pitchFamily="18" charset="0"/>
              </a:rPr>
              <a:t>			</a:t>
            </a:r>
            <a:r>
              <a:rPr lang="en-US" sz="1800" dirty="0">
                <a:cs typeface="Times New Roman" pitchFamily="18" charset="0"/>
              </a:rPr>
              <a:t>(and also a point estimator of a predicted Y value)</a:t>
            </a:r>
          </a:p>
          <a:p>
            <a:pPr lvl="1"/>
            <a:endParaRPr lang="en-US" sz="1800" dirty="0"/>
          </a:p>
          <a:p>
            <a:endParaRPr lang="en-US" sz="2800" dirty="0"/>
          </a:p>
        </p:txBody>
      </p:sp>
      <p:sp>
        <p:nvSpPr>
          <p:cNvPr id="1016836" name="Text Box 4"/>
          <p:cNvSpPr txBox="1">
            <a:spLocks noChangeArrowheads="1"/>
          </p:cNvSpPr>
          <p:nvPr/>
        </p:nvSpPr>
        <p:spPr bwMode="auto">
          <a:xfrm>
            <a:off x="1600200" y="4891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prstClr val="black"/>
                </a:solidFill>
                <a:cs typeface="Times New Roman" pitchFamily="18" charset="0"/>
              </a:rPr>
              <a:t>^</a:t>
            </a:r>
            <a:endParaRPr lang="en-US" dirty="0">
              <a:solidFill>
                <a:prstClr val="black"/>
              </a:solidFill>
            </a:endParaRPr>
          </a:p>
        </p:txBody>
      </p:sp>
      <p:sp>
        <p:nvSpPr>
          <p:cNvPr id="1016837" name="Text Box 5"/>
          <p:cNvSpPr txBox="1">
            <a:spLocks noChangeArrowheads="1"/>
          </p:cNvSpPr>
          <p:nvPr/>
        </p:nvSpPr>
        <p:spPr bwMode="auto">
          <a:xfrm>
            <a:off x="1600200" y="4205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prstClr val="black"/>
                </a:solidFill>
                <a:cs typeface="Times New Roman" pitchFamily="18" charset="0"/>
              </a:rPr>
              <a:t>^</a:t>
            </a:r>
            <a:endParaRPr lang="en-US" dirty="0">
              <a:solidFill>
                <a:prstClr val="black"/>
              </a:solidFill>
            </a:endParaRPr>
          </a:p>
        </p:txBody>
      </p:sp>
      <p:sp>
        <p:nvSpPr>
          <p:cNvPr id="1016838" name="Text Box 6"/>
          <p:cNvSpPr txBox="1">
            <a:spLocks noChangeArrowheads="1"/>
          </p:cNvSpPr>
          <p:nvPr/>
        </p:nvSpPr>
        <p:spPr bwMode="auto">
          <a:xfrm>
            <a:off x="1600200" y="3443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prstClr val="black"/>
                </a:solidFill>
                <a:cs typeface="Times New Roman" pitchFamily="18" charset="0"/>
              </a:rPr>
              <a:t>^</a:t>
            </a:r>
            <a:endParaRPr lang="en-US" dirty="0">
              <a:solidFill>
                <a:prstClr val="black"/>
              </a:solidFill>
            </a:endParaRPr>
          </a:p>
        </p:txBody>
      </p:sp>
    </p:spTree>
    <p:extLst>
      <p:ext uri="{BB962C8B-B14F-4D97-AF65-F5344CB8AC3E}">
        <p14:creationId xmlns:p14="http://schemas.microsoft.com/office/powerpoint/2010/main" val="283685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dirty="0"/>
              <a:t>Regression Analysis</a:t>
            </a:r>
          </a:p>
        </p:txBody>
      </p:sp>
      <p:sp>
        <p:nvSpPr>
          <p:cNvPr id="1017859" name="Rectangle 3"/>
          <p:cNvSpPr>
            <a:spLocks noGrp="1" noChangeArrowheads="1"/>
          </p:cNvSpPr>
          <p:nvPr>
            <p:ph type="body" idx="1"/>
          </p:nvPr>
        </p:nvSpPr>
        <p:spPr/>
        <p:txBody>
          <a:bodyPr/>
          <a:lstStyle/>
          <a:p>
            <a:r>
              <a:rPr lang="en-US" sz="2000" dirty="0"/>
              <a:t>Software output for our simple linear regression example </a:t>
            </a:r>
          </a:p>
          <a:p>
            <a:pPr>
              <a:buFont typeface="Monotype Sorts" pitchFamily="2" charset="2"/>
              <a:buNone/>
            </a:pPr>
            <a:endParaRPr lang="en-US" sz="2000" dirty="0"/>
          </a:p>
          <a:p>
            <a:pPr>
              <a:buFont typeface="Monotype Sorts" pitchFamily="2" charset="2"/>
              <a:buNone/>
            </a:pPr>
            <a:endParaRPr lang="en-US" dirty="0"/>
          </a:p>
          <a:p>
            <a:pPr>
              <a:buFont typeface="Monotype Sorts" pitchFamily="2" charset="2"/>
              <a:buNone/>
            </a:pPr>
            <a:endParaRPr lang="en-US" dirty="0"/>
          </a:p>
        </p:txBody>
      </p:sp>
      <p:sp>
        <p:nvSpPr>
          <p:cNvPr id="1017860" name="Rectangle 4"/>
          <p:cNvSpPr>
            <a:spLocks noChangeArrowheads="1"/>
          </p:cNvSpPr>
          <p:nvPr/>
        </p:nvSpPr>
        <p:spPr bwMode="auto">
          <a:xfrm>
            <a:off x="228600" y="2209800"/>
            <a:ext cx="8610600" cy="23237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sz="2600" b="1" dirty="0">
                <a:solidFill>
                  <a:srgbClr val="00000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Analysis of Variance (ANOVA)</a:t>
            </a:r>
          </a:p>
          <a:p>
            <a:r>
              <a:rPr lang="en-US" sz="2600" b="1" dirty="0">
                <a:solidFill>
                  <a:srgbClr val="00000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Sum of</a:t>
            </a:r>
            <a:r>
              <a:rPr lang="en-US" sz="2600" b="1" dirty="0">
                <a:solidFill>
                  <a:srgbClr val="000000"/>
                </a:solidFill>
                <a:latin typeface="Courier New" pitchFamily="49" charset="0"/>
                <a:cs typeface="Courier New" pitchFamily="49" charset="0"/>
              </a:rPr>
              <a:t>       </a:t>
            </a:r>
          </a:p>
          <a:p>
            <a:r>
              <a:rPr lang="en-US" sz="1100" b="1" dirty="0">
                <a:solidFill>
                  <a:srgbClr val="000000"/>
                </a:solidFill>
                <a:latin typeface="Courier New" pitchFamily="49" charset="0"/>
                <a:cs typeface="Courier New" pitchFamily="49" charset="0"/>
              </a:rPr>
              <a:t>                        Squares       </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 </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         Regression     76.20608       </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         Residual        9.00452       </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         Total          85.21060</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 </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 </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R-Square     0.8943</a:t>
            </a:r>
            <a:endParaRPr lang="en-US" sz="1200" dirty="0">
              <a:solidFill>
                <a:srgbClr val="000000"/>
              </a:solidFill>
              <a:cs typeface="Times New Roman" pitchFamily="18" charset="0"/>
            </a:endParaRPr>
          </a:p>
          <a:p>
            <a:r>
              <a:rPr lang="en-US" sz="1100" b="1" dirty="0">
                <a:solidFill>
                  <a:srgbClr val="000000"/>
                </a:solidFill>
                <a:latin typeface="Courier New" pitchFamily="49" charset="0"/>
                <a:cs typeface="Courier New" pitchFamily="49" charset="0"/>
              </a:rPr>
              <a:t> </a:t>
            </a:r>
            <a:endParaRPr lang="en-US" sz="2400"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75761"/>
            <a:ext cx="7127606" cy="146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76600" y="3252431"/>
            <a:ext cx="4953000" cy="923330"/>
          </a:xfrm>
          <a:prstGeom prst="rect">
            <a:avLst/>
          </a:prstGeom>
          <a:noFill/>
          <a:ln>
            <a:solidFill>
              <a:schemeClr val="accent1"/>
            </a:solidFill>
          </a:ln>
        </p:spPr>
        <p:txBody>
          <a:bodyPr wrap="square" rtlCol="0">
            <a:spAutoFit/>
          </a:bodyPr>
          <a:lstStyle/>
          <a:p>
            <a:r>
              <a:rPr lang="en-US" sz="1200" dirty="0"/>
              <a:t>Probability value (p-value) to test if </a:t>
            </a:r>
            <a:r>
              <a:rPr lang="en-US" sz="1200" dirty="0" err="1"/>
              <a:t>AdExp</a:t>
            </a:r>
            <a:r>
              <a:rPr lang="en-US" sz="1200" dirty="0"/>
              <a:t> should be dropped from model (if sample evidence indicates corresponding Beta =0 or not).  Typical rule, if p-value &lt; .05, conclude corresponding Beta is not 0)</a:t>
            </a:r>
          </a:p>
          <a:p>
            <a:endParaRPr lang="en-US" dirty="0"/>
          </a:p>
        </p:txBody>
      </p:sp>
      <p:cxnSp>
        <p:nvCxnSpPr>
          <p:cNvPr id="4" name="Straight Arrow Connector 3"/>
          <p:cNvCxnSpPr/>
          <p:nvPr/>
        </p:nvCxnSpPr>
        <p:spPr>
          <a:xfrm>
            <a:off x="5105400" y="4175761"/>
            <a:ext cx="533400" cy="1082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505200" y="5715000"/>
            <a:ext cx="3886200" cy="461665"/>
          </a:xfrm>
          <a:prstGeom prst="rect">
            <a:avLst/>
          </a:prstGeom>
          <a:noFill/>
          <a:ln>
            <a:solidFill>
              <a:schemeClr val="tx1"/>
            </a:solidFill>
            <a:prstDash val="solid"/>
          </a:ln>
        </p:spPr>
        <p:txBody>
          <a:bodyPr wrap="square" rtlCol="0">
            <a:spAutoFit/>
          </a:bodyPr>
          <a:lstStyle/>
          <a:p>
            <a:r>
              <a:rPr lang="en-US" sz="1200" dirty="0"/>
              <a:t>Confidence limits provide information about the precision of the estimate</a:t>
            </a:r>
          </a:p>
        </p:txBody>
      </p:sp>
      <p:cxnSp>
        <p:nvCxnSpPr>
          <p:cNvPr id="11" name="Straight Arrow Connector 10"/>
          <p:cNvCxnSpPr/>
          <p:nvPr/>
        </p:nvCxnSpPr>
        <p:spPr>
          <a:xfrm flipV="1">
            <a:off x="5753100" y="5334000"/>
            <a:ext cx="8763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58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r>
              <a:rPr lang="en-US"/>
              <a:t>Regression Analysis </a:t>
            </a:r>
          </a:p>
        </p:txBody>
      </p:sp>
      <p:sp>
        <p:nvSpPr>
          <p:cNvPr id="1018883" name="Rectangle 3"/>
          <p:cNvSpPr>
            <a:spLocks noGrp="1" noChangeArrowheads="1"/>
          </p:cNvSpPr>
          <p:nvPr>
            <p:ph type="body" idx="1"/>
          </p:nvPr>
        </p:nvSpPr>
        <p:spPr>
          <a:xfrm>
            <a:off x="990600" y="1371600"/>
            <a:ext cx="7727950" cy="4114800"/>
          </a:xfrm>
        </p:spPr>
        <p:txBody>
          <a:bodyPr/>
          <a:lstStyle/>
          <a:p>
            <a:r>
              <a:rPr lang="en-US" sz="2800" dirty="0"/>
              <a:t>Multiple Regression</a:t>
            </a:r>
          </a:p>
          <a:p>
            <a:pPr lvl="1"/>
            <a:r>
              <a:rPr lang="en-US" sz="2000" dirty="0"/>
              <a:t>Multiple regression conceptual model</a:t>
            </a:r>
          </a:p>
          <a:p>
            <a:pPr>
              <a:buFont typeface="Monotype Sorts" pitchFamily="2" charset="2"/>
              <a:buNone/>
            </a:pPr>
            <a:r>
              <a:rPr lang="en-US" sz="2400" dirty="0">
                <a:cs typeface="Times New Roman" pitchFamily="18" charset="0"/>
              </a:rPr>
              <a:t>          Y  =  β</a:t>
            </a:r>
            <a:r>
              <a:rPr lang="en-US" sz="2400" baseline="-30000" dirty="0">
                <a:cs typeface="Times New Roman" pitchFamily="18" charset="0"/>
              </a:rPr>
              <a:t>o</a:t>
            </a:r>
            <a:r>
              <a:rPr lang="en-US" sz="2400" dirty="0">
                <a:cs typeface="Times New Roman" pitchFamily="18" charset="0"/>
              </a:rPr>
              <a:t>  +  β</a:t>
            </a:r>
            <a:r>
              <a:rPr lang="en-US" sz="2400" baseline="-30000" dirty="0">
                <a:cs typeface="Times New Roman" pitchFamily="18" charset="0"/>
              </a:rPr>
              <a:t>1</a:t>
            </a:r>
            <a:r>
              <a:rPr lang="en-US" sz="2400" dirty="0">
                <a:cs typeface="Times New Roman" pitchFamily="18" charset="0"/>
              </a:rPr>
              <a:t>X</a:t>
            </a:r>
            <a:r>
              <a:rPr lang="en-US" sz="2400" baseline="-30000" dirty="0">
                <a:cs typeface="Times New Roman" pitchFamily="18" charset="0"/>
              </a:rPr>
              <a:t>1 </a:t>
            </a:r>
            <a:r>
              <a:rPr lang="en-US" sz="2400" dirty="0">
                <a:cs typeface="Times New Roman" pitchFamily="18" charset="0"/>
              </a:rPr>
              <a:t>+  β</a:t>
            </a:r>
            <a:r>
              <a:rPr lang="en-US" sz="2400" baseline="-30000" dirty="0">
                <a:cs typeface="Times New Roman" pitchFamily="18" charset="0"/>
              </a:rPr>
              <a:t>2</a:t>
            </a:r>
            <a:r>
              <a:rPr lang="en-US" sz="2400" dirty="0">
                <a:cs typeface="Times New Roman" pitchFamily="18" charset="0"/>
              </a:rPr>
              <a:t>X</a:t>
            </a:r>
            <a:r>
              <a:rPr lang="en-US" sz="2400" baseline="-30000" dirty="0">
                <a:cs typeface="Times New Roman" pitchFamily="18" charset="0"/>
              </a:rPr>
              <a:t>2 </a:t>
            </a:r>
            <a:r>
              <a:rPr lang="en-US" sz="2400" dirty="0">
                <a:cs typeface="Times New Roman" pitchFamily="18" charset="0"/>
              </a:rPr>
              <a:t> + … + β</a:t>
            </a:r>
            <a:r>
              <a:rPr lang="en-US" sz="2400" baseline="-30000" dirty="0" err="1">
                <a:cs typeface="Times New Roman" pitchFamily="18" charset="0"/>
              </a:rPr>
              <a:t>k</a:t>
            </a:r>
            <a:r>
              <a:rPr lang="en-US" sz="2400" dirty="0" err="1">
                <a:cs typeface="Times New Roman" pitchFamily="18" charset="0"/>
              </a:rPr>
              <a:t>X</a:t>
            </a:r>
            <a:r>
              <a:rPr lang="en-US" sz="2400" baseline="-30000" dirty="0" err="1">
                <a:cs typeface="Times New Roman" pitchFamily="18" charset="0"/>
              </a:rPr>
              <a:t>k</a:t>
            </a:r>
            <a:r>
              <a:rPr lang="en-US" sz="2400" baseline="-30000" dirty="0">
                <a:cs typeface="Times New Roman" pitchFamily="18" charset="0"/>
              </a:rPr>
              <a:t>    </a:t>
            </a:r>
            <a:r>
              <a:rPr lang="en-US" sz="2400" dirty="0">
                <a:cs typeface="Times New Roman" pitchFamily="18" charset="0"/>
              </a:rPr>
              <a:t>+  ε</a:t>
            </a:r>
          </a:p>
          <a:p>
            <a:pPr>
              <a:buFont typeface="Monotype Sorts" pitchFamily="2" charset="2"/>
              <a:buNone/>
            </a:pPr>
            <a:endParaRPr lang="en-US" sz="2400" dirty="0">
              <a:cs typeface="Times New Roman" pitchFamily="18" charset="0"/>
            </a:endParaRPr>
          </a:p>
          <a:p>
            <a:pPr lvl="1"/>
            <a:r>
              <a:rPr lang="en-US" sz="2000" dirty="0">
                <a:cs typeface="Times New Roman" pitchFamily="18" charset="0"/>
              </a:rPr>
              <a:t>Extending our example by including a second explanatory variable: point-of-sale expenditure (X</a:t>
            </a:r>
            <a:r>
              <a:rPr lang="en-US" sz="2000" baseline="-30000" dirty="0">
                <a:cs typeface="Times New Roman" pitchFamily="18" charset="0"/>
              </a:rPr>
              <a:t>2)</a:t>
            </a:r>
          </a:p>
          <a:p>
            <a:pPr lvl="1"/>
            <a:endParaRPr lang="en-US" sz="2000" baseline="-30000" dirty="0">
              <a:cs typeface="Times New Roman" pitchFamily="18" charset="0"/>
            </a:endParaRPr>
          </a:p>
          <a:p>
            <a:pPr lvl="1"/>
            <a:endParaRPr lang="en-US" sz="2000" baseline="-30000" dirty="0">
              <a:cs typeface="Times New Roman" pitchFamily="18" charset="0"/>
            </a:endParaRPr>
          </a:p>
          <a:p>
            <a:pPr lvl="1"/>
            <a:endParaRPr lang="en-US" sz="2000" baseline="-30000" dirty="0">
              <a:cs typeface="Times New Roman" pitchFamily="18" charset="0"/>
            </a:endParaRPr>
          </a:p>
          <a:p>
            <a:pPr lvl="1">
              <a:buFontTx/>
              <a:buNone/>
            </a:pPr>
            <a:endParaRPr lang="en-US" sz="2000" dirty="0">
              <a:cs typeface="Times New Roman" pitchFamily="18" charset="0"/>
            </a:endParaRPr>
          </a:p>
          <a:p>
            <a:pPr lvl="1">
              <a:buFontTx/>
              <a:buNone/>
            </a:pPr>
            <a:r>
              <a:rPr lang="en-US" sz="2000" dirty="0"/>
              <a:t> </a:t>
            </a:r>
          </a:p>
          <a:p>
            <a:endParaRPr lang="en-US" sz="2800" dirty="0"/>
          </a:p>
        </p:txBody>
      </p:sp>
      <p:pic>
        <p:nvPicPr>
          <p:cNvPr id="10188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789363"/>
            <a:ext cx="3962400" cy="291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40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
      <a:dk1>
        <a:srgbClr val="FFFFFF"/>
      </a:dk1>
      <a:lt1>
        <a:srgbClr val="FFFFFF"/>
      </a:lt1>
      <a:dk2>
        <a:srgbClr val="FAFD00"/>
      </a:dk2>
      <a:lt2>
        <a:srgbClr val="081D58"/>
      </a:lt2>
      <a:accent1>
        <a:srgbClr val="F57B49"/>
      </a:accent1>
      <a:accent2>
        <a:srgbClr val="F95AB7"/>
      </a:accent2>
      <a:accent3>
        <a:srgbClr val="FFFFFF"/>
      </a:accent3>
      <a:accent4>
        <a:srgbClr val="DADADA"/>
      </a:accent4>
      <a:accent5>
        <a:srgbClr val="F9BFB1"/>
      </a:accent5>
      <a:accent6>
        <a:srgbClr val="E251A6"/>
      </a:accent6>
      <a:hlink>
        <a:srgbClr val="FC0128"/>
      </a:hlink>
      <a:folHlink>
        <a:srgbClr val="618FFD"/>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2083</Words>
  <Application>Microsoft Office PowerPoint</Application>
  <PresentationFormat>On-screen Show (4:3)</PresentationFormat>
  <Paragraphs>296</Paragraphs>
  <Slides>28</Slides>
  <Notes>0</Notes>
  <HiddenSlides>0</HiddenSlides>
  <MMClips>0</MMClips>
  <ScaleCrop>false</ScaleCrop>
  <HeadingPairs>
    <vt:vector size="6" baseType="variant">
      <vt:variant>
        <vt:lpstr>Fonts Used</vt:lpstr>
      </vt:variant>
      <vt:variant>
        <vt:i4>7</vt:i4>
      </vt:variant>
      <vt:variant>
        <vt:lpstr>Theme</vt:lpstr>
      </vt:variant>
      <vt:variant>
        <vt:i4>17</vt:i4>
      </vt:variant>
      <vt:variant>
        <vt:lpstr>Slide Titles</vt:lpstr>
      </vt:variant>
      <vt:variant>
        <vt:i4>28</vt:i4>
      </vt:variant>
    </vt:vector>
  </HeadingPairs>
  <TitlesOfParts>
    <vt:vector size="52" baseType="lpstr">
      <vt:lpstr>Arial</vt:lpstr>
      <vt:lpstr>Calibri</vt:lpstr>
      <vt:lpstr>Courier New</vt:lpstr>
      <vt:lpstr>Monotype Sorts</vt:lpstr>
      <vt:lpstr>Symbol</vt:lpstr>
      <vt:lpstr>System</vt:lpstr>
      <vt:lpstr>Times New Roman</vt:lpstr>
      <vt:lpstr>Office Theme</vt:lpstr>
      <vt:lpstr>Default Design</vt:lpstr>
      <vt:lpstr>1_Office Theme</vt:lpstr>
      <vt:lpstr>2_Office Theme</vt:lpstr>
      <vt:lpstr>3_Office Theme</vt:lpstr>
      <vt:lpstr>4_Office Theme</vt:lpstr>
      <vt:lpstr>7_Office Theme</vt:lpstr>
      <vt:lpstr>8_Office Theme</vt:lpstr>
      <vt:lpstr>9_Office Theme</vt:lpstr>
      <vt:lpstr>10_Office Theme</vt:lpstr>
      <vt:lpstr>11_Office Theme</vt:lpstr>
      <vt:lpstr>13_Office Theme</vt:lpstr>
      <vt:lpstr>12_Office Theme</vt:lpstr>
      <vt:lpstr>16_Office Theme</vt:lpstr>
      <vt:lpstr>17_Office Theme</vt:lpstr>
      <vt:lpstr>18_Office Theme</vt:lpstr>
      <vt:lpstr>14_Office Theme</vt:lpstr>
      <vt:lpstr>1) Introduction  2) Analytics Fundamentals</vt:lpstr>
      <vt:lpstr>PowerPoint Presentation</vt:lpstr>
      <vt:lpstr>PowerPoint Presentation</vt:lpstr>
      <vt:lpstr>PowerPoint Presentation</vt:lpstr>
      <vt:lpstr>PowerPoint Presentation</vt:lpstr>
      <vt:lpstr>3) Regression Review and Extensions</vt:lpstr>
      <vt:lpstr>Regression Analysis</vt:lpstr>
      <vt:lpstr>Regression Analysis</vt:lpstr>
      <vt:lpstr>Regression Analysis </vt:lpstr>
      <vt:lpstr>PowerPoint Presentation</vt:lpstr>
      <vt:lpstr>Estimating the Mean Y Value and Predicting an Individual Y Value (Forecasting)</vt:lpstr>
      <vt:lpstr>Estimating the Mean Y Value and Predicting an Individual Y Value (Forecasting)</vt:lpstr>
      <vt:lpstr>Qualitative Predictor Variables</vt:lpstr>
      <vt:lpstr>PowerPoint Presentation</vt:lpstr>
      <vt:lpstr>PowerPoint Presentation</vt:lpstr>
      <vt:lpstr>PowerPoint Presentation</vt:lpstr>
      <vt:lpstr>PowerPoint Presentation</vt:lpstr>
      <vt:lpstr>Multicollinearity </vt:lpstr>
      <vt:lpstr>PowerPoint Presentation</vt:lpstr>
      <vt:lpstr>PowerPoint Presentation</vt:lpstr>
      <vt:lpstr>Variable Selection Methods</vt:lpstr>
      <vt:lpstr>PowerPoint Presentation</vt:lpstr>
      <vt:lpstr>4) Conjoint and Discrete Choice</vt:lpstr>
      <vt:lpstr>Overview: Conjoint and Discrete Choice</vt:lpstr>
      <vt:lpstr>Self-Explicated “Conjoint” and Conjoint Fundamentals</vt:lpstr>
      <vt:lpstr>Reporting Conjoint Results: Descriptives and Conjoint Simulators</vt:lpstr>
      <vt:lpstr>Reporting Conjoint Results: Conjoint Market Simulation and Simulators</vt:lpstr>
      <vt:lpstr>Reporting Conjoint Results: Conjoint Market Simulation and Simulators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to Marketing Analytics</dc:title>
  <dc:creator>jcwurst</dc:creator>
  <cp:lastModifiedBy>john wurst</cp:lastModifiedBy>
  <cp:revision>27</cp:revision>
  <dcterms:created xsi:type="dcterms:W3CDTF">2012-09-24T18:33:30Z</dcterms:created>
  <dcterms:modified xsi:type="dcterms:W3CDTF">2024-09-19T01:12:08Z</dcterms:modified>
</cp:coreProperties>
</file>