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3" r:id="rId7"/>
    <p:sldId id="262" r:id="rId8"/>
    <p:sldId id="264" r:id="rId9"/>
    <p:sldId id="272" r:id="rId10"/>
    <p:sldId id="265" r:id="rId11"/>
    <p:sldId id="266" r:id="rId12"/>
    <p:sldId id="267" r:id="rId13"/>
    <p:sldId id="268" r:id="rId14"/>
    <p:sldId id="269" r:id="rId15"/>
    <p:sldId id="270" r:id="rId16"/>
    <p:sldId id="271" r:id="rId17"/>
    <p:sldId id="278" r:id="rId18"/>
    <p:sldId id="273" r:id="rId19"/>
    <p:sldId id="274" r:id="rId20"/>
    <p:sldId id="275" r:id="rId21"/>
    <p:sldId id="276"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azdan1@my.westga.edu" initials="t" lastIdx="1" clrIdx="0">
    <p:extLst>
      <p:ext uri="{19B8F6BF-5375-455C-9EA6-DF929625EA0E}">
        <p15:presenceInfo xmlns:p15="http://schemas.microsoft.com/office/powerpoint/2012/main" userId="S::tyazdan1@my.westga.edu::cb310abd-40bc-4d1a-96dd-02ae1ba765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94660"/>
  </p:normalViewPr>
  <p:slideViewPr>
    <p:cSldViewPr snapToGrid="0">
      <p:cViewPr varScale="1">
        <p:scale>
          <a:sx n="90" d="100"/>
          <a:sy n="90"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911D49E-7458-43FA-96BA-EE5E58EE8725}" type="datetimeFigureOut">
              <a:rPr lang="en-US" smtClean="0"/>
              <a:t>12/1/2019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E1F090A-168A-4699-9E2D-5181ABAA0C62}" type="slidenum">
              <a:rPr lang="en-US" smtClean="0"/>
              <a:t>‹#›</a:t>
            </a:fld>
            <a:endParaRPr lang="en-US"/>
          </a:p>
        </p:txBody>
      </p:sp>
    </p:spTree>
    <p:extLst>
      <p:ext uri="{BB962C8B-B14F-4D97-AF65-F5344CB8AC3E}">
        <p14:creationId xmlns:p14="http://schemas.microsoft.com/office/powerpoint/2010/main" val="6250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1D49E-7458-43FA-96BA-EE5E58EE872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420198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911D49E-7458-43FA-96BA-EE5E58EE8725}" type="datetimeFigureOut">
              <a:rPr lang="en-US" smtClean="0"/>
              <a:t>12/1/2019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E1F090A-168A-4699-9E2D-5181ABAA0C62}" type="slidenum">
              <a:rPr lang="en-US" smtClean="0"/>
              <a:t>‹#›</a:t>
            </a:fld>
            <a:endParaRPr lang="en-US"/>
          </a:p>
        </p:txBody>
      </p:sp>
    </p:spTree>
    <p:extLst>
      <p:ext uri="{BB962C8B-B14F-4D97-AF65-F5344CB8AC3E}">
        <p14:creationId xmlns:p14="http://schemas.microsoft.com/office/powerpoint/2010/main" val="96458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1D49E-7458-43FA-96BA-EE5E58EE8725}"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197672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911D49E-7458-43FA-96BA-EE5E58EE8725}" type="datetimeFigureOut">
              <a:rPr lang="en-US" smtClean="0"/>
              <a:t>12/1/2019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E1F090A-168A-4699-9E2D-5181ABAA0C62}" type="slidenum">
              <a:rPr lang="en-US" smtClean="0"/>
              <a:t>‹#›</a:t>
            </a:fld>
            <a:endParaRPr lang="en-US"/>
          </a:p>
        </p:txBody>
      </p:sp>
    </p:spTree>
    <p:extLst>
      <p:ext uri="{BB962C8B-B14F-4D97-AF65-F5344CB8AC3E}">
        <p14:creationId xmlns:p14="http://schemas.microsoft.com/office/powerpoint/2010/main" val="217527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1D49E-7458-43FA-96BA-EE5E58EE8725}"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115985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1D49E-7458-43FA-96BA-EE5E58EE8725}"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59114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1D49E-7458-43FA-96BA-EE5E58EE8725}"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243123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1D49E-7458-43FA-96BA-EE5E58EE8725}"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239228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911D49E-7458-43FA-96BA-EE5E58EE8725}" type="datetimeFigureOut">
              <a:rPr lang="en-US" smtClean="0"/>
              <a:t>12/1/2019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E1F090A-168A-4699-9E2D-5181ABAA0C62}" type="slidenum">
              <a:rPr lang="en-US" smtClean="0"/>
              <a:t>‹#›</a:t>
            </a:fld>
            <a:endParaRPr lang="en-US"/>
          </a:p>
        </p:txBody>
      </p:sp>
    </p:spTree>
    <p:extLst>
      <p:ext uri="{BB962C8B-B14F-4D97-AF65-F5344CB8AC3E}">
        <p14:creationId xmlns:p14="http://schemas.microsoft.com/office/powerpoint/2010/main" val="6610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1D49E-7458-43FA-96BA-EE5E58EE8725}"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F090A-168A-4699-9E2D-5181ABAA0C62}" type="slidenum">
              <a:rPr lang="en-US" smtClean="0"/>
              <a:t>‹#›</a:t>
            </a:fld>
            <a:endParaRPr lang="en-US"/>
          </a:p>
        </p:txBody>
      </p:sp>
    </p:spTree>
    <p:extLst>
      <p:ext uri="{BB962C8B-B14F-4D97-AF65-F5344CB8AC3E}">
        <p14:creationId xmlns:p14="http://schemas.microsoft.com/office/powerpoint/2010/main" val="202235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911D49E-7458-43FA-96BA-EE5E58EE8725}" type="datetimeFigureOut">
              <a:rPr lang="en-US" smtClean="0"/>
              <a:t>12/1/2019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E1F090A-168A-4699-9E2D-5181ABAA0C62}"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414352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B279-1614-48CB-8A3B-12E688005862}"/>
              </a:ext>
            </a:extLst>
          </p:cNvPr>
          <p:cNvSpPr>
            <a:spLocks noGrp="1"/>
          </p:cNvSpPr>
          <p:nvPr>
            <p:ph type="ctrTitle"/>
          </p:nvPr>
        </p:nvSpPr>
        <p:spPr/>
        <p:txBody>
          <a:bodyPr/>
          <a:lstStyle/>
          <a:p>
            <a:r>
              <a:rPr lang="en-US" dirty="0"/>
              <a:t>Decrypting Affine Diagraph Ciphers </a:t>
            </a:r>
          </a:p>
        </p:txBody>
      </p:sp>
      <p:sp>
        <p:nvSpPr>
          <p:cNvPr id="3" name="Subtitle 2">
            <a:extLst>
              <a:ext uri="{FF2B5EF4-FFF2-40B4-BE49-F238E27FC236}">
                <a16:creationId xmlns:a16="http://schemas.microsoft.com/office/drawing/2014/main" id="{805688CA-8A5D-4E97-BA4D-94F52424A008}"/>
              </a:ext>
            </a:extLst>
          </p:cNvPr>
          <p:cNvSpPr>
            <a:spLocks noGrp="1"/>
          </p:cNvSpPr>
          <p:nvPr>
            <p:ph type="subTitle" idx="1"/>
          </p:nvPr>
        </p:nvSpPr>
        <p:spPr/>
        <p:txBody>
          <a:bodyPr>
            <a:normAutofit fontScale="92500" lnSpcReduction="20000"/>
          </a:bodyPr>
          <a:lstStyle/>
          <a:p>
            <a:r>
              <a:rPr lang="en-US" dirty="0"/>
              <a:t>By: Tucker Yazdani</a:t>
            </a:r>
          </a:p>
          <a:p>
            <a:r>
              <a:rPr lang="en-US" dirty="0"/>
              <a:t>Supervised by: Dr. Mark </a:t>
            </a:r>
            <a:r>
              <a:rPr lang="en-US" dirty="0" err="1"/>
              <a:t>Faucette</a:t>
            </a:r>
            <a:endParaRPr lang="en-US" dirty="0"/>
          </a:p>
        </p:txBody>
      </p:sp>
    </p:spTree>
    <p:extLst>
      <p:ext uri="{BB962C8B-B14F-4D97-AF65-F5344CB8AC3E}">
        <p14:creationId xmlns:p14="http://schemas.microsoft.com/office/powerpoint/2010/main" val="251507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17A6-1252-4C3E-B28C-AFF69D7AFF48}"/>
              </a:ext>
            </a:extLst>
          </p:cNvPr>
          <p:cNvSpPr>
            <a:spLocks noGrp="1"/>
          </p:cNvSpPr>
          <p:nvPr>
            <p:ph type="title"/>
          </p:nvPr>
        </p:nvSpPr>
        <p:spPr/>
        <p:txBody>
          <a:bodyPr/>
          <a:lstStyle/>
          <a:p>
            <a:r>
              <a:rPr lang="en-US" dirty="0"/>
              <a:t>Rewriting the Affine Diagraph Cipher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BC598F-DF4C-4AD0-B8EE-CB99A3BCBA77}"/>
                  </a:ext>
                </a:extLst>
              </p:cNvPr>
              <p:cNvSpPr>
                <a:spLocks noGrp="1"/>
              </p:cNvSpPr>
              <p:nvPr>
                <p:ph idx="1"/>
              </p:nvPr>
            </p:nvSpPr>
            <p:spPr>
              <a:xfrm>
                <a:off x="838200" y="1825624"/>
                <a:ext cx="10515600" cy="5032375"/>
              </a:xfrm>
            </p:spPr>
            <p:txBody>
              <a:bodyPr>
                <a:normAutofit/>
              </a:bodyPr>
              <a:lstStyle/>
              <a:p>
                <a:r>
                  <a:rPr lang="en-US" dirty="0"/>
                  <a:t>Every enciphering code outputs a ciphered text which gives us the </a:t>
                </a:r>
                <a:r>
                  <a:rPr lang="en-US" i="1" dirty="0"/>
                  <a:t>c</a:t>
                </a:r>
                <a:r>
                  <a:rPr lang="en-US" dirty="0"/>
                  <a:t> in this problem. In this project the first 5 pairs of plain text letters </a:t>
                </a:r>
                <a:r>
                  <a:rPr lang="en-US" i="1" dirty="0"/>
                  <a:t>p </a:t>
                </a:r>
                <a:r>
                  <a:rPr lang="en-US" dirty="0"/>
                  <a:t>were given. This means that that in this equation we have information concerning the coded text vector, and the plain text vector for the first 10 letters. Through some basic matrix multiplication, we can transform this code into a more computer friendly equation. </a:t>
                </a:r>
              </a:p>
              <a:p>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eqAr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𝑚</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𝑚</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eqAr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e>
                      </m:d>
                      <m:r>
                        <a:rPr lang="en-US" i="1">
                          <a:latin typeface="Cambria Math" panose="02040503050406030204" pitchFamily="18" charset="0"/>
                        </a:rPr>
                        <m:t>𝑚𝑜𝑑</m:t>
                      </m:r>
                      <m:r>
                        <a:rPr lang="en-US" i="1">
                          <a:latin typeface="Cambria Math" panose="02040503050406030204" pitchFamily="18" charset="0"/>
                        </a:rPr>
                        <m:t>26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𝑚𝑜𝑑</m:t>
                      </m:r>
                      <m:r>
                        <a:rPr lang="en-US" i="1">
                          <a:latin typeface="Cambria Math" panose="02040503050406030204" pitchFamily="18" charset="0"/>
                        </a:rPr>
                        <m:t>26</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56BC598F-DF4C-4AD0-B8EE-CB99A3BCBA7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232"/>
                </a:stretch>
              </a:blipFill>
            </p:spPr>
            <p:txBody>
              <a:bodyPr/>
              <a:lstStyle/>
              <a:p>
                <a:r>
                  <a:rPr lang="en-US">
                    <a:noFill/>
                  </a:rPr>
                  <a:t> </a:t>
                </a:r>
              </a:p>
            </p:txBody>
          </p:sp>
        </mc:Fallback>
      </mc:AlternateContent>
    </p:spTree>
    <p:extLst>
      <p:ext uri="{BB962C8B-B14F-4D97-AF65-F5344CB8AC3E}">
        <p14:creationId xmlns:p14="http://schemas.microsoft.com/office/powerpoint/2010/main" val="346481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86BC-FF8D-448D-9F09-5C9F5298F294}"/>
              </a:ext>
            </a:extLst>
          </p:cNvPr>
          <p:cNvSpPr>
            <a:spLocks noGrp="1"/>
          </p:cNvSpPr>
          <p:nvPr>
            <p:ph type="title"/>
          </p:nvPr>
        </p:nvSpPr>
        <p:spPr/>
        <p:txBody>
          <a:bodyPr/>
          <a:lstStyle/>
          <a:p>
            <a:r>
              <a:rPr lang="en-US" dirty="0"/>
              <a:t>Rewriting the Affine Diagraph Cipher</a:t>
            </a:r>
          </a:p>
        </p:txBody>
      </p:sp>
      <p:sp>
        <p:nvSpPr>
          <p:cNvPr id="3" name="Content Placeholder 2">
            <a:extLst>
              <a:ext uri="{FF2B5EF4-FFF2-40B4-BE49-F238E27FC236}">
                <a16:creationId xmlns:a16="http://schemas.microsoft.com/office/drawing/2014/main" id="{5EF45F88-EEE9-4111-896B-8C31377DAFDC}"/>
              </a:ext>
            </a:extLst>
          </p:cNvPr>
          <p:cNvSpPr>
            <a:spLocks noGrp="1"/>
          </p:cNvSpPr>
          <p:nvPr>
            <p:ph idx="1"/>
          </p:nvPr>
        </p:nvSpPr>
        <p:spPr/>
        <p:txBody>
          <a:bodyPr>
            <a:normAutofit lnSpcReduction="10000"/>
          </a:bodyPr>
          <a:lstStyle/>
          <a:p>
            <a:r>
              <a:rPr lang="en-US" sz="2400" dirty="0"/>
              <a:t>This equation is much easier to input to a computer program, since it does not require the program to know linear algebra. This leaves us only to discover what the coefficients on the encoding matrix are, and what are the coefficients on the encoding vector. Since we are working in modulo 26, the only possible entries for any numbers used in this equation are 0 through 25. This narrows the possibilities for each entry to 26. Also, there is something very important to note here. Notice the equation for c</a:t>
            </a:r>
            <a:r>
              <a:rPr lang="en-US" sz="2400" baseline="-25000" dirty="0"/>
              <a:t>1</a:t>
            </a:r>
            <a:r>
              <a:rPr lang="en-US" sz="2400" dirty="0"/>
              <a:t> does not depend on m</a:t>
            </a:r>
            <a:r>
              <a:rPr lang="en-US" sz="2400" baseline="-25000" dirty="0"/>
              <a:t>11</a:t>
            </a:r>
            <a:r>
              <a:rPr lang="en-US" sz="2400" dirty="0"/>
              <a:t>, m</a:t>
            </a:r>
            <a:r>
              <a:rPr lang="en-US" sz="2400" baseline="-25000" dirty="0"/>
              <a:t>12</a:t>
            </a:r>
            <a:r>
              <a:rPr lang="en-US" sz="2400" dirty="0"/>
              <a:t>, and b</a:t>
            </a:r>
            <a:r>
              <a:rPr lang="en-US" sz="2400" baseline="-25000" dirty="0"/>
              <a:t>1</a:t>
            </a:r>
            <a:r>
              <a:rPr lang="en-US" sz="2400" dirty="0"/>
              <a:t> , and c</a:t>
            </a:r>
            <a:r>
              <a:rPr lang="en-US" sz="2400" baseline="-25000" dirty="0"/>
              <a:t>2</a:t>
            </a:r>
            <a:r>
              <a:rPr lang="en-US" sz="2400" dirty="0"/>
              <a:t> does not depend on m</a:t>
            </a:r>
            <a:r>
              <a:rPr lang="en-US" sz="2400" baseline="-25000" dirty="0"/>
              <a:t>21</a:t>
            </a:r>
            <a:r>
              <a:rPr lang="en-US" sz="2400" dirty="0"/>
              <a:t>,m</a:t>
            </a:r>
            <a:r>
              <a:rPr lang="en-US" sz="2400" baseline="-25000" dirty="0"/>
              <a:t>22</a:t>
            </a:r>
            <a:r>
              <a:rPr lang="en-US" sz="2400" dirty="0"/>
              <a:t>, and b</a:t>
            </a:r>
            <a:r>
              <a:rPr lang="en-US" sz="2400" baseline="-25000" dirty="0"/>
              <a:t>2</a:t>
            </a:r>
            <a:r>
              <a:rPr lang="en-US" sz="2400" dirty="0"/>
              <a:t> for now (this will come up later). We can then find solutions for the equations for c</a:t>
            </a:r>
            <a:r>
              <a:rPr lang="en-US" sz="2400" baseline="-25000" dirty="0"/>
              <a:t>1</a:t>
            </a:r>
            <a:r>
              <a:rPr lang="en-US" sz="2400" dirty="0"/>
              <a:t> and c</a:t>
            </a:r>
            <a:r>
              <a:rPr lang="en-US" sz="2400" baseline="-25000" dirty="0"/>
              <a:t>2</a:t>
            </a:r>
            <a:r>
              <a:rPr lang="en-US" sz="2400" dirty="0"/>
              <a:t> independently. This is very important as if we had to put these all into a nested for-loop the program will take forever to load. </a:t>
            </a:r>
          </a:p>
          <a:p>
            <a:endParaRPr lang="en-US" dirty="0"/>
          </a:p>
        </p:txBody>
      </p:sp>
    </p:spTree>
    <p:extLst>
      <p:ext uri="{BB962C8B-B14F-4D97-AF65-F5344CB8AC3E}">
        <p14:creationId xmlns:p14="http://schemas.microsoft.com/office/powerpoint/2010/main" val="193465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F834-37B4-472C-AC94-B4B233F9C01F}"/>
              </a:ext>
            </a:extLst>
          </p:cNvPr>
          <p:cNvSpPr>
            <a:spLocks noGrp="1"/>
          </p:cNvSpPr>
          <p:nvPr>
            <p:ph type="title"/>
          </p:nvPr>
        </p:nvSpPr>
        <p:spPr/>
        <p:txBody>
          <a:bodyPr>
            <a:normAutofit fontScale="90000"/>
          </a:bodyPr>
          <a:lstStyle/>
          <a:p>
            <a:r>
              <a:rPr lang="en-US" sz="4000" dirty="0"/>
              <a:t>Wrongly Decrypting the Affine Diagraph Cipher </a:t>
            </a:r>
          </a:p>
        </p:txBody>
      </p:sp>
      <p:pic>
        <p:nvPicPr>
          <p:cNvPr id="5" name="Content Placeholder 4" descr="A screenshot of a cell phone&#10;&#10;Description automatically generated">
            <a:extLst>
              <a:ext uri="{FF2B5EF4-FFF2-40B4-BE49-F238E27FC236}">
                <a16:creationId xmlns:a16="http://schemas.microsoft.com/office/drawing/2014/main" id="{802CBDAA-D029-4292-86ED-97AD30DE8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786" y="2115990"/>
            <a:ext cx="6912428" cy="4589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140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5A8A-79A6-4018-A12D-C31A618B295A}"/>
              </a:ext>
            </a:extLst>
          </p:cNvPr>
          <p:cNvSpPr>
            <a:spLocks noGrp="1"/>
          </p:cNvSpPr>
          <p:nvPr>
            <p:ph type="title"/>
          </p:nvPr>
        </p:nvSpPr>
        <p:spPr/>
        <p:txBody>
          <a:bodyPr/>
          <a:lstStyle/>
          <a:p>
            <a:r>
              <a:rPr lang="en-US" dirty="0"/>
              <a:t>A Better Decryption</a:t>
            </a:r>
          </a:p>
        </p:txBody>
      </p:sp>
      <p:pic>
        <p:nvPicPr>
          <p:cNvPr id="5" name="Content Placeholder 4">
            <a:extLst>
              <a:ext uri="{FF2B5EF4-FFF2-40B4-BE49-F238E27FC236}">
                <a16:creationId xmlns:a16="http://schemas.microsoft.com/office/drawing/2014/main" id="{E7B82538-85DE-435F-B012-1EBC6B64E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325" y="2198590"/>
            <a:ext cx="5163563" cy="304064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6E8C4DC-D685-4668-9482-B3E52C243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198590"/>
            <a:ext cx="5129716" cy="30406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2750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333C-DC63-4400-98BB-8E5BE125D658}"/>
              </a:ext>
            </a:extLst>
          </p:cNvPr>
          <p:cNvSpPr>
            <a:spLocks noGrp="1"/>
          </p:cNvSpPr>
          <p:nvPr>
            <p:ph type="title"/>
          </p:nvPr>
        </p:nvSpPr>
        <p:spPr/>
        <p:txBody>
          <a:bodyPr/>
          <a:lstStyle/>
          <a:p>
            <a:r>
              <a:rPr lang="en-US" dirty="0"/>
              <a:t>Determinant Check</a:t>
            </a:r>
          </a:p>
        </p:txBody>
      </p:sp>
      <p:pic>
        <p:nvPicPr>
          <p:cNvPr id="9" name="Content Placeholder 8" descr="A screenshot of a cell phone&#10;&#10;Description automatically generated">
            <a:extLst>
              <a:ext uri="{FF2B5EF4-FFF2-40B4-BE49-F238E27FC236}">
                <a16:creationId xmlns:a16="http://schemas.microsoft.com/office/drawing/2014/main" id="{5489F53F-06D6-454D-A5BD-41885BFAA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080" y="2444279"/>
            <a:ext cx="5249839" cy="3236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636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1E41-5865-4834-AD00-4F5FF65441A2}"/>
              </a:ext>
            </a:extLst>
          </p:cNvPr>
          <p:cNvSpPr>
            <a:spLocks noGrp="1"/>
          </p:cNvSpPr>
          <p:nvPr>
            <p:ph type="title"/>
          </p:nvPr>
        </p:nvSpPr>
        <p:spPr/>
        <p:txBody>
          <a:bodyPr/>
          <a:lstStyle/>
          <a:p>
            <a:r>
              <a:rPr lang="en-US" dirty="0"/>
              <a:t>Running the program</a:t>
            </a:r>
          </a:p>
        </p:txBody>
      </p:sp>
      <p:pic>
        <p:nvPicPr>
          <p:cNvPr id="7" name="Content Placeholder 4" descr="A picture containing bird&#10;&#10;Description automatically generated">
            <a:extLst>
              <a:ext uri="{FF2B5EF4-FFF2-40B4-BE49-F238E27FC236}">
                <a16:creationId xmlns:a16="http://schemas.microsoft.com/office/drawing/2014/main" id="{0C8CAA9D-CDF4-4337-9606-FC9A9ACD0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03312"/>
            <a:ext cx="4150976" cy="1851374"/>
          </a:xfrm>
          <a:prstGeom prst="rect">
            <a:avLst/>
          </a:prstGeom>
          <a:ln>
            <a:noFill/>
          </a:ln>
          <a:effectLst>
            <a:outerShdw blurRad="292100" dist="139700" dir="2700000" algn="tl" rotWithShape="0">
              <a:srgbClr val="333333">
                <a:alpha val="65000"/>
              </a:srgbClr>
            </a:outerShdw>
          </a:effectLst>
        </p:spPr>
      </p:pic>
      <p:pic>
        <p:nvPicPr>
          <p:cNvPr id="9" name="Picture 8" descr="A screenshot of a cell phone&#10;&#10;Description automatically generated">
            <a:extLst>
              <a:ext uri="{FF2B5EF4-FFF2-40B4-BE49-F238E27FC236}">
                <a16:creationId xmlns:a16="http://schemas.microsoft.com/office/drawing/2014/main" id="{C68335DF-08DA-4DE5-8909-A6C96C73A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373" y="2004812"/>
            <a:ext cx="4134427" cy="2848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88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B011-8D11-4884-9180-D4D1AE04E9F4}"/>
              </a:ext>
            </a:extLst>
          </p:cNvPr>
          <p:cNvSpPr>
            <a:spLocks noGrp="1"/>
          </p:cNvSpPr>
          <p:nvPr>
            <p:ph type="title"/>
          </p:nvPr>
        </p:nvSpPr>
        <p:spPr/>
        <p:txBody>
          <a:bodyPr/>
          <a:lstStyle/>
          <a:p>
            <a:r>
              <a:rPr lang="en-US" dirty="0"/>
              <a:t>Solutions for the Key</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661156A-6204-4836-A3ED-1A6B720097C5}"/>
                  </a:ext>
                </a:extLst>
              </p:cNvPr>
              <p:cNvSpPr/>
              <p:nvPr/>
            </p:nvSpPr>
            <p:spPr>
              <a:xfrm>
                <a:off x="3051175" y="3155101"/>
                <a:ext cx="5619785" cy="9135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𝑀</m:t>
                      </m:r>
                      <m:r>
                        <a:rPr lang="en-US" sz="3200" i="0">
                          <a:latin typeface="Cambria Math" panose="02040503050406030204" pitchFamily="18" charset="0"/>
                        </a:rPr>
                        <m:t>=</m:t>
                      </m:r>
                      <m:d>
                        <m:dPr>
                          <m:begChr m:val="["/>
                          <m:endChr m:val="]"/>
                          <m:ctrlPr>
                            <a:rPr lang="en-US" sz="3200" i="1">
                              <a:latin typeface="Cambria Math" panose="02040503050406030204" pitchFamily="18" charset="0"/>
                            </a:rPr>
                          </m:ctrlPr>
                        </m:dPr>
                        <m:e>
                          <m:m>
                            <m:mPr>
                              <m:plcHide m:val="on"/>
                              <m:mcs>
                                <m:mc>
                                  <m:mcPr>
                                    <m:count m:val="2"/>
                                    <m:mcJc m:val="center"/>
                                  </m:mcPr>
                                </m:mc>
                              </m:mcs>
                              <m:ctrlPr>
                                <a:rPr lang="en-US" sz="3200" i="1">
                                  <a:latin typeface="Cambria Math" panose="02040503050406030204" pitchFamily="18" charset="0"/>
                                </a:rPr>
                              </m:ctrlPr>
                            </m:mPr>
                            <m:mr>
                              <m:e>
                                <m:r>
                                  <a:rPr lang="en-US" sz="3200" i="0">
                                    <a:latin typeface="Cambria Math" panose="02040503050406030204" pitchFamily="18" charset="0"/>
                                  </a:rPr>
                                  <m:t>6</m:t>
                                </m:r>
                              </m:e>
                              <m:e>
                                <m:r>
                                  <a:rPr lang="en-US" sz="3200" i="0">
                                    <a:latin typeface="Cambria Math" panose="02040503050406030204" pitchFamily="18" charset="0"/>
                                  </a:rPr>
                                  <m:t>1</m:t>
                                </m:r>
                              </m:e>
                            </m:mr>
                            <m:mr>
                              <m:e>
                                <m:r>
                                  <a:rPr lang="en-US" sz="3200" i="0">
                                    <a:latin typeface="Cambria Math" panose="02040503050406030204" pitchFamily="18" charset="0"/>
                                  </a:rPr>
                                  <m:t>17</m:t>
                                </m:r>
                              </m:e>
                              <m:e>
                                <m:r>
                                  <a:rPr lang="en-US" sz="3200" i="0">
                                    <a:latin typeface="Cambria Math" panose="02040503050406030204" pitchFamily="18" charset="0"/>
                                  </a:rPr>
                                  <m:t>3</m:t>
                                </m:r>
                              </m:e>
                            </m:mr>
                          </m:m>
                        </m:e>
                      </m:d>
                      <m:r>
                        <a:rPr lang="en-US" sz="3200" i="0">
                          <a:latin typeface="Cambria Math" panose="02040503050406030204" pitchFamily="18" charset="0"/>
                        </a:rPr>
                        <m:t>     </m:t>
                      </m:r>
                      <m:r>
                        <a:rPr lang="en-US" sz="3200" i="1">
                          <a:latin typeface="Cambria Math" panose="02040503050406030204" pitchFamily="18" charset="0"/>
                        </a:rPr>
                        <m:t>𝑏</m:t>
                      </m:r>
                      <m:r>
                        <a:rPr lang="en-US" sz="3200" i="0">
                          <a:latin typeface="Cambria Math" panose="02040503050406030204" pitchFamily="18" charset="0"/>
                        </a:rPr>
                        <m:t>=</m:t>
                      </m:r>
                      <m:d>
                        <m:dPr>
                          <m:begChr m:val="["/>
                          <m:endChr m:val="]"/>
                          <m:ctrlPr>
                            <a:rPr lang="en-US" sz="3200" i="1">
                              <a:latin typeface="Cambria Math" panose="02040503050406030204" pitchFamily="18" charset="0"/>
                            </a:rPr>
                          </m:ctrlPr>
                        </m:dPr>
                        <m:e>
                          <m:eqArr>
                            <m:eqArrPr>
                              <m:ctrlPr>
                                <a:rPr lang="en-US" sz="3200" i="1">
                                  <a:latin typeface="Cambria Math" panose="02040503050406030204" pitchFamily="18" charset="0"/>
                                </a:rPr>
                              </m:ctrlPr>
                            </m:eqArrPr>
                            <m:e>
                              <m:r>
                                <a:rPr lang="en-US" sz="3200" i="0">
                                  <a:latin typeface="Cambria Math" panose="02040503050406030204" pitchFamily="18" charset="0"/>
                                </a:rPr>
                                <m:t>&amp;0</m:t>
                              </m:r>
                            </m:e>
                            <m:e>
                              <m:r>
                                <a:rPr lang="en-US" sz="3200" i="0">
                                  <a:latin typeface="Cambria Math" panose="02040503050406030204" pitchFamily="18" charset="0"/>
                                </a:rPr>
                                <m:t>&amp;0</m:t>
                              </m:r>
                            </m:e>
                          </m:eqArr>
                        </m:e>
                      </m:d>
                    </m:oMath>
                  </m:oMathPara>
                </a14:m>
                <a:endParaRPr lang="en-US" sz="3200" dirty="0"/>
              </a:p>
            </p:txBody>
          </p:sp>
        </mc:Choice>
        <mc:Fallback>
          <p:sp>
            <p:nvSpPr>
              <p:cNvPr id="6" name="Rectangle 5">
                <a:extLst>
                  <a:ext uri="{FF2B5EF4-FFF2-40B4-BE49-F238E27FC236}">
                    <a16:creationId xmlns:a16="http://schemas.microsoft.com/office/drawing/2014/main" id="{4661156A-6204-4836-A3ED-1A6B720097C5}"/>
                  </a:ext>
                </a:extLst>
              </p:cNvPr>
              <p:cNvSpPr>
                <a:spLocks noRot="1" noChangeAspect="1" noMove="1" noResize="1" noEditPoints="1" noAdjustHandles="1" noChangeArrowheads="1" noChangeShapeType="1" noTextEdit="1"/>
              </p:cNvSpPr>
              <p:nvPr/>
            </p:nvSpPr>
            <p:spPr>
              <a:xfrm>
                <a:off x="3051175" y="3155101"/>
                <a:ext cx="5619785" cy="913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5C03E260-E926-4B2F-B800-7F52429907DD}"/>
                  </a:ext>
                </a:extLst>
              </p:cNvPr>
              <p:cNvSpPr/>
              <p:nvPr/>
            </p:nvSpPr>
            <p:spPr>
              <a:xfrm>
                <a:off x="2797010" y="1956391"/>
                <a:ext cx="6128117" cy="102393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eqArr>
                            <m:eqArrPr>
                              <m:ctrlPr>
                                <a:rPr lang="en-US" sz="3200" i="1">
                                  <a:latin typeface="Cambria Math" panose="02040503050406030204" pitchFamily="18" charset="0"/>
                                </a:rPr>
                              </m:ctrlPr>
                            </m:eqArrPr>
                            <m:e>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2</m:t>
                                  </m:r>
                                </m:sub>
                              </m:sSub>
                            </m:e>
                          </m:eqArr>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1</m:t>
                                        </m:r>
                                      </m:sub>
                                    </m:sSub>
                                    <m:r>
                                      <a:rPr lang="en-US" sz="3200" i="1">
                                        <a:latin typeface="Cambria Math" panose="02040503050406030204" pitchFamily="18" charset="0"/>
                                      </a:rPr>
                                      <m:t>𝑚</m:t>
                                    </m:r>
                                  </m:e>
                                  <m:sub>
                                    <m:r>
                                      <a:rPr lang="en-US" sz="3200" i="1">
                                        <a:latin typeface="Cambria Math" panose="02040503050406030204" pitchFamily="18" charset="0"/>
                                      </a:rPr>
                                      <m:t>11</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𝑚</m:t>
                                    </m:r>
                                  </m:e>
                                  <m:sub>
                                    <m:r>
                                      <a:rPr lang="en-US" sz="3200" i="1">
                                        <a:latin typeface="Cambria Math" panose="02040503050406030204" pitchFamily="18" charset="0"/>
                                      </a:rPr>
                                      <m:t>12</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𝑚</m:t>
                                    </m:r>
                                  </m:e>
                                  <m:sub>
                                    <m:r>
                                      <a:rPr lang="en-US" sz="3200" i="1">
                                        <a:latin typeface="Cambria Math" panose="02040503050406030204" pitchFamily="18" charset="0"/>
                                      </a:rPr>
                                      <m:t>21</m:t>
                                    </m:r>
                                  </m:sub>
                                </m:sSub>
                              </m:e>
                              <m:e>
                                <m:sSub>
                                  <m:sSubPr>
                                    <m:ctrlPr>
                                      <a:rPr lang="en-US" sz="3200" i="1">
                                        <a:latin typeface="Cambria Math" panose="02040503050406030204" pitchFamily="18" charset="0"/>
                                      </a:rPr>
                                    </m:ctrlPr>
                                  </m:sSubPr>
                                  <m:e>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2</m:t>
                                        </m:r>
                                      </m:sub>
                                    </m:sSub>
                                    <m:r>
                                      <a:rPr lang="en-US" sz="3200" i="1">
                                        <a:latin typeface="Cambria Math" panose="02040503050406030204" pitchFamily="18" charset="0"/>
                                      </a:rPr>
                                      <m:t>𝑚</m:t>
                                    </m:r>
                                  </m:e>
                                  <m:sub>
                                    <m:r>
                                      <a:rPr lang="en-US" sz="3200" i="1">
                                        <a:latin typeface="Cambria Math" panose="02040503050406030204" pitchFamily="18" charset="0"/>
                                      </a:rPr>
                                      <m:t>22</m:t>
                                    </m:r>
                                  </m:sub>
                                </m:sSub>
                              </m:e>
                            </m:mr>
                          </m:m>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eqArr>
                            <m:eqArrPr>
                              <m:ctrlPr>
                                <a:rPr lang="en-US" sz="3200" i="1">
                                  <a:latin typeface="Cambria Math" panose="02040503050406030204" pitchFamily="18" charset="0"/>
                                </a:rPr>
                              </m:ctrlPr>
                            </m:eqArrPr>
                            <m:e>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e>
                          </m:eqArr>
                        </m:e>
                      </m:d>
                    </m:oMath>
                  </m:oMathPara>
                </a14:m>
                <a:endParaRPr lang="en-US" sz="3200" dirty="0"/>
              </a:p>
            </p:txBody>
          </p:sp>
        </mc:Choice>
        <mc:Fallback>
          <p:sp>
            <p:nvSpPr>
              <p:cNvPr id="7" name="Rectangle 6">
                <a:extLst>
                  <a:ext uri="{FF2B5EF4-FFF2-40B4-BE49-F238E27FC236}">
                    <a16:creationId xmlns:a16="http://schemas.microsoft.com/office/drawing/2014/main" id="{5C03E260-E926-4B2F-B800-7F52429907DD}"/>
                  </a:ext>
                </a:extLst>
              </p:cNvPr>
              <p:cNvSpPr>
                <a:spLocks noRot="1" noChangeAspect="1" noMove="1" noResize="1" noEditPoints="1" noAdjustHandles="1" noChangeArrowheads="1" noChangeShapeType="1" noTextEdit="1"/>
              </p:cNvSpPr>
              <p:nvPr/>
            </p:nvSpPr>
            <p:spPr>
              <a:xfrm>
                <a:off x="2797010" y="1956391"/>
                <a:ext cx="6128117" cy="102393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467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computer science">
            <a:extLst>
              <a:ext uri="{FF2B5EF4-FFF2-40B4-BE49-F238E27FC236}">
                <a16:creationId xmlns:a16="http://schemas.microsoft.com/office/drawing/2014/main" id="{A6EFF936-5CDB-46E2-8623-FA7B0FA0D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8C1138-46E1-449A-9CF4-61F643AEF246}"/>
              </a:ext>
            </a:extLst>
          </p:cNvPr>
          <p:cNvSpPr>
            <a:spLocks noGrp="1"/>
          </p:cNvSpPr>
          <p:nvPr>
            <p:ph type="title"/>
          </p:nvPr>
        </p:nvSpPr>
        <p:spPr/>
        <p:txBody>
          <a:bodyPr/>
          <a:lstStyle/>
          <a:p>
            <a:pPr algn="ctr"/>
            <a:r>
              <a:rPr lang="en-US" dirty="0">
                <a:solidFill>
                  <a:schemeClr val="bg1"/>
                </a:solidFill>
              </a:rPr>
              <a:t>Algorithm to Decrypt the Message</a:t>
            </a:r>
          </a:p>
        </p:txBody>
      </p:sp>
    </p:spTree>
    <p:extLst>
      <p:ext uri="{BB962C8B-B14F-4D97-AF65-F5344CB8AC3E}">
        <p14:creationId xmlns:p14="http://schemas.microsoft.com/office/powerpoint/2010/main" val="5287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852E-F1C0-4191-891A-0A96067CC461}"/>
              </a:ext>
            </a:extLst>
          </p:cNvPr>
          <p:cNvSpPr>
            <a:spLocks noGrp="1"/>
          </p:cNvSpPr>
          <p:nvPr>
            <p:ph type="title"/>
          </p:nvPr>
        </p:nvSpPr>
        <p:spPr/>
        <p:txBody>
          <a:bodyPr/>
          <a:lstStyle/>
          <a:p>
            <a:r>
              <a:rPr lang="en-US" dirty="0"/>
              <a:t>Decryption Key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9CB8B6-2A23-4AEC-95C4-292AC2DCC89E}"/>
                  </a:ext>
                </a:extLst>
              </p:cNvPr>
              <p:cNvSpPr>
                <a:spLocks noGrp="1"/>
              </p:cNvSpPr>
              <p:nvPr>
                <p:ph idx="1"/>
              </p:nvPr>
            </p:nvSpPr>
            <p:spPr/>
            <p:txBody>
              <a:bodyPr>
                <a:normAutofit/>
              </a:bodyPr>
              <a:lstStyle/>
              <a:p>
                <a:r>
                  <a:rPr lang="en-US" dirty="0"/>
                  <a:t>By multiplying both sides by the inverse matrix on the enciphering matrix we get the decryption key.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a:latin typeface="Cambria Math" panose="02040503050406030204" pitchFamily="18" charset="0"/>
                            </a:rPr>
                            <m:t>−1</m:t>
                          </m:r>
                        </m:sup>
                      </m:sSup>
                      <m:r>
                        <a:rPr lang="en-US" i="1">
                          <a:latin typeface="Cambria Math" panose="02040503050406030204" pitchFamily="18" charset="0"/>
                        </a:rPr>
                        <m:t>𝑐</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a:latin typeface="Cambria Math" panose="02040503050406030204" pitchFamily="18" charset="0"/>
                            </a:rPr>
                            <m:t>−1</m:t>
                          </m:r>
                        </m:sup>
                      </m:sSup>
                      <m:r>
                        <a:rPr lang="en-US" i="1">
                          <a:latin typeface="Cambria Math" panose="02040503050406030204" pitchFamily="18" charset="0"/>
                        </a:rPr>
                        <m:t>𝑏</m:t>
                      </m:r>
                    </m:oMath>
                  </m:oMathPara>
                </a14:m>
                <a:endParaRPr lang="en-US" dirty="0"/>
              </a:p>
              <a:p>
                <a:pPr marL="0" indent="0">
                  <a:buNone/>
                </a:pPr>
                <a:endParaRPr lang="en-US" dirty="0"/>
              </a:p>
              <a:p>
                <a:r>
                  <a:rPr lang="en-US" dirty="0"/>
                  <a:t>Then the inverse of our enciphering matrix is</a:t>
                </a:r>
              </a:p>
              <a:p>
                <a:pPr marL="0" indent="0" algn="ctr">
                  <a:buNone/>
                </a:pPr>
                <a:r>
                  <a:rPr lang="en-US" dirty="0"/>
                  <a:t> </a:t>
                </a:r>
                <a14:m>
                  <m:oMath xmlns:m="http://schemas.openxmlformats.org/officeDocument/2006/math">
                    <m:sSup>
                      <m:sSupPr>
                        <m:ctrlPr>
                          <a:rPr lang="en-US" i="1"/>
                        </m:ctrlPr>
                      </m:sSupPr>
                      <m:e>
                        <m:r>
                          <a:rPr lang="en-US" i="1"/>
                          <m:t>𝑀</m:t>
                        </m:r>
                      </m:e>
                      <m:sup>
                        <m:r>
                          <a:rPr lang="en-US" i="1"/>
                          <m:t>−1</m:t>
                        </m:r>
                      </m:sup>
                    </m:sSup>
                    <m:r>
                      <a:rPr lang="en-US" i="1"/>
                      <m:t>=</m:t>
                    </m:r>
                    <m:d>
                      <m:dPr>
                        <m:begChr m:val="["/>
                        <m:endChr m:val="]"/>
                        <m:ctrlPr>
                          <a:rPr lang="en-US" i="1"/>
                        </m:ctrlPr>
                      </m:dPr>
                      <m:e>
                        <m:m>
                          <m:mPr>
                            <m:mcs>
                              <m:mc>
                                <m:mcPr>
                                  <m:count m:val="2"/>
                                  <m:mcJc m:val="center"/>
                                </m:mcPr>
                              </m:mc>
                            </m:mcs>
                            <m:ctrlPr>
                              <a:rPr lang="en-US" i="1"/>
                            </m:ctrlPr>
                          </m:mPr>
                          <m:mr>
                            <m:e>
                              <m:r>
                                <a:rPr lang="en-US" i="1"/>
                                <m:t>3</m:t>
                              </m:r>
                            </m:e>
                            <m:e>
                              <m:r>
                                <a:rPr lang="en-US" i="1"/>
                                <m:t>25</m:t>
                              </m:r>
                            </m:e>
                          </m:mr>
                          <m:mr>
                            <m:e>
                              <m:r>
                                <a:rPr lang="en-US" i="1"/>
                                <m:t>9</m:t>
                              </m:r>
                            </m:e>
                            <m:e>
                              <m:r>
                                <a:rPr lang="en-US" i="1"/>
                                <m:t>6</m:t>
                              </m:r>
                            </m:e>
                          </m:mr>
                        </m:m>
                      </m:e>
                    </m:d>
                  </m:oMath>
                </a14:m>
                <a:endParaRPr lang="en-US" dirty="0"/>
              </a:p>
              <a:p>
                <a:r>
                  <a:rPr lang="en-US" dirty="0"/>
                  <a:t>Giving us an equation to solve </a:t>
                </a:r>
                <a:r>
                  <a:rPr lang="en-US" i="1" dirty="0"/>
                  <a:t>p</a:t>
                </a:r>
                <a:r>
                  <a:rPr lang="en-US" dirty="0"/>
                  <a:t> given </a:t>
                </a:r>
                <a:r>
                  <a:rPr lang="en-US" i="1" dirty="0"/>
                  <a:t>c </a:t>
                </a:r>
              </a:p>
              <a:p>
                <a:pPr marL="0" indent="0">
                  <a:buNone/>
                </a:pPr>
                <a:r>
                  <a:rPr lang="en-US" dirty="0"/>
                  <a:t>(remember b is a vector of zeros)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25</m:t>
                                </m:r>
                              </m:e>
                            </m:mr>
                            <m:mr>
                              <m:e>
                                <m:r>
                                  <a:rPr lang="en-US" i="1">
                                    <a:latin typeface="Cambria Math" panose="02040503050406030204" pitchFamily="18" charset="0"/>
                                  </a:rPr>
                                  <m:t>9</m:t>
                                </m:r>
                              </m:e>
                              <m:e>
                                <m:r>
                                  <a:rPr lang="en-US" i="1">
                                    <a:latin typeface="Cambria Math" panose="02040503050406030204" pitchFamily="18" charset="0"/>
                                  </a:rPr>
                                  <m:t>6</m:t>
                                </m:r>
                              </m:e>
                            </m:mr>
                          </m:m>
                        </m:e>
                      </m:d>
                      <m:r>
                        <a:rPr lang="en-US" i="1">
                          <a:latin typeface="Cambria Math" panose="02040503050406030204" pitchFamily="18" charset="0"/>
                        </a:rPr>
                        <m:t>𝑐</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969CB8B6-2A23-4AEC-95C4-292AC2DCC89E}"/>
                  </a:ext>
                </a:extLst>
              </p:cNvPr>
              <p:cNvSpPr>
                <a:spLocks noGrp="1" noRot="1" noChangeAspect="1" noMove="1" noResize="1" noEditPoints="1" noAdjustHandles="1" noChangeArrowheads="1" noChangeShapeType="1" noTextEdit="1"/>
              </p:cNvSpPr>
              <p:nvPr>
                <p:ph idx="1"/>
              </p:nvPr>
            </p:nvSpPr>
            <p:spPr>
              <a:blipFill>
                <a:blip r:embed="rId2"/>
                <a:stretch>
                  <a:fillRect l="-442" t="-4146"/>
                </a:stretch>
              </a:blipFill>
            </p:spPr>
            <p:txBody>
              <a:bodyPr/>
              <a:lstStyle/>
              <a:p>
                <a:r>
                  <a:rPr lang="en-US">
                    <a:noFill/>
                  </a:rPr>
                  <a:t> </a:t>
                </a:r>
              </a:p>
            </p:txBody>
          </p:sp>
        </mc:Fallback>
      </mc:AlternateContent>
    </p:spTree>
    <p:extLst>
      <p:ext uri="{BB962C8B-B14F-4D97-AF65-F5344CB8AC3E}">
        <p14:creationId xmlns:p14="http://schemas.microsoft.com/office/powerpoint/2010/main" val="104177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8C80-2BFD-4FC6-AEEB-7A06EFA25C88}"/>
              </a:ext>
            </a:extLst>
          </p:cNvPr>
          <p:cNvSpPr>
            <a:spLocks noGrp="1"/>
          </p:cNvSpPr>
          <p:nvPr>
            <p:ph type="title"/>
          </p:nvPr>
        </p:nvSpPr>
        <p:spPr/>
        <p:txBody>
          <a:bodyPr/>
          <a:lstStyle/>
          <a:p>
            <a:r>
              <a:rPr lang="en-US" dirty="0"/>
              <a:t>Decryption Key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765AB8-751A-44C8-A1A6-39782D2321B9}"/>
                  </a:ext>
                </a:extLst>
              </p:cNvPr>
              <p:cNvSpPr>
                <a:spLocks noGrp="1"/>
              </p:cNvSpPr>
              <p:nvPr>
                <p:ph idx="1"/>
              </p:nvPr>
            </p:nvSpPr>
            <p:spPr/>
            <p:txBody>
              <a:bodyPr>
                <a:normAutofit/>
              </a:bodyPr>
              <a:lstStyle/>
              <a:p>
                <a:r>
                  <a:rPr lang="en-US" dirty="0"/>
                  <a:t>Then we can now plug in any pair of the coded text into this equation as c</a:t>
                </a:r>
                <a:r>
                  <a:rPr lang="en-US" baseline="-25000" dirty="0"/>
                  <a:t>1</a:t>
                </a:r>
                <a:r>
                  <a:rPr lang="en-US" dirty="0"/>
                  <a:t> and c</a:t>
                </a:r>
                <a:r>
                  <a:rPr lang="en-US" baseline="-25000" dirty="0"/>
                  <a:t>2</a:t>
                </a:r>
                <a:r>
                  <a:rPr lang="en-US" dirty="0"/>
                  <a:t> to get the plain text pair p</a:t>
                </a:r>
                <a:r>
                  <a:rPr lang="en-US" baseline="-25000" dirty="0"/>
                  <a:t>1</a:t>
                </a:r>
                <a:r>
                  <a:rPr lang="en-US" dirty="0"/>
                  <a:t> and p</a:t>
                </a:r>
                <a:r>
                  <a:rPr lang="en-US" baseline="-25000" dirty="0"/>
                  <a:t>2</a:t>
                </a:r>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eqArr>
                        </m:e>
                      </m:d>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25</m:t>
                                </m:r>
                              </m:e>
                            </m:mr>
                            <m:mr>
                              <m:e>
                                <m:r>
                                  <a:rPr lang="en-US" i="1">
                                    <a:latin typeface="Cambria Math" panose="02040503050406030204" pitchFamily="18" charset="0"/>
                                  </a:rPr>
                                  <m:t>9</m:t>
                                </m:r>
                              </m:e>
                              <m:e>
                                <m:r>
                                  <a:rPr lang="en-US" i="1">
                                    <a:latin typeface="Cambria Math" panose="02040503050406030204" pitchFamily="18" charset="0"/>
                                  </a:rPr>
                                  <m:t>6</m:t>
                                </m:r>
                              </m:e>
                            </m:mr>
                          </m:m>
                        </m:e>
                      </m:d>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qArr>
                        </m:e>
                      </m:d>
                    </m:oMath>
                  </m:oMathPara>
                </a14:m>
                <a:endParaRPr lang="en-US" dirty="0"/>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0" smtClean="0">
                              <a:latin typeface="Cambria Math" panose="02040503050406030204" pitchFamily="18" charset="0"/>
                            </a:rPr>
                          </m:ctrlPr>
                        </m:dPr>
                        <m:e>
                          <m:r>
                            <a:rPr lang="en-US" b="0" i="0"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0" smtClean="0">
                              <a:latin typeface="Cambria Math" panose="02040503050406030204" pitchFamily="18" charset="0"/>
                            </a:rPr>
                            <m:t>+25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m:rPr>
                          <m:sty m:val="p"/>
                        </m:rPr>
                        <a:rPr lang="en-US" b="0" i="0" smtClean="0">
                          <a:latin typeface="Cambria Math" panose="02040503050406030204" pitchFamily="18" charset="0"/>
                        </a:rPr>
                        <m:t>mod</m:t>
                      </m:r>
                      <m:r>
                        <a:rPr lang="en-US" b="0" i="0" smtClean="0">
                          <a:latin typeface="Cambria Math" panose="02040503050406030204" pitchFamily="18" charset="0"/>
                        </a:rPr>
                        <m:t>26</m:t>
                      </m:r>
                    </m:oMath>
                  </m:oMathPara>
                </a14:m>
                <a:endParaRPr lang="en-US" dirty="0"/>
              </a:p>
              <a:p>
                <a:pPr marL="0" indent="0" algn="ctr">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9</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𝑚𝑜𝑑</m:t>
                      </m:r>
                      <m:r>
                        <a:rPr lang="en-US" b="0" i="1" smtClean="0">
                          <a:latin typeface="Cambria Math" panose="02040503050406030204" pitchFamily="18" charset="0"/>
                        </a:rPr>
                        <m:t>26</m:t>
                      </m:r>
                    </m:oMath>
                  </m:oMathPara>
                </a14:m>
                <a:endParaRPr lang="en-US" dirty="0"/>
              </a:p>
            </p:txBody>
          </p:sp>
        </mc:Choice>
        <mc:Fallback>
          <p:sp>
            <p:nvSpPr>
              <p:cNvPr id="3" name="Content Placeholder 2">
                <a:extLst>
                  <a:ext uri="{FF2B5EF4-FFF2-40B4-BE49-F238E27FC236}">
                    <a16:creationId xmlns:a16="http://schemas.microsoft.com/office/drawing/2014/main" id="{C7765AB8-751A-44C8-A1A6-39782D2321B9}"/>
                  </a:ext>
                </a:extLst>
              </p:cNvPr>
              <p:cNvSpPr>
                <a:spLocks noGrp="1" noRot="1" noChangeAspect="1" noMove="1" noResize="1" noEditPoints="1" noAdjustHandles="1" noChangeArrowheads="1" noChangeShapeType="1" noTextEdit="1"/>
              </p:cNvSpPr>
              <p:nvPr>
                <p:ph idx="1"/>
              </p:nvPr>
            </p:nvSpPr>
            <p:spPr>
              <a:blipFill>
                <a:blip r:embed="rId2"/>
                <a:stretch>
                  <a:fillRect l="-221"/>
                </a:stretch>
              </a:blipFill>
            </p:spPr>
            <p:txBody>
              <a:bodyPr/>
              <a:lstStyle/>
              <a:p>
                <a:r>
                  <a:rPr lang="en-US">
                    <a:noFill/>
                  </a:rPr>
                  <a:t> </a:t>
                </a:r>
              </a:p>
            </p:txBody>
          </p:sp>
        </mc:Fallback>
      </mc:AlternateContent>
    </p:spTree>
    <p:extLst>
      <p:ext uri="{BB962C8B-B14F-4D97-AF65-F5344CB8AC3E}">
        <p14:creationId xmlns:p14="http://schemas.microsoft.com/office/powerpoint/2010/main" val="90471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C755-B6BB-4210-84F6-BF6128FFCA49}"/>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B1326B7A-0026-4D18-B2BA-2A13CB035CD2}"/>
              </a:ext>
            </a:extLst>
          </p:cNvPr>
          <p:cNvSpPr txBox="1"/>
          <p:nvPr/>
        </p:nvSpPr>
        <p:spPr>
          <a:xfrm>
            <a:off x="581192" y="2551837"/>
            <a:ext cx="1082399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this presentation we will discuss how to decrypt affine diagraph ciphers using algorithm development, number theory, and linear algebra. In this project I was given a code 674 characters long to decrypt. I was also given three essentials to decrypt this code. First, I was told that the first tens letters of the code decrypted reads “ARCHIMEDES”. Second, I was told this code was encrypted with an affine diagraph cipher.  Lastly, I was given a professor of mathematics as a supervisor. </a:t>
            </a:r>
          </a:p>
          <a:p>
            <a:endParaRPr lang="en-US" dirty="0"/>
          </a:p>
        </p:txBody>
      </p:sp>
    </p:spTree>
    <p:extLst>
      <p:ext uri="{BB962C8B-B14F-4D97-AF65-F5344CB8AC3E}">
        <p14:creationId xmlns:p14="http://schemas.microsoft.com/office/powerpoint/2010/main" val="129258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E647-D05F-44EA-A75E-F03F8A296DDB}"/>
              </a:ext>
            </a:extLst>
          </p:cNvPr>
          <p:cNvSpPr>
            <a:spLocks noGrp="1"/>
          </p:cNvSpPr>
          <p:nvPr>
            <p:ph type="title"/>
          </p:nvPr>
        </p:nvSpPr>
        <p:spPr/>
        <p:txBody>
          <a:bodyPr/>
          <a:lstStyle/>
          <a:p>
            <a:r>
              <a:rPr lang="en-US" dirty="0"/>
              <a:t>Algorithm to Decrypt the Message</a:t>
            </a:r>
          </a:p>
        </p:txBody>
      </p:sp>
      <p:pic>
        <p:nvPicPr>
          <p:cNvPr id="5" name="Content Placeholder 4" descr="A screenshot of a cell phone&#10;&#10;Description automatically generated">
            <a:extLst>
              <a:ext uri="{FF2B5EF4-FFF2-40B4-BE49-F238E27FC236}">
                <a16:creationId xmlns:a16="http://schemas.microsoft.com/office/drawing/2014/main" id="{2940904C-D1C7-4155-96AB-F74534097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471" y="2415157"/>
            <a:ext cx="2915057" cy="3210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79965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EE8B-1352-4254-B61A-24154FEBF892}"/>
              </a:ext>
            </a:extLst>
          </p:cNvPr>
          <p:cNvSpPr>
            <a:spLocks noGrp="1"/>
          </p:cNvSpPr>
          <p:nvPr>
            <p:ph type="title"/>
          </p:nvPr>
        </p:nvSpPr>
        <p:spPr/>
        <p:txBody>
          <a:bodyPr/>
          <a:lstStyle/>
          <a:p>
            <a:r>
              <a:rPr lang="en-US" dirty="0"/>
              <a:t>Running the Message Decryption Program</a:t>
            </a:r>
          </a:p>
        </p:txBody>
      </p:sp>
      <p:pic>
        <p:nvPicPr>
          <p:cNvPr id="5" name="Content Placeholder 4" descr="A screenshot of a cell phone&#10;&#10;Description automatically generated">
            <a:extLst>
              <a:ext uri="{FF2B5EF4-FFF2-40B4-BE49-F238E27FC236}">
                <a16:creationId xmlns:a16="http://schemas.microsoft.com/office/drawing/2014/main" id="{F0EEC8D8-342E-47DC-B3BA-9A31DCA76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4206" y="2357910"/>
            <a:ext cx="6363588" cy="3010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8736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1218-F901-49F4-A1AD-5B40D62C01E5}"/>
              </a:ext>
            </a:extLst>
          </p:cNvPr>
          <p:cNvSpPr>
            <a:spLocks noGrp="1"/>
          </p:cNvSpPr>
          <p:nvPr>
            <p:ph type="title"/>
          </p:nvPr>
        </p:nvSpPr>
        <p:spPr/>
        <p:txBody>
          <a:bodyPr/>
          <a:lstStyle/>
          <a:p>
            <a:r>
              <a:rPr lang="en-US" dirty="0"/>
              <a:t>Decoded Message</a:t>
            </a:r>
          </a:p>
        </p:txBody>
      </p:sp>
      <p:sp>
        <p:nvSpPr>
          <p:cNvPr id="3" name="Content Placeholder 2">
            <a:extLst>
              <a:ext uri="{FF2B5EF4-FFF2-40B4-BE49-F238E27FC236}">
                <a16:creationId xmlns:a16="http://schemas.microsoft.com/office/drawing/2014/main" id="{CDB22A74-AF85-4763-8AC8-B781923899BA}"/>
              </a:ext>
            </a:extLst>
          </p:cNvPr>
          <p:cNvSpPr>
            <a:spLocks noGrp="1"/>
          </p:cNvSpPr>
          <p:nvPr>
            <p:ph idx="1"/>
          </p:nvPr>
        </p:nvSpPr>
        <p:spPr/>
        <p:txBody>
          <a:bodyPr>
            <a:normAutofit/>
          </a:bodyPr>
          <a:lstStyle/>
          <a:p>
            <a:pPr marL="0" indent="0">
              <a:buNone/>
            </a:pPr>
            <a:r>
              <a:rPr lang="en-US" dirty="0"/>
              <a:t>“Archimedes like Plato held that it was undesirable for a philosopher to seek the results of science to any practical use but in fact he did introduce a large number of inventions. The stories of the detection of the fraudulent gold smith and of the use of burning lasses to destroy the ships of the roman blockading squadron will recur to most readers. Perhaps it is not as well known that Hiero who had built ships so large that he could not launch it off the slips applied to Archimedes the difficulty was overcome by means of an apparatus of cog wheels worked by an endless screw, but we are not told exactly how the machine was used it is said that it was on this occasion in acknowledging the compliments of Hiero that Archimedes made the well known remark that had he but a fixed fulcrum could move the earth.”</a:t>
            </a:r>
          </a:p>
        </p:txBody>
      </p:sp>
    </p:spTree>
    <p:extLst>
      <p:ext uri="{BB962C8B-B14F-4D97-AF65-F5344CB8AC3E}">
        <p14:creationId xmlns:p14="http://schemas.microsoft.com/office/powerpoint/2010/main" val="725280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6CFA-1AA1-4C6E-90F8-2EC2956026E2}"/>
              </a:ext>
            </a:extLst>
          </p:cNvPr>
          <p:cNvSpPr>
            <a:spLocks noGrp="1"/>
          </p:cNvSpPr>
          <p:nvPr>
            <p:ph type="title"/>
          </p:nvPr>
        </p:nvSpPr>
        <p:spPr/>
        <p:txBody>
          <a:bodyPr/>
          <a:lstStyle/>
          <a:p>
            <a:pPr algn="ctr"/>
            <a:r>
              <a:rPr lang="en-US" dirty="0"/>
              <a:t>Thank you for your time</a:t>
            </a:r>
          </a:p>
        </p:txBody>
      </p:sp>
      <p:pic>
        <p:nvPicPr>
          <p:cNvPr id="5" name="Content Placeholder 4" descr="A couple of people posing for the camera&#10;&#10;Description automatically generated">
            <a:extLst>
              <a:ext uri="{FF2B5EF4-FFF2-40B4-BE49-F238E27FC236}">
                <a16:creationId xmlns:a16="http://schemas.microsoft.com/office/drawing/2014/main" id="{2D9ED79C-B0C6-46AF-8CE6-076D1863ED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0291" y="2181225"/>
            <a:ext cx="3651417" cy="3678238"/>
          </a:xfrm>
        </p:spPr>
      </p:pic>
    </p:spTree>
    <p:extLst>
      <p:ext uri="{BB962C8B-B14F-4D97-AF65-F5344CB8AC3E}">
        <p14:creationId xmlns:p14="http://schemas.microsoft.com/office/powerpoint/2010/main" val="23543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B2B3-CFBC-49E5-AD90-3CA24757B17B}"/>
              </a:ext>
            </a:extLst>
          </p:cNvPr>
          <p:cNvSpPr>
            <a:spLocks noGrp="1"/>
          </p:cNvSpPr>
          <p:nvPr>
            <p:ph type="title"/>
          </p:nvPr>
        </p:nvSpPr>
        <p:spPr/>
        <p:txBody>
          <a:bodyPr/>
          <a:lstStyle/>
          <a:p>
            <a:r>
              <a:rPr lang="en-US" dirty="0"/>
              <a:t>Cryptography</a:t>
            </a:r>
          </a:p>
        </p:txBody>
      </p:sp>
      <p:sp>
        <p:nvSpPr>
          <p:cNvPr id="4" name="TextBox 3">
            <a:extLst>
              <a:ext uri="{FF2B5EF4-FFF2-40B4-BE49-F238E27FC236}">
                <a16:creationId xmlns:a16="http://schemas.microsoft.com/office/drawing/2014/main" id="{17F66FFF-541E-4C09-AB0F-B09D16F4AE7E}"/>
              </a:ext>
            </a:extLst>
          </p:cNvPr>
          <p:cNvSpPr txBox="1"/>
          <p:nvPr/>
        </p:nvSpPr>
        <p:spPr>
          <a:xfrm>
            <a:off x="297766" y="2274838"/>
            <a:ext cx="1131304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To first explain the affine diagraph cipher and how it was decoded, we need to first understand cryptography at a basic level. Cryptography is the idea of encoding messages securely without having someone unintended being able to decode the message themselves. Cryptography in mathematics usually involves taking a letter and mapping it onto a number. For example naturally A=1,B=2,…,Z=26. After a letter has been mapped onto its corresponding number, we then preform some strategy to decrypt the message so that no one else besides the intended party can access it. There are many ways to decrypt messages, but in this presentation, we will focus affine diagraph cipher. To explain this more complicated cipher, we must first understand how ciphers work in detail. </a:t>
            </a:r>
          </a:p>
          <a:p>
            <a:endParaRPr lang="en-US" dirty="0"/>
          </a:p>
        </p:txBody>
      </p:sp>
    </p:spTree>
    <p:extLst>
      <p:ext uri="{BB962C8B-B14F-4D97-AF65-F5344CB8AC3E}">
        <p14:creationId xmlns:p14="http://schemas.microsoft.com/office/powerpoint/2010/main" val="302507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62C8-3EF0-4C52-A1EE-D43FB22BDED4}"/>
              </a:ext>
            </a:extLst>
          </p:cNvPr>
          <p:cNvSpPr>
            <a:spLocks noGrp="1"/>
          </p:cNvSpPr>
          <p:nvPr>
            <p:ph type="title"/>
          </p:nvPr>
        </p:nvSpPr>
        <p:spPr/>
        <p:txBody>
          <a:bodyPr/>
          <a:lstStyle/>
          <a:p>
            <a:r>
              <a:rPr lang="en-US" dirty="0"/>
              <a:t>The Shift Index</a:t>
            </a:r>
          </a:p>
        </p:txBody>
      </p:sp>
      <p:sp>
        <p:nvSpPr>
          <p:cNvPr id="3" name="Content Placeholder 2">
            <a:extLst>
              <a:ext uri="{FF2B5EF4-FFF2-40B4-BE49-F238E27FC236}">
                <a16:creationId xmlns:a16="http://schemas.microsoft.com/office/drawing/2014/main" id="{C085AE54-68A3-43A9-9AAE-0F630904364E}"/>
              </a:ext>
            </a:extLst>
          </p:cNvPr>
          <p:cNvSpPr>
            <a:spLocks noGrp="1"/>
          </p:cNvSpPr>
          <p:nvPr>
            <p:ph idx="1"/>
          </p:nvPr>
        </p:nvSpPr>
        <p:spPr>
          <a:xfrm>
            <a:off x="838200" y="1825625"/>
            <a:ext cx="10515600" cy="2839140"/>
          </a:xfrm>
        </p:spPr>
        <p:txBody>
          <a:bodyPr/>
          <a:lstStyle/>
          <a:p>
            <a:r>
              <a:rPr lang="en-US" dirty="0"/>
              <a:t>The shift index only takes a letter and assigns it a number, and then maps it to a different letter based on the step size. This is one of the simplest ideas in cryptography and is also the easiest to crack. The issue with this is the code is easily cracked by counting the frequency of the letters, and then finding the difference between the two most common letters and there's the shift index. Now the entire message can easily be deciphered. </a:t>
            </a:r>
          </a:p>
          <a:p>
            <a:endParaRPr lang="en-US" dirty="0"/>
          </a:p>
        </p:txBody>
      </p:sp>
      <p:grpSp>
        <p:nvGrpSpPr>
          <p:cNvPr id="14" name="Group 13">
            <a:extLst>
              <a:ext uri="{FF2B5EF4-FFF2-40B4-BE49-F238E27FC236}">
                <a16:creationId xmlns:a16="http://schemas.microsoft.com/office/drawing/2014/main" id="{E683A416-3D9B-4D38-AA01-D536894569D0}"/>
              </a:ext>
            </a:extLst>
          </p:cNvPr>
          <p:cNvGrpSpPr/>
          <p:nvPr/>
        </p:nvGrpSpPr>
        <p:grpSpPr>
          <a:xfrm>
            <a:off x="1963611" y="5060026"/>
            <a:ext cx="8264777" cy="1219396"/>
            <a:chOff x="856496" y="5498068"/>
            <a:chExt cx="7259660" cy="1219396"/>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857F9F2-4237-49E2-8C37-9FD5B376ACFC}"/>
                    </a:ext>
                  </a:extLst>
                </p:cNvPr>
                <p:cNvSpPr txBox="1"/>
                <p:nvPr/>
              </p:nvSpPr>
              <p:spPr>
                <a:xfrm>
                  <a:off x="856496" y="5865628"/>
                  <a:ext cx="3372278" cy="8518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𝑚</m:t>
                            </m:r>
                          </m:e>
                        </m:d>
                        <m:r>
                          <m:rPr>
                            <m:sty m:val="p"/>
                          </m:rPr>
                          <a:rPr lang="en-US" sz="2800" b="0" i="0" smtClean="0">
                            <a:latin typeface="Cambria Math" panose="02040503050406030204" pitchFamily="18" charset="0"/>
                          </a:rPr>
                          <m:t>mod</m:t>
                        </m:r>
                        <m:r>
                          <a:rPr lang="en-US" sz="2800" b="0" i="0" smtClean="0">
                            <a:latin typeface="Cambria Math" panose="02040503050406030204" pitchFamily="18" charset="0"/>
                          </a:rPr>
                          <m:t>26</m:t>
                        </m:r>
                      </m:oMath>
                    </m:oMathPara>
                  </a14:m>
                  <a:endParaRPr lang="en-US" sz="2800" dirty="0"/>
                </a:p>
              </p:txBody>
            </p:sp>
          </mc:Choice>
          <mc:Fallback xmlns="">
            <p:sp>
              <p:nvSpPr>
                <p:cNvPr id="15" name="TextBox 14">
                  <a:extLst>
                    <a:ext uri="{FF2B5EF4-FFF2-40B4-BE49-F238E27FC236}">
                      <a16:creationId xmlns:a16="http://schemas.microsoft.com/office/drawing/2014/main" id="{C857F9F2-4237-49E2-8C37-9FD5B376ACFC}"/>
                    </a:ext>
                  </a:extLst>
                </p:cNvPr>
                <p:cNvSpPr txBox="1">
                  <a:spLocks noRot="1" noChangeAspect="1" noMove="1" noResize="1" noEditPoints="1" noAdjustHandles="1" noChangeArrowheads="1" noChangeShapeType="1" noTextEdit="1"/>
                </p:cNvSpPr>
                <p:nvPr/>
              </p:nvSpPr>
              <p:spPr>
                <a:xfrm>
                  <a:off x="856496" y="5865628"/>
                  <a:ext cx="3372278" cy="851836"/>
                </a:xfrm>
                <a:prstGeom prst="rect">
                  <a:avLst/>
                </a:prstGeom>
                <a:blipFill>
                  <a:blip r:embed="rId2"/>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1983AD2-BFCE-46CA-B28A-BD94E1994AE4}"/>
                </a:ext>
              </a:extLst>
            </p:cNvPr>
            <p:cNvSpPr txBox="1"/>
            <p:nvPr/>
          </p:nvSpPr>
          <p:spPr>
            <a:xfrm>
              <a:off x="1541720" y="5498068"/>
              <a:ext cx="2135328" cy="369332"/>
            </a:xfrm>
            <a:prstGeom prst="rect">
              <a:avLst/>
            </a:prstGeom>
            <a:noFill/>
          </p:spPr>
          <p:txBody>
            <a:bodyPr wrap="none" rtlCol="0">
              <a:spAutoFit/>
            </a:bodyPr>
            <a:lstStyle/>
            <a:p>
              <a:r>
                <a:rPr lang="en-US" dirty="0"/>
                <a:t>Encryption Equation</a:t>
              </a:r>
            </a:p>
          </p:txBody>
        </p:sp>
        <p:sp>
          <p:nvSpPr>
            <p:cNvPr id="17" name="TextBox 16">
              <a:extLst>
                <a:ext uri="{FF2B5EF4-FFF2-40B4-BE49-F238E27FC236}">
                  <a16:creationId xmlns:a16="http://schemas.microsoft.com/office/drawing/2014/main" id="{A056BD8C-B7D4-4940-95CD-AEFDDFF41B1B}"/>
                </a:ext>
              </a:extLst>
            </p:cNvPr>
            <p:cNvSpPr txBox="1"/>
            <p:nvPr/>
          </p:nvSpPr>
          <p:spPr>
            <a:xfrm>
              <a:off x="5086268" y="5498068"/>
              <a:ext cx="2152962" cy="369332"/>
            </a:xfrm>
            <a:prstGeom prst="rect">
              <a:avLst/>
            </a:prstGeom>
            <a:noFill/>
          </p:spPr>
          <p:txBody>
            <a:bodyPr wrap="none" rtlCol="0">
              <a:spAutoFit/>
            </a:bodyPr>
            <a:lstStyle/>
            <a:p>
              <a:r>
                <a:rPr lang="en-US" dirty="0"/>
                <a:t>Decryption Equation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EF8B4F9-D342-4CD3-8FBA-FA5A7663D7AF}"/>
                    </a:ext>
                  </a:extLst>
                </p:cNvPr>
                <p:cNvSpPr txBox="1"/>
                <p:nvPr/>
              </p:nvSpPr>
              <p:spPr>
                <a:xfrm>
                  <a:off x="4743878" y="5865627"/>
                  <a:ext cx="3372278" cy="430887"/>
                </a:xfrm>
                <a:prstGeom prst="rect">
                  <a:avLst/>
                </a:prstGeom>
                <a:noFill/>
              </p:spPr>
              <p:txBody>
                <a:bodyPr wrap="square" lIns="0" tIns="0" rIns="0" bIns="0" rtlCol="0">
                  <a:spAutoFit/>
                </a:bodyPr>
                <a:lstStyle/>
                <a:p>
                  <a:r>
                    <a:rPr lang="en-US" sz="2800" dirty="0"/>
                    <a:t>p</a:t>
                  </a:r>
                  <a:r>
                    <a:rPr lang="en-US" sz="2800" b="0" dirty="0"/>
                    <a:t>(c)</a:t>
                  </a:r>
                  <a14:m>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𝑚</m:t>
                          </m:r>
                        </m:e>
                      </m:d>
                      <m:r>
                        <m:rPr>
                          <m:sty m:val="p"/>
                        </m:rPr>
                        <a:rPr lang="en-US" sz="2800" b="0" i="0" smtClean="0">
                          <a:latin typeface="Cambria Math" panose="02040503050406030204" pitchFamily="18" charset="0"/>
                        </a:rPr>
                        <m:t>mod</m:t>
                      </m:r>
                      <m:r>
                        <a:rPr lang="en-US" sz="2800" b="0" i="0" smtClean="0">
                          <a:latin typeface="Cambria Math" panose="02040503050406030204" pitchFamily="18" charset="0"/>
                        </a:rPr>
                        <m:t>26</m:t>
                      </m:r>
                    </m:oMath>
                  </a14:m>
                  <a:endParaRPr lang="en-US" sz="2800" dirty="0"/>
                </a:p>
              </p:txBody>
            </p:sp>
          </mc:Choice>
          <mc:Fallback xmlns="">
            <p:sp>
              <p:nvSpPr>
                <p:cNvPr id="18" name="TextBox 17">
                  <a:extLst>
                    <a:ext uri="{FF2B5EF4-FFF2-40B4-BE49-F238E27FC236}">
                      <a16:creationId xmlns:a16="http://schemas.microsoft.com/office/drawing/2014/main" id="{9EF8B4F9-D342-4CD3-8FBA-FA5A7663D7AF}"/>
                    </a:ext>
                  </a:extLst>
                </p:cNvPr>
                <p:cNvSpPr txBox="1">
                  <a:spLocks noRot="1" noChangeAspect="1" noMove="1" noResize="1" noEditPoints="1" noAdjustHandles="1" noChangeArrowheads="1" noChangeShapeType="1" noTextEdit="1"/>
                </p:cNvSpPr>
                <p:nvPr/>
              </p:nvSpPr>
              <p:spPr>
                <a:xfrm>
                  <a:off x="4743878" y="5865627"/>
                  <a:ext cx="3372278" cy="430887"/>
                </a:xfrm>
                <a:prstGeom prst="rect">
                  <a:avLst/>
                </a:prstGeom>
                <a:blipFill>
                  <a:blip r:embed="rId3"/>
                  <a:stretch>
                    <a:fillRect l="-5556" t="-23944" b="-50704"/>
                  </a:stretch>
                </a:blipFill>
              </p:spPr>
              <p:txBody>
                <a:bodyPr/>
                <a:lstStyle/>
                <a:p>
                  <a:r>
                    <a:rPr lang="en-US">
                      <a:noFill/>
                    </a:rPr>
                    <a:t> </a:t>
                  </a:r>
                </a:p>
              </p:txBody>
            </p:sp>
          </mc:Fallback>
        </mc:AlternateContent>
      </p:grpSp>
    </p:spTree>
    <p:extLst>
      <p:ext uri="{BB962C8B-B14F-4D97-AF65-F5344CB8AC3E}">
        <p14:creationId xmlns:p14="http://schemas.microsoft.com/office/powerpoint/2010/main" val="236430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7493-AA93-4FA6-98DC-C4DBBFB1A855}"/>
              </a:ext>
            </a:extLst>
          </p:cNvPr>
          <p:cNvSpPr>
            <a:spLocks noGrp="1"/>
          </p:cNvSpPr>
          <p:nvPr>
            <p:ph type="title"/>
          </p:nvPr>
        </p:nvSpPr>
        <p:spPr/>
        <p:txBody>
          <a:bodyPr/>
          <a:lstStyle/>
          <a:p>
            <a:r>
              <a:rPr lang="en-US" dirty="0"/>
              <a:t>Affine Cipher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A84FED-529A-43EB-966A-7C66F2886EA1}"/>
                  </a:ext>
                </a:extLst>
              </p:cNvPr>
              <p:cNvSpPr>
                <a:spLocks noGrp="1"/>
              </p:cNvSpPr>
              <p:nvPr>
                <p:ph idx="1"/>
              </p:nvPr>
            </p:nvSpPr>
            <p:spPr>
              <a:xfrm>
                <a:off x="838200" y="1825625"/>
                <a:ext cx="10515600" cy="3568010"/>
              </a:xfrm>
            </p:spPr>
            <p:txBody>
              <a:bodyPr>
                <a:normAutofit/>
              </a:bodyPr>
              <a:lstStyle/>
              <a:p>
                <a:r>
                  <a:rPr lang="en-US" dirty="0"/>
                  <a:t>The affine cipher is a little more complex than the shift index. It has 2 keys, where the shift index only has one. This is fairly like the shift index in that it takes one letter at a time and maps it onto a different letter. The issue with this cipher is that there are 26 letters and 12 numbers that are relatively prime to 26. Meaning there are only </a:t>
                </a:r>
                <a14:m>
                  <m:oMath xmlns:m="http://schemas.openxmlformats.org/officeDocument/2006/math">
                    <m:r>
                      <a:rPr lang="en-US" b="0" i="1" smtClean="0">
                        <a:latin typeface="Cambria Math" panose="02040503050406030204" pitchFamily="18" charset="0"/>
                      </a:rPr>
                      <m:t>12∗26=312</m:t>
                    </m:r>
                  </m:oMath>
                </a14:m>
                <a:r>
                  <a:rPr lang="en-US" dirty="0"/>
                  <a:t> possible combinations for keys. This isn’t a very secure method, because the number of possible keys is very small to be considered secure. </a:t>
                </a:r>
              </a:p>
              <a:p>
                <a:r>
                  <a:rPr lang="en-US" dirty="0"/>
                  <a:t>Issues: </a:t>
                </a:r>
              </a:p>
              <a:p>
                <a:pPr lvl="1"/>
                <a:r>
                  <a:rPr lang="en-US" dirty="0"/>
                  <a:t>This inherits issues like the shift index where one letter always gets paired onto the same letter every time.</a:t>
                </a:r>
              </a:p>
              <a:p>
                <a:endParaRPr lang="en-US" dirty="0"/>
              </a:p>
            </p:txBody>
          </p:sp>
        </mc:Choice>
        <mc:Fallback>
          <p:sp>
            <p:nvSpPr>
              <p:cNvPr id="3" name="Content Placeholder 2">
                <a:extLst>
                  <a:ext uri="{FF2B5EF4-FFF2-40B4-BE49-F238E27FC236}">
                    <a16:creationId xmlns:a16="http://schemas.microsoft.com/office/drawing/2014/main" id="{1AA84FED-529A-43EB-966A-7C66F2886EA1}"/>
                  </a:ext>
                </a:extLst>
              </p:cNvPr>
              <p:cNvSpPr>
                <a:spLocks noGrp="1" noRot="1" noChangeAspect="1" noMove="1" noResize="1" noEditPoints="1" noAdjustHandles="1" noChangeArrowheads="1" noChangeShapeType="1" noTextEdit="1"/>
              </p:cNvSpPr>
              <p:nvPr>
                <p:ph idx="1"/>
              </p:nvPr>
            </p:nvSpPr>
            <p:spPr>
              <a:xfrm>
                <a:off x="838200" y="1825625"/>
                <a:ext cx="10515600" cy="3568010"/>
              </a:xfrm>
              <a:blipFill>
                <a:blip r:embed="rId2"/>
                <a:stretch>
                  <a:fillRect l="-23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9F24DE53-BA28-45FC-ABE9-CFA634860D5F}"/>
              </a:ext>
            </a:extLst>
          </p:cNvPr>
          <p:cNvGrpSpPr/>
          <p:nvPr/>
        </p:nvGrpSpPr>
        <p:grpSpPr>
          <a:xfrm>
            <a:off x="2206256" y="5267278"/>
            <a:ext cx="8109466" cy="904922"/>
            <a:chOff x="2206256" y="5267278"/>
            <a:chExt cx="8109466" cy="90492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2FB2C6D-8C8B-4B9F-8602-4255E783585B}"/>
                    </a:ext>
                  </a:extLst>
                </p:cNvPr>
                <p:cNvSpPr txBox="1"/>
                <p:nvPr/>
              </p:nvSpPr>
              <p:spPr>
                <a:xfrm>
                  <a:off x="2206256" y="5741313"/>
                  <a:ext cx="31638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𝑎𝑝</m:t>
                            </m:r>
                            <m:r>
                              <a:rPr lang="en-US" sz="2800" b="0" i="1" smtClean="0">
                                <a:latin typeface="Cambria Math" panose="02040503050406030204" pitchFamily="18" charset="0"/>
                              </a:rPr>
                              <m:t>+</m:t>
                            </m:r>
                            <m:r>
                              <a:rPr lang="en-US" sz="2800" b="0" i="1" smtClean="0">
                                <a:latin typeface="Cambria Math" panose="02040503050406030204" pitchFamily="18" charset="0"/>
                              </a:rPr>
                              <m:t>𝑏</m:t>
                            </m:r>
                          </m:e>
                        </m:d>
                        <m:r>
                          <a:rPr lang="en-US" sz="2800" b="0" i="1" smtClean="0">
                            <a:latin typeface="Cambria Math" panose="02040503050406030204" pitchFamily="18" charset="0"/>
                          </a:rPr>
                          <m:t>𝑚𝑜𝑑</m:t>
                        </m:r>
                        <m:r>
                          <a:rPr lang="en-US" sz="2800" b="0" i="1" smtClean="0">
                            <a:latin typeface="Cambria Math" panose="02040503050406030204" pitchFamily="18" charset="0"/>
                          </a:rPr>
                          <m:t>26</m:t>
                        </m:r>
                      </m:oMath>
                    </m:oMathPara>
                  </a14:m>
                  <a:endParaRPr lang="en-US" sz="2800" b="0" dirty="0"/>
                </a:p>
              </p:txBody>
            </p:sp>
          </mc:Choice>
          <mc:Fallback xmlns="">
            <p:sp>
              <p:nvSpPr>
                <p:cNvPr id="6" name="TextBox 5">
                  <a:extLst>
                    <a:ext uri="{FF2B5EF4-FFF2-40B4-BE49-F238E27FC236}">
                      <a16:creationId xmlns:a16="http://schemas.microsoft.com/office/drawing/2014/main" id="{FEB60F3A-88A2-4198-B7E5-841E6194AEB6}"/>
                    </a:ext>
                  </a:extLst>
                </p:cNvPr>
                <p:cNvSpPr txBox="1">
                  <a:spLocks noRot="1" noChangeAspect="1" noMove="1" noResize="1" noEditPoints="1" noAdjustHandles="1" noChangeArrowheads="1" noChangeShapeType="1" noTextEdit="1"/>
                </p:cNvSpPr>
                <p:nvPr/>
              </p:nvSpPr>
              <p:spPr>
                <a:xfrm>
                  <a:off x="2206256" y="5741313"/>
                  <a:ext cx="3163815"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638649-00F8-4E30-85FD-4085E70F50E9}"/>
                    </a:ext>
                  </a:extLst>
                </p:cNvPr>
                <p:cNvSpPr txBox="1"/>
                <p:nvPr/>
              </p:nvSpPr>
              <p:spPr>
                <a:xfrm>
                  <a:off x="6756991" y="5741312"/>
                  <a:ext cx="355873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𝑏</m:t>
                            </m:r>
                          </m:e>
                        </m:d>
                        <m:r>
                          <a:rPr lang="en-US" sz="2800" b="0" i="1" smtClean="0">
                            <a:latin typeface="Cambria Math" panose="02040503050406030204" pitchFamily="18" charset="0"/>
                          </a:rPr>
                          <m:t>𝑚𝑜𝑑</m:t>
                        </m:r>
                        <m:r>
                          <a:rPr lang="en-US" sz="2800" b="0" i="1" smtClean="0">
                            <a:latin typeface="Cambria Math" panose="02040503050406030204" pitchFamily="18" charset="0"/>
                          </a:rPr>
                          <m:t>26</m:t>
                        </m:r>
                      </m:oMath>
                    </m:oMathPara>
                  </a14:m>
                  <a:endParaRPr lang="en-US" sz="2800" b="0" dirty="0"/>
                </a:p>
              </p:txBody>
            </p:sp>
          </mc:Choice>
          <mc:Fallback xmlns="">
            <p:sp>
              <p:nvSpPr>
                <p:cNvPr id="7" name="TextBox 6">
                  <a:extLst>
                    <a:ext uri="{FF2B5EF4-FFF2-40B4-BE49-F238E27FC236}">
                      <a16:creationId xmlns:a16="http://schemas.microsoft.com/office/drawing/2014/main" id="{47514032-1567-419C-B4CE-2246E2E11B2C}"/>
                    </a:ext>
                  </a:extLst>
                </p:cNvPr>
                <p:cNvSpPr txBox="1">
                  <a:spLocks noRot="1" noChangeAspect="1" noMove="1" noResize="1" noEditPoints="1" noAdjustHandles="1" noChangeArrowheads="1" noChangeShapeType="1" noTextEdit="1"/>
                </p:cNvSpPr>
                <p:nvPr/>
              </p:nvSpPr>
              <p:spPr>
                <a:xfrm>
                  <a:off x="6756991" y="5741312"/>
                  <a:ext cx="3558731" cy="430887"/>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AEA6AEC-36E9-41A1-866D-96C4E47EB035}"/>
                </a:ext>
              </a:extLst>
            </p:cNvPr>
            <p:cNvSpPr txBox="1"/>
            <p:nvPr/>
          </p:nvSpPr>
          <p:spPr>
            <a:xfrm>
              <a:off x="2923954" y="5267278"/>
              <a:ext cx="2135328" cy="369332"/>
            </a:xfrm>
            <a:prstGeom prst="rect">
              <a:avLst/>
            </a:prstGeom>
            <a:noFill/>
          </p:spPr>
          <p:txBody>
            <a:bodyPr wrap="none" rtlCol="0">
              <a:spAutoFit/>
            </a:bodyPr>
            <a:lstStyle/>
            <a:p>
              <a:r>
                <a:rPr lang="en-US" dirty="0"/>
                <a:t>Encryption Equation</a:t>
              </a:r>
            </a:p>
          </p:txBody>
        </p:sp>
        <p:sp>
          <p:nvSpPr>
            <p:cNvPr id="8" name="TextBox 7">
              <a:extLst>
                <a:ext uri="{FF2B5EF4-FFF2-40B4-BE49-F238E27FC236}">
                  <a16:creationId xmlns:a16="http://schemas.microsoft.com/office/drawing/2014/main" id="{2DA4E9D4-1988-4072-B403-54BEAAC30629}"/>
                </a:ext>
              </a:extLst>
            </p:cNvPr>
            <p:cNvSpPr txBox="1"/>
            <p:nvPr/>
          </p:nvSpPr>
          <p:spPr>
            <a:xfrm>
              <a:off x="7208875" y="5267278"/>
              <a:ext cx="2152962" cy="369332"/>
            </a:xfrm>
            <a:prstGeom prst="rect">
              <a:avLst/>
            </a:prstGeom>
            <a:noFill/>
          </p:spPr>
          <p:txBody>
            <a:bodyPr wrap="none" rtlCol="0">
              <a:spAutoFit/>
            </a:bodyPr>
            <a:lstStyle/>
            <a:p>
              <a:r>
                <a:rPr lang="en-US" dirty="0"/>
                <a:t>Decryption Equation</a:t>
              </a:r>
            </a:p>
          </p:txBody>
        </p:sp>
      </p:grpSp>
    </p:spTree>
    <p:extLst>
      <p:ext uri="{BB962C8B-B14F-4D97-AF65-F5344CB8AC3E}">
        <p14:creationId xmlns:p14="http://schemas.microsoft.com/office/powerpoint/2010/main" val="215060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6AAA-B780-4687-90C4-FEECB013C461}"/>
              </a:ext>
            </a:extLst>
          </p:cNvPr>
          <p:cNvSpPr>
            <a:spLocks noGrp="1"/>
          </p:cNvSpPr>
          <p:nvPr>
            <p:ph type="title"/>
          </p:nvPr>
        </p:nvSpPr>
        <p:spPr/>
        <p:txBody>
          <a:bodyPr/>
          <a:lstStyle/>
          <a:p>
            <a:r>
              <a:rPr lang="en-US" dirty="0"/>
              <a:t>The Affine Diagraph Cipher</a:t>
            </a:r>
          </a:p>
        </p:txBody>
      </p:sp>
      <p:sp>
        <p:nvSpPr>
          <p:cNvPr id="3" name="Content Placeholder 2">
            <a:extLst>
              <a:ext uri="{FF2B5EF4-FFF2-40B4-BE49-F238E27FC236}">
                <a16:creationId xmlns:a16="http://schemas.microsoft.com/office/drawing/2014/main" id="{37EE3DEC-B9B6-4EB9-8AFD-47DCBBADF8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the equation for the affine diagraph cipher. Where </a:t>
            </a:r>
            <a:r>
              <a:rPr lang="en-US" i="1"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denotes the enciphered text coefficients,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denotes the encoding matrix coefficients,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denotes the plain text coefficients, and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denotes the coefficients on the enciphering vector.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C97BC21-6659-4BF6-B8D6-82E57EDB4E86}"/>
                  </a:ext>
                </a:extLst>
              </p:cNvPr>
              <p:cNvSpPr/>
              <p:nvPr/>
            </p:nvSpPr>
            <p:spPr>
              <a:xfrm>
                <a:off x="3282353" y="4180986"/>
                <a:ext cx="5627293" cy="9073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eqArr>
                            <m:eqArrPr>
                              <m:ctrlPr>
                                <a:rPr lang="en-US" sz="2800" i="1">
                                  <a:latin typeface="Cambria Math" panose="02040503050406030204" pitchFamily="18" charset="0"/>
                                </a:rPr>
                              </m:ctrlPr>
                            </m:eqArrPr>
                            <m:e>
                              <m:r>
                                <a:rPr lang="en-US" sz="280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1</m:t>
                                  </m:r>
                                </m:sub>
                              </m:sSub>
                            </m:e>
                            <m:e>
                              <m:r>
                                <a:rPr lang="en-US" sz="2800" i="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0">
                                      <a:latin typeface="Cambria Math" panose="02040503050406030204" pitchFamily="18" charset="0"/>
                                    </a:rPr>
                                    <m:t>2</m:t>
                                  </m:r>
                                </m:sub>
                              </m:sSub>
                            </m:e>
                          </m:eqArr>
                        </m:e>
                      </m:d>
                      <m:r>
                        <a:rPr lang="en-US" sz="2800" i="0">
                          <a:latin typeface="Cambria Math" panose="02040503050406030204" pitchFamily="18" charset="0"/>
                        </a:rPr>
                        <m:t>=</m:t>
                      </m:r>
                      <m:d>
                        <m:dPr>
                          <m:begChr m:val="["/>
                          <m:endChr m:val="]"/>
                          <m:ctrlPr>
                            <a:rPr lang="en-US" sz="2800" i="1">
                              <a:latin typeface="Cambria Math" panose="02040503050406030204" pitchFamily="18" charset="0"/>
                            </a:rPr>
                          </m:ctrlPr>
                        </m:dPr>
                        <m:e>
                          <m:m>
                            <m:mPr>
                              <m:plcHide m:val="on"/>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0">
                                        <a:latin typeface="Cambria Math" panose="02040503050406030204" pitchFamily="18" charset="0"/>
                                      </a:rPr>
                                      <m:t>11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0">
                                        <a:latin typeface="Cambria Math" panose="02040503050406030204" pitchFamily="18" charset="0"/>
                                      </a:rPr>
                                      <m:t>12</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0">
                                        <a:latin typeface="Cambria Math" panose="02040503050406030204" pitchFamily="18" charset="0"/>
                                      </a:rPr>
                                      <m:t>21</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𝑚</m:t>
                                    </m:r>
                                  </m:e>
                                  <m:sub>
                                    <m:r>
                                      <a:rPr lang="en-US" sz="2800" i="0">
                                        <a:latin typeface="Cambria Math" panose="02040503050406030204" pitchFamily="18" charset="0"/>
                                      </a:rPr>
                                      <m:t>22</m:t>
                                    </m:r>
                                  </m:sub>
                                </m:sSub>
                              </m:e>
                            </m:mr>
                          </m:m>
                        </m:e>
                      </m:d>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1</m:t>
                                  </m:r>
                                </m:sub>
                              </m:sSub>
                            </m:e>
                            <m:e>
                              <m:r>
                                <a:rPr lang="en-US" sz="2800" i="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0">
                                      <a:latin typeface="Cambria Math" panose="02040503050406030204" pitchFamily="18" charset="0"/>
                                    </a:rPr>
                                    <m:t>2</m:t>
                                  </m:r>
                                </m:sub>
                              </m:sSub>
                            </m:e>
                          </m:eqArr>
                        </m:e>
                      </m:d>
                      <m:r>
                        <a:rPr lang="en-US" sz="2800" i="0">
                          <a:latin typeface="Cambria Math" panose="02040503050406030204" pitchFamily="18" charset="0"/>
                        </a:rPr>
                        <m:t>+</m:t>
                      </m:r>
                      <m:d>
                        <m:dPr>
                          <m:begChr m:val="["/>
                          <m:endChr m:val="]"/>
                          <m:ctrlPr>
                            <a:rPr lang="en-US" sz="2800" i="1">
                              <a:latin typeface="Cambria Math" panose="02040503050406030204" pitchFamily="18" charset="0"/>
                            </a:rPr>
                          </m:ctrlPr>
                        </m:dPr>
                        <m:e>
                          <m:eqArr>
                            <m:eqArrPr>
                              <m:ctrlPr>
                                <a:rPr lang="en-US" sz="2800" i="1">
                                  <a:latin typeface="Cambria Math" panose="02040503050406030204" pitchFamily="18" charset="0"/>
                                </a:rPr>
                              </m:ctrlPr>
                            </m:eqArrPr>
                            <m:e>
                              <m:r>
                                <a:rPr lang="en-US" sz="2800" i="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1</m:t>
                                  </m:r>
                                </m:sub>
                              </m:sSub>
                            </m:e>
                            <m:e>
                              <m:r>
                                <a:rPr lang="en-US" sz="2800" i="0">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0">
                                      <a:latin typeface="Cambria Math" panose="02040503050406030204" pitchFamily="18" charset="0"/>
                                    </a:rPr>
                                    <m:t>2</m:t>
                                  </m:r>
                                </m:sub>
                              </m:sSub>
                            </m:e>
                          </m:eqArr>
                        </m:e>
                      </m:d>
                    </m:oMath>
                  </m:oMathPara>
                </a14:m>
                <a:endParaRPr lang="en-US" sz="2800" dirty="0"/>
              </a:p>
            </p:txBody>
          </p:sp>
        </mc:Choice>
        <mc:Fallback xmlns="">
          <p:sp>
            <p:nvSpPr>
              <p:cNvPr id="4" name="Rectangle 3">
                <a:extLst>
                  <a:ext uri="{FF2B5EF4-FFF2-40B4-BE49-F238E27FC236}">
                    <a16:creationId xmlns:a16="http://schemas.microsoft.com/office/drawing/2014/main" id="{CC97BC21-6659-4BF6-B8D6-82E57EDB4E86}"/>
                  </a:ext>
                </a:extLst>
              </p:cNvPr>
              <p:cNvSpPr>
                <a:spLocks noRot="1" noChangeAspect="1" noMove="1" noResize="1" noEditPoints="1" noAdjustHandles="1" noChangeArrowheads="1" noChangeShapeType="1" noTextEdit="1"/>
              </p:cNvSpPr>
              <p:nvPr/>
            </p:nvSpPr>
            <p:spPr>
              <a:xfrm>
                <a:off x="3282353" y="4180986"/>
                <a:ext cx="5627293" cy="90736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943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0168-D0BD-4F45-908B-29B5D0E8F6B4}"/>
              </a:ext>
            </a:extLst>
          </p:cNvPr>
          <p:cNvSpPr>
            <a:spLocks noGrp="1"/>
          </p:cNvSpPr>
          <p:nvPr>
            <p:ph type="title"/>
          </p:nvPr>
        </p:nvSpPr>
        <p:spPr/>
        <p:txBody>
          <a:bodyPr/>
          <a:lstStyle/>
          <a:p>
            <a:r>
              <a:rPr lang="en-US" dirty="0"/>
              <a:t>The Affine Diagraph Cipher Explained</a:t>
            </a:r>
          </a:p>
        </p:txBody>
      </p:sp>
      <p:sp>
        <p:nvSpPr>
          <p:cNvPr id="3" name="Content Placeholder 2">
            <a:extLst>
              <a:ext uri="{FF2B5EF4-FFF2-40B4-BE49-F238E27FC236}">
                <a16:creationId xmlns:a16="http://schemas.microsoft.com/office/drawing/2014/main" id="{C994046F-DDB4-4F0E-9F68-02563BC35A22}"/>
              </a:ext>
            </a:extLst>
          </p:cNvPr>
          <p:cNvSpPr>
            <a:spLocks noGrp="1"/>
          </p:cNvSpPr>
          <p:nvPr>
            <p:ph idx="1"/>
          </p:nvPr>
        </p:nvSpPr>
        <p:spPr/>
        <p:txBody>
          <a:bodyPr>
            <a:normAutofit/>
          </a:bodyPr>
          <a:lstStyle/>
          <a:p>
            <a:r>
              <a:rPr lang="en-US" dirty="0"/>
              <a:t>The affine diagraph cipher is a more complex variant of the affine cipher. This cipher takes pairs of letters (p</a:t>
            </a:r>
            <a:r>
              <a:rPr lang="en-US" baseline="-25000" dirty="0"/>
              <a:t>1</a:t>
            </a:r>
            <a:r>
              <a:rPr lang="en-US" dirty="0"/>
              <a:t> ,p</a:t>
            </a:r>
            <a:r>
              <a:rPr lang="en-US" baseline="-25000" dirty="0"/>
              <a:t>2</a:t>
            </a:r>
            <a:r>
              <a:rPr lang="en-US" dirty="0"/>
              <a:t>), puts them into a 2x1 vector, then multiplies them by a 2x2 enciphering matrix, and then adds it to a 2x1 enciphering vector (b</a:t>
            </a:r>
            <a:r>
              <a:rPr lang="en-US" baseline="-25000" dirty="0"/>
              <a:t>1</a:t>
            </a:r>
            <a:r>
              <a:rPr lang="en-US" dirty="0"/>
              <a:t>,b</a:t>
            </a:r>
            <a:r>
              <a:rPr lang="en-US" baseline="-25000" dirty="0"/>
              <a:t>2</a:t>
            </a:r>
            <a:r>
              <a:rPr lang="en-US" dirty="0"/>
              <a:t>). Remember we are working in modulo 26, this then returns a 2x1 vector that is the enciphered pair of letters (c</a:t>
            </a:r>
            <a:r>
              <a:rPr lang="en-US" baseline="-25000" dirty="0"/>
              <a:t>1</a:t>
            </a:r>
            <a:r>
              <a:rPr lang="en-US" dirty="0"/>
              <a:t>,c</a:t>
            </a:r>
            <a:r>
              <a:rPr lang="en-US" baseline="-25000" dirty="0"/>
              <a:t>2</a:t>
            </a:r>
            <a:r>
              <a:rPr lang="en-US" dirty="0"/>
              <a:t>).</a:t>
            </a: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647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8C6D-AA63-424B-9578-25F2321E84E0}"/>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98C13D-E12A-4278-8DEC-A98303DBB8E0}"/>
                  </a:ext>
                </a:extLst>
              </p:cNvPr>
              <p:cNvSpPr>
                <a:spLocks noGrp="1"/>
              </p:cNvSpPr>
              <p:nvPr>
                <p:ph idx="1"/>
              </p:nvPr>
            </p:nvSpPr>
            <p:spPr>
              <a:xfrm>
                <a:off x="838200" y="1690688"/>
                <a:ext cx="10515600" cy="4866723"/>
              </a:xfrm>
            </p:spPr>
            <p:txBody>
              <a:bodyPr>
                <a:normAutofit/>
              </a:bodyPr>
              <a:lstStyle/>
              <a:p>
                <a:r>
                  <a:rPr lang="en-US" dirty="0"/>
                  <a:t>Suppose you wanted to decrypt the message “Hello world”. First, we would take the first pair of letters in the message and convert them into a vector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𝐻</m:t>
                              </m:r>
                            </m:e>
                            <m:e>
                              <m:r>
                                <a:rPr lang="en-US" i="1">
                                  <a:latin typeface="Cambria Math" panose="02040503050406030204" pitchFamily="18" charset="0"/>
                                </a:rPr>
                                <m:t>𝐼</m:t>
                              </m:r>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8</m:t>
                              </m:r>
                            </m:e>
                            <m:e>
                              <m:r>
                                <a:rPr lang="en-US" b="0" i="1" smtClean="0">
                                  <a:latin typeface="Cambria Math" panose="02040503050406030204" pitchFamily="18" charset="0"/>
                                </a:rPr>
                                <m:t>9</m:t>
                              </m:r>
                            </m:e>
                          </m:eqArr>
                        </m:e>
                      </m:d>
                    </m:oMath>
                  </m:oMathPara>
                </a14:m>
                <a:endParaRPr lang="en-US" dirty="0"/>
              </a:p>
              <a:p>
                <a:pPr marL="0" indent="0">
                  <a:buNone/>
                </a:pPr>
                <a:r>
                  <a:rPr lang="en-US" dirty="0"/>
                  <a:t>Then we must multiply by an enciphering matrix and add with an enciphering vector. These are the “keys” to the project.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8</m:t>
                              </m:r>
                            </m:e>
                            <m:e>
                              <m:r>
                                <a:rPr lang="en-US" b="0" i="1" smtClean="0">
                                  <a:latin typeface="Cambria Math" panose="02040503050406030204" pitchFamily="18" charset="0"/>
                                </a:rPr>
                                <m:t>9</m:t>
                              </m:r>
                            </m:e>
                          </m:eqArr>
                        </m:e>
                      </m:d>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1</m:t>
                              </m:r>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9</m:t>
                              </m:r>
                            </m:e>
                            <m:e>
                              <m:r>
                                <a:rPr lang="en-US" b="0" i="1" smtClean="0">
                                  <a:latin typeface="Cambria Math" panose="02040503050406030204" pitchFamily="18" charset="0"/>
                                </a:rPr>
                                <m:t>10</m:t>
                              </m:r>
                            </m:e>
                          </m:eqArr>
                        </m:e>
                      </m:d>
                    </m:oMath>
                  </m:oMathPara>
                </a14:m>
                <a:endParaRPr lang="en-US" dirty="0"/>
              </a:p>
              <a:p>
                <a:pPr marL="0" indent="0">
                  <a:buNone/>
                </a:pPr>
                <a:r>
                  <a:rPr lang="en-US" dirty="0"/>
                  <a:t>Then the vector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9</m:t>
                            </m:r>
                          </m:e>
                          <m:e>
                            <m:r>
                              <a:rPr lang="en-US" b="0" i="1" smtClean="0">
                                <a:latin typeface="Cambria Math" panose="02040503050406030204" pitchFamily="18" charset="0"/>
                              </a:rPr>
                              <m:t>10</m:t>
                            </m:r>
                          </m:e>
                        </m:eqArr>
                      </m:e>
                    </m:d>
                  </m:oMath>
                </a14:m>
                <a:r>
                  <a:rPr lang="en-US" dirty="0"/>
                  <a:t> converts to</a:t>
                </a:r>
                <a:r>
                  <a:rPr lang="en-US" b="0" dirty="0"/>
                  <a:t>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𝐼</m:t>
                            </m:r>
                          </m:e>
                          <m:e>
                            <m:r>
                              <a:rPr lang="en-US" b="0" i="1" smtClean="0">
                                <a:latin typeface="Cambria Math" panose="02040503050406030204" pitchFamily="18" charset="0"/>
                              </a:rPr>
                              <m:t>𝐽</m:t>
                            </m:r>
                          </m:e>
                        </m:eqArr>
                      </m:e>
                    </m:d>
                  </m:oMath>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698C13D-E12A-4278-8DEC-A98303DBB8E0}"/>
                  </a:ext>
                </a:extLst>
              </p:cNvPr>
              <p:cNvSpPr>
                <a:spLocks noGrp="1" noRot="1" noChangeAspect="1" noMove="1" noResize="1" noEditPoints="1" noAdjustHandles="1" noChangeArrowheads="1" noChangeShapeType="1" noTextEdit="1"/>
              </p:cNvSpPr>
              <p:nvPr>
                <p:ph idx="1"/>
              </p:nvPr>
            </p:nvSpPr>
            <p:spPr>
              <a:xfrm>
                <a:off x="838200" y="1690688"/>
                <a:ext cx="10515600" cy="4866723"/>
              </a:xfrm>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158628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computer science">
            <a:extLst>
              <a:ext uri="{FF2B5EF4-FFF2-40B4-BE49-F238E27FC236}">
                <a16:creationId xmlns:a16="http://schemas.microsoft.com/office/drawing/2014/main" id="{A6EFF936-5CDB-46E2-8623-FA7B0FA0D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8C1138-46E1-449A-9CF4-61F643AEF246}"/>
              </a:ext>
            </a:extLst>
          </p:cNvPr>
          <p:cNvSpPr>
            <a:spLocks noGrp="1"/>
          </p:cNvSpPr>
          <p:nvPr>
            <p:ph type="title"/>
          </p:nvPr>
        </p:nvSpPr>
        <p:spPr/>
        <p:txBody>
          <a:bodyPr/>
          <a:lstStyle/>
          <a:p>
            <a:pPr algn="ctr"/>
            <a:r>
              <a:rPr lang="en-US" dirty="0">
                <a:solidFill>
                  <a:schemeClr val="bg1"/>
                </a:solidFill>
              </a:rPr>
              <a:t>Algorithm to Find the Keys</a:t>
            </a:r>
          </a:p>
        </p:txBody>
      </p:sp>
    </p:spTree>
    <p:extLst>
      <p:ext uri="{BB962C8B-B14F-4D97-AF65-F5344CB8AC3E}">
        <p14:creationId xmlns:p14="http://schemas.microsoft.com/office/powerpoint/2010/main" val="111363303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527</TotalTime>
  <Words>1303</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Cambria Math</vt:lpstr>
      <vt:lpstr>Gill Sans MT</vt:lpstr>
      <vt:lpstr>Times New Roman</vt:lpstr>
      <vt:lpstr>Wingdings 2</vt:lpstr>
      <vt:lpstr>Dividend</vt:lpstr>
      <vt:lpstr>Decrypting Affine Diagraph Ciphers </vt:lpstr>
      <vt:lpstr>Introduction</vt:lpstr>
      <vt:lpstr>Cryptography</vt:lpstr>
      <vt:lpstr>The Shift Index</vt:lpstr>
      <vt:lpstr>Affine Cipher</vt:lpstr>
      <vt:lpstr>The Affine Diagraph Cipher</vt:lpstr>
      <vt:lpstr>The Affine Diagraph Cipher Explained</vt:lpstr>
      <vt:lpstr>Example</vt:lpstr>
      <vt:lpstr>Algorithm to Find the Keys</vt:lpstr>
      <vt:lpstr>Rewriting the Affine Diagraph Cipher</vt:lpstr>
      <vt:lpstr>Rewriting the Affine Diagraph Cipher</vt:lpstr>
      <vt:lpstr>Wrongly Decrypting the Affine Diagraph Cipher </vt:lpstr>
      <vt:lpstr>A Better Decryption</vt:lpstr>
      <vt:lpstr>Determinant Check</vt:lpstr>
      <vt:lpstr>Running the program</vt:lpstr>
      <vt:lpstr>Solutions for the Key</vt:lpstr>
      <vt:lpstr>Algorithm to Decrypt the Message</vt:lpstr>
      <vt:lpstr>Decryption Key</vt:lpstr>
      <vt:lpstr>Decryption Key</vt:lpstr>
      <vt:lpstr>Algorithm to Decrypt the Message</vt:lpstr>
      <vt:lpstr>Running the Message Decryption Program</vt:lpstr>
      <vt:lpstr>Decoded Message</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Decrypting Affine Diagraph Ciphers </dc:title>
  <dc:creator>tyazdan1@my.westga.edu</dc:creator>
  <cp:lastModifiedBy>tyazdan1@my.westga.edu</cp:lastModifiedBy>
  <cp:revision>24</cp:revision>
  <dcterms:created xsi:type="dcterms:W3CDTF">2019-11-29T16:16:57Z</dcterms:created>
  <dcterms:modified xsi:type="dcterms:W3CDTF">2019-12-01T20:23:48Z</dcterms:modified>
</cp:coreProperties>
</file>