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8793392673741869"/>
          <c:y val="0.17616680562044759"/>
          <c:w val="0.42413224162197116"/>
          <c:h val="0.7245532630528286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Times Delayed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6D-4312-848E-5F051275D3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6D-4312-848E-5F051275D3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6D-4312-848E-5F051275D30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86D-4312-848E-5F051275D30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Carrier</c:v>
                </c:pt>
                <c:pt idx="1">
                  <c:v>Air Traffic Control</c:v>
                </c:pt>
                <c:pt idx="2">
                  <c:v>Weather</c:v>
                </c:pt>
                <c:pt idx="3">
                  <c:v>Security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84593</c:v>
                </c:pt>
                <c:pt idx="1">
                  <c:v>46935</c:v>
                </c:pt>
                <c:pt idx="2">
                  <c:v>17749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72-4488-8C39-80B0FACC87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840028148655327"/>
          <c:y val="0.35957344979891231"/>
          <c:w val="0.21193788276465436"/>
          <c:h val="0.3009277520484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327CE4-49DE-4B1E-96E2-149CA38528A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842CC5-329E-4B89-A96E-59D8F1B35D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Carrier</a:t>
          </a:r>
        </a:p>
      </dgm:t>
    </dgm:pt>
    <dgm:pt modelId="{2E90B928-AE42-41CA-B669-D80A406BB2CC}" type="parTrans" cxnId="{DD0E3EE9-D248-49D0-89EF-91861F0412E5}">
      <dgm:prSet/>
      <dgm:spPr/>
      <dgm:t>
        <a:bodyPr/>
        <a:lstStyle/>
        <a:p>
          <a:endParaRPr lang="en-US"/>
        </a:p>
      </dgm:t>
    </dgm:pt>
    <dgm:pt modelId="{CDA9B92B-9544-4B95-AFE5-6F185B8E7806}" type="sibTrans" cxnId="{DD0E3EE9-D248-49D0-89EF-91861F0412E5}">
      <dgm:prSet/>
      <dgm:spPr/>
      <dgm:t>
        <a:bodyPr/>
        <a:lstStyle/>
        <a:p>
          <a:endParaRPr lang="en-US"/>
        </a:p>
      </dgm:t>
    </dgm:pt>
    <dgm:pt modelId="{A11E867A-B751-49B9-B4A9-AFC8931738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Traffic (NAS)</a:t>
          </a:r>
        </a:p>
      </dgm:t>
    </dgm:pt>
    <dgm:pt modelId="{DE1343AB-4D94-449D-B46B-71C10D669291}" type="parTrans" cxnId="{15087C08-ADF4-4416-852F-6E0220219C74}">
      <dgm:prSet/>
      <dgm:spPr/>
      <dgm:t>
        <a:bodyPr/>
        <a:lstStyle/>
        <a:p>
          <a:endParaRPr lang="en-US"/>
        </a:p>
      </dgm:t>
    </dgm:pt>
    <dgm:pt modelId="{C28B449D-79A5-4EC8-9628-6957C15241AB}" type="sibTrans" cxnId="{15087C08-ADF4-4416-852F-6E0220219C74}">
      <dgm:prSet/>
      <dgm:spPr/>
      <dgm:t>
        <a:bodyPr/>
        <a:lstStyle/>
        <a:p>
          <a:endParaRPr lang="en-US"/>
        </a:p>
      </dgm:t>
    </dgm:pt>
    <dgm:pt modelId="{75196453-A5D1-41A2-A7E6-B58D3719F6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Weather</a:t>
          </a:r>
        </a:p>
      </dgm:t>
    </dgm:pt>
    <dgm:pt modelId="{43F3FE92-ECD4-4D17-AF61-3243966DC549}" type="parTrans" cxnId="{26AB8B3E-CB5E-4821-8F32-88703D35CA7C}">
      <dgm:prSet/>
      <dgm:spPr/>
      <dgm:t>
        <a:bodyPr/>
        <a:lstStyle/>
        <a:p>
          <a:endParaRPr lang="en-US"/>
        </a:p>
      </dgm:t>
    </dgm:pt>
    <dgm:pt modelId="{0EB44CB1-5936-49F5-B5ED-F85BAA6CA28F}" type="sibTrans" cxnId="{26AB8B3E-CB5E-4821-8F32-88703D35CA7C}">
      <dgm:prSet/>
      <dgm:spPr/>
      <dgm:t>
        <a:bodyPr/>
        <a:lstStyle/>
        <a:p>
          <a:endParaRPr lang="en-US"/>
        </a:p>
      </dgm:t>
    </dgm:pt>
    <dgm:pt modelId="{0DBC4DA9-78AB-40A6-8100-F71F0E6354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Security</a:t>
          </a:r>
        </a:p>
      </dgm:t>
    </dgm:pt>
    <dgm:pt modelId="{9D716F4E-FFC9-40C6-BE44-846D18C85E8C}" type="parTrans" cxnId="{1EBED9CB-9203-42A8-98A5-3BDAC0F325C3}">
      <dgm:prSet/>
      <dgm:spPr/>
      <dgm:t>
        <a:bodyPr/>
        <a:lstStyle/>
        <a:p>
          <a:endParaRPr lang="en-US"/>
        </a:p>
      </dgm:t>
    </dgm:pt>
    <dgm:pt modelId="{66A270BF-AC9F-4F5F-8D6B-F5CC8921156C}" type="sibTrans" cxnId="{1EBED9CB-9203-42A8-98A5-3BDAC0F325C3}">
      <dgm:prSet/>
      <dgm:spPr/>
      <dgm:t>
        <a:bodyPr/>
        <a:lstStyle/>
        <a:p>
          <a:endParaRPr lang="en-US"/>
        </a:p>
      </dgm:t>
    </dgm:pt>
    <dgm:pt modelId="{C1846BDA-B6EA-4027-B921-84A7904832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Late Aircraft</a:t>
          </a:r>
        </a:p>
      </dgm:t>
    </dgm:pt>
    <dgm:pt modelId="{E82DCF26-A352-4F41-984F-4E533D7B3AF8}" type="parTrans" cxnId="{83A24062-26A0-42D5-8CA7-297D9E02F763}">
      <dgm:prSet/>
      <dgm:spPr/>
      <dgm:t>
        <a:bodyPr/>
        <a:lstStyle/>
        <a:p>
          <a:endParaRPr lang="en-US"/>
        </a:p>
      </dgm:t>
    </dgm:pt>
    <dgm:pt modelId="{3D620E19-F996-4D99-8701-B525044F4553}" type="sibTrans" cxnId="{83A24062-26A0-42D5-8CA7-297D9E02F763}">
      <dgm:prSet/>
      <dgm:spPr/>
      <dgm:t>
        <a:bodyPr/>
        <a:lstStyle/>
        <a:p>
          <a:endParaRPr lang="en-US"/>
        </a:p>
      </dgm:t>
    </dgm:pt>
    <dgm:pt modelId="{6497A74A-B864-4B38-8D12-0FCD01CC33E4}" type="pres">
      <dgm:prSet presAssocID="{DE327CE4-49DE-4B1E-96E2-149CA38528A3}" presName="root" presStyleCnt="0">
        <dgm:presLayoutVars>
          <dgm:dir/>
          <dgm:resizeHandles val="exact"/>
        </dgm:presLayoutVars>
      </dgm:prSet>
      <dgm:spPr/>
    </dgm:pt>
    <dgm:pt modelId="{B780B0F2-7060-46E0-B1AB-D414908F4B6C}" type="pres">
      <dgm:prSet presAssocID="{EE842CC5-329E-4B89-A96E-59D8F1B35DB0}" presName="compNode" presStyleCnt="0"/>
      <dgm:spPr/>
    </dgm:pt>
    <dgm:pt modelId="{FF343885-F4A1-4F57-83F6-95D8DB29DDC9}" type="pres">
      <dgm:prSet presAssocID="{EE842CC5-329E-4B89-A96E-59D8F1B35DB0}" presName="iconRect" presStyleLbl="node1" presStyleIdx="0" presStyleCnt="5" custLinFactY="-42571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52B51EDA-EDDB-4F87-894D-722212A8B547}" type="pres">
      <dgm:prSet presAssocID="{EE842CC5-329E-4B89-A96E-59D8F1B35DB0}" presName="spaceRect" presStyleCnt="0"/>
      <dgm:spPr/>
    </dgm:pt>
    <dgm:pt modelId="{7220BAEF-55CD-4E73-8EB8-85083B054CEB}" type="pres">
      <dgm:prSet presAssocID="{EE842CC5-329E-4B89-A96E-59D8F1B35DB0}" presName="textRect" presStyleLbl="revTx" presStyleIdx="0" presStyleCnt="5" custLinFactY="-76959" custLinFactNeighborY="-100000">
        <dgm:presLayoutVars>
          <dgm:chMax val="1"/>
          <dgm:chPref val="1"/>
        </dgm:presLayoutVars>
      </dgm:prSet>
      <dgm:spPr/>
    </dgm:pt>
    <dgm:pt modelId="{47054CDF-3C54-48E5-BDCA-F2770462598D}" type="pres">
      <dgm:prSet presAssocID="{CDA9B92B-9544-4B95-AFE5-6F185B8E7806}" presName="sibTrans" presStyleCnt="0"/>
      <dgm:spPr/>
    </dgm:pt>
    <dgm:pt modelId="{E3A8A114-48D2-4D60-83A0-DF2404CA2B6B}" type="pres">
      <dgm:prSet presAssocID="{A11E867A-B751-49B9-B4A9-AFC8931738BF}" presName="compNode" presStyleCnt="0"/>
      <dgm:spPr/>
    </dgm:pt>
    <dgm:pt modelId="{93ADA4F3-D675-42E6-A0C8-202D5ECDEF60}" type="pres">
      <dgm:prSet presAssocID="{A11E867A-B751-49B9-B4A9-AFC8931738BF}" presName="iconRect" presStyleLbl="node1" presStyleIdx="1" presStyleCnt="5" custLinFactY="-42571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EFBBD02-1AC4-44BA-93FA-07BABFC489CD}" type="pres">
      <dgm:prSet presAssocID="{A11E867A-B751-49B9-B4A9-AFC8931738BF}" presName="spaceRect" presStyleCnt="0"/>
      <dgm:spPr/>
    </dgm:pt>
    <dgm:pt modelId="{3D72C281-D8C7-4C3E-A2CF-3BB385EC2BFB}" type="pres">
      <dgm:prSet presAssocID="{A11E867A-B751-49B9-B4A9-AFC8931738BF}" presName="textRect" presStyleLbl="revTx" presStyleIdx="1" presStyleCnt="5" custLinFactY="-76959" custLinFactNeighborY="-100000">
        <dgm:presLayoutVars>
          <dgm:chMax val="1"/>
          <dgm:chPref val="1"/>
        </dgm:presLayoutVars>
      </dgm:prSet>
      <dgm:spPr/>
    </dgm:pt>
    <dgm:pt modelId="{E3C96EC1-BAC8-43B4-AF8C-3604E748910B}" type="pres">
      <dgm:prSet presAssocID="{C28B449D-79A5-4EC8-9628-6957C15241AB}" presName="sibTrans" presStyleCnt="0"/>
      <dgm:spPr/>
    </dgm:pt>
    <dgm:pt modelId="{810F88F6-C90D-4298-B609-E1E1C7146AA2}" type="pres">
      <dgm:prSet presAssocID="{75196453-A5D1-41A2-A7E6-B58D3719F6B0}" presName="compNode" presStyleCnt="0"/>
      <dgm:spPr/>
    </dgm:pt>
    <dgm:pt modelId="{D7CF2490-50F4-4623-9372-66C5DD7FE98B}" type="pres">
      <dgm:prSet presAssocID="{75196453-A5D1-41A2-A7E6-B58D3719F6B0}" presName="iconRect" presStyleLbl="node1" presStyleIdx="2" presStyleCnt="5" custLinFactY="-42571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B1C64613-F6C8-4D0C-BE6C-D1F8A490F45F}" type="pres">
      <dgm:prSet presAssocID="{75196453-A5D1-41A2-A7E6-B58D3719F6B0}" presName="spaceRect" presStyleCnt="0"/>
      <dgm:spPr/>
    </dgm:pt>
    <dgm:pt modelId="{3C50AF8C-06F9-4DDB-8F3B-6F2D8C626268}" type="pres">
      <dgm:prSet presAssocID="{75196453-A5D1-41A2-A7E6-B58D3719F6B0}" presName="textRect" presStyleLbl="revTx" presStyleIdx="2" presStyleCnt="5" custLinFactY="-76959" custLinFactNeighborY="-100000">
        <dgm:presLayoutVars>
          <dgm:chMax val="1"/>
          <dgm:chPref val="1"/>
        </dgm:presLayoutVars>
      </dgm:prSet>
      <dgm:spPr/>
    </dgm:pt>
    <dgm:pt modelId="{21301E0E-5582-4B46-B946-77FD6C1FD5C2}" type="pres">
      <dgm:prSet presAssocID="{0EB44CB1-5936-49F5-B5ED-F85BAA6CA28F}" presName="sibTrans" presStyleCnt="0"/>
      <dgm:spPr/>
    </dgm:pt>
    <dgm:pt modelId="{B2BF6CE3-CC7A-4EDB-B8F4-5AEBCBA4B39A}" type="pres">
      <dgm:prSet presAssocID="{0DBC4DA9-78AB-40A6-8100-F71F0E63540F}" presName="compNode" presStyleCnt="0"/>
      <dgm:spPr/>
    </dgm:pt>
    <dgm:pt modelId="{D3B3E75B-EA89-44CE-8815-F779A32B3323}" type="pres">
      <dgm:prSet presAssocID="{0DBC4DA9-78AB-40A6-8100-F71F0E63540F}" presName="iconRect" presStyleLbl="node1" presStyleIdx="3" presStyleCnt="5" custLinFactY="-42571" custLinFactNeighborY="-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147FED75-4B2C-4DBB-B171-04F51CCBC48A}" type="pres">
      <dgm:prSet presAssocID="{0DBC4DA9-78AB-40A6-8100-F71F0E63540F}" presName="spaceRect" presStyleCnt="0"/>
      <dgm:spPr/>
    </dgm:pt>
    <dgm:pt modelId="{3D5E84A2-B397-4F80-B213-1DE7ED8C3744}" type="pres">
      <dgm:prSet presAssocID="{0DBC4DA9-78AB-40A6-8100-F71F0E63540F}" presName="textRect" presStyleLbl="revTx" presStyleIdx="3" presStyleCnt="5" custLinFactY="-76959" custLinFactNeighborY="-100000">
        <dgm:presLayoutVars>
          <dgm:chMax val="1"/>
          <dgm:chPref val="1"/>
        </dgm:presLayoutVars>
      </dgm:prSet>
      <dgm:spPr/>
    </dgm:pt>
    <dgm:pt modelId="{F7468252-3B30-48CF-A3DD-6BE16FDFAD9B}" type="pres">
      <dgm:prSet presAssocID="{66A270BF-AC9F-4F5F-8D6B-F5CC8921156C}" presName="sibTrans" presStyleCnt="0"/>
      <dgm:spPr/>
    </dgm:pt>
    <dgm:pt modelId="{00518680-62DE-48D9-B708-8948C2633E9D}" type="pres">
      <dgm:prSet presAssocID="{C1846BDA-B6EA-4027-B921-84A7904832C7}" presName="compNode" presStyleCnt="0"/>
      <dgm:spPr/>
    </dgm:pt>
    <dgm:pt modelId="{45FACAE3-C9F2-4C62-857D-CBC3111F1119}" type="pres">
      <dgm:prSet presAssocID="{C1846BDA-B6EA-4027-B921-84A7904832C7}" presName="iconRect" presStyleLbl="node1" presStyleIdx="4" presStyleCnt="5" custLinFactY="-42571" custLinFactNeighborY="-1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46A57C75-899E-4C54-B37F-9E116FD9379A}" type="pres">
      <dgm:prSet presAssocID="{C1846BDA-B6EA-4027-B921-84A7904832C7}" presName="spaceRect" presStyleCnt="0"/>
      <dgm:spPr/>
    </dgm:pt>
    <dgm:pt modelId="{F4621DA1-25B3-4E6F-82DA-7A65D882822A}" type="pres">
      <dgm:prSet presAssocID="{C1846BDA-B6EA-4027-B921-84A7904832C7}" presName="textRect" presStyleLbl="revTx" presStyleIdx="4" presStyleCnt="5" custLinFactY="-76959" custLinFactNeighborY="-100000">
        <dgm:presLayoutVars>
          <dgm:chMax val="1"/>
          <dgm:chPref val="1"/>
        </dgm:presLayoutVars>
      </dgm:prSet>
      <dgm:spPr/>
    </dgm:pt>
  </dgm:ptLst>
  <dgm:cxnLst>
    <dgm:cxn modelId="{15087C08-ADF4-4416-852F-6E0220219C74}" srcId="{DE327CE4-49DE-4B1E-96E2-149CA38528A3}" destId="{A11E867A-B751-49B9-B4A9-AFC8931738BF}" srcOrd="1" destOrd="0" parTransId="{DE1343AB-4D94-449D-B46B-71C10D669291}" sibTransId="{C28B449D-79A5-4EC8-9628-6957C15241AB}"/>
    <dgm:cxn modelId="{26AB8B3E-CB5E-4821-8F32-88703D35CA7C}" srcId="{DE327CE4-49DE-4B1E-96E2-149CA38528A3}" destId="{75196453-A5D1-41A2-A7E6-B58D3719F6B0}" srcOrd="2" destOrd="0" parTransId="{43F3FE92-ECD4-4D17-AF61-3243966DC549}" sibTransId="{0EB44CB1-5936-49F5-B5ED-F85BAA6CA28F}"/>
    <dgm:cxn modelId="{5F21CC5E-65FA-4E60-936F-457A45FBF472}" type="presOf" srcId="{C1846BDA-B6EA-4027-B921-84A7904832C7}" destId="{F4621DA1-25B3-4E6F-82DA-7A65D882822A}" srcOrd="0" destOrd="0" presId="urn:microsoft.com/office/officeart/2018/2/layout/IconLabelList"/>
    <dgm:cxn modelId="{83A24062-26A0-42D5-8CA7-297D9E02F763}" srcId="{DE327CE4-49DE-4B1E-96E2-149CA38528A3}" destId="{C1846BDA-B6EA-4027-B921-84A7904832C7}" srcOrd="4" destOrd="0" parTransId="{E82DCF26-A352-4F41-984F-4E533D7B3AF8}" sibTransId="{3D620E19-F996-4D99-8701-B525044F4553}"/>
    <dgm:cxn modelId="{6A68246F-537D-4D55-B1D3-2944A302A072}" type="presOf" srcId="{A11E867A-B751-49B9-B4A9-AFC8931738BF}" destId="{3D72C281-D8C7-4C3E-A2CF-3BB385EC2BFB}" srcOrd="0" destOrd="0" presId="urn:microsoft.com/office/officeart/2018/2/layout/IconLabelList"/>
    <dgm:cxn modelId="{CCEAA893-40F8-4CEA-B528-6A6678BF535C}" type="presOf" srcId="{DE327CE4-49DE-4B1E-96E2-149CA38528A3}" destId="{6497A74A-B864-4B38-8D12-0FCD01CC33E4}" srcOrd="0" destOrd="0" presId="urn:microsoft.com/office/officeart/2018/2/layout/IconLabelList"/>
    <dgm:cxn modelId="{BC0B2CB4-BF3B-4510-9115-8E9BB5FB3C01}" type="presOf" srcId="{EE842CC5-329E-4B89-A96E-59D8F1B35DB0}" destId="{7220BAEF-55CD-4E73-8EB8-85083B054CEB}" srcOrd="0" destOrd="0" presId="urn:microsoft.com/office/officeart/2018/2/layout/IconLabelList"/>
    <dgm:cxn modelId="{812542BA-9DDB-44AB-9999-FA7F458501DE}" type="presOf" srcId="{75196453-A5D1-41A2-A7E6-B58D3719F6B0}" destId="{3C50AF8C-06F9-4DDB-8F3B-6F2D8C626268}" srcOrd="0" destOrd="0" presId="urn:microsoft.com/office/officeart/2018/2/layout/IconLabelList"/>
    <dgm:cxn modelId="{1EBED9CB-9203-42A8-98A5-3BDAC0F325C3}" srcId="{DE327CE4-49DE-4B1E-96E2-149CA38528A3}" destId="{0DBC4DA9-78AB-40A6-8100-F71F0E63540F}" srcOrd="3" destOrd="0" parTransId="{9D716F4E-FFC9-40C6-BE44-846D18C85E8C}" sibTransId="{66A270BF-AC9F-4F5F-8D6B-F5CC8921156C}"/>
    <dgm:cxn modelId="{DD0E3EE9-D248-49D0-89EF-91861F0412E5}" srcId="{DE327CE4-49DE-4B1E-96E2-149CA38528A3}" destId="{EE842CC5-329E-4B89-A96E-59D8F1B35DB0}" srcOrd="0" destOrd="0" parTransId="{2E90B928-AE42-41CA-B669-D80A406BB2CC}" sibTransId="{CDA9B92B-9544-4B95-AFE5-6F185B8E7806}"/>
    <dgm:cxn modelId="{1FC0B7F2-F012-4F2F-A896-06D2A0B60D2F}" type="presOf" srcId="{0DBC4DA9-78AB-40A6-8100-F71F0E63540F}" destId="{3D5E84A2-B397-4F80-B213-1DE7ED8C3744}" srcOrd="0" destOrd="0" presId="urn:microsoft.com/office/officeart/2018/2/layout/IconLabelList"/>
    <dgm:cxn modelId="{2235BC3A-CD7B-4E35-8F61-0646C7B67F55}" type="presParOf" srcId="{6497A74A-B864-4B38-8D12-0FCD01CC33E4}" destId="{B780B0F2-7060-46E0-B1AB-D414908F4B6C}" srcOrd="0" destOrd="0" presId="urn:microsoft.com/office/officeart/2018/2/layout/IconLabelList"/>
    <dgm:cxn modelId="{E386EDF5-837A-4A74-825F-DBFE8685DC49}" type="presParOf" srcId="{B780B0F2-7060-46E0-B1AB-D414908F4B6C}" destId="{FF343885-F4A1-4F57-83F6-95D8DB29DDC9}" srcOrd="0" destOrd="0" presId="urn:microsoft.com/office/officeart/2018/2/layout/IconLabelList"/>
    <dgm:cxn modelId="{1FDD21C5-0CA7-4C01-AD1E-6C22C1864B1C}" type="presParOf" srcId="{B780B0F2-7060-46E0-B1AB-D414908F4B6C}" destId="{52B51EDA-EDDB-4F87-894D-722212A8B547}" srcOrd="1" destOrd="0" presId="urn:microsoft.com/office/officeart/2018/2/layout/IconLabelList"/>
    <dgm:cxn modelId="{A3F67050-D350-45C9-922D-D0A7644005FF}" type="presParOf" srcId="{B780B0F2-7060-46E0-B1AB-D414908F4B6C}" destId="{7220BAEF-55CD-4E73-8EB8-85083B054CEB}" srcOrd="2" destOrd="0" presId="urn:microsoft.com/office/officeart/2018/2/layout/IconLabelList"/>
    <dgm:cxn modelId="{64BFFA73-B357-4253-9A95-904077306A86}" type="presParOf" srcId="{6497A74A-B864-4B38-8D12-0FCD01CC33E4}" destId="{47054CDF-3C54-48E5-BDCA-F2770462598D}" srcOrd="1" destOrd="0" presId="urn:microsoft.com/office/officeart/2018/2/layout/IconLabelList"/>
    <dgm:cxn modelId="{B7D0D108-04E8-4F71-B159-9A133DB901FB}" type="presParOf" srcId="{6497A74A-B864-4B38-8D12-0FCD01CC33E4}" destId="{E3A8A114-48D2-4D60-83A0-DF2404CA2B6B}" srcOrd="2" destOrd="0" presId="urn:microsoft.com/office/officeart/2018/2/layout/IconLabelList"/>
    <dgm:cxn modelId="{9735655D-034F-4F86-8896-ED230661CDA7}" type="presParOf" srcId="{E3A8A114-48D2-4D60-83A0-DF2404CA2B6B}" destId="{93ADA4F3-D675-42E6-A0C8-202D5ECDEF60}" srcOrd="0" destOrd="0" presId="urn:microsoft.com/office/officeart/2018/2/layout/IconLabelList"/>
    <dgm:cxn modelId="{71476087-1E3A-40BD-9CBE-BD7E7FEB2D00}" type="presParOf" srcId="{E3A8A114-48D2-4D60-83A0-DF2404CA2B6B}" destId="{1EFBBD02-1AC4-44BA-93FA-07BABFC489CD}" srcOrd="1" destOrd="0" presId="urn:microsoft.com/office/officeart/2018/2/layout/IconLabelList"/>
    <dgm:cxn modelId="{F0EC0732-B690-44F0-84F7-92D191085B66}" type="presParOf" srcId="{E3A8A114-48D2-4D60-83A0-DF2404CA2B6B}" destId="{3D72C281-D8C7-4C3E-A2CF-3BB385EC2BFB}" srcOrd="2" destOrd="0" presId="urn:microsoft.com/office/officeart/2018/2/layout/IconLabelList"/>
    <dgm:cxn modelId="{5C8817CD-5582-4D69-BB67-2C6ACA90B4BC}" type="presParOf" srcId="{6497A74A-B864-4B38-8D12-0FCD01CC33E4}" destId="{E3C96EC1-BAC8-43B4-AF8C-3604E748910B}" srcOrd="3" destOrd="0" presId="urn:microsoft.com/office/officeart/2018/2/layout/IconLabelList"/>
    <dgm:cxn modelId="{051F9495-1952-4F2D-A430-61FAA0B019C8}" type="presParOf" srcId="{6497A74A-B864-4B38-8D12-0FCD01CC33E4}" destId="{810F88F6-C90D-4298-B609-E1E1C7146AA2}" srcOrd="4" destOrd="0" presId="urn:microsoft.com/office/officeart/2018/2/layout/IconLabelList"/>
    <dgm:cxn modelId="{E8DE802A-7AED-4106-8F76-B94390399733}" type="presParOf" srcId="{810F88F6-C90D-4298-B609-E1E1C7146AA2}" destId="{D7CF2490-50F4-4623-9372-66C5DD7FE98B}" srcOrd="0" destOrd="0" presId="urn:microsoft.com/office/officeart/2018/2/layout/IconLabelList"/>
    <dgm:cxn modelId="{ABA84722-FB40-48CA-BC39-0F3BCE2411A5}" type="presParOf" srcId="{810F88F6-C90D-4298-B609-E1E1C7146AA2}" destId="{B1C64613-F6C8-4D0C-BE6C-D1F8A490F45F}" srcOrd="1" destOrd="0" presId="urn:microsoft.com/office/officeart/2018/2/layout/IconLabelList"/>
    <dgm:cxn modelId="{DD42DC0B-8E1C-44AA-A375-85B18AE91A5B}" type="presParOf" srcId="{810F88F6-C90D-4298-B609-E1E1C7146AA2}" destId="{3C50AF8C-06F9-4DDB-8F3B-6F2D8C626268}" srcOrd="2" destOrd="0" presId="urn:microsoft.com/office/officeart/2018/2/layout/IconLabelList"/>
    <dgm:cxn modelId="{82A2FF6B-7CF8-4499-AD12-7E93C37FE0DF}" type="presParOf" srcId="{6497A74A-B864-4B38-8D12-0FCD01CC33E4}" destId="{21301E0E-5582-4B46-B946-77FD6C1FD5C2}" srcOrd="5" destOrd="0" presId="urn:microsoft.com/office/officeart/2018/2/layout/IconLabelList"/>
    <dgm:cxn modelId="{6537B517-50DC-48A0-B343-BF96548F4BAC}" type="presParOf" srcId="{6497A74A-B864-4B38-8D12-0FCD01CC33E4}" destId="{B2BF6CE3-CC7A-4EDB-B8F4-5AEBCBA4B39A}" srcOrd="6" destOrd="0" presId="urn:microsoft.com/office/officeart/2018/2/layout/IconLabelList"/>
    <dgm:cxn modelId="{8403189E-C9B6-422A-9D97-16FD52B53DE9}" type="presParOf" srcId="{B2BF6CE3-CC7A-4EDB-B8F4-5AEBCBA4B39A}" destId="{D3B3E75B-EA89-44CE-8815-F779A32B3323}" srcOrd="0" destOrd="0" presId="urn:microsoft.com/office/officeart/2018/2/layout/IconLabelList"/>
    <dgm:cxn modelId="{EDF89680-17D7-4A4E-BF9C-0262CF665588}" type="presParOf" srcId="{B2BF6CE3-CC7A-4EDB-B8F4-5AEBCBA4B39A}" destId="{147FED75-4B2C-4DBB-B171-04F51CCBC48A}" srcOrd="1" destOrd="0" presId="urn:microsoft.com/office/officeart/2018/2/layout/IconLabelList"/>
    <dgm:cxn modelId="{79A3F16D-53E2-4E1F-9BAC-33744F2A069E}" type="presParOf" srcId="{B2BF6CE3-CC7A-4EDB-B8F4-5AEBCBA4B39A}" destId="{3D5E84A2-B397-4F80-B213-1DE7ED8C3744}" srcOrd="2" destOrd="0" presId="urn:microsoft.com/office/officeart/2018/2/layout/IconLabelList"/>
    <dgm:cxn modelId="{20190ED6-9474-47AF-88EE-523FC6AF5BE2}" type="presParOf" srcId="{6497A74A-B864-4B38-8D12-0FCD01CC33E4}" destId="{F7468252-3B30-48CF-A3DD-6BE16FDFAD9B}" srcOrd="7" destOrd="0" presId="urn:microsoft.com/office/officeart/2018/2/layout/IconLabelList"/>
    <dgm:cxn modelId="{279B9578-DF3E-4565-9564-83F25C8BF399}" type="presParOf" srcId="{6497A74A-B864-4B38-8D12-0FCD01CC33E4}" destId="{00518680-62DE-48D9-B708-8948C2633E9D}" srcOrd="8" destOrd="0" presId="urn:microsoft.com/office/officeart/2018/2/layout/IconLabelList"/>
    <dgm:cxn modelId="{06AA83C9-37F0-4DEC-B821-1074C7655C9F}" type="presParOf" srcId="{00518680-62DE-48D9-B708-8948C2633E9D}" destId="{45FACAE3-C9F2-4C62-857D-CBC3111F1119}" srcOrd="0" destOrd="0" presId="urn:microsoft.com/office/officeart/2018/2/layout/IconLabelList"/>
    <dgm:cxn modelId="{1F230D62-CE42-40A1-A203-793CC794A3CA}" type="presParOf" srcId="{00518680-62DE-48D9-B708-8948C2633E9D}" destId="{46A57C75-899E-4C54-B37F-9E116FD9379A}" srcOrd="1" destOrd="0" presId="urn:microsoft.com/office/officeart/2018/2/layout/IconLabelList"/>
    <dgm:cxn modelId="{054750CF-3FAD-4AC9-96DC-4469F11E5A85}" type="presParOf" srcId="{00518680-62DE-48D9-B708-8948C2633E9D}" destId="{F4621DA1-25B3-4E6F-82DA-7A65D88282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43885-F4A1-4F57-83F6-95D8DB29DDC9}">
      <dsp:nvSpPr>
        <dsp:cNvPr id="0" name=""/>
        <dsp:cNvSpPr/>
      </dsp:nvSpPr>
      <dsp:spPr>
        <a:xfrm>
          <a:off x="622800" y="54863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0BAEF-55CD-4E73-8EB8-85083B054CEB}">
      <dsp:nvSpPr>
        <dsp:cNvPr id="0" name=""/>
        <dsp:cNvSpPr/>
      </dsp:nvSpPr>
      <dsp:spPr>
        <a:xfrm>
          <a:off x="127800" y="155448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Carrier</a:t>
          </a:r>
        </a:p>
      </dsp:txBody>
      <dsp:txXfrm>
        <a:off x="127800" y="1554483"/>
        <a:ext cx="1800000" cy="720000"/>
      </dsp:txXfrm>
    </dsp:sp>
    <dsp:sp modelId="{93ADA4F3-D675-42E6-A0C8-202D5ECDEF60}">
      <dsp:nvSpPr>
        <dsp:cNvPr id="0" name=""/>
        <dsp:cNvSpPr/>
      </dsp:nvSpPr>
      <dsp:spPr>
        <a:xfrm>
          <a:off x="2737800" y="54863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2C281-D8C7-4C3E-A2CF-3BB385EC2BFB}">
      <dsp:nvSpPr>
        <dsp:cNvPr id="0" name=""/>
        <dsp:cNvSpPr/>
      </dsp:nvSpPr>
      <dsp:spPr>
        <a:xfrm>
          <a:off x="2242800" y="155448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Traffic (NAS)</a:t>
          </a:r>
        </a:p>
      </dsp:txBody>
      <dsp:txXfrm>
        <a:off x="2242800" y="1554483"/>
        <a:ext cx="1800000" cy="720000"/>
      </dsp:txXfrm>
    </dsp:sp>
    <dsp:sp modelId="{D7CF2490-50F4-4623-9372-66C5DD7FE98B}">
      <dsp:nvSpPr>
        <dsp:cNvPr id="0" name=""/>
        <dsp:cNvSpPr/>
      </dsp:nvSpPr>
      <dsp:spPr>
        <a:xfrm>
          <a:off x="4852800" y="54863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0AF8C-06F9-4DDB-8F3B-6F2D8C626268}">
      <dsp:nvSpPr>
        <dsp:cNvPr id="0" name=""/>
        <dsp:cNvSpPr/>
      </dsp:nvSpPr>
      <dsp:spPr>
        <a:xfrm>
          <a:off x="4357800" y="155448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Weather</a:t>
          </a:r>
        </a:p>
      </dsp:txBody>
      <dsp:txXfrm>
        <a:off x="4357800" y="1554483"/>
        <a:ext cx="1800000" cy="720000"/>
      </dsp:txXfrm>
    </dsp:sp>
    <dsp:sp modelId="{D3B3E75B-EA89-44CE-8815-F779A32B3323}">
      <dsp:nvSpPr>
        <dsp:cNvPr id="0" name=""/>
        <dsp:cNvSpPr/>
      </dsp:nvSpPr>
      <dsp:spPr>
        <a:xfrm>
          <a:off x="6967800" y="54863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E84A2-B397-4F80-B213-1DE7ED8C3744}">
      <dsp:nvSpPr>
        <dsp:cNvPr id="0" name=""/>
        <dsp:cNvSpPr/>
      </dsp:nvSpPr>
      <dsp:spPr>
        <a:xfrm>
          <a:off x="6472800" y="155448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Security</a:t>
          </a:r>
        </a:p>
      </dsp:txBody>
      <dsp:txXfrm>
        <a:off x="6472800" y="1554483"/>
        <a:ext cx="1800000" cy="720000"/>
      </dsp:txXfrm>
    </dsp:sp>
    <dsp:sp modelId="{45FACAE3-C9F2-4C62-857D-CBC3111F1119}">
      <dsp:nvSpPr>
        <dsp:cNvPr id="0" name=""/>
        <dsp:cNvSpPr/>
      </dsp:nvSpPr>
      <dsp:spPr>
        <a:xfrm>
          <a:off x="9082800" y="54863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21DA1-25B3-4E6F-82DA-7A65D882822A}">
      <dsp:nvSpPr>
        <dsp:cNvPr id="0" name=""/>
        <dsp:cNvSpPr/>
      </dsp:nvSpPr>
      <dsp:spPr>
        <a:xfrm>
          <a:off x="8587800" y="155448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Late Aircraft</a:t>
          </a:r>
        </a:p>
      </dsp:txBody>
      <dsp:txXfrm>
        <a:off x="8587800" y="155448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E795-C660-9778-A8B2-EDDE427AC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2D1BE-B840-4B41-5548-702C61BCC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3D9B1-DDFE-ECA0-7997-AABBA59E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52E3-BC54-481B-9C8B-EDE98FB9B63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9AF2B-2240-59E2-19E6-C4EB9FE4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7F0B-960E-E299-7DC6-47B4E590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3E4E-29C7-4363-B85C-264491D6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9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CE2E-EBC3-6C48-AE8D-12A24AD8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97D1E-EC9D-6CA3-4029-2C8DD4079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9CCBD-D926-7FD9-23C7-68A685CE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52E3-BC54-481B-9C8B-EDE98FB9B63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6EB1-B932-0495-8FE0-F825CCDE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FAFB-BED3-F579-E2E2-841354F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3E4E-29C7-4363-B85C-264491D6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5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F376C-7609-0E2C-CAC0-0F1744731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7DEEA-2F6A-1087-1BEE-597915BEA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7749C-7D93-B318-2F96-83535E4B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52E3-BC54-481B-9C8B-EDE98FB9B63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D8231-E63A-AAA2-0870-61B46433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08009-CD0A-0BF5-643E-A7A014F0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3E4E-29C7-4363-B85C-264491D6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8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E8D4-4218-0086-EE22-AA59CF92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7ECD-F023-0149-4F81-19C63874C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EB0F-FE5F-9DE2-58A9-134B2E56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52E3-BC54-481B-9C8B-EDE98FB9B63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0C2B-0D28-3BD6-2F93-20A59E10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D2D8-D374-A93E-2A32-7F86CB1D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3E4E-29C7-4363-B85C-264491D6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8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A916-8672-2C0F-1450-8DFEB36A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43F6D-9CFE-21E8-3265-5A8F21C8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F3476-453F-22D2-54E2-B45A03AC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52E3-BC54-481B-9C8B-EDE98FB9B63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43B26-7724-69D6-5D92-6E368DA4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25C7C-F1D7-EA5D-AD1E-64FAE8FE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3E4E-29C7-4363-B85C-264491D6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1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69B8-4019-2D60-C55C-B4E85218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2A246-4552-CCF6-9AD0-20D71154B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62E0F-CD36-9DA7-3962-C638DA241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63497-07E0-2EED-592D-F8A94AD6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52E3-BC54-481B-9C8B-EDE98FB9B63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ACE5E-99BF-318C-4B31-D16A4980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B288E-44B9-C4C5-F97B-1AD8802F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3E4E-29C7-4363-B85C-264491D6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7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4755-2C6C-09F8-BC5B-6B532BC7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84F5-D651-EE12-ED08-439C3473C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5A904-A96E-A62D-B83D-82D5BB1C3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9F481-3F5C-2634-7F59-89EAB9B73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4A72F-3667-9CC3-7A07-2C1F1CF7B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08519-7A79-D1E3-F3C1-F08AD108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52E3-BC54-481B-9C8B-EDE98FB9B63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CF9E0-9A9E-F3C5-E4C7-9AB8B539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1DA99-59C2-6650-06A5-C5E0652C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3E4E-29C7-4363-B85C-264491D6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0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2EC7-A6E5-E48D-1B77-A509E2A4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73D79-4408-0636-6919-5471B306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52E3-BC54-481B-9C8B-EDE98FB9B63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1E19B-8281-8473-9D05-D2BB62F9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5DD8A-E39E-BD2B-DD68-C8DEDC41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3E4E-29C7-4363-B85C-264491D6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B526F-E8BE-79E8-8696-8B8F3BE1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52E3-BC54-481B-9C8B-EDE98FB9B63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5F20C-25CA-510D-C860-8993CAB2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B3E15-F5B4-3F47-88C4-2CDB4B6C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3E4E-29C7-4363-B85C-264491D6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8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4E3E-AA21-884E-F2E0-5577C57D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3E9F-7751-74B7-A59C-D8330C1B9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C0F81-2B1C-A373-2374-50447A93E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23603-6F2D-48FC-103F-FA8307B1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52E3-BC54-481B-9C8B-EDE98FB9B63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E0ACD-D7CC-A501-7025-A906086E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1AE54-DA25-BFEB-65A1-5E71EFB1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3E4E-29C7-4363-B85C-264491D6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5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96AF-3945-E059-FA34-49C88B7B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27660-2D46-CB2E-E3A1-5BEB82F06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24018-20D0-DC09-5B52-56BA9451D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5356B-20B8-C511-0A8B-A25CDE7E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52E3-BC54-481B-9C8B-EDE98FB9B63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B28FF-0DE4-1186-AAF2-F8C6D623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BE907-6C2E-14DA-84E4-0AA95786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3E4E-29C7-4363-B85C-264491D6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8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B24C2-0250-9877-C8C8-4CCDE09A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6F0AC-7BC3-AE32-5693-4503B452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85BE9-9520-8C9C-4D92-6D45AB5DE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52E3-BC54-481B-9C8B-EDE98FB9B63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5F708-49DB-441B-4E24-B842205EA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8E0B7-E269-9610-4FC4-FFB39DBF7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3E4E-29C7-4363-B85C-264491D6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5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CDC634-FE06-D08C-1E55-AE73C331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760" y="365125"/>
            <a:ext cx="4500880" cy="47815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Flight Delays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0E51E-1091-DAA0-5C82-26F1F2FDC3C1}"/>
              </a:ext>
            </a:extLst>
          </p:cNvPr>
          <p:cNvSpPr txBox="1"/>
          <p:nvPr/>
        </p:nvSpPr>
        <p:spPr>
          <a:xfrm>
            <a:off x="1158240" y="1300480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 this been you?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551DC0E-3FEB-06A4-9341-FB13AE2CE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19" y="1758054"/>
            <a:ext cx="7494148" cy="4358841"/>
          </a:xfrm>
          <a:prstGeom prst="rect">
            <a:avLst/>
          </a:prstGeom>
        </p:spPr>
      </p:pic>
      <p:pic>
        <p:nvPicPr>
          <p:cNvPr id="11" name="Picture 10" descr="A person leaning over a red suitcase&#10;&#10;Description automatically generated with low confidence">
            <a:extLst>
              <a:ext uri="{FF2B5EF4-FFF2-40B4-BE49-F238E27FC236}">
                <a16:creationId xmlns:a16="http://schemas.microsoft.com/office/drawing/2014/main" id="{C2F7EC4B-FAC8-FE89-7574-7A3532229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78" y="1758054"/>
            <a:ext cx="8555324" cy="48480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8D6C79-31AC-63BF-EA86-08CE16A65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571" y="1699493"/>
            <a:ext cx="8089031" cy="452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3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423C-AB2E-B597-9B55-DE90DDB4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Creating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6F10-1EFA-52EE-1D87-648B2F69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was split in a 66% training and 33% testing.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Due to imbalance in the data, used SMOTE to create more minority points.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HelveticaNeue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elveticaNeue"/>
              </a:rPr>
              <a:t>ROC analysis is a useful tool for evaluating accuracy of a statistical model into 1 of 2 categories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HelveticaNeue"/>
              </a:rPr>
              <a:t>On-time or delayed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HelveticaNeue"/>
              </a:rPr>
              <a:t>Used ROC-AUC scoring to better interpret results.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6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711675-4906-8BF4-7C6E-9ACE48857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1" y="636267"/>
            <a:ext cx="5457586" cy="554069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58D01-8A1B-A43F-5FEF-BCE5CD19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8694" y="636267"/>
            <a:ext cx="5529365" cy="561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EA30-D823-1173-6897-C08FF5F3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Random Forrest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04242-A8F5-7407-92FB-4EB02FFA7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Returned a 68.37% accuracy broken down to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99% accuracy with on-time flights.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59% accuracy with delayed arriving flights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Hyper tuning returned a lesser score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55.5% ROC_AUC score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Feature Importance Analysis provided slight improvement.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ROC-AUC score improved to 69.25%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2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C6D4DF-F727-81AD-AAC7-A9596B11A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01" y="341108"/>
            <a:ext cx="10126574" cy="61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5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9A43-0574-A052-0029-82697779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4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Continued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FED72-B06A-CD68-4B64-B59B7786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675"/>
            <a:ext cx="10515600" cy="5033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Develop a model for departures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Breakdown data by month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Expand work for other hub cities.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Develop route network and schedule that avoids each hubs time slots with most delays. </a:t>
            </a:r>
          </a:p>
        </p:txBody>
      </p:sp>
    </p:spTree>
    <p:extLst>
      <p:ext uri="{BB962C8B-B14F-4D97-AF65-F5344CB8AC3E}">
        <p14:creationId xmlns:p14="http://schemas.microsoft.com/office/powerpoint/2010/main" val="331798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ck view of an aeroplane">
            <a:extLst>
              <a:ext uri="{FF2B5EF4-FFF2-40B4-BE49-F238E27FC236}">
                <a16:creationId xmlns:a16="http://schemas.microsoft.com/office/drawing/2014/main" id="{3DEB535B-C780-B136-B0F6-37271D088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-29463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34734-3361-B672-651A-FA13916B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2584481"/>
            <a:ext cx="6969299" cy="491685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How much do delays cost?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7265C-2ABF-0B01-BDAF-4F85854BC22C}"/>
              </a:ext>
            </a:extLst>
          </p:cNvPr>
          <p:cNvSpPr txBox="1"/>
          <p:nvPr/>
        </p:nvSpPr>
        <p:spPr>
          <a:xfrm>
            <a:off x="481029" y="3223481"/>
            <a:ext cx="4795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2007 study says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$ 8.3 billion  a year to airlines.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$16.7 billion to passengers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 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07189-10EB-A0F0-C575-5B44105BFDA9}"/>
              </a:ext>
            </a:extLst>
          </p:cNvPr>
          <p:cNvSpPr txBox="1"/>
          <p:nvPr/>
        </p:nvSpPr>
        <p:spPr>
          <a:xfrm>
            <a:off x="381000" y="1066618"/>
            <a:ext cx="275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Odds of a delayed flight?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D19A0-F587-47AA-7DC4-A4683F89E9CF}"/>
              </a:ext>
            </a:extLst>
          </p:cNvPr>
          <p:cNvSpPr txBox="1"/>
          <p:nvPr/>
        </p:nvSpPr>
        <p:spPr>
          <a:xfrm>
            <a:off x="481029" y="1752600"/>
            <a:ext cx="2166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1Q 2022    20.5%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2021	       11.4%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2020          10.2%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97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4EE2-B7E9-FCED-3679-8A6BD5CD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8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Reasons for delay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25B0C9F-D7AB-09FA-0A5C-BB6D40322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286214"/>
              </p:ext>
            </p:extLst>
          </p:nvPr>
        </p:nvGraphicFramePr>
        <p:xfrm>
          <a:off x="838200" y="924910"/>
          <a:ext cx="10515600" cy="5252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974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343885-F4A1-4F57-83F6-95D8DB29DD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20BAEF-55CD-4E73-8EB8-85083B054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ADA4F3-D675-42E6-A0C8-202D5ECDEF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72C281-D8C7-4C3E-A2CF-3BB385EC2B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7CF2490-50F4-4623-9372-66C5DD7FE9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C50AF8C-06F9-4DDB-8F3B-6F2D8C6262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3B3E75B-EA89-44CE-8815-F779A32B33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5E84A2-B397-4F80-B213-1DE7ED8C37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5FACAE3-C9F2-4C62-857D-CBC3111F1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621DA1-25B3-4E6F-82DA-7A65D88282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71ABCF6-F294-5336-6E74-8C6F86EDC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8537"/>
              </p:ext>
            </p:extLst>
          </p:nvPr>
        </p:nvGraphicFramePr>
        <p:xfrm>
          <a:off x="838200" y="337351"/>
          <a:ext cx="10515600" cy="6155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832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74BD-3203-1A76-2B19-98394EFA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000" dirty="0">
                <a:solidFill>
                  <a:schemeClr val="bg1"/>
                </a:solidFill>
              </a:rPr>
              <a:t>Can Machine Learning Reduce Weather Delays?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9F78-7ED3-5C7A-9D4C-D0BFE62F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Random Forest Classifier can predict with 69.25% accuracy if a flight will be delayed based on the date and time it is scheduled to land in MIA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Model can be used to build schedules and avoiding peak weather delay periods.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Expanding to other hub cities can help reduce traffic delays immensely. </a:t>
            </a:r>
          </a:p>
        </p:txBody>
      </p:sp>
    </p:spTree>
    <p:extLst>
      <p:ext uri="{BB962C8B-B14F-4D97-AF65-F5344CB8AC3E}">
        <p14:creationId xmlns:p14="http://schemas.microsoft.com/office/powerpoint/2010/main" val="144321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729B-182E-6331-4469-5B5BB0EC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DD221-CEC3-3EF8-6C73-CD3D5E4FC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276"/>
            <a:ext cx="10515600" cy="511968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Bureau of Transportation and Statistics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Every arriving flight to MIA starting June 2006 until January 2023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329,362 flights analyzed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Focused on the summer months of May – September</a:t>
            </a:r>
          </a:p>
          <a:p>
            <a:pPr lvl="2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Most amount of weather delays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Data was cleaned and analyzed to prepare for machine learning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9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FFF5A-9F7C-BE13-785D-1A58573C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5" name="Picture 4" descr="Back view of an aeroplane">
            <a:extLst>
              <a:ext uri="{FF2B5EF4-FFF2-40B4-BE49-F238E27FC236}">
                <a16:creationId xmlns:a16="http://schemas.microsoft.com/office/drawing/2014/main" id="{1E67349D-BEDC-D36F-8DF9-ACF480019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07" r="2615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0D96-F0EB-6F52-E737-49C375AD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76" y="2537555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Average delay for a flight is 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15.62 minutes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Mean time for a late arrival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5:42 pm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889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6E8E6-BE13-663B-39B7-7C402031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Analysis: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Late Arrivals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7CF5A7-0139-4279-F0C4-4D3CB8F08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4625" y="691460"/>
            <a:ext cx="8333663" cy="57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6E8E6-BE13-663B-39B7-7C402031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Analysis: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Late Arrivals due to weather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7B7359-5956-11F7-860A-3241E8CA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843899"/>
            <a:ext cx="7347537" cy="517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5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355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HelveticaNeue</vt:lpstr>
      <vt:lpstr>Office Theme</vt:lpstr>
      <vt:lpstr>Flight Delays</vt:lpstr>
      <vt:lpstr>  How much do delays cost?</vt:lpstr>
      <vt:lpstr>Reasons for delay</vt:lpstr>
      <vt:lpstr>PowerPoint Presentation</vt:lpstr>
      <vt:lpstr>   Can Machine Learning Reduce Weather Delays?   </vt:lpstr>
      <vt:lpstr>The Data</vt:lpstr>
      <vt:lpstr>Data Analysis</vt:lpstr>
      <vt:lpstr>Data Analysis:  Late Arrivals </vt:lpstr>
      <vt:lpstr>Data Analysis:  Late Arrivals due to weather</vt:lpstr>
      <vt:lpstr>Creating a Model</vt:lpstr>
      <vt:lpstr>PowerPoint Presentation</vt:lpstr>
      <vt:lpstr>Random Forrest Classifier</vt:lpstr>
      <vt:lpstr>PowerPoint Presentation</vt:lpstr>
      <vt:lpstr>Continued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Delays</dc:title>
  <dc:creator>Fernando Araiza</dc:creator>
  <cp:lastModifiedBy>Fernando Araiza</cp:lastModifiedBy>
  <cp:revision>6</cp:revision>
  <dcterms:created xsi:type="dcterms:W3CDTF">2023-03-15T15:47:48Z</dcterms:created>
  <dcterms:modified xsi:type="dcterms:W3CDTF">2023-03-18T18:57:23Z</dcterms:modified>
</cp:coreProperties>
</file>