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gGhHlLfOa+tvK/pVGqm+YIgjnI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00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83951" y="865852"/>
            <a:ext cx="8851330" cy="5389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22" name="Google Shape;22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23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5" name="Google Shape;25;p1"/>
          <p:cNvCxnSpPr/>
          <p:nvPr/>
        </p:nvCxnSpPr>
        <p:spPr>
          <a:xfrm rot="-5400000" flipH="1">
            <a:off x="3898327" y="2937945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"/>
          <p:cNvCxnSpPr/>
          <p:nvPr/>
        </p:nvCxnSpPr>
        <p:spPr>
          <a:xfrm rot="-5400000">
            <a:off x="3898327" y="2264745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" name="Google Shape;28;p1"/>
          <p:cNvGrpSpPr/>
          <p:nvPr/>
        </p:nvGrpSpPr>
        <p:grpSpPr>
          <a:xfrm>
            <a:off x="253680" y="3548500"/>
            <a:ext cx="2547935" cy="425774"/>
            <a:chOff x="181335" y="3496200"/>
            <a:chExt cx="2745460" cy="465566"/>
          </a:xfrm>
        </p:grpSpPr>
        <p:grpSp>
          <p:nvGrpSpPr>
            <p:cNvPr id="29" name="Google Shape;29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30" name="Google Shape;30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31" name="Google Shape;31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32" name="Google Shape;32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33" name="Google Shape;33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$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1"/>
              <p:cNvSpPr txBox="1"/>
              <p:nvPr/>
            </p:nvSpPr>
            <p:spPr>
              <a:xfrm>
                <a:off x="5008616" y="1080554"/>
                <a:ext cx="1034963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Production Cost (unit)</a:t>
                </a:r>
                <a:endParaRPr dirty="0"/>
              </a:p>
            </p:txBody>
          </p:sp>
        </p:grpSp>
      </p:grpSp>
      <p:cxnSp>
        <p:nvCxnSpPr>
          <p:cNvPr id="37" name="Google Shape;37;p1"/>
          <p:cNvCxnSpPr>
            <a:stCxn id="33" idx="3"/>
          </p:cNvCxnSpPr>
          <p:nvPr/>
        </p:nvCxnSpPr>
        <p:spPr>
          <a:xfrm>
            <a:off x="1437220" y="3761387"/>
            <a:ext cx="1481400" cy="1050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38;p1"/>
          <p:cNvCxnSpPr>
            <a:stCxn id="33" idx="3"/>
          </p:cNvCxnSpPr>
          <p:nvPr/>
        </p:nvCxnSpPr>
        <p:spPr>
          <a:xfrm rot="10800000" flipH="1">
            <a:off x="1437220" y="2710487"/>
            <a:ext cx="1515900" cy="10509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9" name="Google Shape;39;p1"/>
          <p:cNvGrpSpPr/>
          <p:nvPr/>
        </p:nvGrpSpPr>
        <p:grpSpPr>
          <a:xfrm>
            <a:off x="2157806" y="3679671"/>
            <a:ext cx="155774" cy="155774"/>
            <a:chOff x="4283114" y="-597224"/>
            <a:chExt cx="170332" cy="170332"/>
          </a:xfrm>
        </p:grpSpPr>
        <p:sp>
          <p:nvSpPr>
            <p:cNvPr id="40" name="Google Shape;40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" name="Google Shape;42;p1"/>
          <p:cNvGrpSpPr/>
          <p:nvPr/>
        </p:nvGrpSpPr>
        <p:grpSpPr>
          <a:xfrm>
            <a:off x="4154361" y="2616716"/>
            <a:ext cx="155774" cy="155774"/>
            <a:chOff x="4283114" y="-597224"/>
            <a:chExt cx="170332" cy="170332"/>
          </a:xfrm>
        </p:grpSpPr>
        <p:sp>
          <p:nvSpPr>
            <p:cNvPr id="43" name="Google Shape;43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" name="Google Shape;48;p1"/>
          <p:cNvGrpSpPr/>
          <p:nvPr/>
        </p:nvGrpSpPr>
        <p:grpSpPr>
          <a:xfrm>
            <a:off x="2973491" y="2478065"/>
            <a:ext cx="2547936" cy="425774"/>
            <a:chOff x="181335" y="3496200"/>
            <a:chExt cx="2745460" cy="465566"/>
          </a:xfrm>
        </p:grpSpPr>
        <p:grpSp>
          <p:nvGrpSpPr>
            <p:cNvPr id="49" name="Google Shape;49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0" name="Google Shape;50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51" name="Google Shape;51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52" name="Google Shape;52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53" name="Google Shape;53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FFFFFF"/>
                    </a:solidFill>
                  </a:rPr>
                  <a:t>Operational Costs </a:t>
                </a:r>
                <a:endParaRPr dirty="0"/>
              </a:p>
            </p:txBody>
          </p:sp>
          <p:sp>
            <p:nvSpPr>
              <p:cNvPr id="56" name="Google Shape;56;p1"/>
              <p:cNvSpPr txBox="1"/>
              <p:nvPr/>
            </p:nvSpPr>
            <p:spPr>
              <a:xfrm>
                <a:off x="5713681" y="1080555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(unit)</a:t>
                </a:r>
                <a:endParaRPr/>
              </a:p>
            </p:txBody>
          </p:sp>
        </p:grpSp>
      </p:grpSp>
      <p:grpSp>
        <p:nvGrpSpPr>
          <p:cNvPr id="57" name="Google Shape;57;p1"/>
          <p:cNvGrpSpPr/>
          <p:nvPr/>
        </p:nvGrpSpPr>
        <p:grpSpPr>
          <a:xfrm>
            <a:off x="2973491" y="4617459"/>
            <a:ext cx="2547936" cy="425774"/>
            <a:chOff x="181335" y="3496200"/>
            <a:chExt cx="2745460" cy="465566"/>
          </a:xfrm>
        </p:grpSpPr>
        <p:grpSp>
          <p:nvGrpSpPr>
            <p:cNvPr id="58" name="Google Shape;58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9" name="Google Shape;59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60" name="Google Shape;60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61" name="Google Shape;61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62" name="Google Shape;62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"/>
              <p:cNvSpPr txBox="1"/>
              <p:nvPr/>
            </p:nvSpPr>
            <p:spPr>
              <a:xfrm>
                <a:off x="4954832" y="1080555"/>
                <a:ext cx="769475" cy="22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FFFFFF"/>
                    </a:solidFill>
                  </a:rPr>
                  <a:t>Tons of Ore Produced</a:t>
                </a:r>
              </a:p>
            </p:txBody>
          </p:sp>
          <p:sp>
            <p:nvSpPr>
              <p:cNvPr id="65" name="Google Shape;65;p1"/>
              <p:cNvSpPr txBox="1"/>
              <p:nvPr/>
            </p:nvSpPr>
            <p:spPr>
              <a:xfrm>
                <a:off x="5713681" y="1080555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(unit)</a:t>
                </a:r>
                <a:endParaRPr/>
              </a:p>
            </p:txBody>
          </p:sp>
        </p:grpSp>
      </p:grpSp>
      <p:grpSp>
        <p:nvGrpSpPr>
          <p:cNvPr id="75" name="Google Shape;75;p1"/>
          <p:cNvGrpSpPr/>
          <p:nvPr/>
        </p:nvGrpSpPr>
        <p:grpSpPr>
          <a:xfrm>
            <a:off x="4334953" y="1803674"/>
            <a:ext cx="2547936" cy="484654"/>
            <a:chOff x="181335" y="3496197"/>
            <a:chExt cx="2745460" cy="249851"/>
          </a:xfrm>
        </p:grpSpPr>
        <p:grpSp>
          <p:nvGrpSpPr>
            <p:cNvPr id="76" name="Google Shape;76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77" name="Google Shape;77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78" name="Google Shape;78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79" name="Google Shape;79;p1"/>
            <p:cNvGrpSpPr/>
            <p:nvPr/>
          </p:nvGrpSpPr>
          <p:grpSpPr>
            <a:xfrm>
              <a:off x="181335" y="3496197"/>
              <a:ext cx="1275292" cy="249851"/>
              <a:chOff x="4934192" y="1056229"/>
              <a:chExt cx="1131757" cy="238615"/>
            </a:xfrm>
          </p:grpSpPr>
          <p:sp>
            <p:nvSpPr>
              <p:cNvPr id="80" name="Google Shape;80;p1"/>
              <p:cNvSpPr/>
              <p:nvPr/>
            </p:nvSpPr>
            <p:spPr>
              <a:xfrm>
                <a:off x="4934192" y="1056229"/>
                <a:ext cx="1131757" cy="147867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"/>
              <p:cNvSpPr/>
              <p:nvPr/>
            </p:nvSpPr>
            <p:spPr>
              <a:xfrm>
                <a:off x="4934192" y="1056229"/>
                <a:ext cx="1131757" cy="161039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"/>
              <p:cNvSpPr txBox="1"/>
              <p:nvPr/>
            </p:nvSpPr>
            <p:spPr>
              <a:xfrm>
                <a:off x="4954832" y="1080554"/>
                <a:ext cx="769475" cy="214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FFFFFF"/>
                    </a:solidFill>
                  </a:rPr>
                  <a:t>Fixed Costs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FFFFFF"/>
                    </a:solidFill>
                  </a:rPr>
                  <a:t>$20/ton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  <p:sp>
            <p:nvSpPr>
              <p:cNvPr id="83" name="Google Shape;83;p1"/>
              <p:cNvSpPr txBox="1"/>
              <p:nvPr/>
            </p:nvSpPr>
            <p:spPr>
              <a:xfrm>
                <a:off x="5713681" y="1080555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(unit)</a:t>
                </a:r>
                <a:endParaRPr/>
              </a:p>
            </p:txBody>
          </p:sp>
        </p:grpSp>
      </p:grpSp>
      <p:grpSp>
        <p:nvGrpSpPr>
          <p:cNvPr id="84" name="Google Shape;84;p1"/>
          <p:cNvGrpSpPr/>
          <p:nvPr/>
        </p:nvGrpSpPr>
        <p:grpSpPr>
          <a:xfrm>
            <a:off x="4335437" y="2267454"/>
            <a:ext cx="2572357" cy="1567995"/>
            <a:chOff x="155021" y="3494062"/>
            <a:chExt cx="2771774" cy="573554"/>
          </a:xfrm>
        </p:grpSpPr>
        <p:grpSp>
          <p:nvGrpSpPr>
            <p:cNvPr id="85" name="Google Shape;85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86" name="Google Shape;86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87" name="Google Shape;87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88" name="Google Shape;88;p1"/>
            <p:cNvGrpSpPr/>
            <p:nvPr/>
          </p:nvGrpSpPr>
          <p:grpSpPr>
            <a:xfrm>
              <a:off x="155021" y="3494062"/>
              <a:ext cx="1301607" cy="573554"/>
              <a:chOff x="4910839" y="1054186"/>
              <a:chExt cx="1155110" cy="547759"/>
            </a:xfrm>
          </p:grpSpPr>
          <p:sp>
            <p:nvSpPr>
              <p:cNvPr id="89" name="Google Shape;89;p1"/>
              <p:cNvSpPr/>
              <p:nvPr/>
            </p:nvSpPr>
            <p:spPr>
              <a:xfrm>
                <a:off x="4910839" y="1054186"/>
                <a:ext cx="1131757" cy="547759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"/>
              <p:cNvSpPr/>
              <p:nvPr/>
            </p:nvSpPr>
            <p:spPr>
              <a:xfrm>
                <a:off x="4934192" y="1056229"/>
                <a:ext cx="1131757" cy="145166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"/>
              <p:cNvSpPr txBox="1"/>
              <p:nvPr/>
            </p:nvSpPr>
            <p:spPr>
              <a:xfrm>
                <a:off x="4954832" y="1080554"/>
                <a:ext cx="769475" cy="1151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FFFFFF"/>
                    </a:solidFill>
                  </a:rPr>
                  <a:t>Maintenance Costs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FFFFFF"/>
                    </a:solidFill>
                  </a:rPr>
                  <a:t>$30/ton</a:t>
                </a:r>
                <a:endParaRPr dirty="0"/>
              </a:p>
            </p:txBody>
          </p:sp>
          <p:sp>
            <p:nvSpPr>
              <p:cNvPr id="92" name="Google Shape;92;p1"/>
              <p:cNvSpPr txBox="1"/>
              <p:nvPr/>
            </p:nvSpPr>
            <p:spPr>
              <a:xfrm>
                <a:off x="5713681" y="1080555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(unit)</a:t>
                </a:r>
                <a:endParaRPr/>
              </a:p>
            </p:txBody>
          </p:sp>
        </p:grpSp>
      </p:grpSp>
      <p:sp>
        <p:nvSpPr>
          <p:cNvPr id="102" name="Google Shape;102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56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800" dirty="0" err="1"/>
              <a:t>Monalco</a:t>
            </a:r>
            <a:r>
              <a:rPr lang="en-US" sz="1800" dirty="0"/>
              <a:t> Value Driver Tree</a:t>
            </a:r>
            <a:br>
              <a:rPr lang="en-US" sz="1800" dirty="0"/>
            </a:br>
            <a:r>
              <a:rPr lang="en-US" sz="1800" dirty="0"/>
              <a:t>Production Cost</a:t>
            </a:r>
          </a:p>
        </p:txBody>
      </p:sp>
      <p:sp>
        <p:nvSpPr>
          <p:cNvPr id="103" name="Google Shape;103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9ACCF5-DDE0-268A-3712-A28022DAD864}"/>
              </a:ext>
            </a:extLst>
          </p:cNvPr>
          <p:cNvSpPr txBox="1"/>
          <p:nvPr/>
        </p:nvSpPr>
        <p:spPr>
          <a:xfrm>
            <a:off x="340076" y="3721024"/>
            <a:ext cx="865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$/ton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2A2E35-B458-D384-3F1B-F36C57482DBC}"/>
              </a:ext>
            </a:extLst>
          </p:cNvPr>
          <p:cNvSpPr txBox="1"/>
          <p:nvPr/>
        </p:nvSpPr>
        <p:spPr>
          <a:xfrm>
            <a:off x="3086100" y="2739564"/>
            <a:ext cx="915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$50 per ton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B4BE5F-7BF2-5296-2A57-BB3787480809}"/>
              </a:ext>
            </a:extLst>
          </p:cNvPr>
          <p:cNvSpPr txBox="1"/>
          <p:nvPr/>
        </p:nvSpPr>
        <p:spPr>
          <a:xfrm>
            <a:off x="3026861" y="4870709"/>
            <a:ext cx="101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71199-9F70-F25A-64D9-E896325AB7E6}"/>
              </a:ext>
            </a:extLst>
          </p:cNvPr>
          <p:cNvSpPr txBox="1"/>
          <p:nvPr/>
        </p:nvSpPr>
        <p:spPr>
          <a:xfrm>
            <a:off x="4359859" y="2930679"/>
            <a:ext cx="15109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Chanel Adams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Bruce Banner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Jane </a:t>
            </a:r>
            <a:r>
              <a:rPr lang="en-US" sz="800" dirty="0" err="1"/>
              <a:t>Steere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Tara Starr</a:t>
            </a:r>
          </a:p>
          <a:p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86</Words>
  <Application>Microsoft Office PowerPoint</Application>
  <PresentationFormat>On-screen Show (4:3)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Monalco Value Driver Tree Production Cost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Driver Tree Template</dc:title>
  <dc:creator>Hui, Chris</dc:creator>
  <cp:lastModifiedBy>Fernando Araiza</cp:lastModifiedBy>
  <cp:revision>2</cp:revision>
  <dcterms:created xsi:type="dcterms:W3CDTF">2019-05-15T15:57:18Z</dcterms:created>
  <dcterms:modified xsi:type="dcterms:W3CDTF">2023-03-25T19:12:21Z</dcterms:modified>
</cp:coreProperties>
</file>