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F58F-9CDB-06FF-04A1-2F7A637A9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0D358-FD92-3E3D-C010-BEF3553DE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484A6-42CB-DC83-16B3-19179ACD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9FD9-12D8-4A1F-AE48-B385426CB91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0DB1-77E2-78C4-A229-272F339F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04B3-8B15-5827-B5DF-D93E748B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6CDC-DD0E-4127-B89F-017B32F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2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A22A-2F1E-8856-7F47-79AFBFF1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22D94-E4BF-027B-F996-B4784554D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2FBA3-E6BC-A885-456C-AAA465F9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9FD9-12D8-4A1F-AE48-B385426CB91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8332-3DA3-4D27-7AD9-991C91AF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9040-9F90-6495-7CF1-01B075B6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6CDC-DD0E-4127-B89F-017B32F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1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50452-FA31-D393-EAF8-04DAC9A18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0B353-873B-BA2E-AA6F-83DB2A136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E54B-A605-0C68-1DB6-037DCCB6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9FD9-12D8-4A1F-AE48-B385426CB91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918C-C91E-51CC-5534-FD44BC3C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4080B-B0CB-DA73-981A-F030CB5A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6CDC-DD0E-4127-B89F-017B32F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4B9C-9D2C-87EA-0E9E-C5C732A3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5AD4-DD0C-B9A9-B457-F7A9A533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9F40-BE0D-8743-ECAD-5A02231B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9FD9-12D8-4A1F-AE48-B385426CB91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280C-D71A-CEE3-A143-8B4CB196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BEDB-3201-A68F-9170-9E870762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6CDC-DD0E-4127-B89F-017B32F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5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0594-53A7-EE23-7AC7-D157976D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B12EB-FECE-E70A-568B-B6EA151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55F1-551E-09D2-2A96-64BFEE22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9FD9-12D8-4A1F-AE48-B385426CB91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E480-2D4C-80EF-FC8B-F490C07A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D3A0-53A8-5815-64EC-80563A87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6CDC-DD0E-4127-B89F-017B32F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7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3781-3281-1D36-5648-49646287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CB0D-A97A-B627-314D-D4380F795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93129-B92C-1023-1A34-B1DBF2EE1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6517A-487A-6498-39B3-03D46699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9FD9-12D8-4A1F-AE48-B385426CB91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37754-F98D-0330-BF21-1CE5608C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4B8BA-0FEC-7B67-4920-B5D8B695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6CDC-DD0E-4127-B89F-017B32F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0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4883-D2B7-9CCF-DE2E-BA8A8B00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F7CB-C792-442F-B0A7-E3BB99FA3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DE337-2034-EE2D-3425-9A3B0CB72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93138-4BEC-775F-5160-00E05801C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BA76D-04F7-6937-3FCD-63414D779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B48A7-DA0B-DF41-F0A0-58CB24E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9FD9-12D8-4A1F-AE48-B385426CB91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3210-00EC-AE48-F213-C741B9D7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2C7B7-6735-70F3-3870-0C7C73B8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6CDC-DD0E-4127-B89F-017B32F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3D18-33F1-3211-E71C-42EC25C9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343EB-51DC-34E8-A83B-6A3E3521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9FD9-12D8-4A1F-AE48-B385426CB91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8FAC4-19CE-A579-7FA9-FFDF8CD8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8CB97-5CA9-5478-8FC0-292F0F42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6CDC-DD0E-4127-B89F-017B32F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83936-448D-3EE3-DE6F-A5B3EC43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9FD9-12D8-4A1F-AE48-B385426CB91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A8964-BEA7-7925-1165-0DBC3F0F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DE84D-82D5-D688-CBAC-C0C41CAE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6CDC-DD0E-4127-B89F-017B32F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8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08D4-F674-DD81-6653-0116398C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993D-BC25-56A3-966A-DA111435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FAE7A-3AE1-7831-1012-4276466DB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09967-0B3F-804A-7BA7-5A74B05F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9FD9-12D8-4A1F-AE48-B385426CB91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FA9E-6C76-15C4-4A0B-BC6CE8AD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AFC69-D5E3-F088-59BA-6E39920C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6CDC-DD0E-4127-B89F-017B32F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E968-4E39-0D58-443E-CB738C6F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75762-0E78-DB34-5431-DAD28C8A5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643C8-A6E3-6EA0-42CB-D2C280EB1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6F228-2FBD-F9DB-4094-15BC006E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9FD9-12D8-4A1F-AE48-B385426CB91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44B23-DBA5-CA35-A2EC-E086FE78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BEE68-D7D9-F39B-A69C-08B4B5E6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6CDC-DD0E-4127-B89F-017B32F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62CF9-6B81-025A-A3AF-A42692D0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6C8DF-BEB2-DA86-B817-14370595F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FDC81-0E3E-F6B4-FEC5-A6889FCC9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49FD9-12D8-4A1F-AE48-B385426CB91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F08B1-348C-5375-EDAC-BB8DB6352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2A026-E952-6486-87EB-A9D49D49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6CDC-DD0E-4127-B89F-017B32FE1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4BBC-0585-8F71-0069-3E0B8AF4F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392"/>
            <a:ext cx="9144000" cy="1141866"/>
          </a:xfrm>
        </p:spPr>
        <p:txBody>
          <a:bodyPr/>
          <a:lstStyle/>
          <a:p>
            <a:r>
              <a:rPr lang="en-US" dirty="0"/>
              <a:t>Big Mountain Ski Resort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F80B-6DB5-4B61-B922-50D199B2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76" y="2156731"/>
            <a:ext cx="5866447" cy="43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4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B168-D2A9-5695-AD4A-90A5C61D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revenue at Big Mountain Ski Resort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E7A9-D223-A75D-B3B8-78B65F4C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pricing strategy</a:t>
            </a:r>
          </a:p>
          <a:p>
            <a:pPr lvl="1"/>
            <a:r>
              <a:rPr lang="en-US" dirty="0"/>
              <a:t>Based on average pricing in market segment</a:t>
            </a:r>
          </a:p>
          <a:p>
            <a:pPr lvl="1"/>
            <a:r>
              <a:rPr lang="en-US" dirty="0"/>
              <a:t>Does not take into account how the Big Mountain Ski Resort facilities compare to the average.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Using data a comparison will be made to compare the facilities of Big Mountain Ski Resort to other resorts in the market.</a:t>
            </a:r>
          </a:p>
          <a:p>
            <a:pPr lvl="1"/>
            <a:r>
              <a:rPr lang="en-US" dirty="0"/>
              <a:t>A comparison will be made to see what other resorts with similar facilities charge</a:t>
            </a:r>
          </a:p>
          <a:p>
            <a:pPr lvl="1"/>
            <a:r>
              <a:rPr lang="en-US" dirty="0"/>
              <a:t>Also use data to analyze where cuts to costs can be made.</a:t>
            </a:r>
          </a:p>
        </p:txBody>
      </p:sp>
    </p:spTree>
    <p:extLst>
      <p:ext uri="{BB962C8B-B14F-4D97-AF65-F5344CB8AC3E}">
        <p14:creationId xmlns:p14="http://schemas.microsoft.com/office/powerpoint/2010/main" val="414778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F979-8B7A-F563-BC03-48961684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27A2-68C0-C769-ACC6-816463B9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Big Mountain Ski Resort is in the top echelon of  ski resorts based on facilities.</a:t>
            </a:r>
          </a:p>
          <a:p>
            <a:pPr lvl="1"/>
            <a:r>
              <a:rPr lang="en-US" dirty="0"/>
              <a:t>Current pricing strategy below market with resorts of similar facilities.</a:t>
            </a:r>
          </a:p>
          <a:p>
            <a:pPr lvl="2"/>
            <a:r>
              <a:rPr lang="en-US" dirty="0"/>
              <a:t>Data suggest a new price of 89.81 – 99.88 (10.8% - 23.3% increase)</a:t>
            </a:r>
          </a:p>
          <a:p>
            <a:pPr lvl="3"/>
            <a:r>
              <a:rPr lang="en-US" dirty="0"/>
              <a:t>A dynamic pricing model that fluctuates with the demand could increase revenue without dropping overall ticket sales.								</a:t>
            </a:r>
          </a:p>
          <a:p>
            <a:r>
              <a:rPr lang="en-US" dirty="0"/>
              <a:t>Big Mountain Ski Resort should permanently close the least used run.</a:t>
            </a:r>
          </a:p>
          <a:p>
            <a:pPr lvl="1"/>
            <a:r>
              <a:rPr lang="en-US" dirty="0"/>
              <a:t>Data suggests that the closure of 1 run will have no effect on revenue or ticket prices.</a:t>
            </a:r>
          </a:p>
          <a:p>
            <a:r>
              <a:rPr lang="en-US" dirty="0"/>
              <a:t>Increasing vertical drop by 150 ft., adding a run and installing an additional chair lift could increase ticket price by 1.94</a:t>
            </a:r>
          </a:p>
          <a:p>
            <a:pPr lvl="1"/>
            <a:r>
              <a:rPr lang="en-US" dirty="0"/>
              <a:t>Since data supports cutting a run without any effect to revenue and ticket prices. Only adding the vertical drop and the chair lift might give the same results.											</a:t>
            </a:r>
          </a:p>
        </p:txBody>
      </p:sp>
    </p:spTree>
    <p:extLst>
      <p:ext uri="{BB962C8B-B14F-4D97-AF65-F5344CB8AC3E}">
        <p14:creationId xmlns:p14="http://schemas.microsoft.com/office/powerpoint/2010/main" val="46092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0AE1-4138-EDC7-B893-65D3D6E2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6B60-9CBE-47AD-8D8B-916CB3C6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503"/>
            <a:ext cx="10515600" cy="4548460"/>
          </a:xfrm>
        </p:spPr>
        <p:txBody>
          <a:bodyPr/>
          <a:lstStyle/>
          <a:p>
            <a:r>
              <a:rPr lang="en-US" dirty="0"/>
              <a:t>Data provided by database manager has key metrics for 330 ski resorts in the United States.</a:t>
            </a:r>
          </a:p>
          <a:p>
            <a:endParaRPr lang="en-US" dirty="0"/>
          </a:p>
          <a:p>
            <a:r>
              <a:rPr lang="en-US" dirty="0"/>
              <a:t>Linear regression model was developed to determine what facilities demanded higher fees.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Following graphs show the ticket prices for resorts that have a given type of feature.</a:t>
            </a:r>
          </a:p>
        </p:txBody>
      </p:sp>
    </p:spTree>
    <p:extLst>
      <p:ext uri="{BB962C8B-B14F-4D97-AF65-F5344CB8AC3E}">
        <p14:creationId xmlns:p14="http://schemas.microsoft.com/office/powerpoint/2010/main" val="47199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70E19ED-4F3F-30AC-D0E5-AD2273C608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45" y="178174"/>
            <a:ext cx="10685961" cy="650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9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CBE9-55AE-77ED-EE37-424E810F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BFCE3-1965-5DB0-DC17-F4DE12A6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previous graphs a list of features where determined to be the most important to a paying customer.</a:t>
            </a:r>
          </a:p>
          <a:p>
            <a:pPr lvl="1"/>
            <a:r>
              <a:rPr lang="en-US" dirty="0"/>
              <a:t>Fast Quads</a:t>
            </a:r>
          </a:p>
          <a:p>
            <a:pPr lvl="1"/>
            <a:r>
              <a:rPr lang="en-US" dirty="0"/>
              <a:t>Vertical Drop</a:t>
            </a:r>
          </a:p>
          <a:p>
            <a:pPr lvl="1"/>
            <a:r>
              <a:rPr lang="en-US" dirty="0"/>
              <a:t>Snow Making abilities</a:t>
            </a:r>
          </a:p>
          <a:p>
            <a:pPr lvl="1"/>
            <a:r>
              <a:rPr lang="en-US" dirty="0"/>
              <a:t>Night Skiing</a:t>
            </a:r>
          </a:p>
          <a:p>
            <a:pPr lvl="1"/>
            <a:r>
              <a:rPr lang="en-US" dirty="0"/>
              <a:t>Number of chairs</a:t>
            </a:r>
          </a:p>
          <a:p>
            <a:pPr lvl="1"/>
            <a:r>
              <a:rPr lang="en-US" dirty="0"/>
              <a:t>Total number of runs</a:t>
            </a:r>
          </a:p>
          <a:p>
            <a:r>
              <a:rPr lang="en-US" dirty="0"/>
              <a:t>The following graphs compare Big Mountain Ski Resort vs other resorts in the above features.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0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26A62E-074B-672C-0D7A-221695F349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" y="273201"/>
            <a:ext cx="4039208" cy="22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805675-493C-791C-CFC4-32F123B65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73" y="273201"/>
            <a:ext cx="4039208" cy="22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9FC5B21-9198-4B34-89BB-72735874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21" y="273200"/>
            <a:ext cx="4039208" cy="22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D0188F0-078A-3B31-DB5D-879D6553C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5" y="3493425"/>
            <a:ext cx="4039208" cy="22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08C0ED2-5BC0-B4D5-F13D-DF7B605E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73" y="3515185"/>
            <a:ext cx="4039208" cy="219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4BA5A66-40A3-FCD0-147C-9AA0E5D1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21" y="3511589"/>
            <a:ext cx="4039208" cy="220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3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A7BE-58BB-BBB9-6F5D-ACB94F43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8855-BD50-8FF2-984F-610A8F36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Ski Resort should develop a dynamic price model with a base of 89.81 and a top of 99.88</a:t>
            </a:r>
          </a:p>
          <a:p>
            <a:r>
              <a:rPr lang="en-US" dirty="0"/>
              <a:t>To lower costs closing of the least used run will not effect revenue nor ticket prices.</a:t>
            </a:r>
          </a:p>
          <a:p>
            <a:r>
              <a:rPr lang="en-US" dirty="0"/>
              <a:t>Next project should focus </a:t>
            </a:r>
            <a:r>
              <a:rPr lang="en-US"/>
              <a:t>on increasing </a:t>
            </a:r>
            <a:r>
              <a:rPr lang="en-US" dirty="0"/>
              <a:t>vertical drop as well as adding another chair lift.</a:t>
            </a:r>
          </a:p>
        </p:txBody>
      </p:sp>
    </p:spTree>
    <p:extLst>
      <p:ext uri="{BB962C8B-B14F-4D97-AF65-F5344CB8AC3E}">
        <p14:creationId xmlns:p14="http://schemas.microsoft.com/office/powerpoint/2010/main" val="273082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Ski Resort</vt:lpstr>
      <vt:lpstr>Increasing revenue at Big Mountain Ski Resort</vt:lpstr>
      <vt:lpstr>Results and Suggestions</vt:lpstr>
      <vt:lpstr>Modeling and Analysis</vt:lpstr>
      <vt:lpstr>PowerPoint Presentation</vt:lpstr>
      <vt:lpstr>Analysis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Fernando Araiza</dc:creator>
  <cp:lastModifiedBy>Fernando Araiza</cp:lastModifiedBy>
  <cp:revision>1</cp:revision>
  <dcterms:created xsi:type="dcterms:W3CDTF">2022-08-24T16:14:54Z</dcterms:created>
  <dcterms:modified xsi:type="dcterms:W3CDTF">2022-08-24T16:15:11Z</dcterms:modified>
</cp:coreProperties>
</file>