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Quattrocento Sans" panose="020B0604020202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347024" y="1445520"/>
            <a:ext cx="8851200" cy="4939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343875" y="2160650"/>
            <a:ext cx="1208700" cy="33240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>
                <a:solidFill>
                  <a:schemeClr val="lt1"/>
                </a:solidFill>
              </a:rPr>
              <a:t>How could Monalco Mining reduce its annual operational cost by 20% through a careful restraint of maintenance cost in order to sustain its profitability?</a:t>
            </a:r>
            <a:endParaRPr/>
          </a:p>
        </p:txBody>
      </p:sp>
      <p:sp>
        <p:nvSpPr>
          <p:cNvPr id="23" name="Google Shape;23;p1"/>
          <p:cNvSpPr/>
          <p:nvPr/>
        </p:nvSpPr>
        <p:spPr>
          <a:xfrm>
            <a:off x="1619372" y="1720661"/>
            <a:ext cx="1327019" cy="175172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Reduce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AU" b="1" dirty="0">
              <a:solidFill>
                <a:schemeClr val="lt1"/>
              </a:solidFill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AU" b="1" dirty="0">
              <a:solidFill>
                <a:schemeClr val="lt1"/>
              </a:solidFill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Maintenance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1"/>
          <p:cNvSpPr/>
          <p:nvPr/>
        </p:nvSpPr>
        <p:spPr>
          <a:xfrm>
            <a:off x="1670807" y="3858128"/>
            <a:ext cx="1325345" cy="131025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Pay less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Current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Maintenance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1"/>
          <p:cNvSpPr/>
          <p:nvPr/>
        </p:nvSpPr>
        <p:spPr>
          <a:xfrm>
            <a:off x="3137907" y="2713533"/>
            <a:ext cx="1521068" cy="1020323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Reduce Depth </a:t>
            </a:r>
          </a:p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Of Maintenance</a:t>
            </a:r>
          </a:p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 Cycle</a:t>
            </a:r>
          </a:p>
        </p:txBody>
      </p:sp>
      <p:sp>
        <p:nvSpPr>
          <p:cNvPr id="32" name="Google Shape;32;p1"/>
          <p:cNvSpPr/>
          <p:nvPr/>
        </p:nvSpPr>
        <p:spPr>
          <a:xfrm>
            <a:off x="3125355" y="4018837"/>
            <a:ext cx="1483558" cy="1039747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</a:rPr>
              <a:t>Reduce Labor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</a:rPr>
              <a:t>Cost</a:t>
            </a:r>
          </a:p>
        </p:txBody>
      </p:sp>
      <p:sp>
        <p:nvSpPr>
          <p:cNvPr id="33" name="Google Shape;33;p1"/>
          <p:cNvSpPr/>
          <p:nvPr/>
        </p:nvSpPr>
        <p:spPr>
          <a:xfrm>
            <a:off x="3122409" y="1496737"/>
            <a:ext cx="1623010" cy="1032601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Increase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Maintenance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Intervals</a:t>
            </a:r>
          </a:p>
        </p:txBody>
      </p:sp>
      <p:sp>
        <p:nvSpPr>
          <p:cNvPr id="34" name="Google Shape;34;p1"/>
          <p:cNvSpPr/>
          <p:nvPr/>
        </p:nvSpPr>
        <p:spPr>
          <a:xfrm>
            <a:off x="3088442" y="5097053"/>
            <a:ext cx="1483558" cy="128796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Invest in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Machinery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Reduces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Maintenance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Cost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5" name="Google Shape;35;p1"/>
          <p:cNvCxnSpPr/>
          <p:nvPr/>
        </p:nvCxnSpPr>
        <p:spPr>
          <a:xfrm rot="-5400000">
            <a:off x="678060" y="28812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Google Shape;36;p1"/>
          <p:cNvCxnSpPr>
            <a:cxnSpLocks/>
          </p:cNvCxnSpPr>
          <p:nvPr/>
        </p:nvCxnSpPr>
        <p:spPr>
          <a:xfrm>
            <a:off x="2926583" y="2210339"/>
            <a:ext cx="221152" cy="1013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Google Shape;37;p1"/>
          <p:cNvCxnSpPr>
            <a:cxnSpLocks/>
          </p:cNvCxnSpPr>
          <p:nvPr/>
        </p:nvCxnSpPr>
        <p:spPr>
          <a:xfrm>
            <a:off x="2945676" y="2223878"/>
            <a:ext cx="0" cy="876204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" name="Google Shape;44;p1"/>
          <p:cNvCxnSpPr/>
          <p:nvPr/>
        </p:nvCxnSpPr>
        <p:spPr>
          <a:xfrm rot="-5400000">
            <a:off x="1090260" y="32934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" name="Google Shape;45;p1"/>
          <p:cNvCxnSpPr/>
          <p:nvPr/>
        </p:nvCxnSpPr>
        <p:spPr>
          <a:xfrm>
            <a:off x="1385460" y="3822649"/>
            <a:ext cx="23391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" name="Google Shape;46;p1"/>
          <p:cNvCxnSpPr/>
          <p:nvPr/>
        </p:nvCxnSpPr>
        <p:spPr>
          <a:xfrm rot="-5400000" flipH="1">
            <a:off x="1090260" y="41178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" name="Google Shape;47;p1"/>
          <p:cNvCxnSpPr/>
          <p:nvPr/>
        </p:nvCxnSpPr>
        <p:spPr>
          <a:xfrm rot="-5400000" flipH="1">
            <a:off x="678060" y="45300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 dirty="0"/>
              <a:t>Fernando Araiza</a:t>
            </a:r>
            <a:endParaRPr dirty="0"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dirty="0">
                <a:solidFill>
                  <a:srgbClr val="808080"/>
                </a:solidFill>
              </a:rPr>
              <a:t>First Issue Tree</a:t>
            </a:r>
            <a:endParaRPr dirty="0"/>
          </a:p>
        </p:txBody>
      </p:sp>
      <p:grpSp>
        <p:nvGrpSpPr>
          <p:cNvPr id="50" name="Google Shape;50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51" name="Google Shape;51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3" name="Google Shape;53;p1"/>
          <p:cNvSpPr/>
          <p:nvPr/>
        </p:nvSpPr>
        <p:spPr>
          <a:xfrm>
            <a:off x="6079578" y="1366677"/>
            <a:ext cx="2880471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Issue Tree is….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6117194" y="1866393"/>
            <a:ext cx="2686731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tool to break a problem down into a series of hypotheses or issues that can be tested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all parts of the problem are considered. In other words, issues are 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collectively exhaustive.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issues do not overlap and are 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mutually exclusive.</a:t>
            </a:r>
            <a:endParaRPr/>
          </a:p>
        </p:txBody>
      </p: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"/>
          <p:cNvCxnSpPr/>
          <p:nvPr/>
        </p:nvCxnSpPr>
        <p:spPr>
          <a:xfrm>
            <a:off x="1509835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2" name="Google Shape;62;p1"/>
          <p:cNvCxnSpPr/>
          <p:nvPr/>
        </p:nvCxnSpPr>
        <p:spPr>
          <a:xfrm>
            <a:off x="2527423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Google Shape;63;p1"/>
          <p:cNvCxnSpPr/>
          <p:nvPr/>
        </p:nvCxnSpPr>
        <p:spPr>
          <a:xfrm>
            <a:off x="1509835" y="6462713"/>
            <a:ext cx="1017588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Google Shape;64;p1"/>
          <p:cNvCxnSpPr/>
          <p:nvPr/>
        </p:nvCxnSpPr>
        <p:spPr>
          <a:xfrm>
            <a:off x="2001838" y="6469968"/>
            <a:ext cx="0" cy="66071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5" name="Google Shape;65;p1"/>
          <p:cNvSpPr txBox="1"/>
          <p:nvPr/>
        </p:nvSpPr>
        <p:spPr>
          <a:xfrm>
            <a:off x="506867" y="6555373"/>
            <a:ext cx="42657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but </a:t>
            </a:r>
            <a:r>
              <a:rPr lang="en-AU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non-overlapping</a:t>
            </a: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 of conceivable avenues to pursue</a:t>
            </a: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756580" y="1866393"/>
            <a:ext cx="157086" cy="4223771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4772624" y="3631427"/>
            <a:ext cx="146853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Sub-Issue provides further</a:t>
            </a:r>
            <a:br>
              <a:rPr lang="en-AU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of detail for each issue,</a:t>
            </a:r>
            <a:br>
              <a:rPr lang="en-AU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is complete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non-overlapping</a:t>
            </a:r>
            <a:endParaRPr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03EB22-EEBD-A1D7-8067-EB4A17FB2839}"/>
              </a:ext>
            </a:extLst>
          </p:cNvPr>
          <p:cNvCxnSpPr/>
          <p:nvPr/>
        </p:nvCxnSpPr>
        <p:spPr>
          <a:xfrm>
            <a:off x="2801632" y="2619303"/>
            <a:ext cx="144044" cy="16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8B7D84-280B-7B56-EC54-FF7E85C67001}"/>
              </a:ext>
            </a:extLst>
          </p:cNvPr>
          <p:cNvCxnSpPr>
            <a:cxnSpLocks/>
          </p:cNvCxnSpPr>
          <p:nvPr/>
        </p:nvCxnSpPr>
        <p:spPr>
          <a:xfrm>
            <a:off x="2639745" y="2621729"/>
            <a:ext cx="313161" cy="6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E54B8C-AC1B-1F7B-D045-7E049B684084}"/>
              </a:ext>
            </a:extLst>
          </p:cNvPr>
          <p:cNvCxnSpPr>
            <a:cxnSpLocks/>
          </p:cNvCxnSpPr>
          <p:nvPr/>
        </p:nvCxnSpPr>
        <p:spPr>
          <a:xfrm>
            <a:off x="2938492" y="3100082"/>
            <a:ext cx="209243" cy="0"/>
          </a:xfrm>
          <a:prstGeom prst="line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256E4A5-43CA-9D85-2DF9-841890F9C977}"/>
              </a:ext>
            </a:extLst>
          </p:cNvPr>
          <p:cNvCxnSpPr>
            <a:cxnSpLocks/>
          </p:cNvCxnSpPr>
          <p:nvPr/>
        </p:nvCxnSpPr>
        <p:spPr>
          <a:xfrm>
            <a:off x="2734861" y="4647049"/>
            <a:ext cx="242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38EC76B-251C-9EEF-9187-BE099AC87477}"/>
              </a:ext>
            </a:extLst>
          </p:cNvPr>
          <p:cNvCxnSpPr>
            <a:cxnSpLocks/>
          </p:cNvCxnSpPr>
          <p:nvPr/>
        </p:nvCxnSpPr>
        <p:spPr>
          <a:xfrm>
            <a:off x="2961720" y="4268250"/>
            <a:ext cx="0" cy="37879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19EB047-C649-9E76-42AF-BD15CAFE645F}"/>
              </a:ext>
            </a:extLst>
          </p:cNvPr>
          <p:cNvCxnSpPr/>
          <p:nvPr/>
        </p:nvCxnSpPr>
        <p:spPr>
          <a:xfrm>
            <a:off x="2961720" y="4268250"/>
            <a:ext cx="4253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B1C2178-EAF4-26B5-3AC9-EE394B5FAE3C}"/>
              </a:ext>
            </a:extLst>
          </p:cNvPr>
          <p:cNvCxnSpPr>
            <a:cxnSpLocks/>
          </p:cNvCxnSpPr>
          <p:nvPr/>
        </p:nvCxnSpPr>
        <p:spPr>
          <a:xfrm>
            <a:off x="2955612" y="4606159"/>
            <a:ext cx="6397" cy="60831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3CD555D-19E5-A0A8-F4C1-8A2F7FD83B72}"/>
              </a:ext>
            </a:extLst>
          </p:cNvPr>
          <p:cNvCxnSpPr/>
          <p:nvPr/>
        </p:nvCxnSpPr>
        <p:spPr>
          <a:xfrm>
            <a:off x="2952906" y="5224140"/>
            <a:ext cx="38965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On-screen Show (4:3)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Noto Sans Symbols</vt:lpstr>
      <vt:lpstr>Calibri</vt:lpstr>
      <vt:lpstr>Quattrocento Sans</vt:lpstr>
      <vt:lpstr>Synergy_CF_YNR002</vt:lpstr>
      <vt:lpstr>Fernando Araiza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Fernando Araiza</dc:title>
  <dc:creator>Hui, Chris</dc:creator>
  <cp:lastModifiedBy>Fernando Araiza</cp:lastModifiedBy>
  <cp:revision>1</cp:revision>
  <dcterms:created xsi:type="dcterms:W3CDTF">2019-05-15T15:57:18Z</dcterms:created>
  <dcterms:modified xsi:type="dcterms:W3CDTF">2023-03-19T00:01:28Z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