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5020500000200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GqsOVgnVquf9u735bQK+IOUr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60575" y="887738"/>
            <a:ext cx="8972100" cy="5308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299825" y="2160650"/>
            <a:ext cx="1252750" cy="33240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>
                <a:solidFill>
                  <a:schemeClr val="lt1"/>
                </a:solidFill>
              </a:rPr>
              <a:t>Widgets R Us, a manufacturer is expecting a recession. It needs to reduce costs by 20% before the recession hits.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619375" y="1550396"/>
            <a:ext cx="908100" cy="10269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Reduce</a:t>
            </a:r>
            <a:endParaRPr sz="1200" b="1">
              <a:solidFill>
                <a:schemeClr val="lt1"/>
              </a:solidFill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Fixed</a:t>
            </a:r>
            <a:endParaRPr sz="1200" b="1">
              <a:solidFill>
                <a:schemeClr val="lt1"/>
              </a:solidFill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Costs</a:t>
            </a:r>
            <a:endParaRPr sz="1200" b="1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chemeClr val="lt1"/>
              </a:solidFill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619375" y="3400800"/>
            <a:ext cx="1208700" cy="8244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No New</a:t>
            </a:r>
            <a:endParaRPr sz="1200" b="1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Expenditures</a:t>
            </a:r>
            <a:endParaRPr sz="1200" b="1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>
              <a:solidFill>
                <a:schemeClr val="lt1"/>
              </a:solidFill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88825" y="4569050"/>
            <a:ext cx="1069800" cy="8244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Reduce Variable Costs</a:t>
            </a:r>
            <a:endParaRPr sz="1200" b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chemeClr val="lt1"/>
              </a:solidFill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3003232" y="1757355"/>
            <a:ext cx="1165500" cy="3909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>
                <a:solidFill>
                  <a:schemeClr val="lt1"/>
                </a:solidFill>
              </a:rPr>
              <a:t>L</a:t>
            </a:r>
            <a:r>
              <a:rPr lang="en-AU" sz="1200" b="1" dirty="0">
                <a:solidFill>
                  <a:schemeClr val="lt1"/>
                </a:solidFill>
              </a:rPr>
              <a:t>ease Costs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3003294" y="2177687"/>
            <a:ext cx="1165500" cy="3909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Operating </a:t>
            </a:r>
            <a:endParaRPr sz="1200" b="1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Costs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3003225" y="3401238"/>
            <a:ext cx="1165500" cy="6456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Reduce</a:t>
            </a:r>
            <a:endParaRPr sz="1200" b="1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Materials</a:t>
            </a:r>
            <a:endParaRPr sz="1200" b="1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Spending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2986582" y="4178147"/>
            <a:ext cx="1165500" cy="3909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>
                <a:solidFill>
                  <a:schemeClr val="lt1"/>
                </a:solidFill>
              </a:rPr>
              <a:t>Labor Cost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3003232" y="1344598"/>
            <a:ext cx="1165500" cy="3909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>
                <a:solidFill>
                  <a:schemeClr val="lt1"/>
                </a:solidFill>
              </a:rPr>
              <a:t>S</a:t>
            </a:r>
            <a:r>
              <a:rPr lang="en-AU" sz="1100" b="1">
                <a:solidFill>
                  <a:schemeClr val="lt1"/>
                </a:solidFill>
              </a:rPr>
              <a:t>cheduled</a:t>
            </a:r>
            <a:endParaRPr sz="1100" b="1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100" b="1">
                <a:solidFill>
                  <a:schemeClr val="lt1"/>
                </a:solidFill>
              </a:rPr>
              <a:t>Maintenance</a:t>
            </a:r>
            <a:endParaRPr sz="1100" b="1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>
              <a:solidFill>
                <a:schemeClr val="lt1"/>
              </a:solidFill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986575" y="5047152"/>
            <a:ext cx="1165500" cy="7599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Reduce</a:t>
            </a:r>
            <a:endParaRPr sz="1200" b="1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Delivery</a:t>
            </a:r>
            <a:endParaRPr sz="1200" b="1">
              <a:solidFill>
                <a:schemeClr val="lt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200" b="1">
                <a:solidFill>
                  <a:schemeClr val="lt1"/>
                </a:solidFill>
              </a:rPr>
              <a:t>Costs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1"/>
          <p:cNvCxnSpPr>
            <a:endCxn id="29" idx="1"/>
          </p:cNvCxnSpPr>
          <p:nvPr/>
        </p:nvCxnSpPr>
        <p:spPr>
          <a:xfrm rot="10800000" flipH="1">
            <a:off x="2527132" y="1540048"/>
            <a:ext cx="476100" cy="222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1"/>
          <p:cNvCxnSpPr/>
          <p:nvPr/>
        </p:nvCxnSpPr>
        <p:spPr>
          <a:xfrm>
            <a:off x="2527282" y="1774605"/>
            <a:ext cx="475800" cy="212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p1"/>
          <p:cNvCxnSpPr/>
          <p:nvPr/>
        </p:nvCxnSpPr>
        <p:spPr>
          <a:xfrm rot="5400000" flipH="1">
            <a:off x="2702394" y="2037137"/>
            <a:ext cx="424500" cy="252600"/>
          </a:xfrm>
          <a:prstGeom prst="bentConnector3">
            <a:avLst>
              <a:gd name="adj1" fmla="val -4806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" name="Google Shape;35;p1"/>
          <p:cNvCxnSpPr>
            <a:stCxn id="24" idx="3"/>
            <a:endCxn id="28" idx="1"/>
          </p:cNvCxnSpPr>
          <p:nvPr/>
        </p:nvCxnSpPr>
        <p:spPr>
          <a:xfrm rot="10800000" flipH="1">
            <a:off x="2758625" y="4373450"/>
            <a:ext cx="228000" cy="6078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" name="Google Shape;36;p1"/>
          <p:cNvCxnSpPr>
            <a:stCxn id="24" idx="3"/>
            <a:endCxn id="30" idx="1"/>
          </p:cNvCxnSpPr>
          <p:nvPr/>
        </p:nvCxnSpPr>
        <p:spPr>
          <a:xfrm>
            <a:off x="2758625" y="4981250"/>
            <a:ext cx="228000" cy="4458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37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38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" name="Google Shape;39;p1"/>
          <p:cNvCxnSpPr>
            <a:endCxn id="24" idx="1"/>
          </p:cNvCxnSpPr>
          <p:nvPr/>
        </p:nvCxnSpPr>
        <p:spPr>
          <a:xfrm rot="-5400000" flipH="1">
            <a:off x="957875" y="4250300"/>
            <a:ext cx="1158600" cy="3033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" name="Google Shape;40;p1"/>
          <p:cNvCxnSpPr>
            <a:stCxn id="24" idx="1"/>
            <a:endCxn id="24" idx="1"/>
          </p:cNvCxnSpPr>
          <p:nvPr/>
        </p:nvCxnSpPr>
        <p:spPr>
          <a:xfrm>
            <a:off x="1688825" y="4981250"/>
            <a:ext cx="600" cy="6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Widgets R Us</a:t>
            </a:r>
            <a:endParaRPr dirty="0"/>
          </a:p>
        </p:txBody>
      </p:sp>
      <p:sp>
        <p:nvSpPr>
          <p:cNvPr id="42" name="Google Shape;42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44" name="Google Shape;44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45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6" name="Google Shape;46;p1"/>
          <p:cNvSpPr txBox="1"/>
          <p:nvPr/>
        </p:nvSpPr>
        <p:spPr>
          <a:xfrm>
            <a:off x="6117194" y="1866393"/>
            <a:ext cx="268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48" name="Google Shape;48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" name="Google Shape;53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" name="Google Shape;54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" name="Google Shape;55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" name="Google Shape;56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"/>
          <p:cNvCxnSpPr>
            <a:stCxn id="29" idx="3"/>
          </p:cNvCxnSpPr>
          <p:nvPr/>
        </p:nvCxnSpPr>
        <p:spPr>
          <a:xfrm rot="10800000" flipH="1">
            <a:off x="4168732" y="987448"/>
            <a:ext cx="739800" cy="55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"/>
          <p:cNvSpPr txBox="1"/>
          <p:nvPr/>
        </p:nvSpPr>
        <p:spPr>
          <a:xfrm>
            <a:off x="4883175" y="1138000"/>
            <a:ext cx="4045200" cy="226800"/>
          </a:xfrm>
          <a:prstGeom prst="rect">
            <a:avLst/>
          </a:prstGeom>
          <a:solidFill>
            <a:srgbClr val="00C09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AU" sz="1150"/>
              <a:t>Buy Maintenance parts in bulk</a:t>
            </a:r>
            <a:endParaRPr sz="1150"/>
          </a:p>
        </p:txBody>
      </p:sp>
      <p:cxnSp>
        <p:nvCxnSpPr>
          <p:cNvPr id="60" name="Google Shape;60;p1"/>
          <p:cNvCxnSpPr>
            <a:cxnSpLocks/>
            <a:endCxn id="61" idx="1"/>
          </p:cNvCxnSpPr>
          <p:nvPr/>
        </p:nvCxnSpPr>
        <p:spPr>
          <a:xfrm flipV="1">
            <a:off x="4152075" y="1608939"/>
            <a:ext cx="713699" cy="3135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"/>
          <p:cNvSpPr txBox="1"/>
          <p:nvPr/>
        </p:nvSpPr>
        <p:spPr>
          <a:xfrm>
            <a:off x="4865774" y="1422399"/>
            <a:ext cx="4095674" cy="373079"/>
          </a:xfrm>
          <a:prstGeom prst="rect">
            <a:avLst/>
          </a:prstGeom>
          <a:solidFill>
            <a:srgbClr val="00C09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AU" sz="1070" dirty="0"/>
              <a:t>New lease contract for warehouses</a:t>
            </a:r>
            <a:endParaRPr sz="1070" dirty="0"/>
          </a:p>
        </p:txBody>
      </p:sp>
      <p:cxnSp>
        <p:nvCxnSpPr>
          <p:cNvPr id="62" name="Google Shape;62;p1"/>
          <p:cNvCxnSpPr>
            <a:cxnSpLocks/>
            <a:stCxn id="26" idx="3"/>
            <a:endCxn id="63" idx="1"/>
          </p:cNvCxnSpPr>
          <p:nvPr/>
        </p:nvCxnSpPr>
        <p:spPr>
          <a:xfrm flipV="1">
            <a:off x="4168794" y="2014475"/>
            <a:ext cx="706530" cy="3586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"/>
          <p:cNvSpPr txBox="1"/>
          <p:nvPr/>
        </p:nvSpPr>
        <p:spPr>
          <a:xfrm>
            <a:off x="4875324" y="1819025"/>
            <a:ext cx="4086124" cy="390900"/>
          </a:xfrm>
          <a:prstGeom prst="rect">
            <a:avLst/>
          </a:prstGeom>
          <a:solidFill>
            <a:srgbClr val="00C09D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Reduce non-maintenance </a:t>
            </a:r>
            <a:r>
              <a:rPr lang="en-AU" dirty="0"/>
              <a:t>staff</a:t>
            </a:r>
            <a:endParaRPr dirty="0"/>
          </a:p>
        </p:txBody>
      </p:sp>
      <p:cxnSp>
        <p:nvCxnSpPr>
          <p:cNvPr id="64" name="Google Shape;64;p1"/>
          <p:cNvCxnSpPr/>
          <p:nvPr/>
        </p:nvCxnSpPr>
        <p:spPr>
          <a:xfrm rot="-5400000" flipH="1">
            <a:off x="2603500" y="2587625"/>
            <a:ext cx="638100" cy="257100"/>
          </a:xfrm>
          <a:prstGeom prst="bentConnector3">
            <a:avLst>
              <a:gd name="adj1" fmla="val 10747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2994025" y="2759075"/>
            <a:ext cx="1208700" cy="444900"/>
          </a:xfrm>
          <a:prstGeom prst="rect">
            <a:avLst/>
          </a:prstGeom>
          <a:solidFill>
            <a:srgbClr val="00C09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AU" sz="1180" b="1">
                <a:solidFill>
                  <a:schemeClr val="lt1"/>
                </a:solidFill>
              </a:rPr>
              <a:t>Reduce Energy Costs</a:t>
            </a:r>
            <a:endParaRPr sz="1580" b="1">
              <a:solidFill>
                <a:schemeClr val="lt1"/>
              </a:solidFill>
            </a:endParaRPr>
          </a:p>
        </p:txBody>
      </p:sp>
      <p:cxnSp>
        <p:nvCxnSpPr>
          <p:cNvPr id="66" name="Google Shape;66;p1"/>
          <p:cNvCxnSpPr>
            <a:cxnSpLocks/>
            <a:stCxn id="65" idx="3"/>
            <a:endCxn id="67" idx="1"/>
          </p:cNvCxnSpPr>
          <p:nvPr/>
        </p:nvCxnSpPr>
        <p:spPr>
          <a:xfrm flipV="1">
            <a:off x="4202725" y="2763775"/>
            <a:ext cx="672600" cy="2177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"/>
          <p:cNvSpPr txBox="1"/>
          <p:nvPr/>
        </p:nvSpPr>
        <p:spPr>
          <a:xfrm>
            <a:off x="4883175" y="2980238"/>
            <a:ext cx="4078274" cy="390900"/>
          </a:xfrm>
          <a:prstGeom prst="rect">
            <a:avLst/>
          </a:prstGeom>
          <a:solidFill>
            <a:srgbClr val="00C09D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Convert to Alternative Energy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4875325" y="2568325"/>
            <a:ext cx="4086124" cy="390900"/>
          </a:xfrm>
          <a:prstGeom prst="rect">
            <a:avLst/>
          </a:prstGeom>
          <a:solidFill>
            <a:srgbClr val="00C09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dk1"/>
                </a:solidFill>
              </a:rPr>
              <a:t>Operate in off peak hours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69" name="Google Shape;69;p1"/>
          <p:cNvCxnSpPr>
            <a:cxnSpLocks/>
            <a:stCxn id="27" idx="3"/>
            <a:endCxn id="70" idx="1"/>
          </p:cNvCxnSpPr>
          <p:nvPr/>
        </p:nvCxnSpPr>
        <p:spPr>
          <a:xfrm flipV="1">
            <a:off x="4168725" y="3642434"/>
            <a:ext cx="739800" cy="816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"/>
          <p:cNvSpPr txBox="1"/>
          <p:nvPr/>
        </p:nvSpPr>
        <p:spPr>
          <a:xfrm>
            <a:off x="4918200" y="3870600"/>
            <a:ext cx="4045200" cy="472800"/>
          </a:xfrm>
          <a:prstGeom prst="rect">
            <a:avLst/>
          </a:prstGeom>
          <a:solidFill>
            <a:srgbClr val="00C09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Reduce production of low moving items</a:t>
            </a:r>
            <a:endParaRPr dirty="0"/>
          </a:p>
        </p:txBody>
      </p:sp>
      <p:cxnSp>
        <p:nvCxnSpPr>
          <p:cNvPr id="72" name="Google Shape;72;p1"/>
          <p:cNvCxnSpPr>
            <a:stCxn id="27" idx="3"/>
          </p:cNvCxnSpPr>
          <p:nvPr/>
        </p:nvCxnSpPr>
        <p:spPr>
          <a:xfrm>
            <a:off x="4168725" y="3724038"/>
            <a:ext cx="777900" cy="30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"/>
          <p:cNvSpPr txBox="1"/>
          <p:nvPr/>
        </p:nvSpPr>
        <p:spPr>
          <a:xfrm>
            <a:off x="4908525" y="3446984"/>
            <a:ext cx="4052924" cy="390900"/>
          </a:xfrm>
          <a:prstGeom prst="rect">
            <a:avLst/>
          </a:prstGeom>
          <a:solidFill>
            <a:srgbClr val="00C09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Lower quality materials</a:t>
            </a:r>
            <a:endParaRPr/>
          </a:p>
        </p:txBody>
      </p:sp>
      <p:cxnSp>
        <p:nvCxnSpPr>
          <p:cNvPr id="73" name="Google Shape;73;p1"/>
          <p:cNvCxnSpPr>
            <a:cxnSpLocks/>
            <a:stCxn id="28" idx="3"/>
            <a:endCxn id="74" idx="1"/>
          </p:cNvCxnSpPr>
          <p:nvPr/>
        </p:nvCxnSpPr>
        <p:spPr>
          <a:xfrm>
            <a:off x="4152082" y="4373597"/>
            <a:ext cx="765993" cy="1893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"/>
          <p:cNvSpPr txBox="1"/>
          <p:nvPr/>
        </p:nvSpPr>
        <p:spPr>
          <a:xfrm>
            <a:off x="4918075" y="4410075"/>
            <a:ext cx="4045200" cy="305650"/>
          </a:xfrm>
          <a:prstGeom prst="rect">
            <a:avLst/>
          </a:prstGeom>
          <a:solidFill>
            <a:srgbClr val="00C09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Reduce Labor Force</a:t>
            </a:r>
            <a:endParaRPr/>
          </a:p>
        </p:txBody>
      </p:sp>
      <p:cxnSp>
        <p:nvCxnSpPr>
          <p:cNvPr id="75" name="Google Shape;75;p1"/>
          <p:cNvCxnSpPr>
            <a:stCxn id="28" idx="3"/>
          </p:cNvCxnSpPr>
          <p:nvPr/>
        </p:nvCxnSpPr>
        <p:spPr>
          <a:xfrm>
            <a:off x="4152082" y="4373597"/>
            <a:ext cx="749400" cy="40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"/>
          <p:cNvSpPr txBox="1"/>
          <p:nvPr/>
        </p:nvSpPr>
        <p:spPr>
          <a:xfrm>
            <a:off x="4918075" y="4738775"/>
            <a:ext cx="4045200" cy="396600"/>
          </a:xfrm>
          <a:prstGeom prst="rect">
            <a:avLst/>
          </a:prstGeom>
          <a:solidFill>
            <a:srgbClr val="00C09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Outsource Janitorial and HR</a:t>
            </a:r>
            <a:endParaRPr dirty="0"/>
          </a:p>
        </p:txBody>
      </p:sp>
      <p:sp>
        <p:nvSpPr>
          <p:cNvPr id="77" name="Google Shape;77;p1"/>
          <p:cNvSpPr txBox="1"/>
          <p:nvPr/>
        </p:nvSpPr>
        <p:spPr>
          <a:xfrm>
            <a:off x="4870449" y="854074"/>
            <a:ext cx="4057925" cy="270349"/>
          </a:xfrm>
          <a:prstGeom prst="rect">
            <a:avLst/>
          </a:prstGeom>
          <a:solidFill>
            <a:srgbClr val="00C09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AU" sz="1060"/>
              <a:t>Reduce Maintenance Frequency</a:t>
            </a:r>
            <a:endParaRPr sz="1160"/>
          </a:p>
        </p:txBody>
      </p:sp>
      <p:cxnSp>
        <p:nvCxnSpPr>
          <p:cNvPr id="78" name="Google Shape;78;p1"/>
          <p:cNvCxnSpPr>
            <a:stCxn id="29" idx="3"/>
            <a:endCxn id="59" idx="1"/>
          </p:cNvCxnSpPr>
          <p:nvPr/>
        </p:nvCxnSpPr>
        <p:spPr>
          <a:xfrm rot="10800000" flipH="1">
            <a:off x="4168732" y="1251448"/>
            <a:ext cx="714300" cy="288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"/>
          <p:cNvCxnSpPr/>
          <p:nvPr/>
        </p:nvCxnSpPr>
        <p:spPr>
          <a:xfrm rot="10800000" flipH="1">
            <a:off x="4527550" y="2320850"/>
            <a:ext cx="314400" cy="47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"/>
          <p:cNvSpPr txBox="1"/>
          <p:nvPr/>
        </p:nvSpPr>
        <p:spPr>
          <a:xfrm>
            <a:off x="4883174" y="2241937"/>
            <a:ext cx="4078275" cy="379166"/>
          </a:xfrm>
          <a:prstGeom prst="rect">
            <a:avLst/>
          </a:prstGeom>
          <a:solidFill>
            <a:srgbClr val="00C09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Reduce Employee Benefits</a:t>
            </a:r>
            <a:endParaRPr sz="1200" dirty="0"/>
          </a:p>
        </p:txBody>
      </p:sp>
      <p:cxnSp>
        <p:nvCxnSpPr>
          <p:cNvPr id="81" name="Google Shape;81;p1"/>
          <p:cNvCxnSpPr>
            <a:cxnSpLocks/>
            <a:stCxn id="65" idx="3"/>
            <a:endCxn id="68" idx="1"/>
          </p:cNvCxnSpPr>
          <p:nvPr/>
        </p:nvCxnSpPr>
        <p:spPr>
          <a:xfrm>
            <a:off x="4202725" y="2981525"/>
            <a:ext cx="680450" cy="1941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"/>
          <p:cNvCxnSpPr>
            <a:stCxn id="24" idx="3"/>
            <a:endCxn id="27" idx="1"/>
          </p:cNvCxnSpPr>
          <p:nvPr/>
        </p:nvCxnSpPr>
        <p:spPr>
          <a:xfrm rot="10800000" flipH="1">
            <a:off x="2758625" y="3723950"/>
            <a:ext cx="244500" cy="1257300"/>
          </a:xfrm>
          <a:prstGeom prst="bentConnector3">
            <a:avLst>
              <a:gd name="adj1" fmla="val 500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"/>
          <p:cNvCxnSpPr>
            <a:stCxn id="30" idx="3"/>
          </p:cNvCxnSpPr>
          <p:nvPr/>
        </p:nvCxnSpPr>
        <p:spPr>
          <a:xfrm rot="10800000" flipH="1">
            <a:off x="4152075" y="5330802"/>
            <a:ext cx="813600" cy="9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2C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"/>
          <p:cNvSpPr txBox="1"/>
          <p:nvPr/>
        </p:nvSpPr>
        <p:spPr>
          <a:xfrm>
            <a:off x="4937125" y="5187950"/>
            <a:ext cx="4026150" cy="445800"/>
          </a:xfrm>
          <a:prstGeom prst="rect">
            <a:avLst/>
          </a:prstGeom>
          <a:solidFill>
            <a:srgbClr val="00C09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Reduce delivery frequency</a:t>
            </a:r>
            <a:endParaRPr/>
          </a:p>
        </p:txBody>
      </p:sp>
      <p:cxnSp>
        <p:nvCxnSpPr>
          <p:cNvPr id="85" name="Google Shape;85;p1"/>
          <p:cNvCxnSpPr>
            <a:stCxn id="30" idx="3"/>
          </p:cNvCxnSpPr>
          <p:nvPr/>
        </p:nvCxnSpPr>
        <p:spPr>
          <a:xfrm>
            <a:off x="4152075" y="5427102"/>
            <a:ext cx="785100" cy="541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2C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"/>
          <p:cNvSpPr txBox="1"/>
          <p:nvPr/>
        </p:nvSpPr>
        <p:spPr>
          <a:xfrm>
            <a:off x="4956174" y="5711825"/>
            <a:ext cx="4005275" cy="408300"/>
          </a:xfrm>
          <a:prstGeom prst="rect">
            <a:avLst/>
          </a:prstGeom>
          <a:solidFill>
            <a:srgbClr val="00C09D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dirty="0"/>
              <a:t>Outsource to external deliver company</a:t>
            </a:r>
            <a:endParaRPr sz="182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122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Widgets R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</dc:title>
  <dc:creator>Hui, Chris</dc:creator>
  <cp:lastModifiedBy>Fernando Araiza</cp:lastModifiedBy>
  <cp:revision>4</cp:revision>
  <dcterms:created xsi:type="dcterms:W3CDTF">2019-05-15T15:57:18Z</dcterms:created>
  <dcterms:modified xsi:type="dcterms:W3CDTF">2023-09-02T17:56:27Z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