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3" r:id="rId4"/>
    <p:sldId id="276" r:id="rId5"/>
    <p:sldId id="277" r:id="rId6"/>
    <p:sldId id="274" r:id="rId7"/>
    <p:sldId id="275" r:id="rId8"/>
    <p:sldId id="259" r:id="rId9"/>
  </p:sldIdLst>
  <p:sldSz cx="9144000" cy="6858000" type="screen4x3"/>
  <p:notesSz cx="10234613" cy="70993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9A0"/>
    <a:srgbClr val="3F68A3"/>
    <a:srgbClr val="B5B5B5"/>
    <a:srgbClr val="0F3E6C"/>
    <a:srgbClr val="101984"/>
    <a:srgbClr val="808080"/>
    <a:srgbClr val="F5A300"/>
    <a:srgbClr val="FDCA00"/>
    <a:srgbClr val="9C1C26"/>
    <a:srgbClr val="312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3" autoAdjust="0"/>
    <p:restoredTop sz="81595" autoAdjust="0"/>
  </p:normalViewPr>
  <p:slideViewPr>
    <p:cSldViewPr snapToObjects="1">
      <p:cViewPr varScale="1">
        <p:scale>
          <a:sx n="113" d="100"/>
          <a:sy n="113" d="100"/>
        </p:scale>
        <p:origin x="1950" y="114"/>
      </p:cViewPr>
      <p:guideLst>
        <p:guide orient="horz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4297" y="300734"/>
            <a:ext cx="8064496" cy="3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1912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47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84296" y="6651898"/>
            <a:ext cx="1985326" cy="20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17. Mai 2022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269621" y="6651898"/>
            <a:ext cx="6661975" cy="20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52920" y="6651898"/>
            <a:ext cx="999769" cy="20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6752" y="279783"/>
            <a:ext cx="1385938" cy="32415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84297" y="139277"/>
            <a:ext cx="9668393" cy="112159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4752" tIns="47377" rIns="94752" bIns="47377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284297" y="279781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284297" y="6596433"/>
            <a:ext cx="966839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281927" y="603933"/>
            <a:ext cx="966839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908" y="279783"/>
            <a:ext cx="1395413" cy="32661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81926" y="6743105"/>
            <a:ext cx="241650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47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17. Mai 2022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13138" y="717550"/>
            <a:ext cx="3181350" cy="2386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4295" y="3326566"/>
            <a:ext cx="9666024" cy="3325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698433" y="6743105"/>
            <a:ext cx="6126553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47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824986" y="6743105"/>
            <a:ext cx="1407260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7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84297" y="300735"/>
            <a:ext cx="8064496" cy="30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912" tIns="0" rIns="0" bIns="0" anchor="ctr"/>
          <a:lstStyle/>
          <a:p>
            <a:pPr>
              <a:lnSpc>
                <a:spcPts val="1347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84297" y="139277"/>
            <a:ext cx="9668393" cy="112159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4752" tIns="47377" rIns="94752" bIns="47377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284297" y="279781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284297" y="606399"/>
            <a:ext cx="966839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284297" y="6743103"/>
            <a:ext cx="9668393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81927" y="3186058"/>
            <a:ext cx="9668392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4752" tIns="47377" rIns="94752" bIns="4737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13138" y="717550"/>
            <a:ext cx="3181350" cy="23860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Lassen Sie uns starten.</a:t>
            </a:r>
            <a:r>
              <a:rPr lang="de-DE" baseline="0" dirty="0"/>
              <a:t> Ich darf Sie recht herzlich begrüßen zur Veranstaltung </a:t>
            </a:r>
            <a:r>
              <a:rPr lang="de-DE" baseline="0" dirty="0" err="1"/>
              <a:t>IbG</a:t>
            </a:r>
            <a:r>
              <a:rPr lang="de-DE" baseline="0" dirty="0"/>
              <a:t>, eine Veranstaltung, die in den Themenbereich </a:t>
            </a:r>
            <a:r>
              <a:rPr lang="de-DE" baseline="0" dirty="0" err="1"/>
              <a:t>Entrepreneurship</a:t>
            </a:r>
            <a:r>
              <a:rPr lang="de-DE" baseline="0" dirty="0"/>
              <a:t> fällt.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17. Mai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88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13138" y="717550"/>
            <a:ext cx="3181350" cy="23860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17. Mai 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65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3F68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F68A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94" y="6401221"/>
            <a:ext cx="1128998" cy="340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4465610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think-cell Slide" r:id="rId12" imgW="306" imgH="306" progId="TCLayout.ActiveDocument.1">
                  <p:embed/>
                </p:oleObj>
              </mc:Choice>
              <mc:Fallback>
                <p:oleObj name="think-cell Slide" r:id="rId12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3F68A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17.05.2022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Rechts- und Wirtschaftswissenschaften  |  ISE  |  Prof. Dr.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Benlian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94" y="6401221"/>
            <a:ext cx="1128998" cy="3401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edium.com/analytics-vidhya/ordinary-least-square-ols-method-for-linear-regression-ef8ca10aadfc" TargetMode="Externa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21252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de-DE" dirty="0"/>
              <a:t>Sommerterm 2022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z="2800" dirty="0" err="1"/>
              <a:t>Exercise</a:t>
            </a:r>
            <a:r>
              <a:rPr lang="de-DE" sz="2800" dirty="0"/>
              <a:t> 4 </a:t>
            </a:r>
            <a:r>
              <a:rPr lang="de-DE" sz="2800" dirty="0" err="1"/>
              <a:t>Increasing</a:t>
            </a:r>
            <a:r>
              <a:rPr lang="de-DE" sz="2800" dirty="0"/>
              <a:t> Well-</a:t>
            </a:r>
            <a:r>
              <a:rPr lang="de-DE" sz="2800" dirty="0" err="1"/>
              <a:t>Being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Data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96538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Fundamental Regression Model: Ordinary Least Squares</a:t>
            </a:r>
            <a:r>
              <a:rPr lang="en-US" b="0" dirty="0"/>
              <a:t> (</a:t>
            </a:r>
            <a:r>
              <a:rPr lang="en-US" dirty="0"/>
              <a:t>OLS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88464" cy="368839"/>
          </a:xfrm>
        </p:spPr>
        <p:txBody>
          <a:bodyPr/>
          <a:lstStyle/>
          <a:p>
            <a:r>
              <a:rPr lang="en-US" sz="1800" dirty="0"/>
              <a:t>OLS: method for estimating the unknown parameters in a linear regression model.</a:t>
            </a:r>
          </a:p>
        </p:txBody>
      </p:sp>
      <p:pic>
        <p:nvPicPr>
          <p:cNvPr id="2050" name="Picture 2" descr="Ordinary Least Square (OLS) Method for Linear Regression | by Aishwarya  Gulve | Analytics Vidhya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88640" y="5535107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</a:p>
          <a:p>
            <a:r>
              <a:rPr lang="en-US" sz="1200" dirty="0">
                <a:hlinkClick r:id="rId7"/>
              </a:rPr>
              <a:t>https://medium.com/analytics-vidhya/ordinary-least-square-ols-method-for-linear-regression-ef8ca10aadfc</a:t>
            </a:r>
            <a:r>
              <a:rPr lang="en-US" sz="1200" dirty="0"/>
              <a:t>; https://en.wikipedia.org/wiki/Ordinary_least_squares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2149769" y="2695820"/>
            <a:ext cx="1727230" cy="3600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solidFill>
                  <a:srgbClr val="101984"/>
                </a:solidFill>
              </a:rPr>
              <a:t>line: </a:t>
            </a:r>
            <a:r>
              <a:rPr lang="cy-GB" sz="1600" b="1" kern="0" dirty="0">
                <a:solidFill>
                  <a:srgbClr val="101984"/>
                </a:solidFill>
              </a:rPr>
              <a:t>ŷ</a:t>
            </a:r>
            <a:r>
              <a:rPr lang="cy-GB" sz="1600" kern="0" dirty="0">
                <a:solidFill>
                  <a:srgbClr val="101984"/>
                </a:solidFill>
              </a:rPr>
              <a:t> = </a:t>
            </a:r>
            <a:r>
              <a:rPr lang="cy-GB" sz="1600" b="1" kern="0" dirty="0">
                <a:solidFill>
                  <a:srgbClr val="101984"/>
                </a:solidFill>
              </a:rPr>
              <a:t>X</a:t>
            </a:r>
            <a:r>
              <a:rPr lang="el-GR" sz="1600" b="1" kern="0" dirty="0">
                <a:solidFill>
                  <a:srgbClr val="101984"/>
                </a:solidFill>
              </a:rPr>
              <a:t>β</a:t>
            </a:r>
            <a:endParaRPr lang="en-US" sz="1600" b="1" kern="0" dirty="0">
              <a:solidFill>
                <a:srgbClr val="101984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17168" y="4581128"/>
            <a:ext cx="3184884" cy="578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013384" y="3933057"/>
            <a:ext cx="2176772" cy="66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771800" y="4011347"/>
            <a:ext cx="648072" cy="288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 rot="5400000">
            <a:off x="2313796" y="4292931"/>
            <a:ext cx="214985" cy="45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 rot="5400000">
            <a:off x="2637332" y="2201314"/>
            <a:ext cx="332451" cy="1376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 rot="1415096">
            <a:off x="2826530" y="2463727"/>
            <a:ext cx="371162" cy="136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 rot="19480201">
            <a:off x="2045830" y="3667582"/>
            <a:ext cx="857605" cy="455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 flipV="1">
            <a:off x="370840" y="5257105"/>
            <a:ext cx="1176824" cy="2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 rot="5400000" flipV="1">
            <a:off x="826296" y="4722658"/>
            <a:ext cx="846113" cy="2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 rot="5400000" flipV="1">
            <a:off x="762640" y="5111946"/>
            <a:ext cx="706280" cy="2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5997804" y="3501008"/>
            <a:ext cx="247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cross-sectional data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638608" y="3592867"/>
            <a:ext cx="359196" cy="261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0768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Advanced Regression Analysis: Panel Regression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88464" cy="794285"/>
          </a:xfrm>
        </p:spPr>
        <p:txBody>
          <a:bodyPr/>
          <a:lstStyle/>
          <a:p>
            <a:r>
              <a:rPr lang="en-US" sz="1800" dirty="0"/>
              <a:t>Panel data are collected over more than two dimensions (i.e., time, individuals, and some third dimension).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88640" y="574791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</a:p>
          <a:p>
            <a:r>
              <a:rPr lang="en-US" sz="1200" dirty="0"/>
              <a:t>https://en.wikipedia.org/wiki/Panel_analysis#:~:text=Panel%20(data)%20analysis%20is%20a,run%20over%20these%20two%20dimensions.</a:t>
            </a:r>
          </a:p>
        </p:txBody>
      </p:sp>
      <p:cxnSp>
        <p:nvCxnSpPr>
          <p:cNvPr id="26" name="Gerader Verbinder 25"/>
          <p:cNvCxnSpPr/>
          <p:nvPr/>
        </p:nvCxnSpPr>
        <p:spPr>
          <a:xfrm flipH="1">
            <a:off x="1052735" y="2852936"/>
            <a:ext cx="1" cy="2952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1052736" y="5229200"/>
            <a:ext cx="3312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427984" y="5029145"/>
                <a:ext cx="1853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it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(independent)</a:t>
                </a: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029145"/>
                <a:ext cx="1853952" cy="400110"/>
              </a:xfrm>
              <a:prstGeom prst="rect">
                <a:avLst/>
              </a:prstGeom>
              <a:blipFill>
                <a:blip r:embed="rId6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27584" y="2433556"/>
                <a:ext cx="17796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it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(dependent)</a:t>
                </a: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33556"/>
                <a:ext cx="1779667" cy="400110"/>
              </a:xfrm>
              <a:prstGeom prst="rect">
                <a:avLst/>
              </a:prstGeom>
              <a:blipFill>
                <a:blip r:embed="rId7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2878544" y="2644880"/>
            <a:ext cx="291397" cy="369332"/>
            <a:chOff x="2878544" y="2644880"/>
            <a:chExt cx="291397" cy="369332"/>
          </a:xfrm>
        </p:grpSpPr>
        <p:sp>
          <p:nvSpPr>
            <p:cNvPr id="10" name="Textfeld 9"/>
            <p:cNvSpPr txBox="1"/>
            <p:nvPr/>
          </p:nvSpPr>
          <p:spPr>
            <a:xfrm>
              <a:off x="2878544" y="2644880"/>
              <a:ext cx="22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Ellipse 10"/>
            <p:cNvSpPr/>
            <p:nvPr/>
          </p:nvSpPr>
          <p:spPr>
            <a:xfrm flipH="1">
              <a:off x="2895621" y="2693833"/>
              <a:ext cx="274320" cy="2743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835852" y="3058112"/>
            <a:ext cx="291051" cy="369332"/>
            <a:chOff x="3835852" y="3058112"/>
            <a:chExt cx="291051" cy="369332"/>
          </a:xfrm>
        </p:grpSpPr>
        <p:sp>
          <p:nvSpPr>
            <p:cNvPr id="50" name="Textfeld 49"/>
            <p:cNvSpPr txBox="1"/>
            <p:nvPr/>
          </p:nvSpPr>
          <p:spPr>
            <a:xfrm>
              <a:off x="3835852" y="3058112"/>
              <a:ext cx="22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Ellipse 50"/>
            <p:cNvSpPr/>
            <p:nvPr/>
          </p:nvSpPr>
          <p:spPr>
            <a:xfrm flipH="1">
              <a:off x="3852583" y="3107065"/>
              <a:ext cx="274320" cy="2743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852191" y="3490956"/>
            <a:ext cx="291051" cy="369332"/>
            <a:chOff x="4852191" y="3490956"/>
            <a:chExt cx="291051" cy="369332"/>
          </a:xfrm>
        </p:grpSpPr>
        <p:sp>
          <p:nvSpPr>
            <p:cNvPr id="53" name="Textfeld 52"/>
            <p:cNvSpPr txBox="1"/>
            <p:nvPr/>
          </p:nvSpPr>
          <p:spPr>
            <a:xfrm>
              <a:off x="4852191" y="3490956"/>
              <a:ext cx="22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4" name="Ellipse 53"/>
            <p:cNvSpPr/>
            <p:nvPr/>
          </p:nvSpPr>
          <p:spPr>
            <a:xfrm flipH="1">
              <a:off x="4868922" y="3535146"/>
              <a:ext cx="274320" cy="2743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1598589" y="2902700"/>
            <a:ext cx="3176740" cy="1436622"/>
            <a:chOff x="1598589" y="2902700"/>
            <a:chExt cx="3176740" cy="1436622"/>
          </a:xfrm>
        </p:grpSpPr>
        <p:sp>
          <p:nvSpPr>
            <p:cNvPr id="35" name="Ellipse 34"/>
            <p:cNvSpPr/>
            <p:nvPr/>
          </p:nvSpPr>
          <p:spPr>
            <a:xfrm>
              <a:off x="1598589" y="3415657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35"/>
            <p:cNvSpPr/>
            <p:nvPr/>
          </p:nvSpPr>
          <p:spPr>
            <a:xfrm>
              <a:off x="1917898" y="3251065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/>
            <p:cNvSpPr/>
            <p:nvPr/>
          </p:nvSpPr>
          <p:spPr>
            <a:xfrm>
              <a:off x="2267744" y="3070028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/>
            <p:cNvSpPr/>
            <p:nvPr/>
          </p:nvSpPr>
          <p:spPr>
            <a:xfrm>
              <a:off x="2615089" y="2902700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599654" y="3784101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918963" y="3619509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268809" y="3438472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616154" y="3271144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lipse 42"/>
            <p:cNvSpPr/>
            <p:nvPr/>
          </p:nvSpPr>
          <p:spPr>
            <a:xfrm>
              <a:off x="3591920" y="4174730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lipse 43"/>
            <p:cNvSpPr/>
            <p:nvPr/>
          </p:nvSpPr>
          <p:spPr>
            <a:xfrm>
              <a:off x="3911229" y="4010138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261075" y="3829101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/>
            <p:cNvSpPr/>
            <p:nvPr/>
          </p:nvSpPr>
          <p:spPr>
            <a:xfrm>
              <a:off x="4608420" y="3661773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3277627" y="2626493"/>
            <a:ext cx="79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4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5997804" y="3351857"/>
            <a:ext cx="2471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cross-sectional </a:t>
            </a:r>
            <a:r>
              <a:rPr lang="en-US" sz="2000" b="1" u="sng" dirty="0"/>
              <a:t>and</a:t>
            </a:r>
            <a:r>
              <a:rPr lang="en-US" sz="2000" dirty="0"/>
              <a:t> longitudinal data</a:t>
            </a:r>
          </a:p>
        </p:txBody>
      </p:sp>
      <p:sp>
        <p:nvSpPr>
          <p:cNvPr id="57" name="Pfeil nach rechts 56"/>
          <p:cNvSpPr/>
          <p:nvPr/>
        </p:nvSpPr>
        <p:spPr>
          <a:xfrm>
            <a:off x="5638608" y="3592867"/>
            <a:ext cx="359196" cy="261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1D16676-6AAC-401E-9AFF-11D12B7331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7032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4887B6-D31D-4DCD-A5F8-64E5819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Example Panel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D0F35-DB46-413D-BA4F-072841FC2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86" y="2276872"/>
            <a:ext cx="5112568" cy="260504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5268F2-692C-4167-8A0C-3E1D5FF78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64441"/>
              </p:ext>
            </p:extLst>
          </p:nvPr>
        </p:nvGraphicFramePr>
        <p:xfrm>
          <a:off x="5996301" y="2439852"/>
          <a:ext cx="2880321" cy="227907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924922569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4136765097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445268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Time </a:t>
                      </a:r>
                      <a:r>
                        <a:rPr lang="de-DE" sz="1100" dirty="0" err="1"/>
                        <a:t>Period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71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Y</a:t>
                      </a:r>
                      <a:r>
                        <a:rPr lang="de-DE" sz="1100" baseline="-25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2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Y</a:t>
                      </a:r>
                      <a:r>
                        <a:rPr lang="de-DE" sz="1100" baseline="-25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58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Y</a:t>
                      </a:r>
                      <a:r>
                        <a:rPr lang="de-DE" sz="1100" baseline="-25000" dirty="0"/>
                        <a:t>1T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63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500"/>
                        </a:lnSpc>
                      </a:pPr>
                      <a:r>
                        <a:rPr lang="de-DE" sz="1100" dirty="0"/>
                        <a:t>.</a:t>
                      </a:r>
                      <a:br>
                        <a:rPr lang="de-DE" sz="1100" dirty="0"/>
                      </a:br>
                      <a:r>
                        <a:rPr lang="de-DE" sz="1100" dirty="0"/>
                        <a:t>.</a:t>
                      </a:r>
                      <a:br>
                        <a:rPr lang="de-DE" sz="1100" dirty="0"/>
                      </a:br>
                      <a:r>
                        <a:rPr lang="de-DE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500"/>
                        </a:lnSpc>
                      </a:pPr>
                      <a:r>
                        <a:rPr lang="de-DE" sz="1100" kern="1200" dirty="0"/>
                        <a:t>.</a:t>
                      </a:r>
                      <a:br>
                        <a:rPr lang="de-DE" sz="1100" kern="1200" dirty="0"/>
                      </a:br>
                      <a:r>
                        <a:rPr lang="de-DE" sz="1100" kern="1200" dirty="0"/>
                        <a:t>.</a:t>
                      </a:r>
                      <a:br>
                        <a:rPr lang="de-DE" sz="1100" kern="1200" dirty="0"/>
                      </a:br>
                      <a:r>
                        <a:rPr lang="de-DE" sz="1100" kern="1200" dirty="0"/>
                        <a:t>.</a:t>
                      </a:r>
                      <a:endParaRPr lang="de-DE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kern="1200" dirty="0"/>
                        <a:t>.</a:t>
                      </a:r>
                      <a:br>
                        <a:rPr lang="de-DE" sz="1100" kern="1200" dirty="0"/>
                      </a:br>
                      <a:r>
                        <a:rPr lang="de-DE" sz="1100" kern="1200" dirty="0"/>
                        <a:t>.</a:t>
                      </a:r>
                      <a:br>
                        <a:rPr lang="de-DE" sz="1100" kern="1200" dirty="0"/>
                      </a:br>
                      <a:r>
                        <a:rPr lang="de-DE" sz="1100" kern="1200" dirty="0"/>
                        <a:t>.</a:t>
                      </a:r>
                      <a:endParaRPr lang="de-DE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72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Y</a:t>
                      </a:r>
                      <a:r>
                        <a:rPr lang="de-DE" sz="1100" baseline="-25000" dirty="0"/>
                        <a:t>N1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53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Y</a:t>
                      </a:r>
                      <a:r>
                        <a:rPr lang="de-DE" sz="1100" baseline="-25000" dirty="0"/>
                        <a:t>N2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9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Y</a:t>
                      </a:r>
                      <a:r>
                        <a:rPr lang="de-DE" sz="1100" baseline="-25000" dirty="0"/>
                        <a:t>N3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29420"/>
                  </a:ext>
                </a:extLst>
              </a:tr>
            </a:tbl>
          </a:graphicData>
        </a:graphic>
      </p:graphicFrame>
      <p:sp>
        <p:nvSpPr>
          <p:cNvPr id="7" name="Textfeld 4">
            <a:extLst>
              <a:ext uri="{FF2B5EF4-FFF2-40B4-BE49-F238E27FC236}">
                <a16:creationId xmlns:a16="http://schemas.microsoft.com/office/drawing/2014/main" id="{FE45A812-B59A-4C82-AC9A-1602FA3D2CA3}"/>
              </a:ext>
            </a:extLst>
          </p:cNvPr>
          <p:cNvSpPr txBox="1"/>
          <p:nvPr/>
        </p:nvSpPr>
        <p:spPr>
          <a:xfrm>
            <a:off x="188640" y="5747913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</a:p>
          <a:p>
            <a:r>
              <a:rPr lang="en-US" sz="1200" dirty="0"/>
              <a:t>https://www.aptech.com/blog/introduction-to-the-fundamentals-of-panel-data/</a:t>
            </a:r>
          </a:p>
        </p:txBody>
      </p:sp>
    </p:spTree>
    <p:extLst>
      <p:ext uri="{BB962C8B-B14F-4D97-AF65-F5344CB8AC3E}">
        <p14:creationId xmlns:p14="http://schemas.microsoft.com/office/powerpoint/2010/main" val="50906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1D16676-6AAC-401E-9AFF-11D12B7331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1712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1D16676-6AAC-401E-9AFF-11D12B7331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4887B6-D31D-4DCD-A5F8-64E5819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Wellbeing Panel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2C62AB-2C02-4107-BD07-82CC22FA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91228"/>
              </p:ext>
            </p:extLst>
          </p:nvPr>
        </p:nvGraphicFramePr>
        <p:xfrm>
          <a:off x="467544" y="1988840"/>
          <a:ext cx="5008010" cy="308927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01602">
                  <a:extLst>
                    <a:ext uri="{9D8B030D-6E8A-4147-A177-3AD203B41FA5}">
                      <a16:colId xmlns:a16="http://schemas.microsoft.com/office/drawing/2014/main" val="2924922569"/>
                    </a:ext>
                  </a:extLst>
                </a:gridCol>
                <a:gridCol w="1001602">
                  <a:extLst>
                    <a:ext uri="{9D8B030D-6E8A-4147-A177-3AD203B41FA5}">
                      <a16:colId xmlns:a16="http://schemas.microsoft.com/office/drawing/2014/main" val="4136765097"/>
                    </a:ext>
                  </a:extLst>
                </a:gridCol>
                <a:gridCol w="1001602">
                  <a:extLst>
                    <a:ext uri="{9D8B030D-6E8A-4147-A177-3AD203B41FA5}">
                      <a16:colId xmlns:a16="http://schemas.microsoft.com/office/drawing/2014/main" val="3207893254"/>
                    </a:ext>
                  </a:extLst>
                </a:gridCol>
                <a:gridCol w="1001602">
                  <a:extLst>
                    <a:ext uri="{9D8B030D-6E8A-4147-A177-3AD203B41FA5}">
                      <a16:colId xmlns:a16="http://schemas.microsoft.com/office/drawing/2014/main" val="2531568340"/>
                    </a:ext>
                  </a:extLst>
                </a:gridCol>
                <a:gridCol w="1001602">
                  <a:extLst>
                    <a:ext uri="{9D8B030D-6E8A-4147-A177-3AD203B41FA5}">
                      <a16:colId xmlns:a16="http://schemas.microsoft.com/office/drawing/2014/main" val="2445268976"/>
                    </a:ext>
                  </a:extLst>
                </a:gridCol>
              </a:tblGrid>
              <a:tr h="431321">
                <a:tc>
                  <a:txBody>
                    <a:bodyPr/>
                    <a:lstStyle/>
                    <a:p>
                      <a:pPr rtl="0"/>
                      <a:r>
                        <a:rPr lang="en-US" sz="11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noProof="0" dirty="0"/>
                        <a:t>Wellness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noProof="0" dirty="0"/>
                        <a:t>Life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noProof="0" dirty="0"/>
                        <a:t>Social Media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71181"/>
                  </a:ext>
                </a:extLst>
              </a:tr>
              <a:tr h="261874"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100 min/d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22/05/2021</a:t>
                      </a:r>
                      <a:endParaRPr lang="en-US" sz="11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21937"/>
                  </a:ext>
                </a:extLst>
              </a:tr>
              <a:tr h="261874"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 88 min/d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30/05/2021</a:t>
                      </a:r>
                      <a:endParaRPr lang="en-US" sz="11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58220"/>
                  </a:ext>
                </a:extLst>
              </a:tr>
              <a:tr h="261874"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 88 min/d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07/06/2021</a:t>
                      </a:r>
                      <a:endParaRPr lang="en-US" sz="11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63372"/>
                  </a:ext>
                </a:extLst>
              </a:tr>
              <a:tr h="261874"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132 min/d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22/05/2021</a:t>
                      </a:r>
                      <a:endParaRPr lang="en-US" sz="11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9043"/>
                  </a:ext>
                </a:extLst>
              </a:tr>
              <a:tr h="261874"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147 min/d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30/05/2021</a:t>
                      </a:r>
                      <a:endParaRPr lang="en-US" sz="11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72929"/>
                  </a:ext>
                </a:extLst>
              </a:tr>
              <a:tr h="261874"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121 min/d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07/06/2021</a:t>
                      </a:r>
                      <a:endParaRPr lang="en-US" sz="11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24974"/>
                  </a:ext>
                </a:extLst>
              </a:tr>
              <a:tr h="301091">
                <a:tc>
                  <a:txBody>
                    <a:bodyPr/>
                    <a:lstStyle/>
                    <a:p>
                      <a:pPr rtl="0">
                        <a:lnSpc>
                          <a:spcPts val="500"/>
                        </a:lnSpc>
                      </a:pPr>
                      <a:r>
                        <a:rPr lang="en-US" sz="1100" dirty="0"/>
                        <a:t>.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.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500"/>
                        </a:lnSpc>
                      </a:pPr>
                      <a:r>
                        <a:rPr lang="en-US" sz="1100" kern="1200" dirty="0"/>
                        <a:t>.</a:t>
                      </a:r>
                      <a:br>
                        <a:rPr lang="en-US" sz="1100" kern="1200" dirty="0"/>
                      </a:br>
                      <a:r>
                        <a:rPr lang="en-US" sz="1100" kern="1200" dirty="0"/>
                        <a:t>.</a:t>
                      </a:r>
                      <a:br>
                        <a:rPr lang="en-US" sz="1100" kern="1200" dirty="0"/>
                      </a:br>
                      <a:r>
                        <a:rPr lang="en-US" sz="1100" kern="1200" dirty="0"/>
                        <a:t>.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500"/>
                        </a:lnSpc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500"/>
                        </a:lnSpc>
                      </a:pP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/>
                        <a:t>.</a:t>
                      </a:r>
                      <a:br>
                        <a:rPr lang="en-US" sz="1100" kern="1200" dirty="0"/>
                      </a:br>
                      <a:r>
                        <a:rPr lang="en-US" sz="1100" kern="1200" dirty="0"/>
                        <a:t>.</a:t>
                      </a:r>
                      <a:br>
                        <a:rPr lang="en-US" sz="1100" kern="1200" dirty="0"/>
                      </a:br>
                      <a:r>
                        <a:rPr lang="en-US" sz="1100" kern="1200" dirty="0"/>
                        <a:t>.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72611"/>
                  </a:ext>
                </a:extLst>
              </a:tr>
              <a:tr h="261874"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 39 min/d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22/05/2021</a:t>
                      </a:r>
                      <a:endParaRPr lang="en-US" sz="11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53822"/>
                  </a:ext>
                </a:extLst>
              </a:tr>
              <a:tr h="261874"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 29 min/d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30/05/2021</a:t>
                      </a:r>
                      <a:endParaRPr lang="en-US" sz="11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90091"/>
                  </a:ext>
                </a:extLst>
              </a:tr>
              <a:tr h="261874">
                <a:tc>
                  <a:txBody>
                    <a:bodyPr/>
                    <a:lstStyle/>
                    <a:p>
                      <a:pPr rtl="0"/>
                      <a:r>
                        <a:rPr lang="en-US" sz="1100"/>
                        <a:t>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100" dirty="0"/>
                        <a:t> 32 min/d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07/06/2021</a:t>
                      </a:r>
                      <a:endParaRPr lang="en-US" sz="11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2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70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Advanced Regression Analysis: Panel Regression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88464" cy="794285"/>
          </a:xfrm>
        </p:spPr>
        <p:txBody>
          <a:bodyPr/>
          <a:lstStyle/>
          <a:p>
            <a:r>
              <a:rPr lang="en-US" sz="1800" dirty="0"/>
              <a:t>Panel data are collected over more than two dimensions (i.e., time, individuals, and some third dimension).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88640" y="574791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</a:p>
          <a:p>
            <a:r>
              <a:rPr lang="en-US" sz="1200" dirty="0"/>
              <a:t>https://en.wikipedia.org/wiki/Panel_analysis#:~:text=Panel%20(data)%20analysis%20is%20a,run%20over%20these%20two%20dimensions.</a:t>
            </a:r>
          </a:p>
        </p:txBody>
      </p:sp>
      <p:cxnSp>
        <p:nvCxnSpPr>
          <p:cNvPr id="26" name="Gerader Verbinder 25"/>
          <p:cNvCxnSpPr/>
          <p:nvPr/>
        </p:nvCxnSpPr>
        <p:spPr>
          <a:xfrm flipH="1">
            <a:off x="1052735" y="2852936"/>
            <a:ext cx="1" cy="2952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1052736" y="5229200"/>
            <a:ext cx="3312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427984" y="5029145"/>
                <a:ext cx="1853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it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(independent)</a:t>
                </a: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029145"/>
                <a:ext cx="1853952" cy="400110"/>
              </a:xfrm>
              <a:prstGeom prst="rect">
                <a:avLst/>
              </a:prstGeom>
              <a:blipFill>
                <a:blip r:embed="rId6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27584" y="2433556"/>
                <a:ext cx="17796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it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(dependent)</a:t>
                </a: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33556"/>
                <a:ext cx="1779667" cy="400110"/>
              </a:xfrm>
              <a:prstGeom prst="rect">
                <a:avLst/>
              </a:prstGeom>
              <a:blipFill>
                <a:blip r:embed="rId7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2878544" y="2644880"/>
            <a:ext cx="291397" cy="369332"/>
            <a:chOff x="2878544" y="2644880"/>
            <a:chExt cx="291397" cy="369332"/>
          </a:xfrm>
        </p:grpSpPr>
        <p:sp>
          <p:nvSpPr>
            <p:cNvPr id="10" name="Textfeld 9"/>
            <p:cNvSpPr txBox="1"/>
            <p:nvPr/>
          </p:nvSpPr>
          <p:spPr>
            <a:xfrm>
              <a:off x="2878544" y="2644880"/>
              <a:ext cx="22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Ellipse 10"/>
            <p:cNvSpPr/>
            <p:nvPr/>
          </p:nvSpPr>
          <p:spPr>
            <a:xfrm flipH="1">
              <a:off x="2895621" y="2693833"/>
              <a:ext cx="274320" cy="2743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835852" y="3058112"/>
            <a:ext cx="291051" cy="369332"/>
            <a:chOff x="3835852" y="3058112"/>
            <a:chExt cx="291051" cy="369332"/>
          </a:xfrm>
        </p:grpSpPr>
        <p:sp>
          <p:nvSpPr>
            <p:cNvPr id="50" name="Textfeld 49"/>
            <p:cNvSpPr txBox="1"/>
            <p:nvPr/>
          </p:nvSpPr>
          <p:spPr>
            <a:xfrm>
              <a:off x="3835852" y="3058112"/>
              <a:ext cx="22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Ellipse 50"/>
            <p:cNvSpPr/>
            <p:nvPr/>
          </p:nvSpPr>
          <p:spPr>
            <a:xfrm flipH="1">
              <a:off x="3852583" y="3107065"/>
              <a:ext cx="274320" cy="2743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852191" y="3490956"/>
            <a:ext cx="291051" cy="369332"/>
            <a:chOff x="4852191" y="3490956"/>
            <a:chExt cx="291051" cy="369332"/>
          </a:xfrm>
        </p:grpSpPr>
        <p:sp>
          <p:nvSpPr>
            <p:cNvPr id="53" name="Textfeld 52"/>
            <p:cNvSpPr txBox="1"/>
            <p:nvPr/>
          </p:nvSpPr>
          <p:spPr>
            <a:xfrm>
              <a:off x="4852191" y="3490956"/>
              <a:ext cx="22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4" name="Ellipse 53"/>
            <p:cNvSpPr/>
            <p:nvPr/>
          </p:nvSpPr>
          <p:spPr>
            <a:xfrm flipH="1">
              <a:off x="4868922" y="3535146"/>
              <a:ext cx="274320" cy="2743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1598589" y="2902700"/>
            <a:ext cx="3176740" cy="1436622"/>
            <a:chOff x="1598589" y="2902700"/>
            <a:chExt cx="3176740" cy="1436622"/>
          </a:xfrm>
        </p:grpSpPr>
        <p:sp>
          <p:nvSpPr>
            <p:cNvPr id="35" name="Ellipse 34"/>
            <p:cNvSpPr/>
            <p:nvPr/>
          </p:nvSpPr>
          <p:spPr>
            <a:xfrm>
              <a:off x="1598589" y="3415657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35"/>
            <p:cNvSpPr/>
            <p:nvPr/>
          </p:nvSpPr>
          <p:spPr>
            <a:xfrm>
              <a:off x="1917898" y="3251065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/>
            <p:cNvSpPr/>
            <p:nvPr/>
          </p:nvSpPr>
          <p:spPr>
            <a:xfrm>
              <a:off x="2267744" y="3070028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/>
            <p:cNvSpPr/>
            <p:nvPr/>
          </p:nvSpPr>
          <p:spPr>
            <a:xfrm>
              <a:off x="2615089" y="2902700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599654" y="3784101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918963" y="3619509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268809" y="3438472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616154" y="3271144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lipse 42"/>
            <p:cNvSpPr/>
            <p:nvPr/>
          </p:nvSpPr>
          <p:spPr>
            <a:xfrm>
              <a:off x="3591920" y="4174730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lipse 43"/>
            <p:cNvSpPr/>
            <p:nvPr/>
          </p:nvSpPr>
          <p:spPr>
            <a:xfrm>
              <a:off x="3911229" y="4010138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261075" y="3829101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/>
            <p:cNvSpPr/>
            <p:nvPr/>
          </p:nvSpPr>
          <p:spPr>
            <a:xfrm>
              <a:off x="4608420" y="3661773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3277627" y="2626493"/>
            <a:ext cx="79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4</a:t>
            </a:r>
          </a:p>
        </p:txBody>
      </p:sp>
      <p:cxnSp>
        <p:nvCxnSpPr>
          <p:cNvPr id="55" name="Gerader Verbinder 54"/>
          <p:cNvCxnSpPr/>
          <p:nvPr/>
        </p:nvCxnSpPr>
        <p:spPr>
          <a:xfrm>
            <a:off x="1553658" y="2968153"/>
            <a:ext cx="3344769" cy="13609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917951" y="4143512"/>
            <a:ext cx="87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080255" y="2255481"/>
            <a:ext cx="2863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Independently pooled panels</a:t>
            </a:r>
            <a:endParaRPr lang="en-US" dirty="0"/>
          </a:p>
          <a:p>
            <a:r>
              <a:rPr lang="en-US" dirty="0"/>
              <a:t>There are </a:t>
            </a:r>
            <a:r>
              <a:rPr lang="en-US" b="1" dirty="0"/>
              <a:t>no unique attributes of individuals</a:t>
            </a:r>
            <a:r>
              <a:rPr lang="en-US" dirty="0"/>
              <a:t> </a:t>
            </a:r>
          </a:p>
          <a:p>
            <a:r>
              <a:rPr lang="en-US" dirty="0"/>
              <a:t>within the measurement set, and </a:t>
            </a:r>
            <a:r>
              <a:rPr lang="en-US" b="1" dirty="0"/>
              <a:t>no universal effects across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BUT: Actually, different intercepts for every individual necessary</a:t>
            </a:r>
          </a:p>
          <a:p>
            <a:endParaRPr lang="en-US" dirty="0"/>
          </a:p>
          <a:p>
            <a:r>
              <a:rPr lang="en-US" dirty="0"/>
              <a:t>unobserved heterogeneity</a:t>
            </a:r>
          </a:p>
          <a:p>
            <a:endParaRPr lang="en-US" dirty="0"/>
          </a:p>
        </p:txBody>
      </p:sp>
      <p:sp>
        <p:nvSpPr>
          <p:cNvPr id="47" name="Pfeil nach rechts 46"/>
          <p:cNvSpPr/>
          <p:nvPr/>
        </p:nvSpPr>
        <p:spPr>
          <a:xfrm>
            <a:off x="5678198" y="5617358"/>
            <a:ext cx="359196" cy="261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5508104" y="5508440"/>
            <a:ext cx="3435521" cy="461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Advanced Regression Analysis: Panel Regression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88464" cy="794285"/>
          </a:xfrm>
        </p:spPr>
        <p:txBody>
          <a:bodyPr/>
          <a:lstStyle/>
          <a:p>
            <a:r>
              <a:rPr lang="en-US" sz="1800" dirty="0"/>
              <a:t>Panel data are collected over more than two dimensions (i.e., time, individuals, and some third dimension).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88640" y="574791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</a:p>
          <a:p>
            <a:r>
              <a:rPr lang="en-US" sz="1200" dirty="0"/>
              <a:t>https://en.wikipedia.org/wiki/Panel_analysis#:~:text=Panel%20(data)%20analysis%20is%20a,run%20over%20these%20two%20dimensions.</a:t>
            </a:r>
          </a:p>
        </p:txBody>
      </p:sp>
      <p:cxnSp>
        <p:nvCxnSpPr>
          <p:cNvPr id="26" name="Gerader Verbinder 25"/>
          <p:cNvCxnSpPr/>
          <p:nvPr/>
        </p:nvCxnSpPr>
        <p:spPr>
          <a:xfrm flipH="1">
            <a:off x="1052735" y="2852936"/>
            <a:ext cx="1" cy="2952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1052736" y="5229200"/>
            <a:ext cx="3312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427984" y="5029145"/>
                <a:ext cx="1853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it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(independent)</a:t>
                </a: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029145"/>
                <a:ext cx="1853952" cy="400110"/>
              </a:xfrm>
              <a:prstGeom prst="rect">
                <a:avLst/>
              </a:prstGeom>
              <a:blipFill>
                <a:blip r:embed="rId6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27584" y="2433556"/>
                <a:ext cx="17796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it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(dependent)</a:t>
                </a: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33556"/>
                <a:ext cx="1779667" cy="400110"/>
              </a:xfrm>
              <a:prstGeom prst="rect">
                <a:avLst/>
              </a:prstGeom>
              <a:blipFill>
                <a:blip r:embed="rId7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r Verbinder 47"/>
          <p:cNvCxnSpPr/>
          <p:nvPr/>
        </p:nvCxnSpPr>
        <p:spPr>
          <a:xfrm flipV="1">
            <a:off x="1052736" y="2902700"/>
            <a:ext cx="1791072" cy="916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V="1">
            <a:off x="1052735" y="3279931"/>
            <a:ext cx="2762276" cy="13913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V="1">
            <a:off x="1052734" y="3694480"/>
            <a:ext cx="3725765" cy="1886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uppieren 13"/>
          <p:cNvGrpSpPr/>
          <p:nvPr/>
        </p:nvGrpSpPr>
        <p:grpSpPr>
          <a:xfrm>
            <a:off x="2878544" y="2644880"/>
            <a:ext cx="291397" cy="369332"/>
            <a:chOff x="2878544" y="2644880"/>
            <a:chExt cx="291397" cy="369332"/>
          </a:xfrm>
        </p:grpSpPr>
        <p:sp>
          <p:nvSpPr>
            <p:cNvPr id="10" name="Textfeld 9"/>
            <p:cNvSpPr txBox="1"/>
            <p:nvPr/>
          </p:nvSpPr>
          <p:spPr>
            <a:xfrm>
              <a:off x="2878544" y="2644880"/>
              <a:ext cx="22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Ellipse 10"/>
            <p:cNvSpPr/>
            <p:nvPr/>
          </p:nvSpPr>
          <p:spPr>
            <a:xfrm flipH="1">
              <a:off x="2895621" y="2693833"/>
              <a:ext cx="274320" cy="2743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835852" y="3058112"/>
            <a:ext cx="291051" cy="369332"/>
            <a:chOff x="3835852" y="3058112"/>
            <a:chExt cx="291051" cy="369332"/>
          </a:xfrm>
        </p:grpSpPr>
        <p:sp>
          <p:nvSpPr>
            <p:cNvPr id="50" name="Textfeld 49"/>
            <p:cNvSpPr txBox="1"/>
            <p:nvPr/>
          </p:nvSpPr>
          <p:spPr>
            <a:xfrm>
              <a:off x="3835852" y="3058112"/>
              <a:ext cx="22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Ellipse 50"/>
            <p:cNvSpPr/>
            <p:nvPr/>
          </p:nvSpPr>
          <p:spPr>
            <a:xfrm flipH="1">
              <a:off x="3852583" y="3107065"/>
              <a:ext cx="274320" cy="2743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852191" y="3490956"/>
            <a:ext cx="291051" cy="369332"/>
            <a:chOff x="4852191" y="3490956"/>
            <a:chExt cx="291051" cy="369332"/>
          </a:xfrm>
        </p:grpSpPr>
        <p:sp>
          <p:nvSpPr>
            <p:cNvPr id="53" name="Textfeld 52"/>
            <p:cNvSpPr txBox="1"/>
            <p:nvPr/>
          </p:nvSpPr>
          <p:spPr>
            <a:xfrm>
              <a:off x="4852191" y="3490956"/>
              <a:ext cx="226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4" name="Ellipse 53"/>
            <p:cNvSpPr/>
            <p:nvPr/>
          </p:nvSpPr>
          <p:spPr>
            <a:xfrm flipH="1">
              <a:off x="4868922" y="3535146"/>
              <a:ext cx="274320" cy="2743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1598589" y="2902700"/>
            <a:ext cx="3176740" cy="1436622"/>
            <a:chOff x="1598589" y="2902700"/>
            <a:chExt cx="3176740" cy="1436622"/>
          </a:xfrm>
        </p:grpSpPr>
        <p:sp>
          <p:nvSpPr>
            <p:cNvPr id="35" name="Ellipse 34"/>
            <p:cNvSpPr/>
            <p:nvPr/>
          </p:nvSpPr>
          <p:spPr>
            <a:xfrm>
              <a:off x="1598589" y="3415657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35"/>
            <p:cNvSpPr/>
            <p:nvPr/>
          </p:nvSpPr>
          <p:spPr>
            <a:xfrm>
              <a:off x="1917898" y="3251065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/>
            <p:cNvSpPr/>
            <p:nvPr/>
          </p:nvSpPr>
          <p:spPr>
            <a:xfrm>
              <a:off x="2267744" y="3070028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/>
            <p:cNvSpPr/>
            <p:nvPr/>
          </p:nvSpPr>
          <p:spPr>
            <a:xfrm>
              <a:off x="2615089" y="2902700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599654" y="3784101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918963" y="3619509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268809" y="3438472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616154" y="3271144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lipse 42"/>
            <p:cNvSpPr/>
            <p:nvPr/>
          </p:nvSpPr>
          <p:spPr>
            <a:xfrm>
              <a:off x="3591920" y="4174730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lipse 43"/>
            <p:cNvSpPr/>
            <p:nvPr/>
          </p:nvSpPr>
          <p:spPr>
            <a:xfrm>
              <a:off x="3911229" y="4010138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261075" y="3829101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/>
            <p:cNvSpPr/>
            <p:nvPr/>
          </p:nvSpPr>
          <p:spPr>
            <a:xfrm>
              <a:off x="4608420" y="3661773"/>
              <a:ext cx="166909" cy="164592"/>
            </a:xfrm>
            <a:prstGeom prst="ellipse">
              <a:avLst/>
            </a:prstGeom>
            <a:solidFill>
              <a:srgbClr val="0F1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3277627" y="2626493"/>
            <a:ext cx="79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4</a:t>
            </a:r>
          </a:p>
        </p:txBody>
      </p:sp>
      <p:cxnSp>
        <p:nvCxnSpPr>
          <p:cNvPr id="55" name="Gerader Verbinder 54"/>
          <p:cNvCxnSpPr/>
          <p:nvPr/>
        </p:nvCxnSpPr>
        <p:spPr>
          <a:xfrm>
            <a:off x="1553658" y="2968153"/>
            <a:ext cx="3344769" cy="13609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917951" y="4143512"/>
            <a:ext cx="87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6140693" y="2203237"/>
            <a:ext cx="2694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Fixed effects model:</a:t>
            </a:r>
          </a:p>
          <a:p>
            <a:r>
              <a:rPr lang="en-US" dirty="0"/>
              <a:t>There are </a:t>
            </a:r>
            <a:r>
              <a:rPr lang="en-US" b="1" dirty="0"/>
              <a:t>unique attributes of individuals </a:t>
            </a:r>
            <a:r>
              <a:rPr lang="en-US" dirty="0"/>
              <a:t>that </a:t>
            </a:r>
            <a:r>
              <a:rPr lang="en-US" b="1" dirty="0"/>
              <a:t>do not vary over time</a:t>
            </a:r>
          </a:p>
          <a:p>
            <a:endParaRPr lang="en-US" b="1" dirty="0"/>
          </a:p>
          <a:p>
            <a:r>
              <a:rPr lang="en-US" u="sng" dirty="0"/>
              <a:t>Random effects model:</a:t>
            </a:r>
          </a:p>
          <a:p>
            <a:r>
              <a:rPr lang="en-US" dirty="0"/>
              <a:t>There are </a:t>
            </a:r>
            <a:r>
              <a:rPr lang="en-US" b="1" dirty="0"/>
              <a:t>unique, time constant attributes of individuals </a:t>
            </a:r>
            <a:r>
              <a:rPr lang="en-US" dirty="0"/>
              <a:t>that are </a:t>
            </a:r>
            <a:r>
              <a:rPr lang="en-US" b="1" dirty="0"/>
              <a:t>not correlated with the individual </a:t>
            </a:r>
            <a:r>
              <a:rPr lang="en-US" b="1" dirty="0" err="1"/>
              <a:t>regressors</a:t>
            </a:r>
            <a:r>
              <a:rPr lang="en-US" dirty="0"/>
              <a:t>.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38989" y="3660982"/>
                <a:ext cx="303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9" y="3660982"/>
                <a:ext cx="303993" cy="276999"/>
              </a:xfrm>
              <a:prstGeom prst="rect">
                <a:avLst/>
              </a:prstGeom>
              <a:blipFill>
                <a:blip r:embed="rId8"/>
                <a:stretch>
                  <a:fillRect l="-10000" r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718568" y="4537598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8" y="4537598"/>
                <a:ext cx="309315" cy="276999"/>
              </a:xfrm>
              <a:prstGeom prst="rect">
                <a:avLst/>
              </a:prstGeom>
              <a:blipFill>
                <a:blip r:embed="rId9"/>
                <a:stretch>
                  <a:fillRect l="-9804" r="-39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736329" y="5458002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9" y="5458002"/>
                <a:ext cx="309315" cy="276999"/>
              </a:xfrm>
              <a:prstGeom prst="rect">
                <a:avLst/>
              </a:prstGeom>
              <a:blipFill>
                <a:blip r:embed="rId10"/>
                <a:stretch>
                  <a:fillRect l="-9804" r="-39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246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2413" y="2492896"/>
            <a:ext cx="86391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600</Words>
  <Application>Microsoft Office PowerPoint</Application>
  <PresentationFormat>On-screen Show (4:3)</PresentationFormat>
  <Paragraphs>145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Bitstream Charter</vt:lpstr>
      <vt:lpstr>Cambria Math</vt:lpstr>
      <vt:lpstr>Stafford</vt:lpstr>
      <vt:lpstr>Tahoma</vt:lpstr>
      <vt:lpstr>time Math</vt:lpstr>
      <vt:lpstr>Times New Roman</vt:lpstr>
      <vt:lpstr>Wingdings</vt:lpstr>
      <vt:lpstr>Präsentationsvorlage_BWL9</vt:lpstr>
      <vt:lpstr>think-cell Slide</vt:lpstr>
      <vt:lpstr>Exercise 4 Increasing Well-Being with Data Analytics</vt:lpstr>
      <vt:lpstr>Fundamental Regression Model: Ordinary Least Squares (OLS)</vt:lpstr>
      <vt:lpstr>Advanced Regression Analysis: Panel Regression Model</vt:lpstr>
      <vt:lpstr>Example Panel Data</vt:lpstr>
      <vt:lpstr>Wellbeing Panel Data</vt:lpstr>
      <vt:lpstr>Advanced Regression Analysis: Panel Regression Model</vt:lpstr>
      <vt:lpstr>Advanced Regression Analysis: Panel Regression Model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Link</dc:creator>
  <cp:lastModifiedBy>Christopher Diebel</cp:lastModifiedBy>
  <cp:revision>325</cp:revision>
  <cp:lastPrinted>2012-10-23T07:41:43Z</cp:lastPrinted>
  <dcterms:created xsi:type="dcterms:W3CDTF">2009-12-23T09:42:49Z</dcterms:created>
  <dcterms:modified xsi:type="dcterms:W3CDTF">2022-05-17T11:33:39Z</dcterms:modified>
</cp:coreProperties>
</file>