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3" r:id="rId4"/>
    <p:sldId id="264" r:id="rId5"/>
    <p:sldId id="271" r:id="rId6"/>
    <p:sldId id="269" r:id="rId7"/>
    <p:sldId id="265" r:id="rId8"/>
    <p:sldId id="270" r:id="rId9"/>
    <p:sldId id="272" r:id="rId10"/>
    <p:sldId id="268" r:id="rId11"/>
    <p:sldId id="277" r:id="rId12"/>
    <p:sldId id="278" r:id="rId13"/>
    <p:sldId id="273" r:id="rId14"/>
    <p:sldId id="259" r:id="rId15"/>
  </p:sldIdLst>
  <p:sldSz cx="9144000" cy="6858000" type="screen4x3"/>
  <p:notesSz cx="10234613" cy="7099300"/>
  <p:custDataLst>
    <p:tags r:id="rId1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8A3"/>
    <a:srgbClr val="B5B5B5"/>
    <a:srgbClr val="0F3E6C"/>
    <a:srgbClr val="101984"/>
    <a:srgbClr val="808080"/>
    <a:srgbClr val="F5A300"/>
    <a:srgbClr val="FDCA00"/>
    <a:srgbClr val="9C1C26"/>
    <a:srgbClr val="312C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3" autoAdjust="0"/>
    <p:restoredTop sz="81595" autoAdjust="0"/>
  </p:normalViewPr>
  <p:slideViewPr>
    <p:cSldViewPr snapToObjects="1">
      <p:cViewPr varScale="1">
        <p:scale>
          <a:sx n="113" d="100"/>
          <a:sy n="113" d="100"/>
        </p:scale>
        <p:origin x="1950" y="114"/>
      </p:cViewPr>
      <p:guideLst>
        <p:guide orient="horz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4297" y="300734"/>
            <a:ext cx="8064496" cy="3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1912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47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84296" y="6651898"/>
            <a:ext cx="1985326" cy="20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11. Mai 2022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269621" y="6651898"/>
            <a:ext cx="6661975" cy="20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52920" y="6651898"/>
            <a:ext cx="999769" cy="20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6752" y="279783"/>
            <a:ext cx="1385938" cy="32415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84297" y="139277"/>
            <a:ext cx="9668393" cy="112159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4752" tIns="47377" rIns="94752" bIns="47377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284297" y="279781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284297" y="6596433"/>
            <a:ext cx="966839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281927" y="603933"/>
            <a:ext cx="966839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4908" y="279783"/>
            <a:ext cx="1395413" cy="32661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81926" y="6743105"/>
            <a:ext cx="241650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47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11. Mai 2022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13138" y="717550"/>
            <a:ext cx="3181350" cy="2386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4295" y="3326566"/>
            <a:ext cx="9666024" cy="332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698433" y="6743105"/>
            <a:ext cx="6126553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47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824986" y="6743105"/>
            <a:ext cx="1407260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7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84297" y="300735"/>
            <a:ext cx="8064496" cy="30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1912" tIns="0" rIns="0" bIns="0" anchor="ctr"/>
          <a:lstStyle/>
          <a:p>
            <a:pPr>
              <a:lnSpc>
                <a:spcPts val="1347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84297" y="139277"/>
            <a:ext cx="9668393" cy="112159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4752" tIns="47377" rIns="94752" bIns="47377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284297" y="279781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284297" y="606399"/>
            <a:ext cx="966839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284297" y="6743103"/>
            <a:ext cx="966839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81927" y="3186058"/>
            <a:ext cx="966839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13138" y="717550"/>
            <a:ext cx="3181350" cy="23860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Lassen Sie uns starten.</a:t>
            </a:r>
            <a:r>
              <a:rPr lang="de-DE" baseline="0" dirty="0"/>
              <a:t> Ich darf Sie recht herzlich begrüßen zur Veranstaltung </a:t>
            </a:r>
            <a:r>
              <a:rPr lang="de-DE" baseline="0" dirty="0" err="1"/>
              <a:t>IbG</a:t>
            </a:r>
            <a:r>
              <a:rPr lang="de-DE" baseline="0" dirty="0"/>
              <a:t>, eine Veranstaltung, die in den Themenbereich </a:t>
            </a:r>
            <a:r>
              <a:rPr lang="de-DE" baseline="0" dirty="0" err="1"/>
              <a:t>Entrepreneurship</a:t>
            </a:r>
            <a:r>
              <a:rPr lang="de-DE" baseline="0" dirty="0"/>
              <a:t> fällt.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Mai 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88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10659" indent="-273330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93322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30651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67980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405309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42639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79968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717296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31D75DB6-C4F4-4656-82F8-28EFF46A23D4}" type="slidenum">
              <a:rPr lang="de-DE" sz="1200" b="0"/>
              <a:pPr/>
              <a:t>2</a:t>
            </a:fld>
            <a:endParaRPr lang="de-DE" sz="1200" b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430377" y="532972"/>
            <a:ext cx="7376153" cy="26637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405" tIns="43703" rIns="87405" bIns="43703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endParaRPr lang="de-DE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/>
          </p:nvPr>
        </p:nvSpPr>
        <p:spPr>
          <a:xfrm>
            <a:off x="1366295" y="3370711"/>
            <a:ext cx="7499737" cy="319562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dirty="0" err="1"/>
              <a:t>Heute</a:t>
            </a:r>
            <a:r>
              <a:rPr lang="en-US" baseline="0" dirty="0"/>
              <a:t> </a:t>
            </a:r>
            <a:r>
              <a:rPr lang="en-US" baseline="0" dirty="0" err="1"/>
              <a:t>findet</a:t>
            </a:r>
            <a:r>
              <a:rPr lang="en-US" baseline="0" dirty="0"/>
              <a:t> also der Kick-off </a:t>
            </a:r>
            <a:r>
              <a:rPr lang="en-US" baseline="0" dirty="0" err="1"/>
              <a:t>zur</a:t>
            </a:r>
            <a:r>
              <a:rPr lang="en-US" baseline="0" dirty="0"/>
              <a:t> </a:t>
            </a:r>
            <a:r>
              <a:rPr lang="en-US" baseline="0" dirty="0" err="1"/>
              <a:t>Veranstaltung</a:t>
            </a:r>
            <a:r>
              <a:rPr lang="en-US" baseline="0" dirty="0"/>
              <a:t> </a:t>
            </a:r>
            <a:r>
              <a:rPr lang="en-US" baseline="0" dirty="0" err="1"/>
              <a:t>statt</a:t>
            </a:r>
            <a:r>
              <a:rPr lang="en-US" baseline="0" dirty="0"/>
              <a:t>. </a:t>
            </a:r>
          </a:p>
          <a:p>
            <a:pPr eaLnBrk="1" hangingPunct="1"/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werde</a:t>
            </a:r>
            <a:r>
              <a:rPr lang="en-US" baseline="0" dirty="0"/>
              <a:t> </a:t>
            </a:r>
            <a:r>
              <a:rPr lang="en-US" baseline="0" dirty="0" err="1"/>
              <a:t>Ihnen</a:t>
            </a:r>
            <a:r>
              <a:rPr lang="en-US" baseline="0" dirty="0"/>
              <a:t> also </a:t>
            </a:r>
            <a:r>
              <a:rPr lang="en-US" baseline="0" dirty="0" err="1"/>
              <a:t>einen</a:t>
            </a:r>
            <a:r>
              <a:rPr lang="en-US" baseline="0" dirty="0"/>
              <a:t> </a:t>
            </a:r>
            <a:r>
              <a:rPr lang="en-US" baseline="0" dirty="0" err="1"/>
              <a:t>Überblick</a:t>
            </a:r>
            <a:r>
              <a:rPr lang="en-US" baseline="0" dirty="0"/>
              <a:t> </a:t>
            </a:r>
            <a:r>
              <a:rPr lang="en-US" baseline="0" dirty="0" err="1"/>
              <a:t>über</a:t>
            </a:r>
            <a:r>
              <a:rPr lang="en-US" baseline="0" dirty="0"/>
              <a:t> die </a:t>
            </a:r>
            <a:r>
              <a:rPr lang="en-US" baseline="0" dirty="0" err="1"/>
              <a:t>Inhalte</a:t>
            </a:r>
            <a:r>
              <a:rPr lang="en-US" baseline="0" dirty="0"/>
              <a:t> und </a:t>
            </a:r>
            <a:r>
              <a:rPr lang="en-US" baseline="0" dirty="0" err="1"/>
              <a:t>Veranstaltungsteile</a:t>
            </a:r>
            <a:r>
              <a:rPr lang="en-US" baseline="0" dirty="0"/>
              <a:t> </a:t>
            </a:r>
            <a:r>
              <a:rPr lang="en-US" baseline="0" dirty="0" err="1"/>
              <a:t>geben</a:t>
            </a:r>
            <a:r>
              <a:rPr lang="en-US" baseline="0" dirty="0"/>
              <a:t>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 err="1"/>
              <a:t>Warum</a:t>
            </a:r>
            <a:r>
              <a:rPr lang="en-US" baseline="0" dirty="0"/>
              <a:t> </a:t>
            </a:r>
            <a:r>
              <a:rPr lang="en-US" baseline="0" dirty="0" err="1"/>
              <a:t>fokussieren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gerade</a:t>
            </a:r>
            <a:r>
              <a:rPr lang="en-US" baseline="0" dirty="0"/>
              <a:t> Internet-</a:t>
            </a:r>
            <a:r>
              <a:rPr lang="en-US" baseline="0" dirty="0" err="1"/>
              <a:t>basierte</a:t>
            </a:r>
            <a:r>
              <a:rPr lang="en-US" baseline="0" dirty="0"/>
              <a:t> </a:t>
            </a:r>
            <a:r>
              <a:rPr lang="en-US" baseline="0" dirty="0" err="1"/>
              <a:t>Geschäftsmodelle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können</a:t>
            </a:r>
            <a:r>
              <a:rPr lang="en-US" baseline="0" dirty="0"/>
              <a:t> </a:t>
            </a:r>
            <a:r>
              <a:rPr lang="en-US" baseline="0" dirty="0" err="1"/>
              <a:t>Sie</a:t>
            </a:r>
            <a:r>
              <a:rPr lang="en-US" baseline="0" dirty="0"/>
              <a:t> das, was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hier</a:t>
            </a:r>
            <a:r>
              <a:rPr lang="en-US" baseline="0" dirty="0"/>
              <a:t> </a:t>
            </a:r>
            <a:r>
              <a:rPr lang="en-US" baseline="0" dirty="0" err="1"/>
              <a:t>lernen</a:t>
            </a:r>
            <a:r>
              <a:rPr lang="en-US" baseline="0" dirty="0"/>
              <a:t>, </a:t>
            </a:r>
            <a:r>
              <a:rPr lang="en-US" baseline="0" dirty="0" err="1"/>
              <a:t>auch</a:t>
            </a:r>
            <a:r>
              <a:rPr lang="en-US" baseline="0" dirty="0"/>
              <a:t> in der Praxis </a:t>
            </a:r>
            <a:r>
              <a:rPr lang="en-US" baseline="0" dirty="0" err="1"/>
              <a:t>konkret</a:t>
            </a:r>
            <a:r>
              <a:rPr lang="en-US" baseline="0" dirty="0"/>
              <a:t> </a:t>
            </a:r>
            <a:r>
              <a:rPr lang="en-US" baseline="0" dirty="0" err="1"/>
              <a:t>anwenden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sieht</a:t>
            </a:r>
            <a:r>
              <a:rPr lang="en-US" baseline="0" dirty="0"/>
              <a:t> die </a:t>
            </a:r>
            <a:r>
              <a:rPr lang="en-US" baseline="0" dirty="0" err="1"/>
              <a:t>Struktur</a:t>
            </a:r>
            <a:r>
              <a:rPr lang="en-US" baseline="0" dirty="0"/>
              <a:t> der </a:t>
            </a:r>
            <a:r>
              <a:rPr lang="en-US" baseline="0" dirty="0" err="1"/>
              <a:t>Veranstaltung</a:t>
            </a:r>
            <a:r>
              <a:rPr lang="en-US" baseline="0" dirty="0"/>
              <a:t> </a:t>
            </a:r>
            <a:r>
              <a:rPr lang="en-US" baseline="0" dirty="0" err="1"/>
              <a:t>aus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Welche</a:t>
            </a:r>
            <a:r>
              <a:rPr lang="en-US" baseline="0" dirty="0"/>
              <a:t> </a:t>
            </a:r>
            <a:r>
              <a:rPr lang="en-US" baseline="0" dirty="0" err="1"/>
              <a:t>Teilleistungen</a:t>
            </a:r>
            <a:r>
              <a:rPr lang="en-US" baseline="0" dirty="0"/>
              <a:t> </a:t>
            </a:r>
            <a:r>
              <a:rPr lang="en-US" baseline="0" dirty="0" err="1"/>
              <a:t>müssen</a:t>
            </a:r>
            <a:r>
              <a:rPr lang="en-US" baseline="0" dirty="0"/>
              <a:t>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erbringen</a:t>
            </a:r>
            <a:r>
              <a:rPr lang="en-US" baseline="0" dirty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10659" indent="-273330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93322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30651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67980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405309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42639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79968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717296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31D75DB6-C4F4-4656-82F8-28EFF46A23D4}" type="slidenum">
              <a:rPr lang="de-DE" sz="1200" b="0"/>
              <a:pPr/>
              <a:t>5</a:t>
            </a:fld>
            <a:endParaRPr lang="de-DE" sz="1200" b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430377" y="532972"/>
            <a:ext cx="7376153" cy="26637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405" tIns="43703" rIns="87405" bIns="43703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endParaRPr lang="de-DE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/>
          </p:nvPr>
        </p:nvSpPr>
        <p:spPr>
          <a:xfrm>
            <a:off x="1366295" y="3370711"/>
            <a:ext cx="7499737" cy="319562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dirty="0" err="1"/>
              <a:t>Heute</a:t>
            </a:r>
            <a:r>
              <a:rPr lang="en-US" baseline="0" dirty="0"/>
              <a:t> </a:t>
            </a:r>
            <a:r>
              <a:rPr lang="en-US" baseline="0" dirty="0" err="1"/>
              <a:t>findet</a:t>
            </a:r>
            <a:r>
              <a:rPr lang="en-US" baseline="0" dirty="0"/>
              <a:t> also der Kick-off </a:t>
            </a:r>
            <a:r>
              <a:rPr lang="en-US" baseline="0" dirty="0" err="1"/>
              <a:t>zur</a:t>
            </a:r>
            <a:r>
              <a:rPr lang="en-US" baseline="0" dirty="0"/>
              <a:t> </a:t>
            </a:r>
            <a:r>
              <a:rPr lang="en-US" baseline="0" dirty="0" err="1"/>
              <a:t>Veranstaltung</a:t>
            </a:r>
            <a:r>
              <a:rPr lang="en-US" baseline="0" dirty="0"/>
              <a:t> </a:t>
            </a:r>
            <a:r>
              <a:rPr lang="en-US" baseline="0" dirty="0" err="1"/>
              <a:t>statt</a:t>
            </a:r>
            <a:r>
              <a:rPr lang="en-US" baseline="0" dirty="0"/>
              <a:t>. </a:t>
            </a:r>
          </a:p>
          <a:p>
            <a:pPr eaLnBrk="1" hangingPunct="1"/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werde</a:t>
            </a:r>
            <a:r>
              <a:rPr lang="en-US" baseline="0" dirty="0"/>
              <a:t> </a:t>
            </a:r>
            <a:r>
              <a:rPr lang="en-US" baseline="0" dirty="0" err="1"/>
              <a:t>Ihnen</a:t>
            </a:r>
            <a:r>
              <a:rPr lang="en-US" baseline="0" dirty="0"/>
              <a:t> also </a:t>
            </a:r>
            <a:r>
              <a:rPr lang="en-US" baseline="0" dirty="0" err="1"/>
              <a:t>einen</a:t>
            </a:r>
            <a:r>
              <a:rPr lang="en-US" baseline="0" dirty="0"/>
              <a:t> </a:t>
            </a:r>
            <a:r>
              <a:rPr lang="en-US" baseline="0" dirty="0" err="1"/>
              <a:t>Überblick</a:t>
            </a:r>
            <a:r>
              <a:rPr lang="en-US" baseline="0" dirty="0"/>
              <a:t> </a:t>
            </a:r>
            <a:r>
              <a:rPr lang="en-US" baseline="0" dirty="0" err="1"/>
              <a:t>über</a:t>
            </a:r>
            <a:r>
              <a:rPr lang="en-US" baseline="0" dirty="0"/>
              <a:t> die </a:t>
            </a:r>
            <a:r>
              <a:rPr lang="en-US" baseline="0" dirty="0" err="1"/>
              <a:t>Inhalte</a:t>
            </a:r>
            <a:r>
              <a:rPr lang="en-US" baseline="0" dirty="0"/>
              <a:t> und </a:t>
            </a:r>
            <a:r>
              <a:rPr lang="en-US" baseline="0" dirty="0" err="1"/>
              <a:t>Veranstaltungsteile</a:t>
            </a:r>
            <a:r>
              <a:rPr lang="en-US" baseline="0" dirty="0"/>
              <a:t> </a:t>
            </a:r>
            <a:r>
              <a:rPr lang="en-US" baseline="0" dirty="0" err="1"/>
              <a:t>geben</a:t>
            </a:r>
            <a:r>
              <a:rPr lang="en-US" baseline="0" dirty="0"/>
              <a:t>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 err="1"/>
              <a:t>Warum</a:t>
            </a:r>
            <a:r>
              <a:rPr lang="en-US" baseline="0" dirty="0"/>
              <a:t> </a:t>
            </a:r>
            <a:r>
              <a:rPr lang="en-US" baseline="0" dirty="0" err="1"/>
              <a:t>fokussieren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gerade</a:t>
            </a:r>
            <a:r>
              <a:rPr lang="en-US" baseline="0" dirty="0"/>
              <a:t> Internet-</a:t>
            </a:r>
            <a:r>
              <a:rPr lang="en-US" baseline="0" dirty="0" err="1"/>
              <a:t>basierte</a:t>
            </a:r>
            <a:r>
              <a:rPr lang="en-US" baseline="0" dirty="0"/>
              <a:t> </a:t>
            </a:r>
            <a:r>
              <a:rPr lang="en-US" baseline="0" dirty="0" err="1"/>
              <a:t>Geschäftsmodelle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können</a:t>
            </a:r>
            <a:r>
              <a:rPr lang="en-US" baseline="0" dirty="0"/>
              <a:t> </a:t>
            </a:r>
            <a:r>
              <a:rPr lang="en-US" baseline="0" dirty="0" err="1"/>
              <a:t>Sie</a:t>
            </a:r>
            <a:r>
              <a:rPr lang="en-US" baseline="0" dirty="0"/>
              <a:t> das, was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hier</a:t>
            </a:r>
            <a:r>
              <a:rPr lang="en-US" baseline="0" dirty="0"/>
              <a:t> </a:t>
            </a:r>
            <a:r>
              <a:rPr lang="en-US" baseline="0" dirty="0" err="1"/>
              <a:t>lernen</a:t>
            </a:r>
            <a:r>
              <a:rPr lang="en-US" baseline="0" dirty="0"/>
              <a:t>, </a:t>
            </a:r>
            <a:r>
              <a:rPr lang="en-US" baseline="0" dirty="0" err="1"/>
              <a:t>auch</a:t>
            </a:r>
            <a:r>
              <a:rPr lang="en-US" baseline="0" dirty="0"/>
              <a:t> in der Praxis </a:t>
            </a:r>
            <a:r>
              <a:rPr lang="en-US" baseline="0" dirty="0" err="1"/>
              <a:t>konkret</a:t>
            </a:r>
            <a:r>
              <a:rPr lang="en-US" baseline="0" dirty="0"/>
              <a:t> </a:t>
            </a:r>
            <a:r>
              <a:rPr lang="en-US" baseline="0" dirty="0" err="1"/>
              <a:t>anwenden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sieht</a:t>
            </a:r>
            <a:r>
              <a:rPr lang="en-US" baseline="0" dirty="0"/>
              <a:t> die </a:t>
            </a:r>
            <a:r>
              <a:rPr lang="en-US" baseline="0" dirty="0" err="1"/>
              <a:t>Struktur</a:t>
            </a:r>
            <a:r>
              <a:rPr lang="en-US" baseline="0" dirty="0"/>
              <a:t> der </a:t>
            </a:r>
            <a:r>
              <a:rPr lang="en-US" baseline="0" dirty="0" err="1"/>
              <a:t>Veranstaltung</a:t>
            </a:r>
            <a:r>
              <a:rPr lang="en-US" baseline="0" dirty="0"/>
              <a:t> </a:t>
            </a:r>
            <a:r>
              <a:rPr lang="en-US" baseline="0" dirty="0" err="1"/>
              <a:t>aus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Welche</a:t>
            </a:r>
            <a:r>
              <a:rPr lang="en-US" baseline="0" dirty="0"/>
              <a:t> </a:t>
            </a:r>
            <a:r>
              <a:rPr lang="en-US" baseline="0" dirty="0" err="1"/>
              <a:t>Teilleistungen</a:t>
            </a:r>
            <a:r>
              <a:rPr lang="en-US" baseline="0" dirty="0"/>
              <a:t> </a:t>
            </a:r>
            <a:r>
              <a:rPr lang="en-US" baseline="0" dirty="0" err="1"/>
              <a:t>müssen</a:t>
            </a:r>
            <a:r>
              <a:rPr lang="en-US" baseline="0" dirty="0"/>
              <a:t>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erbringen</a:t>
            </a:r>
            <a:r>
              <a:rPr lang="en-US" baseline="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8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10659" indent="-273330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93322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30651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67980" indent="-218664" defTabSz="936917" eaLnBrk="0" hangingPunct="0"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405309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42639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79968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717296" indent="-218664" defTabSz="93691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31D75DB6-C4F4-4656-82F8-28EFF46A23D4}" type="slidenum">
              <a:rPr lang="de-DE" sz="1200" b="0"/>
              <a:pPr/>
              <a:t>9</a:t>
            </a:fld>
            <a:endParaRPr lang="de-DE" sz="1200" b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430377" y="532972"/>
            <a:ext cx="7376153" cy="26637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405" tIns="43703" rIns="87405" bIns="43703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endParaRPr lang="de-DE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/>
          </p:nvPr>
        </p:nvSpPr>
        <p:spPr>
          <a:xfrm>
            <a:off x="1366295" y="3370711"/>
            <a:ext cx="7499737" cy="319562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dirty="0" err="1"/>
              <a:t>Heute</a:t>
            </a:r>
            <a:r>
              <a:rPr lang="en-US" baseline="0" dirty="0"/>
              <a:t> </a:t>
            </a:r>
            <a:r>
              <a:rPr lang="en-US" baseline="0" dirty="0" err="1"/>
              <a:t>findet</a:t>
            </a:r>
            <a:r>
              <a:rPr lang="en-US" baseline="0" dirty="0"/>
              <a:t> also der Kick-off </a:t>
            </a:r>
            <a:r>
              <a:rPr lang="en-US" baseline="0" dirty="0" err="1"/>
              <a:t>zur</a:t>
            </a:r>
            <a:r>
              <a:rPr lang="en-US" baseline="0" dirty="0"/>
              <a:t> </a:t>
            </a:r>
            <a:r>
              <a:rPr lang="en-US" baseline="0" dirty="0" err="1"/>
              <a:t>Veranstaltung</a:t>
            </a:r>
            <a:r>
              <a:rPr lang="en-US" baseline="0" dirty="0"/>
              <a:t> </a:t>
            </a:r>
            <a:r>
              <a:rPr lang="en-US" baseline="0" dirty="0" err="1"/>
              <a:t>statt</a:t>
            </a:r>
            <a:r>
              <a:rPr lang="en-US" baseline="0" dirty="0"/>
              <a:t>. </a:t>
            </a:r>
          </a:p>
          <a:p>
            <a:pPr eaLnBrk="1" hangingPunct="1"/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werde</a:t>
            </a:r>
            <a:r>
              <a:rPr lang="en-US" baseline="0" dirty="0"/>
              <a:t> </a:t>
            </a:r>
            <a:r>
              <a:rPr lang="en-US" baseline="0" dirty="0" err="1"/>
              <a:t>Ihnen</a:t>
            </a:r>
            <a:r>
              <a:rPr lang="en-US" baseline="0" dirty="0"/>
              <a:t> also </a:t>
            </a:r>
            <a:r>
              <a:rPr lang="en-US" baseline="0" dirty="0" err="1"/>
              <a:t>einen</a:t>
            </a:r>
            <a:r>
              <a:rPr lang="en-US" baseline="0" dirty="0"/>
              <a:t> </a:t>
            </a:r>
            <a:r>
              <a:rPr lang="en-US" baseline="0" dirty="0" err="1"/>
              <a:t>Überblick</a:t>
            </a:r>
            <a:r>
              <a:rPr lang="en-US" baseline="0" dirty="0"/>
              <a:t> </a:t>
            </a:r>
            <a:r>
              <a:rPr lang="en-US" baseline="0" dirty="0" err="1"/>
              <a:t>über</a:t>
            </a:r>
            <a:r>
              <a:rPr lang="en-US" baseline="0" dirty="0"/>
              <a:t> die </a:t>
            </a:r>
            <a:r>
              <a:rPr lang="en-US" baseline="0" dirty="0" err="1"/>
              <a:t>Inhalte</a:t>
            </a:r>
            <a:r>
              <a:rPr lang="en-US" baseline="0" dirty="0"/>
              <a:t> und </a:t>
            </a:r>
            <a:r>
              <a:rPr lang="en-US" baseline="0" dirty="0" err="1"/>
              <a:t>Veranstaltungsteile</a:t>
            </a:r>
            <a:r>
              <a:rPr lang="en-US" baseline="0" dirty="0"/>
              <a:t> </a:t>
            </a:r>
            <a:r>
              <a:rPr lang="en-US" baseline="0" dirty="0" err="1"/>
              <a:t>geben</a:t>
            </a:r>
            <a:r>
              <a:rPr lang="en-US" baseline="0" dirty="0"/>
              <a:t>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 err="1"/>
              <a:t>Warum</a:t>
            </a:r>
            <a:r>
              <a:rPr lang="en-US" baseline="0" dirty="0"/>
              <a:t> </a:t>
            </a:r>
            <a:r>
              <a:rPr lang="en-US" baseline="0" dirty="0" err="1"/>
              <a:t>fokussieren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gerade</a:t>
            </a:r>
            <a:r>
              <a:rPr lang="en-US" baseline="0" dirty="0"/>
              <a:t> Internet-</a:t>
            </a:r>
            <a:r>
              <a:rPr lang="en-US" baseline="0" dirty="0" err="1"/>
              <a:t>basierte</a:t>
            </a:r>
            <a:r>
              <a:rPr lang="en-US" baseline="0" dirty="0"/>
              <a:t> </a:t>
            </a:r>
            <a:r>
              <a:rPr lang="en-US" baseline="0" dirty="0" err="1"/>
              <a:t>Geschäftsmodelle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können</a:t>
            </a:r>
            <a:r>
              <a:rPr lang="en-US" baseline="0" dirty="0"/>
              <a:t> </a:t>
            </a:r>
            <a:r>
              <a:rPr lang="en-US" baseline="0" dirty="0" err="1"/>
              <a:t>Sie</a:t>
            </a:r>
            <a:r>
              <a:rPr lang="en-US" baseline="0" dirty="0"/>
              <a:t> das, was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hier</a:t>
            </a:r>
            <a:r>
              <a:rPr lang="en-US" baseline="0" dirty="0"/>
              <a:t> </a:t>
            </a:r>
            <a:r>
              <a:rPr lang="en-US" baseline="0" dirty="0" err="1"/>
              <a:t>lernen</a:t>
            </a:r>
            <a:r>
              <a:rPr lang="en-US" baseline="0" dirty="0"/>
              <a:t>, </a:t>
            </a:r>
            <a:r>
              <a:rPr lang="en-US" baseline="0" dirty="0" err="1"/>
              <a:t>auch</a:t>
            </a:r>
            <a:r>
              <a:rPr lang="en-US" baseline="0" dirty="0"/>
              <a:t> in der Praxis </a:t>
            </a:r>
            <a:r>
              <a:rPr lang="en-US" baseline="0" dirty="0" err="1"/>
              <a:t>konkret</a:t>
            </a:r>
            <a:r>
              <a:rPr lang="en-US" baseline="0" dirty="0"/>
              <a:t> </a:t>
            </a:r>
            <a:r>
              <a:rPr lang="en-US" baseline="0" dirty="0" err="1"/>
              <a:t>anwenden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sieht</a:t>
            </a:r>
            <a:r>
              <a:rPr lang="en-US" baseline="0" dirty="0"/>
              <a:t> die </a:t>
            </a:r>
            <a:r>
              <a:rPr lang="en-US" baseline="0" dirty="0" err="1"/>
              <a:t>Struktur</a:t>
            </a:r>
            <a:r>
              <a:rPr lang="en-US" baseline="0" dirty="0"/>
              <a:t> der </a:t>
            </a:r>
            <a:r>
              <a:rPr lang="en-US" baseline="0" dirty="0" err="1"/>
              <a:t>Veranstaltung</a:t>
            </a:r>
            <a:r>
              <a:rPr lang="en-US" baseline="0" dirty="0"/>
              <a:t> </a:t>
            </a:r>
            <a:r>
              <a:rPr lang="en-US" baseline="0" dirty="0" err="1"/>
              <a:t>aus</a:t>
            </a:r>
            <a:r>
              <a:rPr lang="en-US" baseline="0" dirty="0"/>
              <a:t>?</a:t>
            </a:r>
          </a:p>
          <a:p>
            <a:pPr eaLnBrk="1" hangingPunct="1"/>
            <a:r>
              <a:rPr lang="en-US" baseline="0" dirty="0" err="1"/>
              <a:t>Welche</a:t>
            </a:r>
            <a:r>
              <a:rPr lang="en-US" baseline="0" dirty="0"/>
              <a:t> </a:t>
            </a:r>
            <a:r>
              <a:rPr lang="en-US" baseline="0" dirty="0" err="1"/>
              <a:t>Teilleistungen</a:t>
            </a:r>
            <a:r>
              <a:rPr lang="en-US" baseline="0" dirty="0"/>
              <a:t> </a:t>
            </a:r>
            <a:r>
              <a:rPr lang="en-US" baseline="0" dirty="0" err="1"/>
              <a:t>müssen</a:t>
            </a:r>
            <a:r>
              <a:rPr lang="en-US" baseline="0" dirty="0"/>
              <a:t>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erbringen</a:t>
            </a:r>
            <a:r>
              <a:rPr lang="en-US" baseline="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2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13138" y="717550"/>
            <a:ext cx="3181350" cy="23860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Mai 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65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3F68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F68A3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94" y="6401221"/>
            <a:ext cx="1128998" cy="340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4465610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think-cell Slide" r:id="rId12" imgW="306" imgH="306" progId="TCLayout.ActiveDocument.1">
                  <p:embed/>
                </p:oleObj>
              </mc:Choice>
              <mc:Fallback>
                <p:oleObj name="think-cell Slide" r:id="rId12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F68A3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Rechts- und Wirtschaftswissenschaften  |  ISE  |  Prof. Dr.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Benlian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94" y="6401221"/>
            <a:ext cx="1128998" cy="3401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edium.com/evidentebm/the-value-of-the-p-value-9460797a92d6" TargetMode="External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edium.com/evidentebm/the-value-of-the-p-value-9460797a92d6" TargetMode="Externa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6" Type="http://schemas.openxmlformats.org/officeDocument/2006/relationships/hyperlink" Target="https://medium.com/evidentebm/the-value-of-the-p-value-9460797a92d6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gression_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rdinary_least_squares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edium.com/analytics-vidhya/ordinary-least-square-ols-method-for-linear-regression-ef8ca10aadfc" TargetMode="Externa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edium.com/analytics-vidhya/ordinary-least-square-ols-method-for-linear-regression-ef8ca10aadfc" TargetMode="Externa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edium.com/analytics-vidhya/ordinary-least-square-ols-method-for-linear-regression-ef8ca10aadfc" TargetMode="Externa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189206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de-DE" dirty="0"/>
              <a:t>Summer Term 2021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z="2800" dirty="0" err="1"/>
              <a:t>Excercise</a:t>
            </a:r>
            <a:r>
              <a:rPr lang="de-DE" sz="2800" dirty="0"/>
              <a:t> 3 </a:t>
            </a:r>
            <a:r>
              <a:rPr lang="de-DE" sz="2800" dirty="0" err="1"/>
              <a:t>Increasing</a:t>
            </a:r>
            <a:r>
              <a:rPr lang="de-DE" sz="2800" dirty="0"/>
              <a:t> Well-</a:t>
            </a:r>
            <a:r>
              <a:rPr lang="de-DE" sz="2800" dirty="0" err="1"/>
              <a:t>Being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Data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689483C-4C0B-4C03-A597-6682BD42A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516" y="3633044"/>
            <a:ext cx="3720947" cy="2481680"/>
          </a:xfrm>
          <a:prstGeom prst="rect">
            <a:avLst/>
          </a:prstGeom>
        </p:spPr>
      </p:pic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48374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Hypothesis Testing: The t-test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6823569" cy="3142619"/>
          </a:xfrm>
        </p:spPr>
        <p:txBody>
          <a:bodyPr/>
          <a:lstStyle/>
          <a:p>
            <a:r>
              <a:rPr lang="en-US" sz="1600" dirty="0"/>
              <a:t>To test if we have </a:t>
            </a:r>
            <a:r>
              <a:rPr lang="de-DE" sz="1600" dirty="0"/>
              <a:t>an </a:t>
            </a:r>
            <a:r>
              <a:rPr lang="en-US" sz="1600" dirty="0"/>
              <a:t>significant</a:t>
            </a:r>
            <a:r>
              <a:rPr lang="de-DE" sz="1600" dirty="0"/>
              <a:t> </a:t>
            </a:r>
            <a:r>
              <a:rPr lang="en-US" sz="1600" dirty="0"/>
              <a:t>independent</a:t>
            </a:r>
            <a:r>
              <a:rPr lang="de-DE" sz="1600" dirty="0"/>
              <a:t> </a:t>
            </a:r>
            <a:r>
              <a:rPr lang="en-US" sz="1600" dirty="0"/>
              <a:t>variable</a:t>
            </a:r>
            <a:r>
              <a:rPr lang="de-DE" sz="1600" dirty="0"/>
              <a:t> </a:t>
            </a:r>
            <a:r>
              <a:rPr lang="en-US" sz="1600" dirty="0"/>
              <a:t>we can use hypothesis</a:t>
            </a:r>
            <a:r>
              <a:rPr lang="de-DE" sz="1600" dirty="0"/>
              <a:t> </a:t>
            </a:r>
            <a:r>
              <a:rPr lang="en-US" sz="1600" dirty="0"/>
              <a:t>testing such as an t-test</a:t>
            </a:r>
          </a:p>
          <a:p>
            <a:r>
              <a:rPr lang="en-US" sz="1600" dirty="0"/>
              <a:t>To understand hypothesis testing we have to think of two variables: </a:t>
            </a:r>
          </a:p>
          <a:p>
            <a:r>
              <a:rPr lang="en-US" sz="1600" b="1" dirty="0"/>
              <a:t>H0: Null hypothesis </a:t>
            </a:r>
            <a:r>
              <a:rPr lang="en-US" sz="1600" dirty="0"/>
              <a:t>— the default </a:t>
            </a:r>
            <a:r>
              <a:rPr lang="en-US" sz="1600" b="1" dirty="0"/>
              <a:t>no-difference hypothesis</a:t>
            </a:r>
            <a:r>
              <a:rPr lang="en-US" sz="1600" dirty="0"/>
              <a:t> we are trying to reject. </a:t>
            </a:r>
          </a:p>
          <a:p>
            <a:r>
              <a:rPr lang="en-US" sz="1600" b="1" dirty="0"/>
              <a:t>H1: Alternative hypothesis</a:t>
            </a:r>
            <a:r>
              <a:rPr lang="en-US" sz="1600" dirty="0"/>
              <a:t> —</a:t>
            </a:r>
            <a:r>
              <a:rPr lang="en-US" sz="1600" b="1" dirty="0"/>
              <a:t> the difference hypothesis</a:t>
            </a:r>
            <a:r>
              <a:rPr lang="en-US" sz="1600" dirty="0"/>
              <a:t>. </a:t>
            </a:r>
            <a:endParaRPr lang="de-DE" sz="1600" dirty="0"/>
          </a:p>
          <a:p>
            <a:endParaRPr lang="en-US" sz="1600" dirty="0"/>
          </a:p>
        </p:txBody>
      </p:sp>
      <p:sp>
        <p:nvSpPr>
          <p:cNvPr id="20" name="Textfeld 19"/>
          <p:cNvSpPr txBox="1"/>
          <p:nvPr/>
        </p:nvSpPr>
        <p:spPr>
          <a:xfrm>
            <a:off x="186526" y="6114724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7"/>
              </a:rPr>
              <a:t>https://medium.com/evidentebm/the-value-of-the-p-value-9460797a92d6</a:t>
            </a:r>
            <a:r>
              <a:rPr lang="en-US" sz="1200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8203B1-E40B-48A1-9486-29154BBBFBF5}"/>
              </a:ext>
            </a:extLst>
          </p:cNvPr>
          <p:cNvCxnSpPr/>
          <p:nvPr/>
        </p:nvCxnSpPr>
        <p:spPr>
          <a:xfrm flipH="1">
            <a:off x="4860032" y="5445224"/>
            <a:ext cx="1296144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123F1C-53BC-4334-965D-875C2030B912}"/>
              </a:ext>
            </a:extLst>
          </p:cNvPr>
          <p:cNvSpPr txBox="1"/>
          <p:nvPr/>
        </p:nvSpPr>
        <p:spPr>
          <a:xfrm>
            <a:off x="6141309" y="516822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α (type 1 error)</a:t>
            </a:r>
          </a:p>
        </p:txBody>
      </p:sp>
    </p:spTree>
    <p:extLst>
      <p:ext uri="{BB962C8B-B14F-4D97-AF65-F5344CB8AC3E}">
        <p14:creationId xmlns:p14="http://schemas.microsoft.com/office/powerpoint/2010/main" val="77146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60181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Hypothesis Testing: The t-test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602741"/>
            <a:ext cx="6823569" cy="2385064"/>
          </a:xfrm>
        </p:spPr>
        <p:txBody>
          <a:bodyPr/>
          <a:lstStyle/>
          <a:p>
            <a:r>
              <a:rPr lang="de-DE" sz="1600" dirty="0"/>
              <a:t>The </a:t>
            </a:r>
            <a:r>
              <a:rPr lang="el-GR" sz="1600" dirty="0"/>
              <a:t>β</a:t>
            </a:r>
            <a:r>
              <a:rPr lang="en-US" sz="1600" dirty="0"/>
              <a:t> estimators are derived from random distributed data, therefore,</a:t>
            </a:r>
            <a:r>
              <a:rPr lang="de-DE" sz="1600" dirty="0"/>
              <a:t> </a:t>
            </a:r>
            <a:r>
              <a:rPr lang="en-US" sz="1600" dirty="0"/>
              <a:t>parameter values of OLS regressions can be tested.</a:t>
            </a:r>
          </a:p>
          <a:p>
            <a:r>
              <a:rPr lang="en-US" sz="1600" dirty="0"/>
              <a:t>To test if an independent variable of an regression has we set our hypothesis as followed: </a:t>
            </a:r>
          </a:p>
          <a:p>
            <a:r>
              <a:rPr lang="en-US" sz="1600" dirty="0"/>
              <a:t>H0: Null hypothesis </a:t>
            </a:r>
            <a:r>
              <a:rPr lang="el-GR" sz="1600" dirty="0"/>
              <a:t>β</a:t>
            </a:r>
            <a:r>
              <a:rPr lang="de-DE" sz="1600" dirty="0"/>
              <a:t> </a:t>
            </a:r>
            <a:r>
              <a:rPr lang="en-US" sz="1600" dirty="0"/>
              <a:t>= 0  |  H1: Alternative hypothesis </a:t>
            </a:r>
            <a:r>
              <a:rPr lang="el-GR" sz="1600" dirty="0"/>
              <a:t>β</a:t>
            </a:r>
            <a:r>
              <a:rPr lang="de-DE" sz="1600" dirty="0"/>
              <a:t> </a:t>
            </a:r>
            <a:r>
              <a:rPr lang="en-US" sz="1600" dirty="0"/>
              <a:t>≠ 0 </a:t>
            </a:r>
          </a:p>
          <a:p>
            <a:endParaRPr lang="en-US" sz="1600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516" y="3633044"/>
            <a:ext cx="3720947" cy="2481680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186526" y="6114724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7"/>
              </a:rPr>
              <a:t>https://medium.com/evi</a:t>
            </a:r>
            <a:r>
              <a:rPr lang="en-US" sz="1200" i="1" dirty="0">
                <a:hlinkClick r:id="rId7"/>
              </a:rPr>
              <a:t>de</a:t>
            </a:r>
            <a:r>
              <a:rPr lang="en-US" sz="1200" dirty="0">
                <a:hlinkClick r:id="rId7"/>
              </a:rPr>
              <a:t>ntebm/the-value-of-the-p-value-9460797a92d6</a:t>
            </a:r>
            <a:r>
              <a:rPr lang="en-US" sz="1200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ECE4E7-01CD-4E86-BA84-94A25E81A188}"/>
              </a:ext>
            </a:extLst>
          </p:cNvPr>
          <p:cNvCxnSpPr/>
          <p:nvPr/>
        </p:nvCxnSpPr>
        <p:spPr>
          <a:xfrm flipH="1">
            <a:off x="4860032" y="5445224"/>
            <a:ext cx="1296144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4C6CAD-C6C8-4867-BF7E-EB281D385D10}"/>
              </a:ext>
            </a:extLst>
          </p:cNvPr>
          <p:cNvSpPr txBox="1"/>
          <p:nvPr/>
        </p:nvSpPr>
        <p:spPr>
          <a:xfrm>
            <a:off x="6141309" y="516822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α (type 1 error)</a:t>
            </a:r>
          </a:p>
        </p:txBody>
      </p:sp>
    </p:spTree>
    <p:extLst>
      <p:ext uri="{BB962C8B-B14F-4D97-AF65-F5344CB8AC3E}">
        <p14:creationId xmlns:p14="http://schemas.microsoft.com/office/powerpoint/2010/main" val="353110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8415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Regression: P-Value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048" y="1547992"/>
            <a:ext cx="8624432" cy="3609200"/>
          </a:xfrm>
        </p:spPr>
        <p:txBody>
          <a:bodyPr/>
          <a:lstStyle/>
          <a:p>
            <a:r>
              <a:rPr lang="en-US" sz="1600" dirty="0"/>
              <a:t>As result and reference of the t-test on</a:t>
            </a:r>
            <a:r>
              <a:rPr lang="el-GR" sz="1600" dirty="0"/>
              <a:t> β</a:t>
            </a:r>
            <a:r>
              <a:rPr lang="de-DE" sz="1600" dirty="0"/>
              <a:t>, </a:t>
            </a:r>
            <a:r>
              <a:rPr lang="en-US" sz="1600" dirty="0"/>
              <a:t>we receive an p-value.</a:t>
            </a:r>
          </a:p>
          <a:p>
            <a:r>
              <a:rPr lang="en-US" sz="1600" dirty="0"/>
              <a:t>The p-value is in combination of an self defined cut-off of α (usually 0.05)</a:t>
            </a:r>
            <a:r>
              <a:rPr lang="de-DE" sz="1600" dirty="0"/>
              <a:t> </a:t>
            </a:r>
            <a:r>
              <a:rPr lang="en-US" sz="1600" dirty="0"/>
              <a:t>the indicator if the value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el-GR" sz="1600" dirty="0"/>
              <a:t>β</a:t>
            </a:r>
            <a:r>
              <a:rPr lang="de-DE" sz="1600" dirty="0"/>
              <a:t> </a:t>
            </a:r>
            <a:r>
              <a:rPr lang="en-US" sz="1600" dirty="0"/>
              <a:t>is statistical significant</a:t>
            </a:r>
            <a:r>
              <a:rPr lang="de-DE" sz="1600" dirty="0"/>
              <a:t>.</a:t>
            </a:r>
            <a:endParaRPr lang="en-US" sz="1600" dirty="0"/>
          </a:p>
          <a:p>
            <a:r>
              <a:rPr lang="en-US" sz="1600" dirty="0"/>
              <a:t>If p-value&lt;α (</a:t>
            </a:r>
            <a:r>
              <a:rPr lang="en-US" sz="1600" dirty="0" err="1"/>
              <a:t>eg</a:t>
            </a:r>
            <a:r>
              <a:rPr lang="en-US" sz="1600" dirty="0"/>
              <a:t>; p-value=0.02), we reject the null hypothesis and say there is a statistically relevant difference, but if p-value≥α (</a:t>
            </a:r>
            <a:r>
              <a:rPr lang="en-US" sz="1600" dirty="0" err="1"/>
              <a:t>eg</a:t>
            </a:r>
            <a:r>
              <a:rPr lang="en-US" sz="1600" dirty="0"/>
              <a:t>; p-value=0.50) we cannot reject the null hypothesis and there is no statistically relevant difference.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The p-value indicates the probability of the result occurring by chance.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81285" y="587727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https://medium.com/evi</a:t>
            </a:r>
            <a:r>
              <a:rPr lang="en-US" sz="1200" i="1" dirty="0">
                <a:hlinkClick r:id="rId6"/>
              </a:rPr>
              <a:t>de</a:t>
            </a:r>
            <a:r>
              <a:rPr lang="en-US" sz="1200" dirty="0">
                <a:hlinkClick r:id="rId6"/>
              </a:rPr>
              <a:t>ntebm/the-value-of-the-p-value-9460797a92d6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538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5630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OLS-Regression output in 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8" y="1628800"/>
            <a:ext cx="4938117" cy="4461889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5496" y="1430914"/>
            <a:ext cx="5616624" cy="989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/>
          <p:cNvCxnSpPr>
            <a:endCxn id="7" idx="6"/>
          </p:cNvCxnSpPr>
          <p:nvPr/>
        </p:nvCxnSpPr>
        <p:spPr>
          <a:xfrm flipH="1" flipV="1">
            <a:off x="5652120" y="1925901"/>
            <a:ext cx="576064" cy="206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6228184" y="1948190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regression 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19795" y="2447210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parameter estimates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2123729" y="2618774"/>
            <a:ext cx="1556104" cy="306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879629" y="3585263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p-values</a:t>
            </a:r>
          </a:p>
        </p:txBody>
      </p:sp>
      <p:cxnSp>
        <p:nvCxnSpPr>
          <p:cNvPr id="22" name="Gerade Verbindung mit Pfeil 21"/>
          <p:cNvCxnSpPr>
            <a:stCxn id="21" idx="1"/>
          </p:cNvCxnSpPr>
          <p:nvPr/>
        </p:nvCxnSpPr>
        <p:spPr>
          <a:xfrm flipH="1" flipV="1">
            <a:off x="3923929" y="2938563"/>
            <a:ext cx="1955700" cy="831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2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246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2413" y="2492896"/>
            <a:ext cx="86391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Agenda</a:t>
            </a:r>
          </a:p>
        </p:txBody>
      </p:sp>
      <p:sp>
        <p:nvSpPr>
          <p:cNvPr id="6" name="Rechteck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08410" y="2097078"/>
            <a:ext cx="6248400" cy="492125"/>
          </a:xfrm>
          <a:prstGeom prst="rect">
            <a:avLst/>
          </a:prstGeom>
          <a:solidFill>
            <a:srgbClr val="3F68A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defRPr/>
            </a:pPr>
            <a:endParaRPr lang="de-DE">
              <a:latin typeface="Arial" charset="0"/>
              <a:ea typeface="ＭＳ Ｐゴシック" charset="-128"/>
            </a:endParaRPr>
          </a:p>
        </p:txBody>
      </p:sp>
      <p:sp>
        <p:nvSpPr>
          <p:cNvPr id="7" name="Rechteck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06823" y="2760653"/>
            <a:ext cx="6248400" cy="492125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endParaRPr lang="de-DE"/>
          </a:p>
        </p:txBody>
      </p:sp>
      <p:sp>
        <p:nvSpPr>
          <p:cNvPr id="8" name="Rechteck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6823" y="3424228"/>
            <a:ext cx="6248400" cy="492125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475656" y="2822049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dirty="0" err="1"/>
              <a:t>Ordinary</a:t>
            </a:r>
            <a:r>
              <a:rPr lang="de-DE" dirty="0"/>
              <a:t> Least </a:t>
            </a:r>
            <a:r>
              <a:rPr lang="de-DE" dirty="0" err="1"/>
              <a:t>Squares</a:t>
            </a:r>
            <a:r>
              <a:rPr lang="de-DE" dirty="0"/>
              <a:t> (OLS)</a:t>
            </a:r>
          </a:p>
        </p:txBody>
      </p:sp>
      <p:sp>
        <p:nvSpPr>
          <p:cNvPr id="12" name="Rechteck 11"/>
          <p:cNvSpPr/>
          <p:nvPr/>
        </p:nvSpPr>
        <p:spPr>
          <a:xfrm>
            <a:off x="1475656" y="348562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Hypothesis Testing: The t-test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475656" y="215847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b="1" dirty="0">
                <a:solidFill>
                  <a:schemeClr val="bg1"/>
                </a:solidFill>
              </a:rPr>
              <a:t>Data Analytics and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744111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Data Analytics?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6823569" cy="38252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“a careful and complete analysis of data using a model, usually performed by a computer; information resulting from this analysis”.</a:t>
            </a:r>
            <a:r>
              <a:rPr lang="en-US" sz="1800" baseline="30000" dirty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Within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analytics</a:t>
            </a:r>
            <a:r>
              <a:rPr lang="de-DE" sz="1800" dirty="0"/>
              <a:t> (</a:t>
            </a:r>
            <a:r>
              <a:rPr lang="de-DE" sz="1800" dirty="0" err="1"/>
              <a:t>inferential</a:t>
            </a:r>
            <a:r>
              <a:rPr lang="de-DE" sz="1800" dirty="0"/>
              <a:t>) </a:t>
            </a:r>
            <a:r>
              <a:rPr lang="de-DE" sz="1800" dirty="0" err="1"/>
              <a:t>statistics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utilized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draw</a:t>
            </a:r>
            <a:r>
              <a:rPr lang="de-DE" sz="1800" dirty="0"/>
              <a:t> </a:t>
            </a:r>
            <a:r>
              <a:rPr lang="de-DE" sz="1800" dirty="0" err="1"/>
              <a:t>conclusions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a </a:t>
            </a:r>
            <a:r>
              <a:rPr lang="de-DE" sz="1800" dirty="0" err="1"/>
              <a:t>population</a:t>
            </a:r>
            <a:r>
              <a:rPr lang="de-DE" sz="1800" dirty="0"/>
              <a:t> sample in </a:t>
            </a:r>
            <a:r>
              <a:rPr lang="de-DE" sz="1800" dirty="0" err="1"/>
              <a:t>order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identify</a:t>
            </a:r>
            <a:r>
              <a:rPr lang="de-DE" sz="1800" dirty="0"/>
              <a:t> potential </a:t>
            </a:r>
            <a:r>
              <a:rPr lang="de-DE" sz="1800" dirty="0" err="1"/>
              <a:t>causal</a:t>
            </a:r>
            <a:r>
              <a:rPr lang="de-DE" sz="1800" dirty="0"/>
              <a:t> </a:t>
            </a:r>
            <a:r>
              <a:rPr lang="de-DE" sz="1800" dirty="0" err="1"/>
              <a:t>relationship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independent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dependent</a:t>
            </a:r>
            <a:r>
              <a:rPr lang="de-DE" sz="1800" dirty="0"/>
              <a:t> variables.</a:t>
            </a:r>
            <a:r>
              <a:rPr lang="de-DE" sz="1800" baseline="30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aseline="30000" dirty="0"/>
              <a:t> </a:t>
            </a:r>
            <a:r>
              <a:rPr lang="de-DE" sz="1800" dirty="0"/>
              <a:t>Data Science </a:t>
            </a:r>
            <a:r>
              <a:rPr lang="de-DE" sz="1800" dirty="0" err="1"/>
              <a:t>and</a:t>
            </a:r>
            <a:r>
              <a:rPr lang="de-DE" sz="1800" dirty="0"/>
              <a:t> Data Analytics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considered</a:t>
            </a:r>
            <a:r>
              <a:rPr lang="de-DE" sz="1800" dirty="0"/>
              <a:t> an </a:t>
            </a:r>
            <a:r>
              <a:rPr lang="de-DE" sz="1800" dirty="0" err="1"/>
              <a:t>applied</a:t>
            </a:r>
            <a:r>
              <a:rPr lang="de-DE" sz="1800" dirty="0"/>
              <a:t> </a:t>
            </a:r>
            <a:r>
              <a:rPr lang="de-DE" sz="1800" dirty="0" err="1"/>
              <a:t>branch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statistics.</a:t>
            </a:r>
            <a:r>
              <a:rPr lang="de-DE" sz="1800" baseline="30000" dirty="0"/>
              <a:t>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60000" y="5301208"/>
            <a:ext cx="7740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     Oxford Dictionary</a:t>
            </a:r>
          </a:p>
          <a:p>
            <a:pPr marL="342900" indent="-342900">
              <a:buAutoNum type="arabicPlain" startAt="2"/>
            </a:pPr>
            <a:r>
              <a:rPr lang="en-US" sz="1200" dirty="0"/>
              <a:t>Judd, Charles and, </a:t>
            </a:r>
            <a:r>
              <a:rPr lang="en-US" sz="1200" dirty="0" err="1"/>
              <a:t>McCleland</a:t>
            </a:r>
            <a:r>
              <a:rPr lang="en-US" sz="1200" dirty="0"/>
              <a:t>, Gary (1989). Data Analysis. Harcourt Brace Jovanovich. ISBN 0-15-516765-0.</a:t>
            </a:r>
          </a:p>
          <a:p>
            <a:pPr marL="342900" indent="-342900">
              <a:buAutoNum type="arabicPlain" startAt="2"/>
            </a:pPr>
            <a:r>
              <a:rPr lang="en-US" sz="1200" dirty="0" err="1"/>
              <a:t>Donoho</a:t>
            </a:r>
            <a:r>
              <a:rPr lang="en-US" sz="1200" dirty="0"/>
              <a:t>, D. (2017). 50 years of data science. </a:t>
            </a:r>
            <a:r>
              <a:rPr lang="en-US" sz="1200" i="1" dirty="0"/>
              <a:t>Journal of Computational and Graphical Statistics</a:t>
            </a:r>
            <a:r>
              <a:rPr lang="en-US" sz="1200" dirty="0"/>
              <a:t>, </a:t>
            </a:r>
            <a:r>
              <a:rPr lang="en-US" sz="1200" i="1" dirty="0"/>
              <a:t>26</a:t>
            </a:r>
            <a:r>
              <a:rPr lang="en-US" sz="1200" dirty="0"/>
              <a:t>(4), 745-766.</a:t>
            </a:r>
          </a:p>
        </p:txBody>
      </p:sp>
    </p:spTree>
    <p:extLst>
      <p:ext uri="{BB962C8B-B14F-4D97-AF65-F5344CB8AC3E}">
        <p14:creationId xmlns:p14="http://schemas.microsoft.com/office/powerpoint/2010/main" val="22076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Comprehensive Methodology to analyze quantitative data (usually including at least one numerical variable): </a:t>
            </a:r>
          </a:p>
          <a:p>
            <a:r>
              <a:rPr lang="en-US" sz="1800" dirty="0"/>
              <a:t>“set of statistical processes for estimating the </a:t>
            </a:r>
            <a:r>
              <a:rPr lang="en-US" sz="1800" b="1" dirty="0"/>
              <a:t>relationships </a:t>
            </a:r>
            <a:r>
              <a:rPr lang="en-US" sz="1800" dirty="0"/>
              <a:t>between a </a:t>
            </a:r>
            <a:r>
              <a:rPr lang="en-US" sz="1800" b="1" dirty="0"/>
              <a:t>dependent variable </a:t>
            </a:r>
            <a:r>
              <a:rPr lang="en-US" sz="1800" dirty="0"/>
              <a:t>and one or more </a:t>
            </a:r>
            <a:r>
              <a:rPr lang="en-US" sz="1800" b="1" dirty="0"/>
              <a:t>independent variables</a:t>
            </a:r>
            <a:r>
              <a:rPr lang="en-US" sz="1800" dirty="0"/>
              <a:t>” </a:t>
            </a:r>
          </a:p>
          <a:p>
            <a:endParaRPr lang="en-US" dirty="0"/>
          </a:p>
          <a:p>
            <a:r>
              <a:rPr lang="en-US" sz="1800" dirty="0"/>
              <a:t>Most widely applied methodology to perform (inferential) statistical analyses</a:t>
            </a:r>
          </a:p>
          <a:p>
            <a:endParaRPr lang="en-US" dirty="0"/>
          </a:p>
          <a:p>
            <a:r>
              <a:rPr lang="en-US" sz="1800" dirty="0"/>
              <a:t>Typical data sources:</a:t>
            </a:r>
          </a:p>
          <a:p>
            <a:r>
              <a:rPr lang="en-US" sz="1800" dirty="0"/>
              <a:t>Survey, (Field) Experiment, Observational Data</a:t>
            </a:r>
          </a:p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1520" y="6069627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https://en.wikipedia.org/wiki/Regression_analysis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826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Agenda</a:t>
            </a:r>
          </a:p>
        </p:txBody>
      </p:sp>
      <p:sp>
        <p:nvSpPr>
          <p:cNvPr id="6" name="Rechteck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08410" y="2097078"/>
            <a:ext cx="6248400" cy="492125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defRPr/>
            </a:pPr>
            <a:endParaRPr lang="de-DE">
              <a:latin typeface="Arial" charset="0"/>
              <a:ea typeface="ＭＳ Ｐゴシック" charset="-128"/>
            </a:endParaRPr>
          </a:p>
        </p:txBody>
      </p:sp>
      <p:sp>
        <p:nvSpPr>
          <p:cNvPr id="7" name="Rechteck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06823" y="2760653"/>
            <a:ext cx="6248400" cy="492125"/>
          </a:xfrm>
          <a:prstGeom prst="rect">
            <a:avLst/>
          </a:prstGeom>
          <a:solidFill>
            <a:srgbClr val="3F68A3"/>
          </a:solidFill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endParaRPr lang="de-DE"/>
          </a:p>
        </p:txBody>
      </p:sp>
      <p:sp>
        <p:nvSpPr>
          <p:cNvPr id="8" name="Rechteck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6823" y="3424228"/>
            <a:ext cx="6248400" cy="492125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475656" y="2822049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b="1" dirty="0" err="1">
                <a:solidFill>
                  <a:schemeClr val="bg1"/>
                </a:solidFill>
              </a:rPr>
              <a:t>Ordinary</a:t>
            </a:r>
            <a:r>
              <a:rPr lang="de-DE" b="1" dirty="0">
                <a:solidFill>
                  <a:schemeClr val="bg1"/>
                </a:solidFill>
              </a:rPr>
              <a:t> Least </a:t>
            </a:r>
            <a:r>
              <a:rPr lang="de-DE" b="1" dirty="0" err="1">
                <a:solidFill>
                  <a:schemeClr val="bg1"/>
                </a:solidFill>
              </a:rPr>
              <a:t>Squares</a:t>
            </a:r>
            <a:r>
              <a:rPr lang="de-DE" b="1" dirty="0">
                <a:solidFill>
                  <a:schemeClr val="bg1"/>
                </a:solidFill>
              </a:rPr>
              <a:t> (OLS)</a:t>
            </a:r>
          </a:p>
        </p:txBody>
      </p:sp>
      <p:sp>
        <p:nvSpPr>
          <p:cNvPr id="12" name="Rechteck 11"/>
          <p:cNvSpPr/>
          <p:nvPr/>
        </p:nvSpPr>
        <p:spPr>
          <a:xfrm>
            <a:off x="1475656" y="348562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Hypothesis Testing: The t-test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475656" y="215847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dirty="0"/>
              <a:t>Data Analytics and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778923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Fundamental Regression Model: ordinary least squares</a:t>
            </a:r>
            <a:r>
              <a:rPr lang="en-US" b="0" dirty="0"/>
              <a:t> (</a:t>
            </a:r>
            <a:r>
              <a:rPr lang="en-US" dirty="0"/>
              <a:t>OLS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388464" cy="368839"/>
          </a:xfrm>
        </p:spPr>
        <p:txBody>
          <a:bodyPr/>
          <a:lstStyle/>
          <a:p>
            <a:r>
              <a:rPr lang="en-US" sz="1800" dirty="0"/>
              <a:t>OLS: method for estimating the unknown parameters in a linear regression model</a:t>
            </a:r>
          </a:p>
        </p:txBody>
      </p:sp>
      <p:pic>
        <p:nvPicPr>
          <p:cNvPr id="2050" name="Picture 2" descr="Ordinary Least Square (OLS) Method for Linear Regression | by Aishwarya  Gulve | Analytics Vidhya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4762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88640" y="574791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</a:p>
          <a:p>
            <a:r>
              <a:rPr lang="en-US" sz="1200" dirty="0">
                <a:hlinkClick r:id="rId7"/>
              </a:rPr>
              <a:t>https://medium.com/analytics-vidhya/ordinary-least-square-ols-method-for-linear-regression-ef8ca10aadfc</a:t>
            </a:r>
            <a:r>
              <a:rPr lang="en-US" sz="1200" dirty="0"/>
              <a:t>; </a:t>
            </a:r>
            <a:r>
              <a:rPr lang="en-US" sz="1200" dirty="0">
                <a:hlinkClick r:id="rId8"/>
              </a:rPr>
              <a:t>https://en.wikipedia.org/wiki/Ordinary_least_squares</a:t>
            </a:r>
            <a:r>
              <a:rPr lang="en-US" sz="1200" dirty="0"/>
              <a:t> 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2149769" y="2695820"/>
            <a:ext cx="1727230" cy="3600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solidFill>
                  <a:srgbClr val="101984"/>
                </a:solidFill>
              </a:rPr>
              <a:t>line: </a:t>
            </a:r>
            <a:r>
              <a:rPr lang="cy-GB" sz="1600" b="1" kern="0" dirty="0">
                <a:solidFill>
                  <a:srgbClr val="101984"/>
                </a:solidFill>
              </a:rPr>
              <a:t>ŷ</a:t>
            </a:r>
            <a:r>
              <a:rPr lang="cy-GB" sz="1600" kern="0" dirty="0">
                <a:solidFill>
                  <a:srgbClr val="101984"/>
                </a:solidFill>
              </a:rPr>
              <a:t> = </a:t>
            </a:r>
            <a:r>
              <a:rPr lang="cy-GB" sz="1600" b="1" kern="0" dirty="0">
                <a:solidFill>
                  <a:srgbClr val="101984"/>
                </a:solidFill>
              </a:rPr>
              <a:t>X</a:t>
            </a:r>
            <a:r>
              <a:rPr lang="el-GR" sz="1600" b="1" kern="0" dirty="0">
                <a:solidFill>
                  <a:srgbClr val="101984"/>
                </a:solidFill>
              </a:rPr>
              <a:t>β</a:t>
            </a:r>
            <a:endParaRPr lang="en-US" sz="1600" b="1" kern="0" dirty="0">
              <a:solidFill>
                <a:srgbClr val="101984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17168" y="4581128"/>
            <a:ext cx="3184884" cy="578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013384" y="3933057"/>
            <a:ext cx="2176772" cy="66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771800" y="4011347"/>
            <a:ext cx="648072" cy="288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 rot="5400000">
            <a:off x="2313796" y="4292931"/>
            <a:ext cx="214985" cy="45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 rot="5400000">
            <a:off x="2637332" y="2201314"/>
            <a:ext cx="332451" cy="1376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 rot="1415096">
            <a:off x="2826530" y="2463727"/>
            <a:ext cx="371162" cy="136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 rot="19480201">
            <a:off x="2045830" y="3667582"/>
            <a:ext cx="857605" cy="455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 flipV="1">
            <a:off x="370840" y="5257105"/>
            <a:ext cx="1176824" cy="2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 rot="5400000" flipV="1">
            <a:off x="826296" y="4722658"/>
            <a:ext cx="846113" cy="2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 rot="5400000" flipV="1">
            <a:off x="762640" y="5111946"/>
            <a:ext cx="706280" cy="2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26010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Fundamental Regression Model: ordinary least squares</a:t>
            </a:r>
            <a:r>
              <a:rPr lang="en-US" b="0" dirty="0"/>
              <a:t> (</a:t>
            </a:r>
            <a:r>
              <a:rPr lang="en-US" dirty="0"/>
              <a:t>OLS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388464" cy="368839"/>
          </a:xfrm>
        </p:spPr>
        <p:txBody>
          <a:bodyPr/>
          <a:lstStyle/>
          <a:p>
            <a:r>
              <a:rPr lang="en-US" sz="1800" dirty="0"/>
              <a:t>OLS: method for estimating the unknown parameters in a linear regression model.</a:t>
            </a:r>
          </a:p>
        </p:txBody>
      </p:sp>
      <p:pic>
        <p:nvPicPr>
          <p:cNvPr id="2050" name="Picture 2" descr="Ordinary Least Square (OLS) Method for Linear Regression | by Aishwarya  Gulve | Analytics Vidhya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4762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88640" y="574791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</a:p>
          <a:p>
            <a:r>
              <a:rPr lang="en-US" sz="1200" dirty="0">
                <a:hlinkClick r:id="rId7"/>
              </a:rPr>
              <a:t>https://medium.com/analytics-vidhya/ordinary-least-square-ols-method-for-linear-regression-ef8ca10aadfc</a:t>
            </a:r>
            <a:r>
              <a:rPr lang="en-US" sz="1200" dirty="0"/>
              <a:t>; https://en.wikipedia.org/wiki/Ordinary_least_squares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2149769" y="2695820"/>
            <a:ext cx="1727230" cy="3600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solidFill>
                  <a:srgbClr val="101984"/>
                </a:solidFill>
              </a:rPr>
              <a:t>line: </a:t>
            </a:r>
            <a:r>
              <a:rPr lang="cy-GB" sz="1600" b="1" kern="0" dirty="0">
                <a:solidFill>
                  <a:srgbClr val="101984"/>
                </a:solidFill>
              </a:rPr>
              <a:t>ŷ</a:t>
            </a:r>
            <a:r>
              <a:rPr lang="cy-GB" sz="1600" kern="0" dirty="0">
                <a:solidFill>
                  <a:srgbClr val="101984"/>
                </a:solidFill>
              </a:rPr>
              <a:t> = </a:t>
            </a:r>
            <a:r>
              <a:rPr lang="cy-GB" sz="1600" b="1" kern="0" dirty="0">
                <a:solidFill>
                  <a:srgbClr val="101984"/>
                </a:solidFill>
              </a:rPr>
              <a:t>X</a:t>
            </a:r>
            <a:r>
              <a:rPr lang="el-GR" sz="1600" b="1" kern="0" dirty="0">
                <a:solidFill>
                  <a:srgbClr val="101984"/>
                </a:solidFill>
              </a:rPr>
              <a:t>β</a:t>
            </a:r>
            <a:endParaRPr lang="en-US" sz="1600" b="1" kern="0" dirty="0">
              <a:solidFill>
                <a:srgbClr val="101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Fundamental Regression Model: ordinary least squares</a:t>
            </a:r>
            <a:r>
              <a:rPr lang="en-US" b="0" dirty="0"/>
              <a:t> (</a:t>
            </a:r>
            <a:r>
              <a:rPr lang="en-US" dirty="0"/>
              <a:t>OLS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388464" cy="368839"/>
          </a:xfrm>
        </p:spPr>
        <p:txBody>
          <a:bodyPr/>
          <a:lstStyle/>
          <a:p>
            <a:r>
              <a:rPr lang="en-US" sz="1800" dirty="0"/>
              <a:t>OLS: method for estimating the unknown parameters in a linear regression model.</a:t>
            </a:r>
          </a:p>
        </p:txBody>
      </p:sp>
      <p:pic>
        <p:nvPicPr>
          <p:cNvPr id="2050" name="Picture 2" descr="Ordinary Least Square (OLS) Method for Linear Regression | by Aishwarya  Gulve | Analytics Vidhya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4762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88640" y="574791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</a:p>
          <a:p>
            <a:r>
              <a:rPr lang="en-US" sz="1200" dirty="0">
                <a:hlinkClick r:id="rId7"/>
              </a:rPr>
              <a:t>https://medium.com/analytics-vidhya/ordinary-least-square-ols-method-for-linear-regression-ef8ca10aadfc</a:t>
            </a:r>
            <a:r>
              <a:rPr lang="en-US" sz="1200" dirty="0"/>
              <a:t>; https://en.wikipedia.org/wiki/Ordinary_least_squares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2149769" y="2695820"/>
            <a:ext cx="1727230" cy="3600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solidFill>
                  <a:srgbClr val="101984"/>
                </a:solidFill>
              </a:rPr>
              <a:t>line: </a:t>
            </a:r>
            <a:r>
              <a:rPr lang="cy-GB" sz="1600" b="1" kern="0" dirty="0">
                <a:solidFill>
                  <a:srgbClr val="101984"/>
                </a:solidFill>
              </a:rPr>
              <a:t>ŷ</a:t>
            </a:r>
            <a:r>
              <a:rPr lang="cy-GB" sz="1600" kern="0" dirty="0">
                <a:solidFill>
                  <a:srgbClr val="101984"/>
                </a:solidFill>
              </a:rPr>
              <a:t> = </a:t>
            </a:r>
            <a:r>
              <a:rPr lang="cy-GB" sz="1600" b="1" kern="0" dirty="0">
                <a:solidFill>
                  <a:srgbClr val="101984"/>
                </a:solidFill>
              </a:rPr>
              <a:t>X</a:t>
            </a:r>
            <a:r>
              <a:rPr lang="el-GR" sz="1600" b="1" kern="0" dirty="0">
                <a:solidFill>
                  <a:srgbClr val="101984"/>
                </a:solidFill>
              </a:rPr>
              <a:t>β</a:t>
            </a:r>
            <a:endParaRPr lang="en-US" sz="1600" b="1" kern="0" dirty="0">
              <a:solidFill>
                <a:srgbClr val="10198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148064" y="2444295"/>
                <a:ext cx="32395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Regression Equation: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y = b</a:t>
                </a:r>
                <a:r>
                  <a:rPr lang="en-US" baseline="-25000" dirty="0">
                    <a:latin typeface="+mj-lt"/>
                  </a:rPr>
                  <a:t>0</a:t>
                </a:r>
                <a:r>
                  <a:rPr lang="en-US" dirty="0">
                    <a:latin typeface="+mj-lt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de-DE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44295"/>
                <a:ext cx="3239516" cy="923330"/>
              </a:xfrm>
              <a:prstGeom prst="rect">
                <a:avLst/>
              </a:prstGeom>
              <a:blipFill>
                <a:blip r:embed="rId8"/>
                <a:stretch>
                  <a:fillRect l="-1504" t="-3974" b="-99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0">
                <a:extLst>
                  <a:ext uri="{FF2B5EF4-FFF2-40B4-BE49-F238E27FC236}">
                    <a16:creationId xmlns:a16="http://schemas.microsoft.com/office/drawing/2014/main" id="{D3D29297-2C19-447F-B54F-4469B70B0637}"/>
                  </a:ext>
                </a:extLst>
              </p:cNvPr>
              <p:cNvSpPr txBox="1"/>
              <p:nvPr/>
            </p:nvSpPr>
            <p:spPr>
              <a:xfrm>
                <a:off x="5148064" y="3444209"/>
                <a:ext cx="3239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β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-25000" dirty="0">
                    <a:latin typeface="+mj-lt"/>
                  </a:rPr>
                  <a:t>0</a:t>
                </a:r>
                <a:r>
                  <a:rPr lang="en-US" dirty="0">
                    <a:latin typeface="+mj-lt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de-DE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de-DE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sty m:val="p"/>
                      </m:rPr>
                      <a:rPr lang="de-DE" b="0" i="0" baseline="-2500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 b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1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de-DE" b="0" i="0" baseline="-2500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feld 10">
                <a:extLst>
                  <a:ext uri="{FF2B5EF4-FFF2-40B4-BE49-F238E27FC236}">
                    <a16:creationId xmlns:a16="http://schemas.microsoft.com/office/drawing/2014/main" id="{D3D29297-2C19-447F-B54F-4469B70B0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444209"/>
                <a:ext cx="3239516" cy="646331"/>
              </a:xfrm>
              <a:prstGeom prst="rect">
                <a:avLst/>
              </a:prstGeom>
              <a:blipFill>
                <a:blip r:embed="rId9"/>
                <a:stretch>
                  <a:fillRect l="-1504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37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Agenda</a:t>
            </a:r>
          </a:p>
        </p:txBody>
      </p:sp>
      <p:sp>
        <p:nvSpPr>
          <p:cNvPr id="6" name="Rechteck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08410" y="2097078"/>
            <a:ext cx="6248400" cy="492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defRPr/>
            </a:pPr>
            <a:endParaRPr lang="de-DE">
              <a:latin typeface="Arial" charset="0"/>
              <a:ea typeface="ＭＳ Ｐゴシック" charset="-128"/>
            </a:endParaRPr>
          </a:p>
        </p:txBody>
      </p:sp>
      <p:sp>
        <p:nvSpPr>
          <p:cNvPr id="7" name="Rechteck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06823" y="2760653"/>
            <a:ext cx="6248400" cy="492125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endParaRPr lang="de-DE"/>
          </a:p>
        </p:txBody>
      </p:sp>
      <p:sp>
        <p:nvSpPr>
          <p:cNvPr id="8" name="Rechteck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6823" y="3424228"/>
            <a:ext cx="6248400" cy="492125"/>
          </a:xfrm>
          <a:prstGeom prst="rect">
            <a:avLst/>
          </a:prstGeom>
          <a:solidFill>
            <a:srgbClr val="3F68A3"/>
          </a:solidFill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475656" y="2822049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dirty="0" err="1"/>
              <a:t>Ordinary</a:t>
            </a:r>
            <a:r>
              <a:rPr lang="de-DE" dirty="0"/>
              <a:t> Least </a:t>
            </a:r>
            <a:r>
              <a:rPr lang="de-DE" dirty="0" err="1"/>
              <a:t>Squares</a:t>
            </a:r>
            <a:r>
              <a:rPr lang="de-DE" dirty="0"/>
              <a:t> (OLS)</a:t>
            </a:r>
          </a:p>
        </p:txBody>
      </p:sp>
      <p:sp>
        <p:nvSpPr>
          <p:cNvPr id="12" name="Rechteck 11"/>
          <p:cNvSpPr/>
          <p:nvPr/>
        </p:nvSpPr>
        <p:spPr>
          <a:xfrm>
            <a:off x="1475656" y="348562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>
                <a:solidFill>
                  <a:schemeClr val="bg1"/>
                </a:solidFill>
              </a:rPr>
              <a:t>Hypothesis Testing: The t-test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475656" y="215847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dirty="0"/>
              <a:t>Data Analytics and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4122374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fok6XeRECcjoctHl3X_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6lq8b0lrkO_1BwjFxhWH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WFZo53NEaKM4mNt9e_d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fok6XeRECcjoctHl3X_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6lq8b0lrkO_1BwjFxhWH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WFZo53NEaKM4mNt9e_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fok6XeRECcjoctHl3X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6lq8b0lrkO_1BwjFxhW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WFZo53NEaKM4mNt9e_dw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991</Words>
  <Application>Microsoft Office PowerPoint</Application>
  <PresentationFormat>On-screen Show (4:3)</PresentationFormat>
  <Paragraphs>105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MS PGothic</vt:lpstr>
      <vt:lpstr>MS PGothic</vt:lpstr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think-cell Slide</vt:lpstr>
      <vt:lpstr>Excercise 3 Increasing Well-Being with Data Analytics</vt:lpstr>
      <vt:lpstr>Agenda</vt:lpstr>
      <vt:lpstr>What is Data Analytics?</vt:lpstr>
      <vt:lpstr>Regression Analysis</vt:lpstr>
      <vt:lpstr>Agenda</vt:lpstr>
      <vt:lpstr>Fundamental Regression Model: ordinary least squares (OLS)</vt:lpstr>
      <vt:lpstr>Fundamental Regression Model: ordinary least squares (OLS)</vt:lpstr>
      <vt:lpstr>Fundamental Regression Model: ordinary least squares (OLS)</vt:lpstr>
      <vt:lpstr>Agenda</vt:lpstr>
      <vt:lpstr>Hypothesis Testing: The t-test</vt:lpstr>
      <vt:lpstr>Hypothesis Testing: The t-test</vt:lpstr>
      <vt:lpstr>Regression: P-Value</vt:lpstr>
      <vt:lpstr>OLS-Regression output in 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Link</dc:creator>
  <cp:lastModifiedBy>Christopher Diebel</cp:lastModifiedBy>
  <cp:revision>278</cp:revision>
  <cp:lastPrinted>2012-10-23T07:41:43Z</cp:lastPrinted>
  <dcterms:created xsi:type="dcterms:W3CDTF">2009-12-23T09:42:49Z</dcterms:created>
  <dcterms:modified xsi:type="dcterms:W3CDTF">2022-05-11T18:31:11Z</dcterms:modified>
</cp:coreProperties>
</file>