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9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3" r:id="rId9"/>
    <p:sldId id="264" r:id="rId10"/>
    <p:sldId id="260" r:id="rId11"/>
    <p:sldId id="261" r:id="rId12"/>
    <p:sldId id="266" r:id="rId13"/>
    <p:sldId id="262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15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209DC4D6-251A-4E32-9F58-5EF63A864BC7}" type="datetimeFigureOut">
              <a:rPr lang="en-US" altLang="zh-TW" smtClean="0"/>
              <a:pPr/>
              <a:t>4/24/2023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8457CA08-D0DF-4B92-803D-2F678DDCE254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20:38:11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728 1065 24575,'-21'-2'0,"0"-1"0,0 0 0,0-2 0,1 0 0,-34-14 0,4 2 0,38 12 0,-1 0 0,1-1 0,0-1 0,0 0 0,1 0 0,0-1 0,0-1 0,-13-12 0,9 9 0,-2 1 0,1 0 0,-1 1 0,-30-12 0,-30-17 0,64 29 0,0 0 0,1 0 0,-14-16 0,-16-14 0,33 32 0,0 0 0,0-1 0,1 0 0,0 0 0,0 0 0,1-1 0,0-1 0,1 1 0,0-1 0,1 0 0,0 0 0,1-1 0,0 1 0,1-1 0,0 0 0,1 0 0,0 0 0,1 0 0,0-1 0,2-15 0,-1 16 0,0 0 0,1 0 0,1 0 0,0 0 0,5-14 0,-5 19 0,1 1 0,0-1 0,0 1 0,0 0 0,1 0 0,0 0 0,1 0 0,-1 0 0,1 1 0,7-6 0,20-17 0,0 2 0,2 1 0,1 2 0,42-21 0,-1-10 0,-21 20 0,-47 28 0,1 0 0,-1 0 0,1 1 0,0 0 0,0 1 0,1 0 0,-1 0 0,15-3 0,84-16 0,-58 11 0,53-5 0,146 13 0,-133 6 0,-76 1 0,0 1 0,54 12 0,-92-15 0,5 1 0,0 0 0,-1 1 0,0 0 0,1 0 0,-1 0 0,0 1 0,-1 0 0,1 0 0,6 6 0,-7-5 0,1-1 0,-1 1 0,1-1 0,0 0 0,1-1 0,-1 1 0,1-1 0,11 3 0,10-1 0,-20-4 0,0 0 0,-1 1 0,1 0 0,0 0 0,12 6 0,23 10 0,-35-15 0,1 0 0,-1 0 0,-1 1 0,1 0 0,0 0 0,-1 1 0,0 0 0,0 0 0,7 8 0,3 6 0,-1 1 0,0 0 0,-2 1 0,14 27 0,-23-37 0,0 0 0,-1 1 0,0 0 0,-1 0 0,0 0 0,-1 1 0,0-1 0,-1 1 0,0-1 0,-2 19 0,0-24 0,0-1 0,-1 0 0,1 0 0,-1 0 0,-1 0 0,1 0 0,-1 0 0,0-1 0,-4 6 0,-38 49 0,27-39 0,-16 23 0,-50 59 0,71-89 0,-1-2 0,0 0 0,0 0 0,-1-1 0,-20 11 0,27-18 0,-20 12 0,-1 0 0,0-3 0,-1 0 0,-58 16 0,34-19 0,1 4 0,-61 22 0,100-31 0,0 0 0,0-2 0,-1 0 0,1 0 0,-24 0 0,-78-5 0,45 0 0,20 1-1365,29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20:39:17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2:37:24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1087 27 24575,'-4'-3'0,"0"1"0,1-1 0,-1 1 0,0-1 0,-1 1 0,1 1 0,0-1 0,-1 0 0,1 1 0,0 0 0,-1 0 0,-6 0 0,-62-2 0,53 3 0,-5 2 0,0 0 0,0 2 0,0 0 0,-32 11 0,29-7 0,-1-1 0,-46 4 0,69-10 0,0-1 0,0 1 0,0 0 0,1 0 0,-1 1 0,0 0 0,1 0 0,-1 0 0,1 0 0,0 1 0,0 0 0,-6 4 0,4-3 0,0-1 0,0 1 0,0-1 0,-1-1 0,0 1 0,1-1 0,-1-1 0,-15 2 0,15-2 0,-1 0 0,1 0 0,0 1 0,0 0 0,0 1 0,0 0 0,-12 6 0,-38 23 0,35-20 0,0 1 0,1 1 0,-29 23 0,48-33 0,-1 0 0,1 0 0,0 0 0,0 0 0,-4 9 0,-12 16 0,-3-3 0,14-16 0,1-1 0,-2 0 0,-11 10 0,14-14 0,0 1 0,1 0 0,0 1 0,0-1 0,0 1 0,1 0 0,0 0 0,1 0 0,-4 10 0,-19 31 0,20-37 0,1 1 0,0 0 0,1 0 0,0 0 0,1 0 0,-3 25 0,-1-5 0,5-22 0,1-1 0,0 1 0,0-1 0,1 1 0,0-1 0,0 1 0,1 0 0,1-1 0,-1 1 0,2-1 0,-1 0 0,1 0 0,7 14 0,-2-1 0,-5-14 0,0-1 0,0 1 0,1 0 0,0-1 0,0 0 0,0 0 0,1 0 0,0 0 0,11 10 0,14 7 0,1-1 0,51 28 0,-52-34 0,0 2 0,-1 1 0,37 33 0,-57-44 0,0-1 0,1 0 0,1 0 0,-1-1 0,1 0 0,0-1 0,1-1 0,15 7 0,-17-8 0,-1 1 0,1 0 0,-2 0 0,1 1 0,0 1 0,-1-1 0,-1 1 0,1 1 0,7 9 0,-2-4 0,-8-9 0,0-1 0,0 1 0,0-1 0,1 0 0,-1 0 0,1 0 0,0-1 0,0 0 0,0 0 0,0-1 0,0 0 0,7 1 0,34 10 0,-21 0 0,1-2 0,0-1 0,0-1 0,1-1 0,0-1 0,0-2 0,44 2 0,-53-5 0,1-2 0,0 0 0,-1 0 0,1-2 0,-1-1 0,0 0 0,31-11 0,-29 7 0,1 1 0,43-8 0,-43 11 0,1-1 0,-1-1 0,23-10 0,-31 9 0,0-2 0,-1 0 0,-1-1 0,0 0 0,0-1 0,18-21 0,-19 18 0,0-1 0,-1 0 0,-1-1 0,0 1 0,-1-2 0,-1 1 0,10-34 0,-7 20 0,18-33 0,-21 50 0,-1 1 0,-1-1 0,0 0 0,0 0 0,-1-1 0,-1 0 0,2-14 0,-3-12 0,-4-79 0,1 101 0,-2 0 0,0 0 0,-1 1 0,-1-1 0,-1 1 0,-13-29 0,-2 6 0,1 0 0,-27-86 0,43 114 0,-1 1 0,-1-1 0,1 1 0,-2 0 0,0 0 0,0 1 0,-1 0 0,0 1 0,-1-1 0,0 1 0,0 1 0,-1 0 0,0 0 0,0 1 0,-1 0 0,0 1 0,-22-9 0,17 7 12,0 0-1,-16-12 1,23 13-168,-1 1 1,1 0-1,-1 1 1,0 0-1,0 1 1,0 0-1,-1 0 0,-19-3 1,10 5-6671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2:37:28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1038 159 24575,'-29'-10'0,"3"0"0,-33 3 0,49 7 0,1-1 0,-1 0 0,0 0 0,0-1 0,1 0 0,-1-1 0,1 0 0,-1-1 0,1 0 0,0 0 0,1 0 0,-10-7 0,6 2 0,0 1 0,-1 1 0,0 0 0,-1 0 0,0 1 0,1 1 0,-2 1 0,1 0 0,-1 0 0,-18-1 0,-17-3 0,17 2 0,0 1 0,0 1 0,-37 2 0,62 2 0,0 0 0,0 1 0,1 0 0,-1 0 0,0 1 0,1 0 0,-1 0 0,1 1 0,0 0 0,0 0 0,0 1 0,0 0 0,1 0 0,-1 1 0,1 0 0,0 0 0,0 0 0,-8 10 0,8-5 0,1 0 0,-1 0 0,2 0 0,-1 0 0,2 1 0,-5 17 0,4-13 0,-1 0 0,-12 27 0,17-42 0,-14 26 0,0-1 0,-30 38 0,26-34 0,-5 6 0,18-29 0,1 0 0,0 0 0,0 1 0,0 0 0,1 0 0,0 0 0,0 0 0,1 0 0,0 1 0,0-1 0,-1 15 0,1-10 0,-1 0 0,0 0 0,-7 19 0,4-17 0,1 1 0,0 0 0,1 0 0,0 0 0,-1 29 0,3 78 0,3-71 0,0-44 0,-1-1 0,1 1 0,0-1 0,1 1 0,0-1 0,0 0 0,0 1 0,0-1 0,1 0 0,0-1 0,0 1 0,8 9 0,3 2 0,2 0 0,23 21 0,-22-23 0,-1 1 0,19 24 0,55 72 0,-81-102 0,1-1 0,0-1 0,0 0 0,1 0 0,0 0 0,0-2 0,1 1 0,18 6 0,-10-4 0,33 22 0,-32-15 0,1-2 0,0 0 0,1-2 0,0 0 0,1-2 0,1-1 0,42 11 0,-58-17 0,0 0 0,-1 0 0,1 1 0,-1 0 0,0 1 0,0 0 0,9 6 0,-10-5 0,0-2 0,0 1 0,0-1 0,1 0 0,0 0 0,0-1 0,0 0 0,15 3 0,2-3 0,42-2 0,-51-2 0,-1 1 0,1 0 0,0 1 0,-1 1 0,1 0 0,-1 2 0,20 5 0,5 5 0,46 10 0,-5-2 0,-64-17 0,1 0 0,-1-1 0,1-1 0,0 0 0,0-2 0,0 0 0,0 0 0,0-2 0,0-1 0,0 0 0,0-1 0,-1-1 0,1 0 0,-1-1 0,0-1 0,0-1 0,-1-1 0,0 0 0,0-1 0,-1 0 0,0-2 0,21-17 0,-23 17 0,0-1 0,-1 0 0,-1-1 0,1 0 0,-2 0 0,0-1 0,14-27 0,9-20 0,-24 45 0,1 0 0,-2 0 0,0-1 0,-1 0 0,-1-1 0,-1 1 0,6-35 0,2-28 0,-9 64 0,0-1 0,-2 1 0,0-1 0,-1 0 0,-1 1 0,0-1 0,-3-21 0,-68-272 0,66 297 0,1 1 0,-2 0 0,0 0 0,-1 1 0,0-1 0,-16-20 0,1 3 0,-3-9 0,4 6 0,-28-32 0,41 55 0,-1 0 0,0 1 0,0-1 0,-1 2 0,0-1 0,0 2 0,-18-10 0,5 6 0,5 2 0,1-1 0,0 0 0,-22-16 0,18 10 0,-1 1 0,0 1 0,0 0 0,-42-15 0,50 24 0,-1 1 0,0 1 0,0 0 0,0 1 0,0 0 0,-24 3 0,-29-2 0,59-2 0,1 1 0,-1-1 0,1-1 0,0 1 0,0-2 0,-13-6 0,12 5 0,0 1 0,0 0 0,0 1 0,-16-4 0,15 6-136,-1 0-1,1 1 1,0 0-1,-1 0 1,1 1-1,0 1 1,0 0-1,0 0 0,-10 4 1,2-1-6690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20:39:17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20:41:08.2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320 1100 24575,'4'-1'0,"0"0"0,0-1 0,0 1 0,-1-1 0,1 0 0,-1 0 0,1 0 0,-1 0 0,3-3 0,10-6 0,4-2 0,0-1 0,-1-1 0,18-18 0,20-17 0,-32 29 0,0-2 0,-2-1 0,40-53 0,-45 52 0,1 1 0,1 1 0,1 1 0,2 0 0,29-21 0,-36 32 0,-1-1 0,0 0 0,-1-1 0,0-1 0,12-16 0,-20 22 0,0-1 0,0 0 0,-1 0 0,0 0 0,0-1 0,-1 1 0,0-1 0,-1 0 0,0 0 0,-1 0 0,1-12 0,-2 7 0,1 0 0,0 1 0,0-1 0,2 1 0,0 0 0,10-23 0,-14 35 0,1 0 0,0 0 0,1 1 0,-1-1 0,0 1 0,0-1 0,1 1 0,-1 0 0,1-1 0,-1 1 0,1 0 0,-1 0 0,1 0 0,0 0 0,0 0 0,-1 1 0,1-1 0,0 1 0,0-1 0,2 0 0,0 1 0,-1 0 0,0 0 0,1 1 0,-1-1 0,0 1 0,0 0 0,0-1 0,0 1 0,0 1 0,0-1 0,4 2 0,7 6 0,0 1 0,0 0 0,22 22 0,-23-19 0,45 37 0,-2 4 0,-3 1 0,-2 3 0,56 84 0,-89-112 0,-2 1 0,-1 1 0,-1 0 0,-1 1 0,-2 0 0,13 70 0,-15-55 0,25 154 0,-32-177 0,-1 1 0,0 0 0,-2 0 0,-1 0 0,-10 44 0,7-53 0,0-1 0,-1-1 0,-1 1 0,-1-1 0,0 0 0,-1 0 0,-1-1 0,0-1 0,-15 17 0,3-7 0,-2-1 0,0-2 0,-1 0 0,-28 17 0,-5 0 0,-1-2 0,-2-3 0,-1-3 0,-2-2 0,-125 34 0,84-36 0,-125 25 0,183-42 0,0-3 0,-92-1 0,116-7 0,0 0 0,1-1 0,0-1 0,0-1 0,0-2 0,1 0 0,0-1 0,0-1 0,1 0 0,-33-25 0,48 31 0,0-1 0,0 1 0,1-1 0,-1 0 0,1-1 0,1 1 0,-1-1 0,1 0 0,-1 1 0,2-2 0,-1 1 0,1 0 0,0 0 0,0-1 0,1 1 0,-1-1 0,1-9 0,-1-12 0,1-1 0,6-49 0,-3 55 0,1 1 0,1-1 0,1 1 0,1 0 0,1 0 0,1 1 0,1 0 0,1 0 0,1 1 0,0 0 0,2 1 0,26-32 0,16-11 0,118-102 0,-170 162 0,83-68 0,3 4 0,2 3 0,143-70 0,-137 84 0,2 5 0,1 4 0,205-51 0,-285 86 0,0 2 0,0 0 0,1 1 0,-1 1 0,0 0 0,23 4 0,-37-3 0,-1 1 0,0 0 0,1 1 0,-1-1 0,1 1 0,-1 0 0,0 0 0,0 0 0,0 1 0,0 0 0,-1 0 0,1 0 0,-1 1 0,0-1 0,1 1 0,-2 0 0,1 0 0,0 0 0,-1 1 0,0-1 0,0 1 0,0 0 0,-1 0 0,1 0 0,-1 0 0,3 11 0,-1 14 0,0 1 0,-3-1 0,0 1 0,-2 0 0,-5 35 0,4-55 0,0 0 0,-1 0 0,0 0 0,-1-1 0,0 1 0,-1-1 0,0 0 0,0 0 0,-1-1 0,-1 0 0,0 0 0,0 0 0,0-1 0,-1 0 0,0 0 0,-1-1 0,-12 9 0,-7 3 0,-1-1 0,-1-2 0,0 0 0,-49 16 0,14-10 0,0-4 0,-107 17 0,-140-8 0,265-26 0,0-2 0,-56-8 0,85 6 0,0 0 0,0-1 0,0-1 0,1-1 0,0-1 0,0 0 0,1-1 0,-28-18 0,39 21 0,-1 0 0,1 0 0,0-1 0,0 0 0,0 0 0,1 0 0,0-1 0,0 0 0,1 1 0,0-1 0,0 0 0,0-1 0,1 1 0,-1-8 0,-3-12 0,3 0 0,-2-43 0,5 58 0,1 0 0,1 0 0,-1-1 0,2 1 0,0 0 0,1 0 0,0 1 0,0-1 0,1 1 0,1 0 0,0 0 0,0 1 0,1-1 0,1 1 0,0 1 0,0 0 0,0 0 0,17-13 0,-1 3 0,0 1 0,1 1 0,1 2 0,0 0 0,1 2 0,46-17 0,15 4 0,150-24 0,-161 38 0,0 3 0,0 4 0,148 8 0,-223-3 0,0 0 0,1 0 0,-1 0 0,0 1 0,0-1 0,0 1 0,0-1 0,0 1 0,0 0 0,0 0 0,0-1 0,-1 1 0,1 1 0,0-1 0,0 0 0,-1 0 0,1 1 0,-1-1 0,1 1 0,-1-1 0,0 1 0,3 3 0,-4-4 0,0 1 0,1 0 0,-1 0 0,0 0 0,0 0 0,0 0 0,0 0 0,0 0 0,-1 0 0,1 0 0,-1 0 0,1 0 0,-1 0 0,0-1 0,1 1 0,-1 0 0,0 0 0,0-1 0,0 1 0,0 0 0,-1-1 0,1 1 0,0-1 0,-3 2 0,-2 3 0,-1 0 0,1-1 0,-1 1 0,-1-1 0,1-1 0,-1 1 0,0-1 0,0-1 0,0 0 0,0 0 0,0 0 0,-12 1 0,3-1 0,0-1 0,0 0 0,0-2 0,0 0 0,-25-3 0,40 2 0,-1 1 0,1 0 0,-1-1 0,1 0 0,-1 1 0,1-1 0,0 0 0,-1 0 0,1-1 0,0 1 0,0 0 0,0-1 0,0 1 0,0-1 0,0 0 0,0 0 0,0 0 0,-2-3 0,2 1 0,0 1 0,1-1 0,-1 0 0,1 0 0,0 0 0,0 0 0,0 0 0,0 0 0,1 0 0,-1-8 0,2 1 0,0 0 0,0 0 0,1 1 0,0-1 0,1 0 0,0 1 0,1-1 0,5-9 0,1 3 0,0 1 0,2 1 0,-1 0 0,2 0 0,0 2 0,1-1 0,1 2 0,0 0 0,0 0 0,1 1 0,0 1 0,1 1 0,0 1 0,1 0 0,33-10 0,-25 14 0,0 1 0,0 0 0,0 2 0,0 1 0,48 7 0,-70-6 0,0 0 0,0 0 0,-1 0 0,1 0 0,0 1 0,-1 0 0,1 0 0,-1 0 0,1 0 0,-1 0 0,0 1 0,0-1 0,0 1 0,0 0 0,-1 0 0,1 0 0,-1 0 0,0 1 0,0-1 0,0 1 0,0-1 0,2 6 0,3 9 0,-1 0 0,-1 1 0,5 25 0,-8-33 0,2 8 0,-1 1 0,-1-1 0,-1 1 0,0-1 0,-2 1 0,0 0 0,-1-1 0,-1 1 0,-10 34 0,9-43 0,0 0 0,-1-1 0,0 1 0,-1-1 0,0 0 0,0 0 0,-1-1 0,-1 0 0,1 0 0,-1 0 0,-1-1 0,0 0 0,0-1 0,0 0 0,-1-1 0,0 0 0,-18 8 0,-16 2 0,-2-2 0,1-3 0,-1-1 0,-69 5 0,92-12 0,-175 11 0,112-10 0,52 2 0,29-5 0,0 0 0,-1 0 0,1 0 0,-1 0 0,1-1 0,-11-1 0,15 1 0,-1-1 0,1 1 0,-1-1 0,1 0 0,-1 1 0,1-1 0,-1 0 0,1 0 0,0 0 0,-1 0 0,1 0 0,0 0 0,0 0 0,0-1 0,0 1 0,0 0 0,0-1 0,0 1 0,0 0 0,1-1 0,-1 1 0,0-1 0,1 0 0,-1 1 0,1-1 0,0 1 0,-1-3 0,-3-27 0,2 0 0,1-1 0,1 1 0,6-40 0,-5 56 0,0 6 0,1 0 0,-1-1 0,2 1 0,-1 0 0,1 0 0,0 0 0,1 1 0,0-1 0,0 1 0,1 0 0,11-14 0,-7 12 0,0 0 0,1 1 0,0 0 0,1 0 0,0 1 0,0 1 0,19-10 0,-3 5 0,0 1 0,1 2 0,0 1 0,0 0 0,0 3 0,1 0 0,30 0 0,143-6 0,-201 11 0,1 0 0,0 0 0,0 0 0,-1 0 0,1 0 0,0 0 0,-1 1 0,1-1 0,0 1 0,-1-1 0,1 1 0,0 0 0,-1 0 0,1 0 0,-1-1 0,1 1 0,-1 1 0,0-1 0,1 0 0,0 2 0,1 0 0,-1 1 0,1-1 0,-1 1 0,0 0 0,0 0 0,0 0 0,2 8 0,1 5 0,-2 0 0,3 35 0,-6-51 0,13 94 0,-8-64 0,0 0 0,-1 59 0,-5-84 0,0-1 0,0 1 0,-1 0 0,0-1 0,0 1 0,0-1 0,0 0 0,-1 0 0,0 0 0,0 0 0,-1 0 0,1 0 0,-1-1 0,0 0 0,0 0 0,0 0 0,-1 0 0,1 0 0,-1-1 0,-8 4 0,-8 5 0,-1-1 0,0-1 0,-35 10 0,-9-1 0,-1-2 0,-1-3 0,-1-4 0,1-2 0,-1-4 0,-1-2 0,-112-13 0,164 10 0,0-2 0,-1 0 0,-25-9 0,39 10 0,0 1 0,0-1 0,1-1 0,-1 1 0,1-1 0,-1 1 0,1-1 0,0-1 0,0 1 0,1-1 0,-1 1 0,0-1 0,1 0 0,0 0 0,0 0 0,0-1 0,-3-7 0,-3-13 0,2 1 0,1-2 0,0 1 0,2 0 0,1-1 0,1 0 0,1 0 0,2 1 0,3-31 0,-1 43 0,1 0 0,0 1 0,1-1 0,0 1 0,0 0 0,2 0 0,0 0 0,0 1 0,1 0 0,0 0 0,1 1 0,13-13 0,6-2 0,0 0 0,2 2 0,38-22 0,-31 23 0,1 2 0,2 2 0,-1 1 0,2 2 0,0 2 0,84-15 0,-47 18 0,0 2 0,151 7 0,-186 3 0,-1 2 0,50 12 0,-74-12 0,-1 1 0,1 1 0,-1 0 0,-1 1 0,1 1 0,-1 0 0,25 18 0,-27-15 0,0 1 0,24 25 0,-32-30 0,-1 0 0,0 0 0,-1 1 0,0-1 0,0 1 0,0 0 0,-1 0 0,2 10 0,-2-10 0,18 83 0,-19-81 0,-1 1 0,0-1 0,0 1 0,-1-1 0,-1 1 0,-2 16 0,1-21 0,0-1 0,0 0 0,0 1 0,-1-1 0,1 0 0,-1-1 0,-1 1 0,1 0 0,-1-1 0,1 0 0,-1 1 0,0-1 0,-1-1 0,-8 7 0,-5 2 0,-2-1 0,-28 13 0,34-17 0,-31 12 0,-1-2 0,0-2 0,-1-2 0,0-3 0,-65 8 0,0-9 0,-132-5 0,236-3 0,0-2 0,0 1 0,0-1 0,1 0 0,-16-5 0,21 5 0,-1 0 0,1 0 0,0 0 0,0 0 0,0-1 0,0 1 0,0-1 0,1 0 0,-1 1 0,0-1 0,1 0 0,-1 0 0,1 0 0,0 0 0,0 0 0,-1-1 0,1 1 0,1 0 0,-1 0 0,0-1 0,0 1 0,0-5 0,-3-29 0,2 0 0,1-1 0,7-66 0,-3 64 0,-1 18 0,1 1 0,1-1 0,0 1 0,2 0 0,0 1 0,15-30 0,66-104 0,-36 69 0,-48 79 0,12-22 0,2 1 0,23-30 0,-34 49 0,0 1 0,-1 0 0,2 0 0,-1 1 0,1-1 0,0 1 0,0 1 0,0-1 0,1 1 0,-1 1 0,1-1 0,0 1 0,9-2 0,-15 5 0,0 0 0,0-1 0,0 1 0,-1 0 0,1 0 0,0 0 0,0 1 0,0-1 0,0 0 0,-1 1 0,1-1 0,0 1 0,0-1 0,-1 1 0,1 0 0,0 0 0,-1 0 0,1 0 0,-1 0 0,1 0 0,-1 0 0,1 1 0,-1-1 0,0 0 0,0 1 0,0-1 0,0 1 0,0-1 0,0 1 0,0 0 0,0-1 0,-1 1 0,1 0 0,0-1 0,-1 1 0,0 0 0,1 3 0,1 8 0,0 0 0,-1 0 0,0 0 0,-1 14 0,0-24 0,-1 13 0,-1 0 0,0 0 0,-1 0 0,-1-1 0,-1 1 0,0-1 0,-1 0 0,0 0 0,-1-1 0,-9 15 0,-13 14 0,-61 69 0,23-29 0,-251 379 0,297-434 0,21-28 0,-1 0 0,1 1 0,0-1 0,-1 0 0,1 1 0,0-1 0,-1 0 0,1 1 0,0-1 0,-1 0 0,1 0 0,-1 1 0,1-1 0,-1 0 0,1 0 0,-1 0 0,1 0 0,0 0 0,-1 0 0,1 0 0,-1 0 0,1 0 0,-1 0 0,1 0 0,-1 0 0,1 0 0,-1 0 0,1 0 0,-1 0 0,1 0 0,0 0 0,-1-1 0,1 1 0,-1 0 0,1 0 0,-1-1 0,1 1 0,0 0 0,-1-1 0,1 1 0,0 0 0,-1-1 0,1 1 0,0 0 0,0-1 0,-1 1 0,1-1 0,0 1 0,0 0 0,0-1 0,-1 1 0,1-1 0,0 1 0,0-1 0,0 1 0,0-1 0,0 1 0,0-1 0,0 1 0,0-1 0,0 1 0,0-1 0,0-4 0,0 0 0,-1 0 0,2 1 0,-1-1 0,0 0 0,1 0 0,0 1 0,0-1 0,0 1 0,4-8 0,23-47 0,-19 42 0,19-34 0,2 1 0,3 2 0,2 1 0,1 2 0,3 1 0,2 2 0,58-46 0,-39 40 0,1 3 0,3 3 0,2 3 0,1 3 0,78-31 0,-104 52 0,81-20 0,-98 30 0,0 1 0,0 1 0,0 2 0,46 2 0,-66-1 0,-1 0 0,0 0 0,0 0 0,0 1 0,0 0 0,0-1 0,0 1 0,0 0 0,0 1 0,-1-1 0,1 0 0,0 1 0,-1-1 0,1 1 0,-1 0 0,1 0 0,-1 0 0,0 0 0,0 1 0,0-1 0,0 0 0,0 1 0,0 0 0,-1-1 0,1 1 0,-1 0 0,0 0 0,0 0 0,0 0 0,0 0 0,0 0 0,-1 0 0,1 0 0,-1 0 0,0 0 0,0 0 0,0 0 0,0 0 0,-1 0 0,0 4 0,-2 8 0,-1 0 0,0 0 0,-1-1 0,0 1 0,-1-1 0,-14 23 0,-17 20 0,-4-2 0,-84 90 0,97-114 0,-53 55 0,-5-3 0,-2-4 0,-107 72 0,34-26 0,160-124 0,1-1 0,-1 1 0,1-1 0,-1 1 0,1-1 0,-1 1 0,1-1 0,-1 1 0,0-1 0,1 0 0,-1 1 0,0-1 0,1 0 0,-1 0 0,0 1 0,1-1 0,-1 0 0,0 0 0,1 0 0,-1 0 0,0 0 0,0 0 0,1 0 0,-1 0 0,0 0 0,0 0 0,1-1 0,-1 1 0,0 0 0,1 0 0,-1-1 0,0 1 0,1 0 0,-1-1 0,1 1 0,-1 0 0,0-1 0,1 1 0,-1-1 0,1 1 0,-1-1 0,1 0 0,0 1 0,-1-1 0,1 1 0,-1-1 0,1 0 0,0 1 0,0-1 0,-1 0 0,1 1 0,0-1 0,0 0 0,0 1 0,0-1 0,0 0 0,0 0 0,0-1 0,-1-8 0,0 0 0,1 0 0,1-14 0,0 13 0,0-7 0,0-1 0,1 1 0,1 0 0,1 0 0,0 0 0,1 1 0,1-1 0,1 1 0,18-31 0,4-11-1365,-20 45-5461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20:41:15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FE1E7E57-1F10-4268-99D2-CEDBAC6DAB5A}" type="datetimeFigureOut">
              <a:pPr/>
              <a:t>24/4/2023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1D2386A3-2E31-4C9B-B0BE-45709ADB9841}" type="slidenum"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TW" smtClean="0"/>
              <a:pPr/>
              <a:t>1</a:t>
            </a:fld>
            <a:endParaRPr 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TW" smtClean="0"/>
              <a:pPr/>
              <a:t>2</a:t>
            </a:fld>
            <a:endParaRPr 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dirty="0"/>
              <a:t>視需要多列出</a:t>
            </a:r>
            <a:r>
              <a:rPr lang="zh-TW" baseline="0" dirty="0"/>
              <a:t> 幾點。</a:t>
            </a:r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TW" smtClean="0"/>
              <a:pPr/>
              <a:t>3</a:t>
            </a:fld>
            <a:endParaRPr 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dirty="0"/>
              <a:t>使用項目符號並逐字討論</a:t>
            </a:r>
            <a:r>
              <a:rPr lang="zh-TW" baseline="0" dirty="0"/>
              <a:t> 所有細節。</a:t>
            </a:r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TW" smtClean="0"/>
              <a:pPr/>
              <a:t>4</a:t>
            </a:fld>
            <a:endParaRPr 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TW" smtClean="0"/>
              <a:pPr/>
              <a:t>7</a:t>
            </a:fld>
            <a:endParaRPr 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TW" smtClean="0"/>
              <a:pPr/>
              <a:t>8</a:t>
            </a:fld>
            <a:endParaRPr 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TW" smtClean="0"/>
              <a:pPr/>
              <a:t>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48642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TW" smtClean="0"/>
              <a:pPr/>
              <a:t>10</a:t>
            </a:fld>
            <a:endParaRPr 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TW" smtClean="0"/>
              <a:pPr/>
              <a:t>11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53701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 latinLnBrk="0">
              <a:defRPr lang="zh-TW"/>
            </a:lvl1pPr>
            <a:extLst/>
          </a:lstStyle>
          <a:p>
            <a:r>
              <a:rPr lang="en-US" altLang="zh-TW"/>
              <a:t>Click to edit Master title style</a:t>
            </a:r>
            <a:endParaRPr lang="zh-TW"/>
          </a:p>
        </p:txBody>
      </p:sp>
      <p:sp>
        <p:nvSpPr>
          <p:cNvPr id="22" name="Shap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 latinLnBrk="0">
              <a:buNone/>
              <a:defRPr lang="zh-TW"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TW"/>
              <a:t>Click to edit Master subtitle style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40A-D04E-4FB0-ACBB-D1FD42651063}" type="datetime1">
              <a:pPr/>
              <a:t>24/4/2023</a:t>
            </a:fld>
            <a:endParaRPr lang="zh-TW"/>
          </a:p>
        </p:txBody>
      </p:sp>
      <p:sp>
        <p:nvSpPr>
          <p:cNvPr id="20" name="Shap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zh-TW" sz="2800">
                <a:solidFill>
                  <a:schemeClr val="tx2"/>
                </a:solidFill>
              </a:rPr>
              <a:pPr algn="ctr"/>
              <a:t>‹#›</a:t>
            </a:fld>
            <a:endParaRPr lang="zh-TW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40A-D04E-4FB0-ACBB-D1FD42651063}" type="datetime1">
              <a:pPr/>
              <a:t>24/4/2023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zh-TW" sz="2800">
                <a:solidFill>
                  <a:schemeClr val="tx2"/>
                </a:solidFill>
              </a:rPr>
              <a:pPr algn="ctr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40A-D04E-4FB0-ACBB-D1FD42651063}" type="datetime1">
              <a:pPr/>
              <a:t>24/4/2023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zh-TW" sz="2800">
                <a:solidFill>
                  <a:schemeClr val="tx2"/>
                </a:solidFill>
              </a:rPr>
              <a:pPr algn="ctr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40A-D04E-4FB0-ACBB-D1FD42651063}" type="datetime1">
              <a:pPr/>
              <a:t>24/4/2023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zh-TW" sz="2800">
                <a:solidFill>
                  <a:schemeClr val="tx2"/>
                </a:solidFill>
              </a:rPr>
              <a:pPr algn="ctr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 latinLnBrk="0">
              <a:lnSpc>
                <a:spcPts val="4500"/>
              </a:lnSpc>
              <a:buNone/>
              <a:defRPr lang="zh-TW" sz="4000" b="1" cap="all"/>
            </a:lvl1pPr>
            <a:extLst/>
          </a:lstStyle>
          <a:p>
            <a:r>
              <a:rPr lang="en-US" altLang="zh-TW"/>
              <a:t>Click to edit Master title style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 latinLnBrk="0">
              <a:lnSpc>
                <a:spcPts val="2300"/>
              </a:lnSpc>
              <a:spcBef>
                <a:spcPts val="0"/>
              </a:spcBef>
              <a:buNone/>
              <a:defRPr lang="zh-TW"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ADA7-12A5-4168-87FD-0A7BA931419B}" type="datetime1">
              <a:pPr/>
              <a:t>24/4/2023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pPr/>
              <a:t>‹#›</a:t>
            </a:fld>
            <a:endParaRPr lang="zh-TW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extLst/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extLst/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5A2C-8CF9-418C-929E-59F23F70E5F3}" type="datetime1">
              <a:pPr/>
              <a:t>24/4/2023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 latinLnBrk="0">
              <a:defRPr lang="zh-TW" sz="4500" b="1" cap="none" baseline="0"/>
            </a:lvl1pPr>
            <a:extLst/>
          </a:lstStyle>
          <a:p>
            <a:r>
              <a:rPr lang="en-US" altLang="zh-TW"/>
              <a:t>Click to edit Master title style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0">
              <a:lnSpc>
                <a:spcPct val="100000"/>
              </a:lnSpc>
              <a:spcBef>
                <a:spcPts val="100"/>
              </a:spcBef>
              <a:buNone/>
              <a:defRPr lang="zh-TW" sz="1900" b="0">
                <a:solidFill>
                  <a:schemeClr val="tx1"/>
                </a:solidFill>
              </a:defRPr>
            </a:lvl1pPr>
            <a:lvl2pPr>
              <a:buNone/>
              <a:defRPr lang="zh-TW" sz="2000" b="1"/>
            </a:lvl2pPr>
            <a:lvl3pPr>
              <a:buNone/>
              <a:defRPr lang="zh-TW" sz="1800" b="1"/>
            </a:lvl3pPr>
            <a:lvl4pPr>
              <a:buNone/>
              <a:defRPr lang="zh-TW" sz="1600" b="1"/>
            </a:lvl4pPr>
            <a:lvl5pPr>
              <a:buNone/>
              <a:defRPr lang="zh-TW" sz="1600" b="1"/>
            </a:lvl5pPr>
            <a:extLst/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0">
              <a:lnSpc>
                <a:spcPct val="100000"/>
              </a:lnSpc>
              <a:spcBef>
                <a:spcPts val="100"/>
              </a:spcBef>
              <a:buNone/>
              <a:defRPr lang="zh-TW" sz="1900" b="0">
                <a:solidFill>
                  <a:schemeClr val="tx1"/>
                </a:solidFill>
              </a:defRPr>
            </a:lvl1pPr>
            <a:lvl2pPr>
              <a:buNone/>
              <a:defRPr lang="zh-TW" sz="2000" b="1"/>
            </a:lvl2pPr>
            <a:lvl3pPr>
              <a:buNone/>
              <a:defRPr lang="zh-TW" sz="1800" b="1"/>
            </a:lvl3pPr>
            <a:lvl4pPr>
              <a:buNone/>
              <a:defRPr lang="zh-TW" sz="1600" b="1"/>
            </a:lvl4pPr>
            <a:lvl5pPr>
              <a:buNone/>
              <a:defRPr lang="zh-TW" sz="1600" b="1"/>
            </a:lvl5pPr>
            <a:extLst/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Shape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0">
              <a:lnSpc>
                <a:spcPct val="100000"/>
              </a:lnSpc>
              <a:spcBef>
                <a:spcPts val="700"/>
              </a:spcBef>
              <a:defRPr lang="zh-TW" sz="2400"/>
            </a:lvl1pPr>
            <a:lvl2pPr>
              <a:lnSpc>
                <a:spcPct val="100000"/>
              </a:lnSpc>
              <a:spcBef>
                <a:spcPts val="700"/>
              </a:spcBef>
              <a:defRPr lang="zh-TW" sz="2000"/>
            </a:lvl2pPr>
            <a:lvl3pPr>
              <a:lnSpc>
                <a:spcPct val="100000"/>
              </a:lnSpc>
              <a:spcBef>
                <a:spcPts val="700"/>
              </a:spcBef>
              <a:defRPr lang="zh-TW" sz="1800"/>
            </a:lvl3pPr>
            <a:lvl4pPr>
              <a:lnSpc>
                <a:spcPct val="100000"/>
              </a:lnSpc>
              <a:spcBef>
                <a:spcPts val="700"/>
              </a:spcBef>
              <a:defRPr lang="zh-TW" sz="1600"/>
            </a:lvl4pPr>
            <a:lvl5pPr>
              <a:lnSpc>
                <a:spcPct val="100000"/>
              </a:lnSpc>
              <a:spcBef>
                <a:spcPts val="700"/>
              </a:spcBef>
              <a:defRPr lang="zh-TW" sz="1600"/>
            </a:lvl5pPr>
            <a:extLst/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0">
              <a:lnSpc>
                <a:spcPct val="100000"/>
              </a:lnSpc>
              <a:spcBef>
                <a:spcPts val="700"/>
              </a:spcBef>
              <a:defRPr lang="zh-TW" sz="2400"/>
            </a:lvl1pPr>
            <a:lvl2pPr>
              <a:lnSpc>
                <a:spcPct val="100000"/>
              </a:lnSpc>
              <a:spcBef>
                <a:spcPts val="700"/>
              </a:spcBef>
              <a:defRPr lang="zh-TW" sz="2000"/>
            </a:lvl2pPr>
            <a:lvl3pPr>
              <a:lnSpc>
                <a:spcPct val="100000"/>
              </a:lnSpc>
              <a:spcBef>
                <a:spcPts val="700"/>
              </a:spcBef>
              <a:defRPr lang="zh-TW" sz="1800"/>
            </a:lvl3pPr>
            <a:lvl4pPr>
              <a:lnSpc>
                <a:spcPct val="100000"/>
              </a:lnSpc>
              <a:spcBef>
                <a:spcPts val="700"/>
              </a:spcBef>
              <a:defRPr lang="zh-TW" sz="1600"/>
            </a:lvl4pPr>
            <a:lvl5pPr>
              <a:lnSpc>
                <a:spcPct val="100000"/>
              </a:lnSpc>
              <a:spcBef>
                <a:spcPts val="700"/>
              </a:spcBef>
              <a:defRPr lang="zh-TW" sz="1600"/>
            </a:lvl5pPr>
            <a:extLst/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9BAF-DF50-49A9-A24B-E772F34D4EE8}" type="datetime1">
              <a:pPr/>
              <a:t>24/4/2023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lang="en-US" altLang="zh-TW"/>
              <a:t>Click to edit Master title style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9F9C-0FE7-4725-BBF1-3A439DEFF6B8}" type="datetime1">
              <a:pPr/>
              <a:t>24/4/2023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2ABE-290F-4556-9BE6-EA283C4356C3}" type="datetime1">
              <a:pPr/>
              <a:t>24/4/2023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pPr/>
              <a:t>‹#›</a:t>
            </a:fld>
            <a:endParaRPr lang="zh-TW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 latinLnBrk="0">
              <a:lnSpc>
                <a:spcPts val="2000"/>
              </a:lnSpc>
              <a:buNone/>
              <a:defRPr lang="zh-TW" sz="2200" b="1" cap="all" baseline="0"/>
            </a:lvl1pPr>
            <a:extLst/>
          </a:lstStyle>
          <a:p>
            <a:r>
              <a:rPr lang="en-US" altLang="zh-TW"/>
              <a:t>Click to edit Master title style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 latinLnBrk="0">
              <a:lnSpc>
                <a:spcPct val="100000"/>
              </a:lnSpc>
              <a:spcBef>
                <a:spcPts val="0"/>
              </a:spcBef>
              <a:buNone/>
              <a:defRPr lang="zh-TW" sz="1400"/>
            </a:lvl1pPr>
            <a:lvl2pPr>
              <a:buNone/>
              <a:defRPr lang="zh-TW" sz="1200"/>
            </a:lvl2pPr>
            <a:lvl3pPr>
              <a:buNone/>
              <a:defRPr lang="zh-TW" sz="1000"/>
            </a:lvl3pPr>
            <a:lvl4pPr>
              <a:buNone/>
              <a:defRPr lang="zh-TW" sz="900"/>
            </a:lvl4pPr>
            <a:lvl5pPr>
              <a:buNone/>
              <a:defRPr lang="zh-TW" sz="900"/>
            </a:lvl5pPr>
            <a:extLst/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 latinLnBrk="0">
              <a:defRPr lang="zh-TW" sz="3200"/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extLst/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7221-B4EC-499E-8F13-52A4FCD99E36}" type="datetime1">
              <a:pPr/>
              <a:t>24/4/2023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zh-TW">
                <a:solidFill>
                  <a:srgbClr val="FFFFFF"/>
                </a:solidFill>
              </a:rPr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 latinLnBrk="0">
              <a:buNone/>
              <a:defRPr lang="zh-TW" sz="2100" b="1">
                <a:effectLst/>
              </a:defRPr>
            </a:lvl1pPr>
            <a:extLst/>
          </a:lstStyle>
          <a:p>
            <a:r>
              <a:rPr lang="en-US" altLang="zh-TW"/>
              <a:t>Click to edit Master title style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042D-FBEA-40C8-ACF1-388DE857BC66}" type="datetime1">
              <a:pPr/>
              <a:t>24/4/2023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zh-TW">
                <a:solidFill>
                  <a:srgbClr val="FFFFFF"/>
                </a:solidFill>
              </a:rPr>
              <a:pPr/>
              <a:t>‹#›</a:t>
            </a:fld>
            <a:endParaRPr lang="zh-TW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zh-TW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 latinLnBrk="0">
              <a:buNone/>
              <a:defRPr lang="zh-TW" sz="3200"/>
            </a:lvl1pPr>
            <a:extLst/>
          </a:lstStyle>
          <a:p>
            <a:pPr marL="0" algn="l"/>
            <a:r>
              <a:rPr lang="en-US" altLang="zh-TW"/>
              <a:t>Click icon to add picture</a:t>
            </a:r>
            <a:endParaRPr lang="zh-TW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 latinLnBrk="0">
              <a:lnSpc>
                <a:spcPts val="1600"/>
              </a:lnSpc>
              <a:spcBef>
                <a:spcPts val="0"/>
              </a:spcBef>
              <a:buNone/>
              <a:defRPr lang="zh-TW" sz="1400">
                <a:solidFill>
                  <a:srgbClr val="777777"/>
                </a:solidFill>
              </a:defRPr>
            </a:lvl1pPr>
            <a:lvl2pPr>
              <a:defRPr lang="zh-TW" sz="1200"/>
            </a:lvl2pPr>
            <a:lvl3pPr>
              <a:defRPr lang="zh-TW" sz="1000"/>
            </a:lvl3pPr>
            <a:lvl4pPr>
              <a:defRPr lang="zh-TW" sz="900"/>
            </a:lvl4pPr>
            <a:lvl5pPr>
              <a:defRPr lang="zh-TW" sz="900"/>
            </a:lvl5pPr>
            <a:extLst/>
          </a:lstStyle>
          <a:p>
            <a:pPr lvl="0"/>
            <a:r>
              <a:rPr lang="en-US" altLang="zh-TW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  <a:p>
            <a:pPr lvl="5"/>
            <a:r>
              <a:rPr lang="zh-TW"/>
              <a:t>第六層</a:t>
            </a:r>
          </a:p>
          <a:p>
            <a:pPr lvl="6"/>
            <a:r>
              <a:rPr lang="zh-TW"/>
              <a:t>第七層</a:t>
            </a:r>
          </a:p>
          <a:p>
            <a:pPr lvl="7"/>
            <a:r>
              <a:rPr lang="zh-TW"/>
              <a:t>第八層</a:t>
            </a:r>
          </a:p>
          <a:p>
            <a:pPr lvl="8"/>
            <a:r>
              <a:rPr lang="zh-TW"/>
              <a:t>第九層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latinLnBrk="0">
              <a:defRPr lang="zh-TW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1A33440A-D04E-4FB0-ACBB-D1FD42651063}" type="datetime1">
              <a:pPr algn="r"/>
              <a:t>24/4/2023</a:t>
            </a:fld>
            <a:endParaRPr lang="zh-TW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latinLnBrk="0">
              <a:defRPr lang="zh-TW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latinLnBrk="0">
              <a:defRPr lang="zh-TW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E5C7EF4D-DD50-400C-9F04-EB20CB99416E}" type="slidenum">
              <a:rPr lang="zh-TW" sz="2800">
                <a:solidFill>
                  <a:schemeClr val="tx2"/>
                </a:solidFill>
              </a:rPr>
              <a:pPr algn="ctr"/>
              <a:t>‹#›</a:t>
            </a:fld>
            <a:endParaRPr lang="zh-TW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1" latinLnBrk="0" hangingPunct="1">
        <a:spcBef>
          <a:spcPct val="0"/>
        </a:spcBef>
        <a:buNone/>
        <a:defRPr lang="zh-TW"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lang="zh-TW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lang="zh-TW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3" Type="http://schemas.openxmlformats.org/officeDocument/2006/relationships/customXml" Target="../ink/ink1.xm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3.xml"/><Relationship Id="rId5" Type="http://schemas.openxmlformats.org/officeDocument/2006/relationships/image" Target="../media/image15.png"/><Relationship Id="rId10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432560" y="228600"/>
            <a:ext cx="7406640" cy="859464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Bank Customer Churn Prediction</a:t>
            </a:r>
            <a:endParaRPr lang="zh-TW" sz="400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524000" y="4953000"/>
            <a:ext cx="7406640" cy="1164264"/>
          </a:xfrm>
        </p:spPr>
        <p:txBody>
          <a:bodyPr>
            <a:normAutofit/>
          </a:bodyPr>
          <a:lstStyle/>
          <a:p>
            <a:r>
              <a:rPr lang="en-US" altLang="zh-TW" dirty="0"/>
              <a:t>Dataset: https://www.kaggle.com/code/kmalit/bank-customer-churn-prediction</a:t>
            </a:r>
            <a:endParaRPr lang="zh-TW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58CEB84-E947-A198-E5A4-F822DE4FB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02641"/>
            <a:ext cx="5486400" cy="36357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Metrics Table</a:t>
            </a:r>
            <a:endParaRPr lang="zh-TW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4F9E6F-FC18-E4E5-6172-DE1E73E93C01}"/>
              </a:ext>
            </a:extLst>
          </p:cNvPr>
          <p:cNvSpPr txBox="1"/>
          <p:nvPr/>
        </p:nvSpPr>
        <p:spPr>
          <a:xfrm>
            <a:off x="1549775" y="5181600"/>
            <a:ext cx="584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Summary: KNN and Random forest are the best ML model to predict customer churn</a:t>
            </a:r>
            <a:endParaRPr lang="zh-HK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C810257-094F-C7E6-27B3-3CC4F1283255}"/>
                  </a:ext>
                </a:extLst>
              </p14:cNvPr>
              <p14:cNvContentPartPr/>
              <p14:nvPr/>
            </p14:nvContentPartPr>
            <p14:xfrm>
              <a:off x="4505958" y="2331830"/>
              <a:ext cx="636480" cy="383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C810257-094F-C7E6-27B3-3CC4F12832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96958" y="2322830"/>
                <a:ext cx="65412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02B5805-D5ED-C986-C7D6-DD632CFD7771}"/>
                  </a:ext>
                </a:extLst>
              </p14:cNvPr>
              <p14:cNvContentPartPr/>
              <p14:nvPr/>
            </p14:nvContentPartPr>
            <p14:xfrm>
              <a:off x="2649438" y="5346441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02B5805-D5ED-C986-C7D6-DD632CFD77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40798" y="533744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8F70B569-D2A9-95F2-8D4F-0F67252B9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774" y="1360820"/>
            <a:ext cx="6412187" cy="267778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E31F5F2-46B9-A4DE-6EF5-6B27B9BEB83B}"/>
                  </a:ext>
                </a:extLst>
              </p14:cNvPr>
              <p14:cNvContentPartPr/>
              <p14:nvPr/>
            </p14:nvContentPartPr>
            <p14:xfrm>
              <a:off x="4750038" y="2248310"/>
              <a:ext cx="598320" cy="486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E31F5F2-46B9-A4DE-6EF5-6B27B9BEB83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41398" y="2239310"/>
                <a:ext cx="61596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416A9D9-0976-A3E8-00D2-796DE4C1A63F}"/>
                  </a:ext>
                </a:extLst>
              </p14:cNvPr>
              <p14:cNvContentPartPr/>
              <p14:nvPr/>
            </p14:nvContentPartPr>
            <p14:xfrm>
              <a:off x="7249518" y="3563030"/>
              <a:ext cx="691200" cy="579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416A9D9-0976-A3E8-00D2-796DE4C1A63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40518" y="3554390"/>
                <a:ext cx="708840" cy="597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Importance</a:t>
            </a:r>
            <a:endParaRPr lang="zh-TW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4F9E6F-FC18-E4E5-6172-DE1E73E93C01}"/>
              </a:ext>
            </a:extLst>
          </p:cNvPr>
          <p:cNvSpPr txBox="1"/>
          <p:nvPr/>
        </p:nvSpPr>
        <p:spPr>
          <a:xfrm>
            <a:off x="1549775" y="5181600"/>
            <a:ext cx="5841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latin typeface="+mj-lt"/>
              </a:rPr>
              <a:t>Summary: </a:t>
            </a:r>
            <a:r>
              <a:rPr lang="en-US" altLang="zh-HK" b="0" i="0" dirty="0">
                <a:solidFill>
                  <a:srgbClr val="000000"/>
                </a:solidFill>
                <a:effectLst/>
                <a:latin typeface="+mj-lt"/>
              </a:rPr>
              <a:t>Age, estimated salary, credit score, balance and products number are important variables that contribute to customer churn.</a:t>
            </a:r>
          </a:p>
          <a:p>
            <a:endParaRPr lang="zh-HK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02B5805-D5ED-C986-C7D6-DD632CFD7771}"/>
                  </a:ext>
                </a:extLst>
              </p14:cNvPr>
              <p14:cNvContentPartPr/>
              <p14:nvPr/>
            </p14:nvContentPartPr>
            <p14:xfrm>
              <a:off x="2649438" y="5346441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02B5805-D5ED-C986-C7D6-DD632CFD77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0438" y="53374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FE6FC5-7D15-73D6-99EF-BF3A25955521}"/>
                  </a:ext>
                </a:extLst>
              </p14:cNvPr>
              <p14:cNvContentPartPr/>
              <p14:nvPr/>
            </p14:nvContentPartPr>
            <p14:xfrm>
              <a:off x="4018158" y="2207270"/>
              <a:ext cx="780840" cy="741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FE6FC5-7D15-73D6-99EF-BF3A2595552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09158" y="2198270"/>
                <a:ext cx="79848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9D320C9-E422-AA0E-E1CC-1372BC8CCAD5}"/>
                  </a:ext>
                </a:extLst>
              </p14:cNvPr>
              <p14:cNvContentPartPr/>
              <p14:nvPr/>
            </p14:nvContentPartPr>
            <p14:xfrm>
              <a:off x="7118838" y="1567521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9D320C9-E422-AA0E-E1CC-1372BC8CCA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0198" y="155888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88D76CF3-8DCC-E307-999C-0EBFDBE21B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423" y="1582479"/>
            <a:ext cx="5132177" cy="316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1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Business Objective:</a:t>
            </a:r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1. Identify the best ML model to predict customer churn </a:t>
            </a:r>
          </a:p>
          <a:p>
            <a:r>
              <a:rPr lang="en-US" altLang="zh-TW" sz="2800" dirty="0"/>
              <a:t>2. Understand the key predictors that contribute to customer churn</a:t>
            </a:r>
            <a:endParaRPr lang="zh-TW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Exploratory Data Analysis</a:t>
            </a:r>
            <a:endParaRPr lang="zh-TW" dirty="0"/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DCEC711F-6543-3DDE-242C-52EA0D829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07" y="1447618"/>
            <a:ext cx="3703641" cy="2895782"/>
          </a:xfrm>
        </p:spPr>
      </p:pic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4234781A-098F-F1CB-904B-023365502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1752600"/>
            <a:ext cx="3062651" cy="838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ED237B-6D30-67CE-DFC0-35F848769084}"/>
              </a:ext>
            </a:extLst>
          </p:cNvPr>
          <p:cNvSpPr txBox="1"/>
          <p:nvPr/>
        </p:nvSpPr>
        <p:spPr>
          <a:xfrm>
            <a:off x="1481007" y="4572000"/>
            <a:ext cx="69009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2400" dirty="0"/>
              <a:t>Imbalanced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2400" dirty="0"/>
              <a:t>Accuracy Metric: Recall and Precision</a:t>
            </a:r>
          </a:p>
          <a:p>
            <a:endParaRPr lang="zh-HK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Exploratory Data Analysis</a:t>
            </a:r>
            <a:endParaRPr lang="zh-TW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E034A7ED-957A-E661-8FEE-6269E910C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00149"/>
            <a:ext cx="5768840" cy="3071126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83474735-65E7-33B8-6F8F-7AF0FEC8E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741" y="4808047"/>
            <a:ext cx="2758679" cy="15774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6CF50E-9587-72DC-2B5E-DC2FB993CD06}"/>
              </a:ext>
            </a:extLst>
          </p:cNvPr>
          <p:cNvSpPr txBox="1"/>
          <p:nvPr/>
        </p:nvSpPr>
        <p:spPr>
          <a:xfrm>
            <a:off x="4572000" y="4994988"/>
            <a:ext cx="272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2400" dirty="0"/>
              <a:t>Numeric Features Need Scaling</a:t>
            </a:r>
            <a:endParaRPr lang="zh-HK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937C-F35A-F0A0-1E38-D96CA655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/>
              <a:t>Data Cleaning and Transformation</a:t>
            </a:r>
            <a:endParaRPr lang="zh-HK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D766DF-818D-60ED-7F3E-6FA856D0C50B}"/>
              </a:ext>
            </a:extLst>
          </p:cNvPr>
          <p:cNvSpPr/>
          <p:nvPr/>
        </p:nvSpPr>
        <p:spPr>
          <a:xfrm>
            <a:off x="1606150" y="1368807"/>
            <a:ext cx="11430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Credit Score</a:t>
            </a:r>
            <a:endParaRPr lang="zh-HK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7D116F-4BAE-AC2E-26A2-B11474652EA0}"/>
              </a:ext>
            </a:extLst>
          </p:cNvPr>
          <p:cNvSpPr/>
          <p:nvPr/>
        </p:nvSpPr>
        <p:spPr>
          <a:xfrm>
            <a:off x="3481096" y="1368807"/>
            <a:ext cx="11430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Age</a:t>
            </a:r>
            <a:endParaRPr lang="zh-HK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7EB7B-4B9C-928D-49E6-A7F9A1838CFE}"/>
              </a:ext>
            </a:extLst>
          </p:cNvPr>
          <p:cNvSpPr/>
          <p:nvPr/>
        </p:nvSpPr>
        <p:spPr>
          <a:xfrm>
            <a:off x="5433216" y="1361972"/>
            <a:ext cx="11430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Tenure</a:t>
            </a:r>
            <a:endParaRPr lang="zh-HK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1231D4-EB40-81EB-9206-8D1BFAE1C45D}"/>
              </a:ext>
            </a:extLst>
          </p:cNvPr>
          <p:cNvSpPr/>
          <p:nvPr/>
        </p:nvSpPr>
        <p:spPr>
          <a:xfrm>
            <a:off x="7318180" y="1360728"/>
            <a:ext cx="11430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Balance</a:t>
            </a:r>
            <a:endParaRPr lang="zh-HK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EB0453-4D56-AF74-9654-7CC8BFF6A017}"/>
              </a:ext>
            </a:extLst>
          </p:cNvPr>
          <p:cNvSpPr/>
          <p:nvPr/>
        </p:nvSpPr>
        <p:spPr>
          <a:xfrm>
            <a:off x="1606150" y="2751888"/>
            <a:ext cx="1143000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Products Number</a:t>
            </a:r>
            <a:endParaRPr lang="zh-HK" alt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22D184-B727-19CA-F7DB-4F55AF50D028}"/>
              </a:ext>
            </a:extLst>
          </p:cNvPr>
          <p:cNvCxnSpPr>
            <a:cxnSpLocks/>
          </p:cNvCxnSpPr>
          <p:nvPr/>
        </p:nvCxnSpPr>
        <p:spPr>
          <a:xfrm>
            <a:off x="2525513" y="2039363"/>
            <a:ext cx="664101" cy="56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6EB8A9-8C4F-2B0C-4FA0-93EE972B0E77}"/>
              </a:ext>
            </a:extLst>
          </p:cNvPr>
          <p:cNvCxnSpPr>
            <a:cxnSpLocks/>
          </p:cNvCxnSpPr>
          <p:nvPr/>
        </p:nvCxnSpPr>
        <p:spPr>
          <a:xfrm>
            <a:off x="4030662" y="2019621"/>
            <a:ext cx="0" cy="647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D54231-2D76-88DF-A2FD-C327E141A66C}"/>
              </a:ext>
            </a:extLst>
          </p:cNvPr>
          <p:cNvCxnSpPr/>
          <p:nvPr/>
        </p:nvCxnSpPr>
        <p:spPr>
          <a:xfrm>
            <a:off x="5940751" y="2039363"/>
            <a:ext cx="0" cy="56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491382-187A-30FC-437A-4E4AC3F4D142}"/>
              </a:ext>
            </a:extLst>
          </p:cNvPr>
          <p:cNvCxnSpPr/>
          <p:nvPr/>
        </p:nvCxnSpPr>
        <p:spPr>
          <a:xfrm flipH="1">
            <a:off x="6781800" y="2015571"/>
            <a:ext cx="741045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920527-D985-32D5-E8A0-418513DA97AC}"/>
              </a:ext>
            </a:extLst>
          </p:cNvPr>
          <p:cNvCxnSpPr>
            <a:cxnSpLocks/>
          </p:cNvCxnSpPr>
          <p:nvPr/>
        </p:nvCxnSpPr>
        <p:spPr>
          <a:xfrm>
            <a:off x="2925247" y="3124200"/>
            <a:ext cx="264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11C9949-545E-99A7-DF7E-CD99594ABB7C}"/>
              </a:ext>
            </a:extLst>
          </p:cNvPr>
          <p:cNvSpPr/>
          <p:nvPr/>
        </p:nvSpPr>
        <p:spPr>
          <a:xfrm>
            <a:off x="3276604" y="2731671"/>
            <a:ext cx="3428996" cy="1142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HK" dirty="0"/>
              <a:t>Simple Imputer (strategy = median)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HK" dirty="0"/>
              <a:t>Standard Scaler</a:t>
            </a:r>
            <a:endParaRPr lang="zh-HK" alt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E0C97-A222-98EE-D0D7-F454FEF9FE14}"/>
              </a:ext>
            </a:extLst>
          </p:cNvPr>
          <p:cNvSpPr/>
          <p:nvPr/>
        </p:nvSpPr>
        <p:spPr>
          <a:xfrm>
            <a:off x="7268415" y="2751888"/>
            <a:ext cx="1143000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Estimated Salary</a:t>
            </a:r>
            <a:endParaRPr lang="zh-HK" alt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A323AC-7643-6819-7514-0F15BD2AB373}"/>
              </a:ext>
            </a:extLst>
          </p:cNvPr>
          <p:cNvCxnSpPr>
            <a:cxnSpLocks/>
          </p:cNvCxnSpPr>
          <p:nvPr/>
        </p:nvCxnSpPr>
        <p:spPr>
          <a:xfrm flipH="1">
            <a:off x="6781800" y="3151938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38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937C-F35A-F0A0-1E38-D96CA655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/>
              <a:t>Data Cleaning and Transformation</a:t>
            </a:r>
            <a:endParaRPr lang="zh-HK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D766DF-818D-60ED-7F3E-6FA856D0C50B}"/>
              </a:ext>
            </a:extLst>
          </p:cNvPr>
          <p:cNvSpPr/>
          <p:nvPr/>
        </p:nvSpPr>
        <p:spPr>
          <a:xfrm>
            <a:off x="2857563" y="1394842"/>
            <a:ext cx="11430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Gender</a:t>
            </a:r>
            <a:endParaRPr lang="zh-HK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7D116F-4BAE-AC2E-26A2-B11474652EA0}"/>
              </a:ext>
            </a:extLst>
          </p:cNvPr>
          <p:cNvSpPr/>
          <p:nvPr/>
        </p:nvSpPr>
        <p:spPr>
          <a:xfrm>
            <a:off x="4477512" y="1393223"/>
            <a:ext cx="11430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Credit Card</a:t>
            </a:r>
            <a:endParaRPr lang="zh-HK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7EB7B-4B9C-928D-49E6-A7F9A1838CFE}"/>
              </a:ext>
            </a:extLst>
          </p:cNvPr>
          <p:cNvSpPr/>
          <p:nvPr/>
        </p:nvSpPr>
        <p:spPr>
          <a:xfrm>
            <a:off x="6097461" y="1382431"/>
            <a:ext cx="11430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Active Member</a:t>
            </a:r>
            <a:endParaRPr lang="zh-HK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EB0453-4D56-AF74-9654-7CC8BFF6A017}"/>
              </a:ext>
            </a:extLst>
          </p:cNvPr>
          <p:cNvSpPr/>
          <p:nvPr/>
        </p:nvSpPr>
        <p:spPr>
          <a:xfrm>
            <a:off x="2951989" y="4853559"/>
            <a:ext cx="1143000" cy="8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Country</a:t>
            </a:r>
            <a:endParaRPr lang="zh-HK" alt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22D184-B727-19CA-F7DB-4F55AF50D028}"/>
              </a:ext>
            </a:extLst>
          </p:cNvPr>
          <p:cNvCxnSpPr>
            <a:cxnSpLocks/>
          </p:cNvCxnSpPr>
          <p:nvPr/>
        </p:nvCxnSpPr>
        <p:spPr>
          <a:xfrm>
            <a:off x="3633304" y="2157278"/>
            <a:ext cx="461685" cy="380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6EB8A9-8C4F-2B0C-4FA0-93EE972B0E77}"/>
              </a:ext>
            </a:extLst>
          </p:cNvPr>
          <p:cNvCxnSpPr>
            <a:cxnSpLocks/>
          </p:cNvCxnSpPr>
          <p:nvPr/>
        </p:nvCxnSpPr>
        <p:spPr>
          <a:xfrm>
            <a:off x="5049012" y="2132204"/>
            <a:ext cx="0" cy="51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D54231-2D76-88DF-A2FD-C327E141A66C}"/>
              </a:ext>
            </a:extLst>
          </p:cNvPr>
          <p:cNvCxnSpPr>
            <a:cxnSpLocks/>
          </p:cNvCxnSpPr>
          <p:nvPr/>
        </p:nvCxnSpPr>
        <p:spPr>
          <a:xfrm flipH="1">
            <a:off x="6003036" y="2185860"/>
            <a:ext cx="460049" cy="41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920527-D985-32D5-E8A0-418513DA97AC}"/>
              </a:ext>
            </a:extLst>
          </p:cNvPr>
          <p:cNvCxnSpPr>
            <a:cxnSpLocks/>
          </p:cNvCxnSpPr>
          <p:nvPr/>
        </p:nvCxnSpPr>
        <p:spPr>
          <a:xfrm>
            <a:off x="4345328" y="5235422"/>
            <a:ext cx="264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11C9949-545E-99A7-DF7E-CD99594ABB7C}"/>
              </a:ext>
            </a:extLst>
          </p:cNvPr>
          <p:cNvSpPr/>
          <p:nvPr/>
        </p:nvSpPr>
        <p:spPr>
          <a:xfrm>
            <a:off x="3276604" y="2731671"/>
            <a:ext cx="3428996" cy="1142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HK" dirty="0"/>
              <a:t>Simple Imputer (strategy = most frequent)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588EB9-B1AD-B9C5-9612-4849EEDBAEC3}"/>
              </a:ext>
            </a:extLst>
          </p:cNvPr>
          <p:cNvSpPr/>
          <p:nvPr/>
        </p:nvSpPr>
        <p:spPr>
          <a:xfrm>
            <a:off x="4811967" y="4835372"/>
            <a:ext cx="2570988" cy="800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zh-HK" dirty="0"/>
              <a:t>Dummy Variables</a:t>
            </a:r>
          </a:p>
          <a:p>
            <a:pPr marL="342900" indent="-342900">
              <a:buAutoNum type="arabicPeriod"/>
            </a:pPr>
            <a:r>
              <a:rPr lang="en-US" altLang="zh-HK" dirty="0"/>
              <a:t>Germany as baseline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5315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/>
              <a:t>Data Cleaning and Transformation</a:t>
            </a:r>
            <a:endParaRPr lang="zh-TW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F5C26BE9-70C8-450A-59F2-9BBBA430F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28800"/>
            <a:ext cx="7499350" cy="142400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Logistic Regression and KNN</a:t>
            </a:r>
            <a:endParaRPr lang="zh-TW" dirty="0"/>
          </a:p>
        </p:txBody>
      </p:sp>
      <p:pic>
        <p:nvPicPr>
          <p:cNvPr id="5" name="Content Placeholder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AAF9197A-1F6D-7009-20D9-B81762E5C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24266"/>
            <a:ext cx="3890660" cy="2638134"/>
          </a:xfrm>
        </p:spPr>
      </p:pic>
      <p:pic>
        <p:nvPicPr>
          <p:cNvPr id="8" name="Picture 7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C907D61D-6155-4130-3F14-01BAEF31A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972677"/>
            <a:ext cx="3890660" cy="27203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F233BA-8107-ED9A-AFAF-4924B303B334}"/>
              </a:ext>
            </a:extLst>
          </p:cNvPr>
          <p:cNvSpPr txBox="1"/>
          <p:nvPr/>
        </p:nvSpPr>
        <p:spPr>
          <a:xfrm>
            <a:off x="5181600" y="1417638"/>
            <a:ext cx="281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Recall: 0.80</a:t>
            </a:r>
          </a:p>
          <a:p>
            <a:endParaRPr lang="en-US" altLang="zh-HK" dirty="0"/>
          </a:p>
          <a:p>
            <a:r>
              <a:rPr lang="en-US" altLang="zh-HK" dirty="0"/>
              <a:t>Precision: 0.35</a:t>
            </a:r>
          </a:p>
          <a:p>
            <a:endParaRPr lang="en-US" altLang="zh-HK" dirty="0"/>
          </a:p>
          <a:p>
            <a:r>
              <a:rPr lang="en-US" altLang="zh-HK" dirty="0"/>
              <a:t>AP: 0.48</a:t>
            </a:r>
            <a:endParaRPr lang="zh-HK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97336-2A85-A0E3-1EBB-10D5246277EC}"/>
              </a:ext>
            </a:extLst>
          </p:cNvPr>
          <p:cNvSpPr txBox="1"/>
          <p:nvPr/>
        </p:nvSpPr>
        <p:spPr>
          <a:xfrm>
            <a:off x="5257800" y="419100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Recall: 0.80</a:t>
            </a:r>
          </a:p>
          <a:p>
            <a:endParaRPr lang="en-US" altLang="zh-HK" dirty="0"/>
          </a:p>
          <a:p>
            <a:r>
              <a:rPr lang="en-US" altLang="zh-HK" dirty="0"/>
              <a:t>Precision: 0.45</a:t>
            </a:r>
          </a:p>
          <a:p>
            <a:endParaRPr lang="en-US" altLang="zh-HK" dirty="0"/>
          </a:p>
          <a:p>
            <a:r>
              <a:rPr lang="en-US" altLang="zh-HK" dirty="0"/>
              <a:t>AP: 0.61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Bagged Tree and Random Forest</a:t>
            </a:r>
            <a:endParaRPr lang="zh-TW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F233BA-8107-ED9A-AFAF-4924B303B334}"/>
              </a:ext>
            </a:extLst>
          </p:cNvPr>
          <p:cNvSpPr txBox="1"/>
          <p:nvPr/>
        </p:nvSpPr>
        <p:spPr>
          <a:xfrm>
            <a:off x="5181600" y="1417638"/>
            <a:ext cx="281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Recall: 0.80</a:t>
            </a:r>
          </a:p>
          <a:p>
            <a:endParaRPr lang="en-US" altLang="zh-HK" dirty="0"/>
          </a:p>
          <a:p>
            <a:r>
              <a:rPr lang="en-US" altLang="zh-HK" dirty="0"/>
              <a:t>Precision: 0.43</a:t>
            </a:r>
          </a:p>
          <a:p>
            <a:endParaRPr lang="en-US" altLang="zh-HK" dirty="0"/>
          </a:p>
          <a:p>
            <a:r>
              <a:rPr lang="en-US" altLang="zh-HK" dirty="0"/>
              <a:t>AP: 0.66</a:t>
            </a:r>
            <a:endParaRPr lang="zh-HK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97336-2A85-A0E3-1EBB-10D5246277EC}"/>
              </a:ext>
            </a:extLst>
          </p:cNvPr>
          <p:cNvSpPr txBox="1"/>
          <p:nvPr/>
        </p:nvSpPr>
        <p:spPr>
          <a:xfrm>
            <a:off x="5257800" y="419100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Recall: 0.80</a:t>
            </a:r>
          </a:p>
          <a:p>
            <a:endParaRPr lang="en-US" altLang="zh-HK" dirty="0"/>
          </a:p>
          <a:p>
            <a:r>
              <a:rPr lang="en-US" altLang="zh-HK" dirty="0"/>
              <a:t>Precision: 0.40</a:t>
            </a:r>
          </a:p>
          <a:p>
            <a:endParaRPr lang="en-US" altLang="zh-HK" dirty="0"/>
          </a:p>
          <a:p>
            <a:r>
              <a:rPr lang="en-US" altLang="zh-HK" dirty="0"/>
              <a:t>AP: 0.68</a:t>
            </a:r>
          </a:p>
        </p:txBody>
      </p:sp>
      <p:pic>
        <p:nvPicPr>
          <p:cNvPr id="6" name="Content Placeholder 5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4469F1C4-C927-EF96-82F6-6F1D4476E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30044"/>
            <a:ext cx="3962400" cy="2686239"/>
          </a:xfrm>
        </p:spPr>
      </p:pic>
      <p:pic>
        <p:nvPicPr>
          <p:cNvPr id="9" name="Picture 8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CDAAC5C2-5965-007C-CEEC-39A8C4DD1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4086948"/>
            <a:ext cx="3886201" cy="264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01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c66daf58-3c46-4c48-8560-c485e881f7f9">english</DirectSourceMarket>
    <ApprovalStatus xmlns="c66daf58-3c46-4c48-8560-c485e881f7f9">In Progress</ApprovalStatus>
    <MarketSpecific xmlns="c66daf58-3c46-4c48-8560-c485e881f7f9" xsi:nil="true"/>
    <PrimaryImageGen xmlns="c66daf58-3c46-4c48-8560-c485e881f7f9">true</PrimaryImageGen>
    <ThumbnailAssetId xmlns="c66daf58-3c46-4c48-8560-c485e881f7f9" xsi:nil="true"/>
    <TPFriendlyName xmlns="c66daf58-3c46-4c48-8560-c485e881f7f9">Presentation for strategy recommendation</TPFriendlyName>
    <NumericId xmlns="c66daf58-3c46-4c48-8560-c485e881f7f9">-1</NumericId>
    <BusinessGroup xmlns="c66daf58-3c46-4c48-8560-c485e881f7f9" xsi:nil="true"/>
    <SourceTitle xmlns="c66daf58-3c46-4c48-8560-c485e881f7f9">Presentation for strategy recommendation</SourceTitle>
    <APEditor xmlns="c66daf58-3c46-4c48-8560-c485e881f7f9">
      <UserInfo>
        <DisplayName>REDMOND\v-luannv</DisplayName>
        <AccountId>234</AccountId>
        <AccountType/>
      </UserInfo>
    </APEditor>
    <OpenTemplate xmlns="c66daf58-3c46-4c48-8560-c485e881f7f9">true</OpenTemplate>
    <UALocComments xmlns="c66daf58-3c46-4c48-8560-c485e881f7f9" xsi:nil="true"/>
    <IntlLangReviewDate xmlns="c66daf58-3c46-4c48-8560-c485e881f7f9" xsi:nil="true"/>
    <ParentAssetId xmlns="c66daf58-3c46-4c48-8560-c485e881f7f9" xsi:nil="true"/>
    <PublishStatusLookup xmlns="c66daf58-3c46-4c48-8560-c485e881f7f9">
      <Value>88453</Value>
      <Value>441254</Value>
    </PublishStatusLookup>
    <LastPublishResultLookup xmlns="c66daf58-3c46-4c48-8560-c485e881f7f9" xsi:nil="true"/>
    <MachineTranslated xmlns="c66daf58-3c46-4c48-8560-c485e881f7f9" xsi:nil="true"/>
    <OriginalSourceMarket xmlns="c66daf58-3c46-4c48-8560-c485e881f7f9">english</OriginalSourceMarket>
    <APDescription xmlns="c66daf58-3c46-4c48-8560-c485e881f7f9" xsi:nil="true"/>
    <TPInstallLocation xmlns="c66daf58-3c46-4c48-8560-c485e881f7f9">{My Templates}</TPInstallLocation>
    <ClipArtFilename xmlns="c66daf58-3c46-4c48-8560-c485e881f7f9" xsi:nil="true"/>
    <ContentItem xmlns="c66daf58-3c46-4c48-8560-c485e881f7f9" xsi:nil="true"/>
    <PublishTargets xmlns="c66daf58-3c46-4c48-8560-c485e881f7f9">OfficeOnline</PublishTargets>
    <EditorialStatus xmlns="c66daf58-3c46-4c48-8560-c485e881f7f9" xsi:nil="true"/>
    <TPLaunchHelpLinkType xmlns="c66daf58-3c46-4c48-8560-c485e881f7f9">Template</TPLaunchHelpLinkType>
    <LastModifiedDateTime xmlns="c66daf58-3c46-4c48-8560-c485e881f7f9" xsi:nil="true"/>
    <TimesCloned xmlns="c66daf58-3c46-4c48-8560-c485e881f7f9" xsi:nil="true"/>
    <AssetStart xmlns="c66daf58-3c46-4c48-8560-c485e881f7f9">2009-06-17T13:46:01+00:00</AssetStart>
    <LastHandOff xmlns="c66daf58-3c46-4c48-8560-c485e881f7f9" xsi:nil="true"/>
    <Provider xmlns="c66daf58-3c46-4c48-8560-c485e881f7f9">EY006220130</Provider>
    <AcquiredFrom xmlns="c66daf58-3c46-4c48-8560-c485e881f7f9" xsi:nil="true"/>
    <ArtSampleDocs xmlns="c66daf58-3c46-4c48-8560-c485e881f7f9" xsi:nil="true"/>
    <UALocRecommendation xmlns="c66daf58-3c46-4c48-8560-c485e881f7f9">Localize</UALocRecommendation>
    <UACurrentWords xmlns="c66daf58-3c46-4c48-8560-c485e881f7f9">0</UACurrentWords>
    <TPClientViewer xmlns="c66daf58-3c46-4c48-8560-c485e881f7f9">Microsoft Office PowerPoint</TPClientViewer>
    <IsDeleted xmlns="c66daf58-3c46-4c48-8560-c485e881f7f9">false</IsDeleted>
    <UANotes xmlns="c66daf58-3c46-4c48-8560-c485e881f7f9">online only</UANotes>
    <ShowIn xmlns="c66daf58-3c46-4c48-8560-c485e881f7f9" xsi:nil="true"/>
    <TemplateStatus xmlns="c66daf58-3c46-4c48-8560-c485e881f7f9" xsi:nil="true"/>
    <VoteCount xmlns="c66daf58-3c46-4c48-8560-c485e881f7f9" xsi:nil="true"/>
    <CSXHash xmlns="c66daf58-3c46-4c48-8560-c485e881f7f9" xsi:nil="true"/>
    <AssetExpire xmlns="c66daf58-3c46-4c48-8560-c485e881f7f9">2100-01-01T00:00:00+00:00</AssetExpire>
    <DSATActionTaken xmlns="c66daf58-3c46-4c48-8560-c485e881f7f9" xsi:nil="true"/>
    <CSXSubmissionMarket xmlns="c66daf58-3c46-4c48-8560-c485e881f7f9" xsi:nil="true"/>
    <SubmitterId xmlns="c66daf58-3c46-4c48-8560-c485e881f7f9" xsi:nil="true"/>
    <TPExecutable xmlns="c66daf58-3c46-4c48-8560-c485e881f7f9" xsi:nil="true"/>
    <AssetType xmlns="c66daf58-3c46-4c48-8560-c485e881f7f9">TP</AssetType>
    <CSXUpdate xmlns="c66daf58-3c46-4c48-8560-c485e881f7f9">false</CSXUpdate>
    <BugNumber xmlns="c66daf58-3c46-4c48-8560-c485e881f7f9" xsi:nil="true"/>
    <ApprovalLog xmlns="c66daf58-3c46-4c48-8560-c485e881f7f9" xsi:nil="true"/>
    <CSXSubmissionDate xmlns="c66daf58-3c46-4c48-8560-c485e881f7f9" xsi:nil="true"/>
    <Milestone xmlns="c66daf58-3c46-4c48-8560-c485e881f7f9" xsi:nil="true"/>
    <OriginAsset xmlns="c66daf58-3c46-4c48-8560-c485e881f7f9" xsi:nil="true"/>
    <TPComponent xmlns="c66daf58-3c46-4c48-8560-c485e881f7f9">PPTFiles</TPComponent>
    <Component xmlns="8e8ea6d1-e150-4704-b47c-0a92d6aed386" xsi:nil="true"/>
    <Description0 xmlns="8e8ea6d1-e150-4704-b47c-0a92d6aed386" xsi:nil="true"/>
    <AssetId xmlns="c66daf58-3c46-4c48-8560-c485e881f7f9">TP010167129</AssetId>
    <TPLaunchHelpLink xmlns="c66daf58-3c46-4c48-8560-c485e881f7f9" xsi:nil="true"/>
    <TPApplication xmlns="c66daf58-3c46-4c48-8560-c485e881f7f9">PowerPoint</TPApplication>
    <IntlLocPriority xmlns="c66daf58-3c46-4c48-8560-c485e881f7f9" xsi:nil="true"/>
    <PlannedPubDate xmlns="c66daf58-3c46-4c48-8560-c485e881f7f9" xsi:nil="true"/>
    <IntlLangReviewer xmlns="c66daf58-3c46-4c48-8560-c485e881f7f9" xsi:nil="true"/>
    <CrawlForDependencies xmlns="c66daf58-3c46-4c48-8560-c485e881f7f9">false</CrawlForDependencies>
    <HandoffToMSDN xmlns="c66daf58-3c46-4c48-8560-c485e881f7f9" xsi:nil="true"/>
    <TrustLevel xmlns="c66daf58-3c46-4c48-8560-c485e881f7f9">1 Microsoft Managed Content</TrustLevel>
    <IsSearchable xmlns="c66daf58-3c46-4c48-8560-c485e881f7f9">false</IsSearchable>
    <TPNamespace xmlns="c66daf58-3c46-4c48-8560-c485e881f7f9">POWERPNT</TPNamespace>
    <Markets xmlns="c66daf58-3c46-4c48-8560-c485e881f7f9"/>
    <AverageRating xmlns="c66daf58-3c46-4c48-8560-c485e881f7f9" xsi:nil="true"/>
    <UAProjectedTotalWords xmlns="c66daf58-3c46-4c48-8560-c485e881f7f9" xsi:nil="true"/>
    <IntlLangReview xmlns="c66daf58-3c46-4c48-8560-c485e881f7f9" xsi:nil="true"/>
    <OutputCachingOn xmlns="c66daf58-3c46-4c48-8560-c485e881f7f9">false</OutputCachingOn>
    <TPCommandLine xmlns="c66daf58-3c46-4c48-8560-c485e881f7f9">{PP} /n {FilePath}</TPCommandLine>
    <TPAppVersion xmlns="c66daf58-3c46-4c48-8560-c485e881f7f9">11</TPAppVersion>
    <APAuthor xmlns="c66daf58-3c46-4c48-8560-c485e881f7f9">
      <UserInfo>
        <DisplayName>REDMOND\cynvey</DisplayName>
        <AccountId>252</AccountId>
        <AccountType/>
      </UserInfo>
    </APAuthor>
    <EditorialTags xmlns="c66daf58-3c46-4c48-8560-c485e881f7f9" xsi:nil="true"/>
    <OOCacheId xmlns="c66daf58-3c46-4c48-8560-c485e881f7f9" xsi:nil="true"/>
    <PolicheckWords xmlns="c66daf58-3c46-4c48-8560-c485e881f7f9" xsi:nil="true"/>
    <LegacyData xmlns="c66daf58-3c46-4c48-8560-c485e881f7f9" xsi:nil="true"/>
    <Downloads xmlns="c66daf58-3c46-4c48-8560-c485e881f7f9">0</Downloads>
    <TemplateTemplateType xmlns="c66daf58-3c46-4c48-8560-c485e881f7f9">PowerPoint 2003 Default</TemplateTemplateType>
    <FriendlyTitle xmlns="c66daf58-3c46-4c48-8560-c485e881f7f9" xsi:nil="true"/>
    <Providers xmlns="c66daf58-3c46-4c48-8560-c485e881f7f9" xsi:nil="true"/>
    <Manager xmlns="c66daf58-3c46-4c48-8560-c485e881f7f9" xsi:nil="true"/>
    <LocComments xmlns="c66daf58-3c46-4c48-8560-c485e881f7f9" xsi:nil="true"/>
    <LocRecommendedHandoff xmlns="c66daf58-3c46-4c48-8560-c485e881f7f9" xsi:nil="true"/>
    <LocalizationTagsTaxHTField0 xmlns="c66daf58-3c46-4c48-8560-c485e881f7f9">
      <Terms xmlns="http://schemas.microsoft.com/office/infopath/2007/PartnerControls"/>
    </LocalizationTagsTaxHTField0>
    <ScenarioTagsTaxHTField0 xmlns="c66daf58-3c46-4c48-8560-c485e881f7f9">
      <Terms xmlns="http://schemas.microsoft.com/office/infopath/2007/PartnerControls"/>
    </ScenarioTagsTaxHTField0>
    <LocOverallHandbackStatusLookup xmlns="c66daf58-3c46-4c48-8560-c485e881f7f9" xsi:nil="true"/>
    <CampaignTagsTaxHTField0 xmlns="c66daf58-3c46-4c48-8560-c485e881f7f9">
      <Terms xmlns="http://schemas.microsoft.com/office/infopath/2007/PartnerControls"/>
    </CampaignTagsTaxHTField0>
    <LocOverallPublishStatusLookup xmlns="c66daf58-3c46-4c48-8560-c485e881f7f9" xsi:nil="true"/>
    <LocProcessedForMarketsLookup xmlns="c66daf58-3c46-4c48-8560-c485e881f7f9" xsi:nil="true"/>
    <LocLastLocAttemptVersionLookup xmlns="c66daf58-3c46-4c48-8560-c485e881f7f9">42607</LocLastLocAttemptVersionLookup>
    <LocNewPublishedVersionLookup xmlns="c66daf58-3c46-4c48-8560-c485e881f7f9" xsi:nil="true"/>
    <FeatureTagsTaxHTField0 xmlns="c66daf58-3c46-4c48-8560-c485e881f7f9">
      <Terms xmlns="http://schemas.microsoft.com/office/infopath/2007/PartnerControls"/>
    </FeatureTagsTaxHTField0>
    <LocOverallLocStatusLookup xmlns="c66daf58-3c46-4c48-8560-c485e881f7f9" xsi:nil="true"/>
    <LocOverallPreviewStatusLookup xmlns="c66daf58-3c46-4c48-8560-c485e881f7f9" xsi:nil="true"/>
    <LocPublishedLinkedAssetsLookup xmlns="c66daf58-3c46-4c48-8560-c485e881f7f9" xsi:nil="true"/>
    <BlockPublish xmlns="c66daf58-3c46-4c48-8560-c485e881f7f9" xsi:nil="true"/>
    <InternalTagsTaxHTField0 xmlns="c66daf58-3c46-4c48-8560-c485e881f7f9">
      <Terms xmlns="http://schemas.microsoft.com/office/infopath/2007/PartnerControls"/>
    </InternalTagsTaxHTField0>
    <RecommendationsModifier xmlns="c66daf58-3c46-4c48-8560-c485e881f7f9" xsi:nil="true"/>
    <LocManualTestRequired xmlns="c66daf58-3c46-4c48-8560-c485e881f7f9" xsi:nil="true"/>
    <LocProcessedForHandoffsLookup xmlns="c66daf58-3c46-4c48-8560-c485e881f7f9" xsi:nil="true"/>
    <LocLastLocAttemptVersionTypeLookup xmlns="c66daf58-3c46-4c48-8560-c485e881f7f9" xsi:nil="true"/>
    <LocPublishedDependentAssetsLookup xmlns="c66daf58-3c46-4c48-8560-c485e881f7f9" xsi:nil="true"/>
    <TaxCatchAll xmlns="c66daf58-3c46-4c48-8560-c485e881f7f9"/>
    <OriginalRelease xmlns="c66daf58-3c46-4c48-8560-c485e881f7f9">14</OriginalRelease>
    <LocMarketGroupTiers2 xmlns="c66daf58-3c46-4c48-8560-c485e881f7f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9D4095AFEE790E42B52CF3AD35B999BF040086E71550AC00CE488731BAE03648ABFB" ma:contentTypeVersion="69" ma:contentTypeDescription="Create a new document." ma:contentTypeScope="" ma:versionID="19c8e0d4ec850202fc84bb6df7d27d5a">
  <xsd:schema xmlns:xsd="http://www.w3.org/2001/XMLSchema" xmlns:xs="http://www.w3.org/2001/XMLSchema" xmlns:p="http://schemas.microsoft.com/office/2006/metadata/properties" xmlns:ns2="c66daf58-3c46-4c48-8560-c485e881f7f9" xmlns:ns3="8e8ea6d1-e150-4704-b47c-0a92d6aed386" targetNamespace="http://schemas.microsoft.com/office/2006/metadata/properties" ma:root="true" ma:fieldsID="61474f05e94678c8e4bfc6326c72eb04" ns2:_="" ns3:_="">
    <xsd:import namespace="c66daf58-3c46-4c48-8560-c485e881f7f9"/>
    <xsd:import namespace="8e8ea6d1-e150-4704-b47c-0a92d6aed386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6daf58-3c46-4c48-8560-c485e881f7f9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7395a81f-9577-418e-910a-32f7a61cddb7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5EEE958E-8061-4FA6-908C-FF1913BBCE99}" ma:internalName="CSXSubmissionMarket" ma:readOnly="false" ma:showField="MarketName" ma:web="c66daf58-3c46-4c48-8560-c485e881f7f9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c3aa597f-d352-4d18-b6bb-dd7b199309e2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4424DF09-D473-47CB-8F99-CE4C88C30A56}" ma:internalName="InProjectListLookup" ma:readOnly="true" ma:showField="InProjectList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c392861a-3365-44e0-a108-b907e1530f9f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4424DF09-D473-47CB-8F99-CE4C88C30A56}" ma:internalName="LastCompleteVersionLookup" ma:readOnly="true" ma:showField="LastCompleteVersion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4424DF09-D473-47CB-8F99-CE4C88C30A56}" ma:internalName="LastPreviewErrorLookup" ma:readOnly="true" ma:showField="LastPreviewError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4424DF09-D473-47CB-8F99-CE4C88C30A56}" ma:internalName="LastPreviewResultLookup" ma:readOnly="true" ma:showField="LastPreviewResult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4424DF09-D473-47CB-8F99-CE4C88C30A56}" ma:internalName="LastPreviewAttemptDateLookup" ma:readOnly="true" ma:showField="LastPreviewAttemptDat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4424DF09-D473-47CB-8F99-CE4C88C30A56}" ma:internalName="LastPreviewedByLookup" ma:readOnly="true" ma:showField="LastPreviewedBy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4424DF09-D473-47CB-8F99-CE4C88C30A56}" ma:internalName="LastPreviewTimeLookup" ma:readOnly="true" ma:showField="LastPreviewTim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4424DF09-D473-47CB-8F99-CE4C88C30A56}" ma:internalName="LastPreviewVersionLookup" ma:readOnly="true" ma:showField="LastPreviewVersion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4424DF09-D473-47CB-8F99-CE4C88C30A56}" ma:internalName="LastPublishErrorLookup" ma:readOnly="true" ma:showField="LastPublishError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4424DF09-D473-47CB-8F99-CE4C88C30A56}" ma:internalName="LastPublishResultLookup" ma:readOnly="true" ma:showField="LastPublishResult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4424DF09-D473-47CB-8F99-CE4C88C30A56}" ma:internalName="LastPublishAttemptDateLookup" ma:readOnly="true" ma:showField="LastPublishAttemptDat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4424DF09-D473-47CB-8F99-CE4C88C30A56}" ma:internalName="LastPublishedByLookup" ma:readOnly="true" ma:showField="LastPublishedBy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4424DF09-D473-47CB-8F99-CE4C88C30A56}" ma:internalName="LastPublishTimeLookup" ma:readOnly="true" ma:showField="LastPublishTim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4424DF09-D473-47CB-8F99-CE4C88C30A56}" ma:internalName="LastPublishVersionLookup" ma:readOnly="true" ma:showField="LastPublishVersion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02123C9-D1B3-425D-A38A-7FDEACDA3FC6}" ma:internalName="LocLastLocAttemptVersionLookup" ma:readOnly="false" ma:showField="LastLocAttemptVersion" ma:web="c66daf58-3c46-4c48-8560-c485e881f7f9">
      <xsd:simpleType>
        <xsd:restriction base="dms:Lookup"/>
      </xsd:simpleType>
    </xsd:element>
    <xsd:element name="LocLastLocAttemptVersionTypeLookup" ma:index="72" nillable="true" ma:displayName="Loc Last Loc Attempt Version Type" ma:default="" ma:list="{B02123C9-D1B3-425D-A38A-7FDEACDA3FC6}" ma:internalName="LocLastLocAttemptVersionTypeLookup" ma:readOnly="true" ma:showField="LastLocAttemptVersionType" ma:web="c66daf58-3c46-4c48-8560-c485e881f7f9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02123C9-D1B3-425D-A38A-7FDEACDA3FC6}" ma:internalName="LocNewPublishedVersionLookup" ma:readOnly="true" ma:showField="NewPublishedVersion" ma:web="c66daf58-3c46-4c48-8560-c485e881f7f9">
      <xsd:simpleType>
        <xsd:restriction base="dms:Lookup"/>
      </xsd:simpleType>
    </xsd:element>
    <xsd:element name="LocOverallHandbackStatusLookup" ma:index="76" nillable="true" ma:displayName="Loc Overall Handback Status" ma:default="" ma:list="{B02123C9-D1B3-425D-A38A-7FDEACDA3FC6}" ma:internalName="LocOverallHandbackStatusLookup" ma:readOnly="true" ma:showField="OverallHandbackStatus" ma:web="c66daf58-3c46-4c48-8560-c485e881f7f9">
      <xsd:simpleType>
        <xsd:restriction base="dms:Lookup"/>
      </xsd:simpleType>
    </xsd:element>
    <xsd:element name="LocOverallLocStatusLookup" ma:index="77" nillable="true" ma:displayName="Loc Overall Localize Status" ma:default="" ma:list="{B02123C9-D1B3-425D-A38A-7FDEACDA3FC6}" ma:internalName="LocOverallLocStatusLookup" ma:readOnly="true" ma:showField="OverallLocStatus" ma:web="c66daf58-3c46-4c48-8560-c485e881f7f9">
      <xsd:simpleType>
        <xsd:restriction base="dms:Lookup"/>
      </xsd:simpleType>
    </xsd:element>
    <xsd:element name="LocOverallPreviewStatusLookup" ma:index="78" nillable="true" ma:displayName="Loc Overall Preview Status" ma:default="" ma:list="{B02123C9-D1B3-425D-A38A-7FDEACDA3FC6}" ma:internalName="LocOverallPreviewStatusLookup" ma:readOnly="true" ma:showField="OverallPreviewStatus" ma:web="c66daf58-3c46-4c48-8560-c485e881f7f9">
      <xsd:simpleType>
        <xsd:restriction base="dms:Lookup"/>
      </xsd:simpleType>
    </xsd:element>
    <xsd:element name="LocOverallPublishStatusLookup" ma:index="79" nillable="true" ma:displayName="Loc Overall Publish Status" ma:default="" ma:list="{B02123C9-D1B3-425D-A38A-7FDEACDA3FC6}" ma:internalName="LocOverallPublishStatusLookup" ma:readOnly="true" ma:showField="OverallPublishStatus" ma:web="c66daf58-3c46-4c48-8560-c485e881f7f9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02123C9-D1B3-425D-A38A-7FDEACDA3FC6}" ma:internalName="LocProcessedForHandoffsLookup" ma:readOnly="true" ma:showField="ProcessedForHandoffs" ma:web="c66daf58-3c46-4c48-8560-c485e881f7f9">
      <xsd:simpleType>
        <xsd:restriction base="dms:Lookup"/>
      </xsd:simpleType>
    </xsd:element>
    <xsd:element name="LocProcessedForMarketsLookup" ma:index="82" nillable="true" ma:displayName="Loc Processed For Markets" ma:default="" ma:list="{B02123C9-D1B3-425D-A38A-7FDEACDA3FC6}" ma:internalName="LocProcessedForMarketsLookup" ma:readOnly="true" ma:showField="ProcessedForMarkets" ma:web="c66daf58-3c46-4c48-8560-c485e881f7f9">
      <xsd:simpleType>
        <xsd:restriction base="dms:Lookup"/>
      </xsd:simpleType>
    </xsd:element>
    <xsd:element name="LocPublishedDependentAssetsLookup" ma:index="83" nillable="true" ma:displayName="Loc Published Dependent Assets" ma:default="" ma:list="{B02123C9-D1B3-425D-A38A-7FDEACDA3FC6}" ma:internalName="LocPublishedDependentAssetsLookup" ma:readOnly="true" ma:showField="PublishedDependentAssets" ma:web="c66daf58-3c46-4c48-8560-c485e881f7f9">
      <xsd:simpleType>
        <xsd:restriction base="dms:Lookup"/>
      </xsd:simpleType>
    </xsd:element>
    <xsd:element name="LocPublishedLinkedAssetsLookup" ma:index="84" nillable="true" ma:displayName="Loc Published Linked Assets" ma:default="" ma:list="{B02123C9-D1B3-425D-A38A-7FDEACDA3FC6}" ma:internalName="LocPublishedLinkedAssetsLookup" ma:readOnly="true" ma:showField="PublishedLinkedAssets" ma:web="c66daf58-3c46-4c48-8560-c485e881f7f9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8612d4a4-f894-4474-9fef-d579f90c35e1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5EEE958E-8061-4FA6-908C-FF1913BBCE99}" ma:internalName="Markets" ma:readOnly="false" ma:showField="MarketNam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4424DF09-D473-47CB-8F99-CE4C88C30A56}" ma:internalName="NumOfRatingsLookup" ma:readOnly="true" ma:showField="NumOfRatings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4424DF09-D473-47CB-8F99-CE4C88C30A56}" ma:internalName="PublishStatusLookup" ma:readOnly="false" ma:showField="PublishStatus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8e26204e-beeb-4929-ac8b-f970debed3f2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a0cdb01e-f835-423d-bf84-41ea51f83b24}" ma:internalName="TaxCatchAll" ma:showField="CatchAllData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a0cdb01e-f835-423d-bf84-41ea51f83b24}" ma:internalName="TaxCatchAllLabel" ma:readOnly="true" ma:showField="CatchAllDataLabel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ea6d1-e150-4704-b47c-0a92d6aed386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C8CBE6-9235-4677-A72F-5F7B6ABD45F7}">
  <ds:schemaRefs>
    <ds:schemaRef ds:uri="http://schemas.microsoft.com/office/2006/metadata/properties"/>
    <ds:schemaRef ds:uri="http://schemas.microsoft.com/office/infopath/2007/PartnerControls"/>
    <ds:schemaRef ds:uri="c66daf58-3c46-4c48-8560-c485e881f7f9"/>
    <ds:schemaRef ds:uri="8e8ea6d1-e150-4704-b47c-0a92d6aed386"/>
  </ds:schemaRefs>
</ds:datastoreItem>
</file>

<file path=customXml/itemProps2.xml><?xml version="1.0" encoding="utf-8"?>
<ds:datastoreItem xmlns:ds="http://schemas.openxmlformats.org/officeDocument/2006/customXml" ds:itemID="{47878F0D-8F5E-4179-B863-A8E34C6815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2B2AC3-5230-4C94-A24B-B267E46EAD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6daf58-3c46-4c48-8560-c485e881f7f9"/>
    <ds:schemaRef ds:uri="8e8ea6d1-e150-4704-b47c-0a92d6aed3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策略建議簡報</Template>
  <TotalTime>106</TotalTime>
  <Words>232</Words>
  <Application>Microsoft Office PowerPoint</Application>
  <PresentationFormat>On-screen Show (4:3)</PresentationFormat>
  <Paragraphs>65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Verdana</vt:lpstr>
      <vt:lpstr>Wingdings 2</vt:lpstr>
      <vt:lpstr>Solstice</vt:lpstr>
      <vt:lpstr>Bank Customer Churn Prediction</vt:lpstr>
      <vt:lpstr>Business Objective:</vt:lpstr>
      <vt:lpstr>Exploratory Data Analysis</vt:lpstr>
      <vt:lpstr>Exploratory Data Analysis</vt:lpstr>
      <vt:lpstr>Data Cleaning and Transformation</vt:lpstr>
      <vt:lpstr>Data Cleaning and Transformation</vt:lpstr>
      <vt:lpstr>Data Cleaning and Transformation</vt:lpstr>
      <vt:lpstr>Logistic Regression and KNN</vt:lpstr>
      <vt:lpstr>Bagged Tree and Random Forest</vt:lpstr>
      <vt:lpstr>Metrics Table</vt:lpstr>
      <vt:lpstr>Feature Importance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Customer Churn Prediction</dc:title>
  <dc:creator>Jason Yu</dc:creator>
  <cp:lastModifiedBy>Jason Yu</cp:lastModifiedBy>
  <cp:revision>25</cp:revision>
  <dcterms:created xsi:type="dcterms:W3CDTF">2023-04-23T19:01:02Z</dcterms:created>
  <dcterms:modified xsi:type="dcterms:W3CDTF">2023-04-25T02:38:20Z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0x0101009D4095AFEE790E42B52CF3AD35B999BF040086E71550AC00CE488731BAE03648ABFB</vt:lpwstr>
  </property>
  <property fmtid="{D5CDD505-2E9C-101B-9397-08002B2CF9AE}" pid="3" name="ImageGenCounter">
    <vt:i4>0</vt:i4>
  </property>
  <property fmtid="{D5CDD505-2E9C-101B-9397-08002B2CF9AE}" pid="4" name="PolicheckStatus">
    <vt:i4>0</vt:i4>
  </property>
  <property fmtid="{D5CDD505-2E9C-101B-9397-08002B2CF9AE}" pid="5" name="ImageGenStatus">
    <vt:i4>0</vt:i4>
  </property>
  <property fmtid="{D5CDD505-2E9C-101B-9397-08002B2CF9AE}" pid="6" name="Applications">
    <vt:lpwstr>67;#Template 12;#53;#PowerPoint 12;#407;#PowerPoint 14</vt:lpwstr>
  </property>
  <property fmtid="{D5CDD505-2E9C-101B-9397-08002B2CF9AE}" pid="7" name="PolicheckCounter">
    <vt:i4>0</vt:i4>
  </property>
  <property fmtid="{D5CDD505-2E9C-101B-9397-08002B2CF9AE}" pid="8" name="APTrustLevel">
    <vt:r8>1</vt:r8>
  </property>
  <property fmtid="{D5CDD505-2E9C-101B-9397-08002B2CF9AE}" pid="9" name="Order">
    <vt:r8>4615100</vt:r8>
  </property>
</Properties>
</file>