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3" r:id="rId4"/>
  </p:sldMasterIdLst>
  <p:notesMasterIdLst>
    <p:notesMasterId r:id="rId25"/>
  </p:notesMasterIdLst>
  <p:sldIdLst>
    <p:sldId id="256" r:id="rId5"/>
    <p:sldId id="257" r:id="rId6"/>
    <p:sldId id="347" r:id="rId7"/>
    <p:sldId id="264" r:id="rId8"/>
    <p:sldId id="348" r:id="rId9"/>
    <p:sldId id="266" r:id="rId10"/>
    <p:sldId id="270" r:id="rId11"/>
    <p:sldId id="269" r:id="rId12"/>
    <p:sldId id="350" r:id="rId13"/>
    <p:sldId id="343" r:id="rId14"/>
    <p:sldId id="342" r:id="rId15"/>
    <p:sldId id="344" r:id="rId16"/>
    <p:sldId id="271" r:id="rId17"/>
    <p:sldId id="345" r:id="rId18"/>
    <p:sldId id="346" r:id="rId19"/>
    <p:sldId id="351" r:id="rId20"/>
    <p:sldId id="349" r:id="rId21"/>
    <p:sldId id="352" r:id="rId22"/>
    <p:sldId id="353" r:id="rId23"/>
    <p:sldId id="315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E6311-B996-4100-CC6B-C77E19ADBFE5}" v="164" dt="2023-05-01T17:22:52.439"/>
    <p1510:client id="{29B5C071-59A8-9B66-1DC0-A87C2762D2F1}" v="207" dt="2023-05-01T20:40:16.407"/>
    <p1510:client id="{4D12B9EB-2A4D-FC8E-8B15-865B6A539CB6}" v="1402" dt="2023-05-01T20:52:54.286"/>
    <p1510:client id="{59A948A5-3F1D-C593-CFEE-801CCF60BADD}" v="7" dt="2023-05-01T03:51:51.221"/>
    <p1510:client id="{6A580AE0-3720-89DE-88F0-6EC26EEEDEB8}" v="246" dt="2023-05-01T03:03:52.803"/>
    <p1510:client id="{6C90EF9C-5C61-D944-787E-FF488350AF13}" v="230" dt="2023-05-01T12:26:46.468"/>
    <p1510:client id="{777523F6-5B9F-FDDF-4FDC-F93C147D3666}" v="52" dt="2023-05-01T03:10:13.495"/>
    <p1510:client id="{9CAA88A2-3B0D-110C-E2FD-EDEB76167D1B}" v="1" dt="2023-05-01T12:59:04.933"/>
    <p1510:client id="{AAB45E0D-93FC-4549-3B45-E4A057CDAC16}" v="2" dt="2023-05-01T02:50:40.103"/>
    <p1510:client id="{CA91A385-C86A-3CAF-70E2-DD43D45F5B71}" v="2364" dt="2023-05-01T21:25:01.959"/>
    <p1510:client id="{DC6FF880-29E9-E8A4-1118-7DBC77195557}" v="129" vWet="131" dt="2023-05-01T21:26:09.319"/>
    <p1510:client id="{DDC158A9-981A-4599-8DE9-A9FC97AFA96A}" v="1049" dt="2023-05-01T21:34:33.686"/>
    <p1510:client id="{E65C9483-4994-0C4A-7436-095C48152C04}" v="125" dt="2023-05-01T04:14:56.793"/>
    <p1510:client id="{EB380E2C-0CFE-8389-950C-2B4C3057D4F2}" v="22" dt="2023-05-01T15:41:18.032"/>
  </p1510:revLst>
</p1510:revInfo>
</file>

<file path=ppt/tableStyles.xml><?xml version="1.0" encoding="utf-8"?>
<a:tblStyleLst xmlns:a="http://schemas.openxmlformats.org/drawingml/2006/main" def="{BEC9BA53-E45C-446E-8191-0D793A19D2FE}">
  <a:tblStyle styleId="{BEC9BA53-E45C-446E-8191-0D793A19D2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509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20f6c89457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20f6c89457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20f6c89457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20f6c89457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378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20f6c89457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20f6c89457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788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20f6c89457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20f6c89457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381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853034354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853034354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799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853034354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853034354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8336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853034354b_0_24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853034354b_0_24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53034354b_0_2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53034354b_0_2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53034354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53034354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53034354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53034354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209571f4d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209571f4d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63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840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2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bit.ly/2TtBDfr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996375" y="1623775"/>
            <a:ext cx="3158700" cy="27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896525" y="1623775"/>
            <a:ext cx="3158700" cy="27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400" u="sng">
                <a:solidFill>
                  <a:schemeClr val="dk2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2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996375" y="1623775"/>
            <a:ext cx="3158700" cy="30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1142343">
            <a:off x="6222976" y="2291982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1920292">
            <a:off x="925352" y="1011382"/>
            <a:ext cx="2068424" cy="177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2426100" y="1386676"/>
            <a:ext cx="4291800" cy="24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>
            <a:spLocks noGrp="1"/>
          </p:cNvSpPr>
          <p:nvPr>
            <p:ph type="title" hasCustomPrompt="1"/>
          </p:nvPr>
        </p:nvSpPr>
        <p:spPr>
          <a:xfrm>
            <a:off x="5040600" y="1012388"/>
            <a:ext cx="28260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4973225" y="3061013"/>
            <a:ext cx="3006900" cy="10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2"/>
          </p:nvPr>
        </p:nvSpPr>
        <p:spPr>
          <a:xfrm>
            <a:off x="4973225" y="2278000"/>
            <a:ext cx="30069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7123"/>
          <a:stretch/>
        </p:blipFill>
        <p:spPr>
          <a:xfrm>
            <a:off x="3685063" y="388513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4996075" y="999550"/>
            <a:ext cx="2749500" cy="11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 rot="-321082">
            <a:off x="5129970" y="3250327"/>
            <a:ext cx="2280640" cy="9247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0822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948000" y="2519950"/>
            <a:ext cx="3224400" cy="12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948000" y="1218000"/>
            <a:ext cx="2755800" cy="12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SECTION_TITLE_AND_DESCRIPTION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1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title" idx="2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3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 idx="4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ubTitle" idx="5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  <a:defRPr sz="950">
                <a:solidFill>
                  <a:schemeClr val="dk2"/>
                </a:solidFill>
              </a:defRPr>
            </a:lvl1pPr>
            <a:lvl2pPr marL="914400" lvl="1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SECTION_TITLE_AND_DESCRIPTION_1_1_4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628589" y="2942625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1"/>
          </p:nvPr>
        </p:nvSpPr>
        <p:spPr>
          <a:xfrm>
            <a:off x="3628600" y="3303578"/>
            <a:ext cx="23331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 idx="2"/>
          </p:nvPr>
        </p:nvSpPr>
        <p:spPr>
          <a:xfrm>
            <a:off x="1295503" y="2130949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3"/>
          </p:nvPr>
        </p:nvSpPr>
        <p:spPr>
          <a:xfrm>
            <a:off x="1295511" y="2491901"/>
            <a:ext cx="23331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title" idx="4"/>
          </p:nvPr>
        </p:nvSpPr>
        <p:spPr>
          <a:xfrm>
            <a:off x="5964918" y="2130948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5"/>
          </p:nvPr>
        </p:nvSpPr>
        <p:spPr>
          <a:xfrm>
            <a:off x="5964925" y="2491900"/>
            <a:ext cx="23331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title" idx="6"/>
          </p:nvPr>
        </p:nvSpPr>
        <p:spPr>
          <a:xfrm>
            <a:off x="2569750" y="711175"/>
            <a:ext cx="40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800975" y="2010025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1"/>
          </p:nvPr>
        </p:nvSpPr>
        <p:spPr>
          <a:xfrm>
            <a:off x="801101" y="2389868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title" idx="2"/>
          </p:nvPr>
        </p:nvSpPr>
        <p:spPr>
          <a:xfrm>
            <a:off x="5850883" y="2010025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3"/>
          </p:nvPr>
        </p:nvSpPr>
        <p:spPr>
          <a:xfrm>
            <a:off x="5850880" y="2389875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title" idx="4"/>
          </p:nvPr>
        </p:nvSpPr>
        <p:spPr>
          <a:xfrm>
            <a:off x="800975" y="3449700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ubTitle" idx="5"/>
          </p:nvPr>
        </p:nvSpPr>
        <p:spPr>
          <a:xfrm>
            <a:off x="801101" y="3838273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title" idx="6"/>
          </p:nvPr>
        </p:nvSpPr>
        <p:spPr>
          <a:xfrm>
            <a:off x="5850883" y="3449699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7"/>
          </p:nvPr>
        </p:nvSpPr>
        <p:spPr>
          <a:xfrm>
            <a:off x="5850880" y="3838276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IG_NUMBER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>
            <a:spLocks noGrp="1"/>
          </p:cNvSpPr>
          <p:nvPr>
            <p:ph type="title" hasCustomPrompt="1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0"/>
          <p:cNvSpPr txBox="1">
            <a:spLocks noGrp="1"/>
          </p:cNvSpPr>
          <p:nvPr>
            <p:ph type="subTitle" idx="1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title" idx="2" hasCustomPrompt="1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0"/>
          <p:cNvSpPr txBox="1">
            <a:spLocks noGrp="1"/>
          </p:cNvSpPr>
          <p:nvPr>
            <p:ph type="subTitle" idx="3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title" idx="4" hasCustomPrompt="1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2" name="Google Shape;192;p30"/>
          <p:cNvSpPr txBox="1">
            <a:spLocks noGrp="1"/>
          </p:cNvSpPr>
          <p:nvPr>
            <p:ph type="subTitle" idx="5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IG_NUMBER_1_3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>
            <a:spLocks noGrp="1"/>
          </p:cNvSpPr>
          <p:nvPr>
            <p:ph type="title" hasCustomPrompt="1"/>
          </p:nvPr>
        </p:nvSpPr>
        <p:spPr>
          <a:xfrm>
            <a:off x="5097100" y="965775"/>
            <a:ext cx="30420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1"/>
          <p:cNvSpPr txBox="1">
            <a:spLocks noGrp="1"/>
          </p:cNvSpPr>
          <p:nvPr>
            <p:ph type="subTitle" idx="1"/>
          </p:nvPr>
        </p:nvSpPr>
        <p:spPr>
          <a:xfrm>
            <a:off x="5097050" y="1461113"/>
            <a:ext cx="3042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title" idx="2" hasCustomPrompt="1"/>
          </p:nvPr>
        </p:nvSpPr>
        <p:spPr>
          <a:xfrm>
            <a:off x="5097100" y="2148512"/>
            <a:ext cx="30420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9" name="Google Shape;199;p31"/>
          <p:cNvSpPr txBox="1">
            <a:spLocks noGrp="1"/>
          </p:cNvSpPr>
          <p:nvPr>
            <p:ph type="subTitle" idx="3"/>
          </p:nvPr>
        </p:nvSpPr>
        <p:spPr>
          <a:xfrm>
            <a:off x="5097050" y="2643851"/>
            <a:ext cx="3042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title" idx="4" hasCustomPrompt="1"/>
          </p:nvPr>
        </p:nvSpPr>
        <p:spPr>
          <a:xfrm>
            <a:off x="5097100" y="3331249"/>
            <a:ext cx="30420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5"/>
          </p:nvPr>
        </p:nvSpPr>
        <p:spPr>
          <a:xfrm>
            <a:off x="5097050" y="3826588"/>
            <a:ext cx="3042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6"/>
          </p:nvPr>
        </p:nvSpPr>
        <p:spPr>
          <a:xfrm>
            <a:off x="1002325" y="711175"/>
            <a:ext cx="3042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BIG_NUMBER_1_2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>
            <a:spLocks noGrp="1"/>
          </p:cNvSpPr>
          <p:nvPr>
            <p:ph type="title" hasCustomPrompt="1"/>
          </p:nvPr>
        </p:nvSpPr>
        <p:spPr>
          <a:xfrm>
            <a:off x="2216050" y="11412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32"/>
          <p:cNvSpPr txBox="1">
            <a:spLocks noGrp="1"/>
          </p:cNvSpPr>
          <p:nvPr>
            <p:ph type="subTitle" idx="1"/>
          </p:nvPr>
        </p:nvSpPr>
        <p:spPr>
          <a:xfrm>
            <a:off x="2216050" y="1740988"/>
            <a:ext cx="21012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2" hasCustomPrompt="1"/>
          </p:nvPr>
        </p:nvSpPr>
        <p:spPr>
          <a:xfrm>
            <a:off x="2216050" y="2830963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3"/>
          </p:nvPr>
        </p:nvSpPr>
        <p:spPr>
          <a:xfrm>
            <a:off x="2216050" y="3430676"/>
            <a:ext cx="21012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title" idx="4" hasCustomPrompt="1"/>
          </p:nvPr>
        </p:nvSpPr>
        <p:spPr>
          <a:xfrm>
            <a:off x="6348050" y="2830963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1" name="Google Shape;211;p32"/>
          <p:cNvSpPr txBox="1">
            <a:spLocks noGrp="1"/>
          </p:cNvSpPr>
          <p:nvPr>
            <p:ph type="subTitle" idx="5"/>
          </p:nvPr>
        </p:nvSpPr>
        <p:spPr>
          <a:xfrm>
            <a:off x="6348050" y="3430676"/>
            <a:ext cx="21012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title" idx="6" hasCustomPrompt="1"/>
          </p:nvPr>
        </p:nvSpPr>
        <p:spPr>
          <a:xfrm>
            <a:off x="6348050" y="11412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3" name="Google Shape;213;p32"/>
          <p:cNvSpPr txBox="1">
            <a:spLocks noGrp="1"/>
          </p:cNvSpPr>
          <p:nvPr>
            <p:ph type="subTitle" idx="7"/>
          </p:nvPr>
        </p:nvSpPr>
        <p:spPr>
          <a:xfrm>
            <a:off x="6348050" y="1740988"/>
            <a:ext cx="21012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SECTION_TITLE_AND_DESCRIPTION_1_1_2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subTitle" idx="1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33"/>
          <p:cNvSpPr txBox="1">
            <a:spLocks noGrp="1"/>
          </p:cNvSpPr>
          <p:nvPr>
            <p:ph type="title" idx="2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0" name="Google Shape;220;p33"/>
          <p:cNvSpPr txBox="1">
            <a:spLocks noGrp="1"/>
          </p:cNvSpPr>
          <p:nvPr>
            <p:ph type="subTitle" idx="3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APTION_ONLY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>
            <a:spLocks noGrp="1"/>
          </p:cNvSpPr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subTitle" idx="1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title" idx="2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subTitle" idx="3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APTION_ONLY_1_3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 txBox="1">
            <a:spLocks noGrp="1"/>
          </p:cNvSpPr>
          <p:nvPr>
            <p:ph type="title"/>
          </p:nvPr>
        </p:nvSpPr>
        <p:spPr>
          <a:xfrm>
            <a:off x="1344124" y="3330950"/>
            <a:ext cx="20445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33" name="Google Shape;233;p35"/>
          <p:cNvSpPr txBox="1">
            <a:spLocks noGrp="1"/>
          </p:cNvSpPr>
          <p:nvPr>
            <p:ph type="subTitle" idx="1"/>
          </p:nvPr>
        </p:nvSpPr>
        <p:spPr>
          <a:xfrm>
            <a:off x="1344150" y="3693775"/>
            <a:ext cx="2044500" cy="7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title" idx="2"/>
          </p:nvPr>
        </p:nvSpPr>
        <p:spPr>
          <a:xfrm>
            <a:off x="5755376" y="3330950"/>
            <a:ext cx="20445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subTitle" idx="3"/>
          </p:nvPr>
        </p:nvSpPr>
        <p:spPr>
          <a:xfrm>
            <a:off x="5755375" y="3693775"/>
            <a:ext cx="2044500" cy="7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35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666700" cy="5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APTION_ONLY_1_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1687410" y="2127912"/>
            <a:ext cx="1600800" cy="8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41" name="Google Shape;241;p36"/>
          <p:cNvSpPr txBox="1">
            <a:spLocks noGrp="1"/>
          </p:cNvSpPr>
          <p:nvPr>
            <p:ph type="subTitle" idx="1"/>
          </p:nvPr>
        </p:nvSpPr>
        <p:spPr>
          <a:xfrm>
            <a:off x="1472443" y="3203876"/>
            <a:ext cx="24570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title" idx="2"/>
          </p:nvPr>
        </p:nvSpPr>
        <p:spPr>
          <a:xfrm>
            <a:off x="5946969" y="2127900"/>
            <a:ext cx="1600800" cy="8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subTitle" idx="3"/>
          </p:nvPr>
        </p:nvSpPr>
        <p:spPr>
          <a:xfrm>
            <a:off x="5745267" y="3203876"/>
            <a:ext cx="24570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36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517600" cy="9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BIG_NUMBER_1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7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>
            <a:spLocks noGrp="1"/>
          </p:cNvSpPr>
          <p:nvPr>
            <p:ph type="title"/>
          </p:nvPr>
        </p:nvSpPr>
        <p:spPr>
          <a:xfrm>
            <a:off x="1761575" y="711175"/>
            <a:ext cx="56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744675" y="1551725"/>
            <a:ext cx="3593400" cy="28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05925" y="1551725"/>
            <a:ext cx="3593400" cy="28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IG_NUMBER_1_1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>
            <a:spLocks noGrp="1"/>
          </p:cNvSpPr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8"/>
          <p:cNvSpPr txBox="1">
            <a:spLocks noGrp="1"/>
          </p:cNvSpPr>
          <p:nvPr>
            <p:ph type="title" idx="2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4" name="Google Shape;254;p38"/>
          <p:cNvSpPr txBox="1">
            <a:spLocks noGrp="1"/>
          </p:cNvSpPr>
          <p:nvPr>
            <p:ph type="subTitle" idx="1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38"/>
          <p:cNvSpPr txBox="1">
            <a:spLocks noGrp="1"/>
          </p:cNvSpPr>
          <p:nvPr>
            <p:ph type="title" idx="3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6" name="Google Shape;256;p38"/>
          <p:cNvSpPr txBox="1">
            <a:spLocks noGrp="1"/>
          </p:cNvSpPr>
          <p:nvPr>
            <p:ph type="subTitle" idx="4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38"/>
          <p:cNvSpPr txBox="1">
            <a:spLocks noGrp="1"/>
          </p:cNvSpPr>
          <p:nvPr>
            <p:ph type="title" idx="5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8" name="Google Shape;258;p38"/>
          <p:cNvSpPr txBox="1">
            <a:spLocks noGrp="1"/>
          </p:cNvSpPr>
          <p:nvPr>
            <p:ph type="subTitle" idx="6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38"/>
          <p:cNvSpPr txBox="1">
            <a:spLocks noGrp="1"/>
          </p:cNvSpPr>
          <p:nvPr>
            <p:ph type="title" idx="7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0" name="Google Shape;260;p38"/>
          <p:cNvSpPr txBox="1">
            <a:spLocks noGrp="1"/>
          </p:cNvSpPr>
          <p:nvPr>
            <p:ph type="subTitle" idx="8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38"/>
          <p:cNvSpPr txBox="1">
            <a:spLocks noGrp="1"/>
          </p:cNvSpPr>
          <p:nvPr>
            <p:ph type="title" idx="9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subTitle" idx="13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38"/>
          <p:cNvSpPr txBox="1">
            <a:spLocks noGrp="1"/>
          </p:cNvSpPr>
          <p:nvPr>
            <p:ph type="title" idx="14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4" name="Google Shape;264;p38"/>
          <p:cNvSpPr txBox="1">
            <a:spLocks noGrp="1"/>
          </p:cNvSpPr>
          <p:nvPr>
            <p:ph type="subTitle" idx="15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BIG_NUMBER_1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9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26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9"/>
          <p:cNvSpPr txBox="1">
            <a:spLocks noGrp="1"/>
          </p:cNvSpPr>
          <p:nvPr>
            <p:ph type="title" idx="2"/>
          </p:nvPr>
        </p:nvSpPr>
        <p:spPr>
          <a:xfrm>
            <a:off x="1782625" y="1406874"/>
            <a:ext cx="19089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0" name="Google Shape;270;p39"/>
          <p:cNvSpPr txBox="1">
            <a:spLocks noGrp="1"/>
          </p:cNvSpPr>
          <p:nvPr>
            <p:ph type="subTitle" idx="1"/>
          </p:nvPr>
        </p:nvSpPr>
        <p:spPr>
          <a:xfrm>
            <a:off x="1782625" y="1719827"/>
            <a:ext cx="1908900" cy="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39"/>
          <p:cNvSpPr txBox="1">
            <a:spLocks noGrp="1"/>
          </p:cNvSpPr>
          <p:nvPr>
            <p:ph type="title" idx="3"/>
          </p:nvPr>
        </p:nvSpPr>
        <p:spPr>
          <a:xfrm>
            <a:off x="6120353" y="1406874"/>
            <a:ext cx="19089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2" name="Google Shape;272;p39"/>
          <p:cNvSpPr txBox="1">
            <a:spLocks noGrp="1"/>
          </p:cNvSpPr>
          <p:nvPr>
            <p:ph type="subTitle" idx="4"/>
          </p:nvPr>
        </p:nvSpPr>
        <p:spPr>
          <a:xfrm>
            <a:off x="6120370" y="1719827"/>
            <a:ext cx="1908900" cy="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39"/>
          <p:cNvSpPr txBox="1">
            <a:spLocks noGrp="1"/>
          </p:cNvSpPr>
          <p:nvPr>
            <p:ph type="title" idx="5"/>
          </p:nvPr>
        </p:nvSpPr>
        <p:spPr>
          <a:xfrm>
            <a:off x="6120348" y="2473545"/>
            <a:ext cx="1908900" cy="3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4" name="Google Shape;274;p39"/>
          <p:cNvSpPr txBox="1">
            <a:spLocks noGrp="1"/>
          </p:cNvSpPr>
          <p:nvPr>
            <p:ph type="subTitle" idx="6"/>
          </p:nvPr>
        </p:nvSpPr>
        <p:spPr>
          <a:xfrm>
            <a:off x="6120348" y="2787719"/>
            <a:ext cx="19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39"/>
          <p:cNvSpPr txBox="1">
            <a:spLocks noGrp="1"/>
          </p:cNvSpPr>
          <p:nvPr>
            <p:ph type="title" idx="7"/>
          </p:nvPr>
        </p:nvSpPr>
        <p:spPr>
          <a:xfrm>
            <a:off x="1782625" y="2473545"/>
            <a:ext cx="1908900" cy="3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6" name="Google Shape;276;p39"/>
          <p:cNvSpPr txBox="1">
            <a:spLocks noGrp="1"/>
          </p:cNvSpPr>
          <p:nvPr>
            <p:ph type="subTitle" idx="8"/>
          </p:nvPr>
        </p:nvSpPr>
        <p:spPr>
          <a:xfrm>
            <a:off x="1782625" y="2787719"/>
            <a:ext cx="19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39"/>
          <p:cNvSpPr txBox="1">
            <a:spLocks noGrp="1"/>
          </p:cNvSpPr>
          <p:nvPr>
            <p:ph type="title" idx="9"/>
          </p:nvPr>
        </p:nvSpPr>
        <p:spPr>
          <a:xfrm>
            <a:off x="1782625" y="3540220"/>
            <a:ext cx="19089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8" name="Google Shape;278;p39"/>
          <p:cNvSpPr txBox="1">
            <a:spLocks noGrp="1"/>
          </p:cNvSpPr>
          <p:nvPr>
            <p:ph type="subTitle" idx="13"/>
          </p:nvPr>
        </p:nvSpPr>
        <p:spPr>
          <a:xfrm>
            <a:off x="1782625" y="3854394"/>
            <a:ext cx="19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39"/>
          <p:cNvSpPr txBox="1">
            <a:spLocks noGrp="1"/>
          </p:cNvSpPr>
          <p:nvPr>
            <p:ph type="title" idx="14"/>
          </p:nvPr>
        </p:nvSpPr>
        <p:spPr>
          <a:xfrm>
            <a:off x="6120374" y="3540220"/>
            <a:ext cx="19089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0" name="Google Shape;280;p39"/>
          <p:cNvSpPr txBox="1">
            <a:spLocks noGrp="1"/>
          </p:cNvSpPr>
          <p:nvPr>
            <p:ph type="subTitle" idx="15"/>
          </p:nvPr>
        </p:nvSpPr>
        <p:spPr>
          <a:xfrm>
            <a:off x="6120374" y="3854394"/>
            <a:ext cx="19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_1_3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 txBox="1">
            <a:spLocks noGrp="1"/>
          </p:cNvSpPr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5" name="Google Shape;285;p40"/>
          <p:cNvSpPr txBox="1">
            <a:spLocks noGrp="1"/>
          </p:cNvSpPr>
          <p:nvPr>
            <p:ph type="subTitle" idx="1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286" name="Google Shape;28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0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273900" cy="8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6489">
            <a:off x="6092370" y="-1056710"/>
            <a:ext cx="2878009" cy="3364796"/>
          </a:xfrm>
          <a:prstGeom prst="rect">
            <a:avLst/>
          </a:prstGeom>
          <a:noFill/>
          <a:ln>
            <a:noFill/>
          </a:ln>
          <a:effectLst>
            <a:outerShdw blurRad="85725" dist="57150" dir="5400000" algn="bl" rotWithShape="0">
              <a:srgbClr val="000000">
                <a:alpha val="39000"/>
              </a:srgbClr>
            </a:outerShdw>
          </a:effectLst>
        </p:spPr>
      </p:pic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 rot="877333">
            <a:off x="6289345" y="436639"/>
            <a:ext cx="2155721" cy="1510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 rotWithShape="1">
          <a:blip r:embed="rId4">
            <a:alphaModFix/>
          </a:blip>
          <a:srcRect b="7123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4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0" r:id="rId36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pscientist/students-performance-in-exam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0.png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IN"/>
              <a:t>Students Performance in Exams</a:t>
            </a:r>
          </a:p>
        </p:txBody>
      </p:sp>
      <p:sp>
        <p:nvSpPr>
          <p:cNvPr id="311" name="Google Shape;311;p48"/>
          <p:cNvSpPr txBox="1">
            <a:spLocks noGrp="1"/>
          </p:cNvSpPr>
          <p:nvPr>
            <p:ph type="subTitle" idx="1"/>
          </p:nvPr>
        </p:nvSpPr>
        <p:spPr>
          <a:xfrm>
            <a:off x="1669897" y="3329608"/>
            <a:ext cx="1513364" cy="1534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Group 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5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2"/>
                </a:solidFill>
              </a:rPr>
              <a:t>Jason Yu</a:t>
            </a:r>
          </a:p>
        </p:txBody>
      </p:sp>
      <p:sp>
        <p:nvSpPr>
          <p:cNvPr id="312" name="Google Shape;312;p48"/>
          <p:cNvSpPr/>
          <p:nvPr/>
        </p:nvSpPr>
        <p:spPr>
          <a:xfrm>
            <a:off x="2640700" y="2929265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313" name="Google Shape;313;p48"/>
          <p:cNvSpPr/>
          <p:nvPr/>
        </p:nvSpPr>
        <p:spPr>
          <a:xfrm>
            <a:off x="5822625" y="2886561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HK" altLang="en-US"/>
          </a:p>
        </p:txBody>
      </p:sp>
      <p:pic>
        <p:nvPicPr>
          <p:cNvPr id="315" name="Google Shape;315;p48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8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894744-7DCF-8A24-3E91-7B2EDF869E2D}"/>
              </a:ext>
            </a:extLst>
          </p:cNvPr>
          <p:cNvSpPr txBox="1"/>
          <p:nvPr/>
        </p:nvSpPr>
        <p:spPr>
          <a:xfrm>
            <a:off x="6879265" y="3295446"/>
            <a:ext cx="129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2"/>
                </a:solidFill>
                <a:latin typeface="Concert One" pitchFamily="2" charset="0"/>
                <a:ea typeface="Roboto Mono Medium" panose="00000009000000000000" pitchFamily="49" charset="0"/>
              </a:rPr>
              <a:t>STAT 5607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CADC45-3E6B-E6E6-3BBC-54EC63F4267B}"/>
              </a:ext>
            </a:extLst>
          </p:cNvPr>
          <p:cNvSpPr txBox="1"/>
          <p:nvPr/>
        </p:nvSpPr>
        <p:spPr>
          <a:xfrm>
            <a:off x="7236961" y="38595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F5EDAB-D10E-DB11-BED0-3FFB4FAE5221}"/>
              </a:ext>
            </a:extLst>
          </p:cNvPr>
          <p:cNvSpPr txBox="1"/>
          <p:nvPr/>
        </p:nvSpPr>
        <p:spPr>
          <a:xfrm>
            <a:off x="6866484" y="3760553"/>
            <a:ext cx="180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>
                <a:solidFill>
                  <a:schemeClr val="bg2"/>
                </a:solidFill>
                <a:latin typeface="Concert One" pitchFamily="2" charset="0"/>
                <a:ea typeface="Roboto Mono Medium" panose="00000009000000000000" pitchFamily="49" charset="0"/>
              </a:rPr>
              <a:t>Advanced Business</a:t>
            </a:r>
          </a:p>
          <a:p>
            <a:r>
              <a:rPr lang="en-IN" sz="1200">
                <a:solidFill>
                  <a:schemeClr val="bg2"/>
                </a:solidFill>
                <a:latin typeface="Concert One" pitchFamily="2" charset="0"/>
                <a:ea typeface="Roboto Mono Medium" panose="00000009000000000000" pitchFamily="49" charset="0"/>
              </a:rPr>
              <a:t>Analytics</a:t>
            </a: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61"/>
          <p:cNvGrpSpPr/>
          <p:nvPr/>
        </p:nvGrpSpPr>
        <p:grpSpPr>
          <a:xfrm>
            <a:off x="5172077" y="1048595"/>
            <a:ext cx="611754" cy="643200"/>
            <a:chOff x="1183375" y="2536600"/>
            <a:chExt cx="1060600" cy="1114925"/>
          </a:xfrm>
        </p:grpSpPr>
        <p:sp>
          <p:nvSpPr>
            <p:cNvPr id="504" name="Google Shape;504;p61"/>
            <p:cNvSpPr/>
            <p:nvPr/>
          </p:nvSpPr>
          <p:spPr>
            <a:xfrm>
              <a:off x="1393275" y="2759625"/>
              <a:ext cx="850700" cy="891900"/>
            </a:xfrm>
            <a:custGeom>
              <a:avLst/>
              <a:gdLst/>
              <a:ahLst/>
              <a:cxnLst/>
              <a:rect l="l" t="t" r="r" b="b"/>
              <a:pathLst>
                <a:path w="34028" h="35676" extrusionOk="0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1"/>
            <p:cNvSpPr/>
            <p:nvPr/>
          </p:nvSpPr>
          <p:spPr>
            <a:xfrm>
              <a:off x="2068925" y="2865800"/>
              <a:ext cx="105300" cy="69600"/>
            </a:xfrm>
            <a:custGeom>
              <a:avLst/>
              <a:gdLst/>
              <a:ahLst/>
              <a:cxnLst/>
              <a:rect l="l" t="t" r="r" b="b"/>
              <a:pathLst>
                <a:path w="4212" h="2784" extrusionOk="0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1"/>
            <p:cNvSpPr/>
            <p:nvPr/>
          </p:nvSpPr>
          <p:spPr>
            <a:xfrm>
              <a:off x="1930200" y="2690700"/>
              <a:ext cx="86325" cy="85700"/>
            </a:xfrm>
            <a:custGeom>
              <a:avLst/>
              <a:gdLst/>
              <a:ahLst/>
              <a:cxnLst/>
              <a:rect l="l" t="t" r="r" b="b"/>
              <a:pathLst>
                <a:path w="3453" h="3428" extrusionOk="0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1"/>
            <p:cNvSpPr/>
            <p:nvPr/>
          </p:nvSpPr>
          <p:spPr>
            <a:xfrm>
              <a:off x="1699200" y="2536600"/>
              <a:ext cx="54050" cy="112525"/>
            </a:xfrm>
            <a:custGeom>
              <a:avLst/>
              <a:gdLst/>
              <a:ahLst/>
              <a:cxnLst/>
              <a:rect l="l" t="t" r="r" b="b"/>
              <a:pathLst>
                <a:path w="2162" h="4501" extrusionOk="0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1"/>
            <p:cNvSpPr/>
            <p:nvPr/>
          </p:nvSpPr>
          <p:spPr>
            <a:xfrm>
              <a:off x="1404800" y="2616275"/>
              <a:ext cx="97125" cy="109750"/>
            </a:xfrm>
            <a:custGeom>
              <a:avLst/>
              <a:gdLst/>
              <a:ahLst/>
              <a:cxnLst/>
              <a:rect l="l" t="t" r="r" b="b"/>
              <a:pathLst>
                <a:path w="3885" h="4390" extrusionOk="0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1"/>
            <p:cNvSpPr/>
            <p:nvPr/>
          </p:nvSpPr>
          <p:spPr>
            <a:xfrm>
              <a:off x="1275700" y="2779650"/>
              <a:ext cx="103675" cy="78150"/>
            </a:xfrm>
            <a:custGeom>
              <a:avLst/>
              <a:gdLst/>
              <a:ahLst/>
              <a:cxnLst/>
              <a:rect l="l" t="t" r="r" b="b"/>
              <a:pathLst>
                <a:path w="4147" h="3126" extrusionOk="0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1"/>
            <p:cNvSpPr/>
            <p:nvPr/>
          </p:nvSpPr>
          <p:spPr>
            <a:xfrm>
              <a:off x="1183375" y="3054325"/>
              <a:ext cx="119000" cy="52650"/>
            </a:xfrm>
            <a:custGeom>
              <a:avLst/>
              <a:gdLst/>
              <a:ahLst/>
              <a:cxnLst/>
              <a:rect l="l" t="t" r="r" b="b"/>
              <a:pathLst>
                <a:path w="4760" h="2106" extrusionOk="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1"/>
            <p:cNvSpPr/>
            <p:nvPr/>
          </p:nvSpPr>
          <p:spPr>
            <a:xfrm>
              <a:off x="1314050" y="3248700"/>
              <a:ext cx="98775" cy="64475"/>
            </a:xfrm>
            <a:custGeom>
              <a:avLst/>
              <a:gdLst/>
              <a:ahLst/>
              <a:cxnLst/>
              <a:rect l="l" t="t" r="r" b="b"/>
              <a:pathLst>
                <a:path w="3951" h="2579" extrusionOk="0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1"/>
            <p:cNvSpPr/>
            <p:nvPr/>
          </p:nvSpPr>
          <p:spPr>
            <a:xfrm>
              <a:off x="1496975" y="3428975"/>
              <a:ext cx="61225" cy="72000"/>
            </a:xfrm>
            <a:custGeom>
              <a:avLst/>
              <a:gdLst/>
              <a:ahLst/>
              <a:cxnLst/>
              <a:rect l="l" t="t" r="r" b="b"/>
              <a:pathLst>
                <a:path w="2449" h="2880" extrusionOk="0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1"/>
            <p:cNvSpPr/>
            <p:nvPr/>
          </p:nvSpPr>
          <p:spPr>
            <a:xfrm>
              <a:off x="1677700" y="3454750"/>
              <a:ext cx="45950" cy="107825"/>
            </a:xfrm>
            <a:custGeom>
              <a:avLst/>
              <a:gdLst/>
              <a:ahLst/>
              <a:cxnLst/>
              <a:rect l="l" t="t" r="r" b="b"/>
              <a:pathLst>
                <a:path w="1838" h="4313" extrusionOk="0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1"/>
            <p:cNvSpPr/>
            <p:nvPr/>
          </p:nvSpPr>
          <p:spPr>
            <a:xfrm>
              <a:off x="2090625" y="3077850"/>
              <a:ext cx="104925" cy="44025"/>
            </a:xfrm>
            <a:custGeom>
              <a:avLst/>
              <a:gdLst/>
              <a:ahLst/>
              <a:cxnLst/>
              <a:rect l="l" t="t" r="r" b="b"/>
              <a:pathLst>
                <a:path w="4197" h="1761" extrusionOk="0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E7CEF0-92F8-D11F-FFD9-CDCD15B98FF7}"/>
              </a:ext>
            </a:extLst>
          </p:cNvPr>
          <p:cNvSpPr txBox="1"/>
          <p:nvPr/>
        </p:nvSpPr>
        <p:spPr>
          <a:xfrm>
            <a:off x="1106057" y="913456"/>
            <a:ext cx="1992433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100" b="1">
                <a:solidFill>
                  <a:schemeClr val="accent2"/>
                </a:solidFill>
                <a:latin typeface="Concert One"/>
              </a:rPr>
              <a:t>Pie chart</a:t>
            </a:r>
          </a:p>
        </p:txBody>
      </p:sp>
      <p:pic>
        <p:nvPicPr>
          <p:cNvPr id="7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E7B0CC4A-631E-5575-6507-95991C4AB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07" y="1534417"/>
            <a:ext cx="3448711" cy="2159939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03E37976-9C37-7119-6B99-F47F98709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848" y="1846160"/>
            <a:ext cx="2743200" cy="2252765"/>
          </a:xfrm>
          <a:prstGeom prst="rect">
            <a:avLst/>
          </a:prstGeom>
        </p:spPr>
      </p:pic>
      <p:pic>
        <p:nvPicPr>
          <p:cNvPr id="13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B84FD839-A1B2-59AE-700F-C892936A8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374" y="3761302"/>
            <a:ext cx="3106881" cy="5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75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1"/>
          <p:cNvSpPr txBox="1">
            <a:spLocks noGrp="1"/>
          </p:cNvSpPr>
          <p:nvPr>
            <p:ph type="subTitle" idx="5"/>
          </p:nvPr>
        </p:nvSpPr>
        <p:spPr>
          <a:xfrm>
            <a:off x="5077499" y="1896463"/>
            <a:ext cx="2960162" cy="1136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/>
              <a:buChar char="•"/>
            </a:pPr>
            <a:r>
              <a:rPr lang="en-IN" sz="1400" dirty="0">
                <a:solidFill>
                  <a:schemeClr val="bg2"/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Mean math score is similar across all racial groups</a:t>
            </a:r>
            <a:endParaRPr lang="en-US" sz="1400" dirty="0">
              <a:solidFill>
                <a:schemeClr val="bg2"/>
              </a:solidFill>
              <a:latin typeface="Roboto Mono Medium" panose="00000009000000000000" pitchFamily="49" charset="0"/>
              <a:ea typeface="Roboto Mono Medium" panose="00000009000000000000" pitchFamily="49" charset="0"/>
            </a:endParaRPr>
          </a:p>
        </p:txBody>
      </p:sp>
      <p:grpSp>
        <p:nvGrpSpPr>
          <p:cNvPr id="503" name="Google Shape;503;p61"/>
          <p:cNvGrpSpPr/>
          <p:nvPr/>
        </p:nvGrpSpPr>
        <p:grpSpPr>
          <a:xfrm>
            <a:off x="5172077" y="1048595"/>
            <a:ext cx="611754" cy="643200"/>
            <a:chOff x="1183375" y="2536600"/>
            <a:chExt cx="1060600" cy="1114925"/>
          </a:xfrm>
        </p:grpSpPr>
        <p:sp>
          <p:nvSpPr>
            <p:cNvPr id="504" name="Google Shape;504;p61"/>
            <p:cNvSpPr/>
            <p:nvPr/>
          </p:nvSpPr>
          <p:spPr>
            <a:xfrm>
              <a:off x="1393275" y="2759625"/>
              <a:ext cx="850700" cy="891900"/>
            </a:xfrm>
            <a:custGeom>
              <a:avLst/>
              <a:gdLst/>
              <a:ahLst/>
              <a:cxnLst/>
              <a:rect l="l" t="t" r="r" b="b"/>
              <a:pathLst>
                <a:path w="34028" h="35676" extrusionOk="0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1"/>
            <p:cNvSpPr/>
            <p:nvPr/>
          </p:nvSpPr>
          <p:spPr>
            <a:xfrm>
              <a:off x="2068925" y="2865800"/>
              <a:ext cx="105300" cy="69600"/>
            </a:xfrm>
            <a:custGeom>
              <a:avLst/>
              <a:gdLst/>
              <a:ahLst/>
              <a:cxnLst/>
              <a:rect l="l" t="t" r="r" b="b"/>
              <a:pathLst>
                <a:path w="4212" h="2784" extrusionOk="0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1"/>
            <p:cNvSpPr/>
            <p:nvPr/>
          </p:nvSpPr>
          <p:spPr>
            <a:xfrm>
              <a:off x="1930200" y="2690700"/>
              <a:ext cx="86325" cy="85700"/>
            </a:xfrm>
            <a:custGeom>
              <a:avLst/>
              <a:gdLst/>
              <a:ahLst/>
              <a:cxnLst/>
              <a:rect l="l" t="t" r="r" b="b"/>
              <a:pathLst>
                <a:path w="3453" h="3428" extrusionOk="0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1"/>
            <p:cNvSpPr/>
            <p:nvPr/>
          </p:nvSpPr>
          <p:spPr>
            <a:xfrm>
              <a:off x="1699200" y="2536600"/>
              <a:ext cx="54050" cy="112525"/>
            </a:xfrm>
            <a:custGeom>
              <a:avLst/>
              <a:gdLst/>
              <a:ahLst/>
              <a:cxnLst/>
              <a:rect l="l" t="t" r="r" b="b"/>
              <a:pathLst>
                <a:path w="2162" h="4501" extrusionOk="0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1"/>
            <p:cNvSpPr/>
            <p:nvPr/>
          </p:nvSpPr>
          <p:spPr>
            <a:xfrm>
              <a:off x="1404800" y="2616275"/>
              <a:ext cx="97125" cy="109750"/>
            </a:xfrm>
            <a:custGeom>
              <a:avLst/>
              <a:gdLst/>
              <a:ahLst/>
              <a:cxnLst/>
              <a:rect l="l" t="t" r="r" b="b"/>
              <a:pathLst>
                <a:path w="3885" h="4390" extrusionOk="0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1"/>
            <p:cNvSpPr/>
            <p:nvPr/>
          </p:nvSpPr>
          <p:spPr>
            <a:xfrm>
              <a:off x="1275700" y="2779650"/>
              <a:ext cx="103675" cy="78150"/>
            </a:xfrm>
            <a:custGeom>
              <a:avLst/>
              <a:gdLst/>
              <a:ahLst/>
              <a:cxnLst/>
              <a:rect l="l" t="t" r="r" b="b"/>
              <a:pathLst>
                <a:path w="4147" h="3126" extrusionOk="0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1"/>
            <p:cNvSpPr/>
            <p:nvPr/>
          </p:nvSpPr>
          <p:spPr>
            <a:xfrm>
              <a:off x="1183375" y="3054325"/>
              <a:ext cx="119000" cy="52650"/>
            </a:xfrm>
            <a:custGeom>
              <a:avLst/>
              <a:gdLst/>
              <a:ahLst/>
              <a:cxnLst/>
              <a:rect l="l" t="t" r="r" b="b"/>
              <a:pathLst>
                <a:path w="4760" h="2106" extrusionOk="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1"/>
            <p:cNvSpPr/>
            <p:nvPr/>
          </p:nvSpPr>
          <p:spPr>
            <a:xfrm>
              <a:off x="1314050" y="3248700"/>
              <a:ext cx="98775" cy="64475"/>
            </a:xfrm>
            <a:custGeom>
              <a:avLst/>
              <a:gdLst/>
              <a:ahLst/>
              <a:cxnLst/>
              <a:rect l="l" t="t" r="r" b="b"/>
              <a:pathLst>
                <a:path w="3951" h="2579" extrusionOk="0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1"/>
            <p:cNvSpPr/>
            <p:nvPr/>
          </p:nvSpPr>
          <p:spPr>
            <a:xfrm>
              <a:off x="1496975" y="3428975"/>
              <a:ext cx="61225" cy="72000"/>
            </a:xfrm>
            <a:custGeom>
              <a:avLst/>
              <a:gdLst/>
              <a:ahLst/>
              <a:cxnLst/>
              <a:rect l="l" t="t" r="r" b="b"/>
              <a:pathLst>
                <a:path w="2449" h="2880" extrusionOk="0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1"/>
            <p:cNvSpPr/>
            <p:nvPr/>
          </p:nvSpPr>
          <p:spPr>
            <a:xfrm>
              <a:off x="1677700" y="3454750"/>
              <a:ext cx="45950" cy="107825"/>
            </a:xfrm>
            <a:custGeom>
              <a:avLst/>
              <a:gdLst/>
              <a:ahLst/>
              <a:cxnLst/>
              <a:rect l="l" t="t" r="r" b="b"/>
              <a:pathLst>
                <a:path w="1838" h="4313" extrusionOk="0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1"/>
            <p:cNvSpPr/>
            <p:nvPr/>
          </p:nvSpPr>
          <p:spPr>
            <a:xfrm>
              <a:off x="2090625" y="3077850"/>
              <a:ext cx="104925" cy="44025"/>
            </a:xfrm>
            <a:custGeom>
              <a:avLst/>
              <a:gdLst/>
              <a:ahLst/>
              <a:cxnLst/>
              <a:rect l="l" t="t" r="r" b="b"/>
              <a:pathLst>
                <a:path w="4197" h="1761" extrusionOk="0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E7CEF0-92F8-D11F-FFD9-CDCD15B98FF7}"/>
              </a:ext>
            </a:extLst>
          </p:cNvPr>
          <p:cNvSpPr txBox="1"/>
          <p:nvPr/>
        </p:nvSpPr>
        <p:spPr>
          <a:xfrm>
            <a:off x="1137954" y="913756"/>
            <a:ext cx="1992433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100" b="1">
                <a:solidFill>
                  <a:schemeClr val="accent2"/>
                </a:solidFill>
                <a:latin typeface="Concert One"/>
              </a:rPr>
              <a:t>Scatterplot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3C293B-4E55-8DCD-A3F7-C0BB23A0D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94" y="1722364"/>
            <a:ext cx="3633390" cy="213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005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1"/>
          <p:cNvSpPr txBox="1">
            <a:spLocks noGrp="1"/>
          </p:cNvSpPr>
          <p:nvPr>
            <p:ph type="subTitle" idx="5"/>
          </p:nvPr>
        </p:nvSpPr>
        <p:spPr>
          <a:xfrm>
            <a:off x="4818981" y="3521053"/>
            <a:ext cx="2849037" cy="1255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/>
              <a:buChar char="•"/>
            </a:pPr>
            <a:r>
              <a:rPr lang="en-IN" sz="1800" dirty="0">
                <a:solidFill>
                  <a:schemeClr val="bg2"/>
                </a:solidFill>
                <a:latin typeface="Gill Sans MT"/>
              </a:rPr>
              <a:t>Mean math score is different across levels of parental education</a:t>
            </a: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503" name="Google Shape;503;p61"/>
          <p:cNvGrpSpPr/>
          <p:nvPr/>
        </p:nvGrpSpPr>
        <p:grpSpPr>
          <a:xfrm>
            <a:off x="5172077" y="1048595"/>
            <a:ext cx="611754" cy="643200"/>
            <a:chOff x="1183375" y="2536600"/>
            <a:chExt cx="1060600" cy="1114925"/>
          </a:xfrm>
        </p:grpSpPr>
        <p:sp>
          <p:nvSpPr>
            <p:cNvPr id="504" name="Google Shape;504;p61"/>
            <p:cNvSpPr/>
            <p:nvPr/>
          </p:nvSpPr>
          <p:spPr>
            <a:xfrm>
              <a:off x="1393275" y="2759625"/>
              <a:ext cx="850700" cy="891900"/>
            </a:xfrm>
            <a:custGeom>
              <a:avLst/>
              <a:gdLst/>
              <a:ahLst/>
              <a:cxnLst/>
              <a:rect l="l" t="t" r="r" b="b"/>
              <a:pathLst>
                <a:path w="34028" h="35676" extrusionOk="0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1"/>
            <p:cNvSpPr/>
            <p:nvPr/>
          </p:nvSpPr>
          <p:spPr>
            <a:xfrm>
              <a:off x="2068925" y="2865800"/>
              <a:ext cx="105300" cy="69600"/>
            </a:xfrm>
            <a:custGeom>
              <a:avLst/>
              <a:gdLst/>
              <a:ahLst/>
              <a:cxnLst/>
              <a:rect l="l" t="t" r="r" b="b"/>
              <a:pathLst>
                <a:path w="4212" h="2784" extrusionOk="0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1"/>
            <p:cNvSpPr/>
            <p:nvPr/>
          </p:nvSpPr>
          <p:spPr>
            <a:xfrm>
              <a:off x="1930200" y="2690700"/>
              <a:ext cx="86325" cy="85700"/>
            </a:xfrm>
            <a:custGeom>
              <a:avLst/>
              <a:gdLst/>
              <a:ahLst/>
              <a:cxnLst/>
              <a:rect l="l" t="t" r="r" b="b"/>
              <a:pathLst>
                <a:path w="3453" h="3428" extrusionOk="0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1"/>
            <p:cNvSpPr/>
            <p:nvPr/>
          </p:nvSpPr>
          <p:spPr>
            <a:xfrm>
              <a:off x="1699200" y="2536600"/>
              <a:ext cx="54050" cy="112525"/>
            </a:xfrm>
            <a:custGeom>
              <a:avLst/>
              <a:gdLst/>
              <a:ahLst/>
              <a:cxnLst/>
              <a:rect l="l" t="t" r="r" b="b"/>
              <a:pathLst>
                <a:path w="2162" h="4501" extrusionOk="0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1"/>
            <p:cNvSpPr/>
            <p:nvPr/>
          </p:nvSpPr>
          <p:spPr>
            <a:xfrm>
              <a:off x="1404800" y="2616275"/>
              <a:ext cx="97125" cy="109750"/>
            </a:xfrm>
            <a:custGeom>
              <a:avLst/>
              <a:gdLst/>
              <a:ahLst/>
              <a:cxnLst/>
              <a:rect l="l" t="t" r="r" b="b"/>
              <a:pathLst>
                <a:path w="3885" h="4390" extrusionOk="0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1"/>
            <p:cNvSpPr/>
            <p:nvPr/>
          </p:nvSpPr>
          <p:spPr>
            <a:xfrm>
              <a:off x="1275700" y="2779650"/>
              <a:ext cx="103675" cy="78150"/>
            </a:xfrm>
            <a:custGeom>
              <a:avLst/>
              <a:gdLst/>
              <a:ahLst/>
              <a:cxnLst/>
              <a:rect l="l" t="t" r="r" b="b"/>
              <a:pathLst>
                <a:path w="4147" h="3126" extrusionOk="0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1"/>
            <p:cNvSpPr/>
            <p:nvPr/>
          </p:nvSpPr>
          <p:spPr>
            <a:xfrm>
              <a:off x="1183375" y="3054325"/>
              <a:ext cx="119000" cy="52650"/>
            </a:xfrm>
            <a:custGeom>
              <a:avLst/>
              <a:gdLst/>
              <a:ahLst/>
              <a:cxnLst/>
              <a:rect l="l" t="t" r="r" b="b"/>
              <a:pathLst>
                <a:path w="4760" h="2106" extrusionOk="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1"/>
            <p:cNvSpPr/>
            <p:nvPr/>
          </p:nvSpPr>
          <p:spPr>
            <a:xfrm>
              <a:off x="1314050" y="3248700"/>
              <a:ext cx="98775" cy="64475"/>
            </a:xfrm>
            <a:custGeom>
              <a:avLst/>
              <a:gdLst/>
              <a:ahLst/>
              <a:cxnLst/>
              <a:rect l="l" t="t" r="r" b="b"/>
              <a:pathLst>
                <a:path w="3951" h="2579" extrusionOk="0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1"/>
            <p:cNvSpPr/>
            <p:nvPr/>
          </p:nvSpPr>
          <p:spPr>
            <a:xfrm>
              <a:off x="1496975" y="3428975"/>
              <a:ext cx="61225" cy="72000"/>
            </a:xfrm>
            <a:custGeom>
              <a:avLst/>
              <a:gdLst/>
              <a:ahLst/>
              <a:cxnLst/>
              <a:rect l="l" t="t" r="r" b="b"/>
              <a:pathLst>
                <a:path w="2449" h="2880" extrusionOk="0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1"/>
            <p:cNvSpPr/>
            <p:nvPr/>
          </p:nvSpPr>
          <p:spPr>
            <a:xfrm>
              <a:off x="1677700" y="3454750"/>
              <a:ext cx="45950" cy="107825"/>
            </a:xfrm>
            <a:custGeom>
              <a:avLst/>
              <a:gdLst/>
              <a:ahLst/>
              <a:cxnLst/>
              <a:rect l="l" t="t" r="r" b="b"/>
              <a:pathLst>
                <a:path w="1838" h="4313" extrusionOk="0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1"/>
            <p:cNvSpPr/>
            <p:nvPr/>
          </p:nvSpPr>
          <p:spPr>
            <a:xfrm>
              <a:off x="2090625" y="3077850"/>
              <a:ext cx="104925" cy="44025"/>
            </a:xfrm>
            <a:custGeom>
              <a:avLst/>
              <a:gdLst/>
              <a:ahLst/>
              <a:cxnLst/>
              <a:rect l="l" t="t" r="r" b="b"/>
              <a:pathLst>
                <a:path w="4197" h="1761" extrusionOk="0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E7CEF0-92F8-D11F-FFD9-CDCD15B98FF7}"/>
              </a:ext>
            </a:extLst>
          </p:cNvPr>
          <p:cNvSpPr txBox="1"/>
          <p:nvPr/>
        </p:nvSpPr>
        <p:spPr>
          <a:xfrm>
            <a:off x="1106057" y="913456"/>
            <a:ext cx="1992433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100" b="1">
                <a:solidFill>
                  <a:schemeClr val="accent2"/>
                </a:solidFill>
                <a:latin typeface="Concert One"/>
              </a:rPr>
              <a:t>Box plot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1047723-1E78-AE5C-C59A-9BD2D92F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75000"/>
                    </a14:imgEffect>
                    <a14:imgEffect>
                      <a14:brightnessContrast bright="-8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45" y="1434526"/>
            <a:ext cx="3521376" cy="277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12EC5E-66F1-38F2-C290-33718205270F}"/>
              </a:ext>
            </a:extLst>
          </p:cNvPr>
          <p:cNvSpPr txBox="1"/>
          <p:nvPr/>
        </p:nvSpPr>
        <p:spPr>
          <a:xfrm>
            <a:off x="4946781" y="1805170"/>
            <a:ext cx="352137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chemeClr val="bg2"/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Combined 6 levels to 3 levels</a:t>
            </a:r>
          </a:p>
          <a:p>
            <a:endParaRPr lang="en-US" dirty="0">
              <a:latin typeface="Roboto Mono Medium" panose="00000009000000000000" pitchFamily="49" charset="0"/>
              <a:ea typeface="Roboto Mono Medium" panose="00000009000000000000" pitchFamily="49" charset="0"/>
            </a:endParaRPr>
          </a:p>
          <a:p>
            <a:pPr marL="342900" indent="-342900">
              <a:buClr>
                <a:schemeClr val="bg2"/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2"/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Bachelor/master degree</a:t>
            </a:r>
          </a:p>
          <a:p>
            <a:pPr marL="342900" indent="-342900">
              <a:buClr>
                <a:schemeClr val="bg2"/>
              </a:buClr>
              <a:buFont typeface="+mj-lt"/>
              <a:buAutoNum type="arabicPeriod"/>
            </a:pPr>
            <a:r>
              <a:rPr lang="en-IN" sz="1400" dirty="0">
                <a:solidFill>
                  <a:schemeClr val="bg2"/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Associate degree or some college</a:t>
            </a:r>
            <a:endParaRPr lang="en-US" sz="1400" dirty="0">
              <a:solidFill>
                <a:schemeClr val="bg2"/>
              </a:solidFill>
              <a:latin typeface="Roboto Mono Medium" panose="00000009000000000000" pitchFamily="49" charset="0"/>
              <a:ea typeface="Roboto Mono Medium" panose="00000009000000000000" pitchFamily="49" charset="0"/>
            </a:endParaRPr>
          </a:p>
          <a:p>
            <a:pPr marL="342900" indent="-342900">
              <a:buClr>
                <a:schemeClr val="bg2"/>
              </a:buClr>
              <a:buFont typeface="+mj-lt"/>
              <a:buAutoNum type="arabicPeriod"/>
            </a:pPr>
            <a:r>
              <a:rPr lang="en-IN" sz="1400" dirty="0">
                <a:solidFill>
                  <a:schemeClr val="bg2"/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High school graduate or some high school</a:t>
            </a:r>
            <a:endParaRPr lang="en-US" sz="1400" dirty="0">
              <a:solidFill>
                <a:schemeClr val="bg2"/>
              </a:solidFill>
              <a:latin typeface="Roboto Mono Medium" panose="00000009000000000000" pitchFamily="49" charset="0"/>
              <a:ea typeface="Roboto Mono Medium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804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3"/>
          <p:cNvSpPr txBox="1">
            <a:spLocks noGrp="1"/>
          </p:cNvSpPr>
          <p:nvPr>
            <p:ph type="title" idx="6"/>
          </p:nvPr>
        </p:nvSpPr>
        <p:spPr>
          <a:xfrm>
            <a:off x="1002325" y="711175"/>
            <a:ext cx="3042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ANOVA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154233D-59B9-AEA2-9B74-A5A649957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9797" y="1665990"/>
            <a:ext cx="3042000" cy="534900"/>
          </a:xfrm>
        </p:spPr>
        <p:txBody>
          <a:bodyPr/>
          <a:lstStyle/>
          <a:p>
            <a:pPr algn="l"/>
            <a:r>
              <a:rPr lang="en-US" sz="1600">
                <a:solidFill>
                  <a:schemeClr val="bg2"/>
                </a:solidFill>
                <a:cs typeface="Calibri"/>
              </a:rPr>
              <a:t>Planned contrast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40B083-7AE2-61D7-85E9-786F814E4DD1}"/>
              </a:ext>
            </a:extLst>
          </p:cNvPr>
          <p:cNvSpPr txBox="1"/>
          <p:nvPr/>
        </p:nvSpPr>
        <p:spPr>
          <a:xfrm>
            <a:off x="815578" y="1661982"/>
            <a:ext cx="333375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Roboto Mono Medium"/>
                <a:ea typeface="Roboto Mono Medium"/>
                <a:cs typeface="Calibri"/>
              </a:rPr>
              <a:t>Purpose:</a:t>
            </a:r>
            <a:r>
              <a:rPr lang="en-US">
                <a:solidFill>
                  <a:schemeClr val="bg2"/>
                </a:solidFill>
                <a:latin typeface="Roboto Mono Medium"/>
                <a:ea typeface="Roboto Mono Medium"/>
                <a:cs typeface="Calibri"/>
              </a:rPr>
              <a:t> To test whether the mean math score for students is same across all levels of parental education </a:t>
            </a:r>
            <a:endParaRPr lang="en-US">
              <a:solidFill>
                <a:schemeClr val="bg2"/>
              </a:solidFill>
              <a:latin typeface="Roboto Mono Medium"/>
              <a:ea typeface="Roboto Mono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C6D91-73FA-665E-A11B-3DC09F7A2FEC}"/>
              </a:ext>
            </a:extLst>
          </p:cNvPr>
          <p:cNvSpPr txBox="1"/>
          <p:nvPr/>
        </p:nvSpPr>
        <p:spPr>
          <a:xfrm>
            <a:off x="811610" y="2756297"/>
            <a:ext cx="333771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Calibri"/>
              </a:rPr>
              <a:t>Hypotheses: students who are from family with higher parental education will perform better on math exam</a:t>
            </a:r>
            <a:endParaRPr lang="en-US">
              <a:solidFill>
                <a:schemeClr val="bg2"/>
              </a:solidFill>
              <a:latin typeface="Roboto Mono Medium" panose="00000009000000000000" pitchFamily="49" charset="0"/>
              <a:ea typeface="Roboto Mono Medium" panose="000000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03255-5C31-8CC0-D9C6-1762856C6969}"/>
              </a:ext>
            </a:extLst>
          </p:cNvPr>
          <p:cNvSpPr txBox="1"/>
          <p:nvPr/>
        </p:nvSpPr>
        <p:spPr>
          <a:xfrm>
            <a:off x="4725499" y="2264223"/>
            <a:ext cx="274320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chemeClr val="bg2"/>
              </a:buClr>
              <a:buFont typeface="Arial"/>
              <a:buChar char="•"/>
            </a:pPr>
            <a:r>
              <a:rPr lang="en-IN">
                <a:solidFill>
                  <a:schemeClr val="bg2"/>
                </a:solidFill>
                <a:latin typeface="Roboto Mono Medium"/>
              </a:rPr>
              <a:t>High school graduate or lower vs other</a:t>
            </a:r>
            <a:endParaRPr lang="en-US">
              <a:solidFill>
                <a:schemeClr val="bg2"/>
              </a:solidFill>
              <a:latin typeface="Roboto Mono Medium"/>
            </a:endParaRPr>
          </a:p>
          <a:p>
            <a:pPr marL="285750" indent="-285750">
              <a:buFont typeface="Arial"/>
              <a:buChar char="•"/>
            </a:pPr>
            <a:endParaRPr lang="en-IN">
              <a:solidFill>
                <a:schemeClr val="bg2"/>
              </a:solidFill>
              <a:latin typeface="Roboto Mono Medium"/>
            </a:endParaRPr>
          </a:p>
          <a:p>
            <a:pPr marL="285750" indent="-285750">
              <a:buClr>
                <a:schemeClr val="bg2"/>
              </a:buClr>
              <a:buFont typeface="Arial"/>
              <a:buChar char="•"/>
            </a:pPr>
            <a:r>
              <a:rPr lang="en-IN">
                <a:solidFill>
                  <a:schemeClr val="bg2"/>
                </a:solidFill>
                <a:latin typeface="Roboto Mono Medium"/>
              </a:rPr>
              <a:t>Bachelor or higher vs associate or some college</a:t>
            </a:r>
            <a:endParaRPr lang="en-US">
              <a:solidFill>
                <a:schemeClr val="bg2"/>
              </a:solidFill>
              <a:latin typeface="Roboto Mono Medium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3"/>
          <p:cNvSpPr txBox="1">
            <a:spLocks noGrp="1"/>
          </p:cNvSpPr>
          <p:nvPr>
            <p:ph type="title" idx="6"/>
          </p:nvPr>
        </p:nvSpPr>
        <p:spPr>
          <a:xfrm>
            <a:off x="1002325" y="711175"/>
            <a:ext cx="3042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ANOVA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154233D-59B9-AEA2-9B74-A5A649957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3175" y="1461113"/>
            <a:ext cx="3042000" cy="534900"/>
          </a:xfrm>
        </p:spPr>
        <p:txBody>
          <a:bodyPr/>
          <a:lstStyle/>
          <a:p>
            <a:pPr algn="l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40B083-7AE2-61D7-85E9-786F814E4DD1}"/>
              </a:ext>
            </a:extLst>
          </p:cNvPr>
          <p:cNvSpPr txBox="1"/>
          <p:nvPr/>
        </p:nvSpPr>
        <p:spPr>
          <a:xfrm>
            <a:off x="813593" y="1458516"/>
            <a:ext cx="33337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800">
              <a:latin typeface="Calibri"/>
              <a:cs typeface="Calibri"/>
            </a:endParaRPr>
          </a:p>
          <a:p>
            <a:pPr algn="l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C6D91-73FA-665E-A11B-3DC09F7A2FEC}"/>
              </a:ext>
            </a:extLst>
          </p:cNvPr>
          <p:cNvSpPr txBox="1"/>
          <p:nvPr/>
        </p:nvSpPr>
        <p:spPr>
          <a:xfrm>
            <a:off x="803673" y="1459490"/>
            <a:ext cx="3337718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chemeClr val="bg2"/>
              </a:buClr>
              <a:buChar char="•"/>
            </a:pPr>
            <a:r>
              <a:rPr lang="en-US" sz="1300">
                <a:solidFill>
                  <a:schemeClr val="bg2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Calibri"/>
              </a:rPr>
              <a:t>The assumption of homogeneity of variance has been met.</a:t>
            </a:r>
          </a:p>
          <a:p>
            <a:pPr algn="l"/>
            <a:endParaRPr lang="en-US" sz="1300">
              <a:solidFill>
                <a:schemeClr val="bg2"/>
              </a:solidFill>
              <a:latin typeface="Roboto Mono Medium" panose="00000009000000000000" pitchFamily="49" charset="0"/>
              <a:ea typeface="Roboto Mono Medium" panose="00000009000000000000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E76560-7082-135F-F1E6-276203B1C8ED}"/>
              </a:ext>
            </a:extLst>
          </p:cNvPr>
          <p:cNvSpPr txBox="1"/>
          <p:nvPr/>
        </p:nvSpPr>
        <p:spPr>
          <a:xfrm>
            <a:off x="4695031" y="1958578"/>
            <a:ext cx="35845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endParaRPr lang="en-US" sz="1800">
              <a:latin typeface="Calibri"/>
              <a:cs typeface="Calibri"/>
            </a:endParaRPr>
          </a:p>
          <a:p>
            <a:pPr algn="l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6DBB9FF-0F01-5277-2368-174F3A5B8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08" y="2126959"/>
            <a:ext cx="3337718" cy="601192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EDFA8B9B-F356-074F-FA3F-53F8FDC2E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307" y="3801837"/>
            <a:ext cx="3384167" cy="4688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8B67EE-D09E-C1A7-438B-BAC2F3A9BD3A}"/>
              </a:ext>
            </a:extLst>
          </p:cNvPr>
          <p:cNvSpPr txBox="1"/>
          <p:nvPr/>
        </p:nvSpPr>
        <p:spPr>
          <a:xfrm>
            <a:off x="809625" y="2817850"/>
            <a:ext cx="3589733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chemeClr val="bg2"/>
              </a:buClr>
              <a:buChar char="•"/>
            </a:pPr>
            <a:r>
              <a:rPr lang="en-US" sz="1300">
                <a:solidFill>
                  <a:schemeClr val="bg2"/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Mean math score for students differs significantly across different levels of parental education</a:t>
            </a:r>
          </a:p>
        </p:txBody>
      </p:sp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574BBF21-CBD7-65A1-C876-80CAB5102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187" y="2155663"/>
            <a:ext cx="3452842" cy="18735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1E9C34-61A1-E482-2777-7724A356153B}"/>
              </a:ext>
            </a:extLst>
          </p:cNvPr>
          <p:cNvSpPr txBox="1"/>
          <p:nvPr/>
        </p:nvSpPr>
        <p:spPr>
          <a:xfrm>
            <a:off x="4969745" y="1408808"/>
            <a:ext cx="33853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chemeClr val="bg2"/>
              </a:buClr>
              <a:buChar char="•"/>
            </a:pPr>
            <a:r>
              <a:rPr lang="en-US" sz="1200">
                <a:solidFill>
                  <a:schemeClr val="bg2"/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Contrast one is significant</a:t>
            </a:r>
          </a:p>
          <a:p>
            <a:pPr marL="285750" indent="-285750">
              <a:buClr>
                <a:schemeClr val="bg2"/>
              </a:buClr>
              <a:buChar char="•"/>
            </a:pPr>
            <a:r>
              <a:rPr lang="en-US" sz="1200">
                <a:solidFill>
                  <a:schemeClr val="bg2"/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Contrast two is not significant</a:t>
            </a:r>
          </a:p>
        </p:txBody>
      </p:sp>
    </p:spTree>
    <p:extLst>
      <p:ext uri="{BB962C8B-B14F-4D97-AF65-F5344CB8AC3E}">
        <p14:creationId xmlns:p14="http://schemas.microsoft.com/office/powerpoint/2010/main" val="3645569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3"/>
          <p:cNvSpPr txBox="1">
            <a:spLocks noGrp="1"/>
          </p:cNvSpPr>
          <p:nvPr>
            <p:ph type="title" idx="6"/>
          </p:nvPr>
        </p:nvSpPr>
        <p:spPr>
          <a:xfrm>
            <a:off x="767794" y="474098"/>
            <a:ext cx="3034362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0"/>
              <a:t>Linear</a:t>
            </a:r>
            <a:br>
              <a:rPr lang="en" b="0"/>
            </a:br>
            <a:r>
              <a:rPr lang="en" b="0"/>
              <a:t>Regression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40B083-7AE2-61D7-85E9-786F814E4DD1}"/>
              </a:ext>
            </a:extLst>
          </p:cNvPr>
          <p:cNvSpPr txBox="1"/>
          <p:nvPr/>
        </p:nvSpPr>
        <p:spPr>
          <a:xfrm>
            <a:off x="804795" y="1877642"/>
            <a:ext cx="333375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Roboto Mono Medium"/>
                <a:ea typeface="Roboto Mono Medium"/>
                <a:cs typeface="Calibri"/>
              </a:rPr>
              <a:t>Purpose:</a:t>
            </a:r>
            <a:r>
              <a:rPr lang="en-US">
                <a:solidFill>
                  <a:schemeClr val="tx1"/>
                </a:solidFill>
                <a:latin typeface="Roboto Mono Medium"/>
                <a:ea typeface="Roboto Mono Medium"/>
                <a:cs typeface="Calibri"/>
              </a:rPr>
              <a:t> U</a:t>
            </a:r>
            <a:r>
              <a:rPr lang="en-US">
                <a:solidFill>
                  <a:schemeClr val="tx1"/>
                </a:solidFill>
                <a:latin typeface="Roboto Mono Medium"/>
                <a:ea typeface="Roboto Mono Medium"/>
              </a:rPr>
              <a:t>nderstand the key predictors that explain the variation in students’ math performance</a:t>
            </a:r>
          </a:p>
        </p:txBody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EA5528A3-940F-7751-FBE8-3071BB401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551" y="1076935"/>
            <a:ext cx="3670539" cy="255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61B5-75A5-7AC8-D2EA-06BD43E5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25%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6FAE8-78D8-F1D0-F715-D81AD143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5675" y="2730286"/>
            <a:ext cx="3177497" cy="1633464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Adjusted R-Squared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659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3"/>
          <p:cNvSpPr txBox="1">
            <a:spLocks noGrp="1"/>
          </p:cNvSpPr>
          <p:nvPr>
            <p:ph type="title" idx="6"/>
          </p:nvPr>
        </p:nvSpPr>
        <p:spPr>
          <a:xfrm>
            <a:off x="767794" y="474098"/>
            <a:ext cx="3034362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0"/>
              <a:t>Linear</a:t>
            </a:r>
            <a:br>
              <a:rPr lang="en" b="0"/>
            </a:br>
            <a:r>
              <a:rPr lang="en" b="0"/>
              <a:t>Regression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40B083-7AE2-61D7-85E9-786F814E4DD1}"/>
              </a:ext>
            </a:extLst>
          </p:cNvPr>
          <p:cNvSpPr txBox="1"/>
          <p:nvPr/>
        </p:nvSpPr>
        <p:spPr>
          <a:xfrm>
            <a:off x="978369" y="1629633"/>
            <a:ext cx="333375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Roboto Mono Medium"/>
                <a:ea typeface="Roboto Mono Medium"/>
                <a:cs typeface="Calibri"/>
              </a:rPr>
              <a:t>Homoscedasticity test</a:t>
            </a:r>
            <a:r>
              <a:rPr lang="en-US" sz="1600">
                <a:solidFill>
                  <a:schemeClr val="tx1"/>
                </a:solidFill>
                <a:latin typeface="Roboto Mono Medium"/>
                <a:ea typeface="Roboto Mono Medium"/>
                <a:cs typeface="Calibri"/>
              </a:rPr>
              <a:t> </a:t>
            </a:r>
          </a:p>
        </p:txBody>
      </p:sp>
      <p:pic>
        <p:nvPicPr>
          <p:cNvPr id="2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0E07575-EC16-086D-0D00-951C71AB9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47" y="2140476"/>
            <a:ext cx="2621529" cy="2272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659B66-C25B-964F-C6D1-5409A95B7370}"/>
              </a:ext>
            </a:extLst>
          </p:cNvPr>
          <p:cNvSpPr txBox="1"/>
          <p:nvPr/>
        </p:nvSpPr>
        <p:spPr>
          <a:xfrm>
            <a:off x="5254640" y="1630437"/>
            <a:ext cx="333375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Roboto Mono Medium"/>
                <a:ea typeface="Roboto Mono Medium"/>
                <a:cs typeface="Calibri"/>
              </a:rPr>
              <a:t>Normal Quantile Plot</a:t>
            </a:r>
            <a:endParaRPr lang="en-US" sz="1600">
              <a:solidFill>
                <a:schemeClr val="accent2"/>
              </a:solidFill>
              <a:latin typeface="Roboto Mono Medium"/>
              <a:ea typeface="Roboto Mono Medium"/>
              <a:cs typeface="Calibri"/>
            </a:endParaRPr>
          </a:p>
        </p:txBody>
      </p:sp>
      <p:pic>
        <p:nvPicPr>
          <p:cNvPr id="6" name="Picture 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F1127189-461B-F852-55D4-DDB9CD9A5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094" y="2138615"/>
            <a:ext cx="2657902" cy="227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41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>
            <a:extLst>
              <a:ext uri="{FF2B5EF4-FFF2-40B4-BE49-F238E27FC236}">
                <a16:creationId xmlns:a16="http://schemas.microsoft.com/office/drawing/2014/main" id="{B29CC08B-C6D3-A78E-0EBB-E60C99415A11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336737" y="741548"/>
            <a:ext cx="2101200" cy="716700"/>
          </a:xfrm>
        </p:spPr>
        <p:txBody>
          <a:bodyPr/>
          <a:lstStyle/>
          <a:p>
            <a:r>
              <a:rPr lang="en-US" sz="2800" b="1" dirty="0">
                <a:solidFill>
                  <a:schemeClr val="accent2"/>
                </a:solidFill>
                <a:latin typeface="Concert One"/>
              </a:rPr>
              <a:t>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B094AF-FC94-2559-18D2-76161D16E480}"/>
              </a:ext>
            </a:extLst>
          </p:cNvPr>
          <p:cNvSpPr txBox="1"/>
          <p:nvPr/>
        </p:nvSpPr>
        <p:spPr>
          <a:xfrm>
            <a:off x="1270947" y="1467134"/>
            <a:ext cx="6440037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cert One" pitchFamily="2" charset="0"/>
              </a:rPr>
              <a:t>ANOVA: </a:t>
            </a:r>
          </a:p>
          <a:p>
            <a:pPr marL="285750" indent="-285750">
              <a:buClr>
                <a:schemeClr val="bg2"/>
              </a:buClr>
              <a:buChar char="•"/>
            </a:pPr>
            <a:r>
              <a:rPr lang="en-US" sz="1200" dirty="0">
                <a:solidFill>
                  <a:schemeClr val="bg2"/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Features – Parental Education</a:t>
            </a:r>
          </a:p>
          <a:p>
            <a:pPr marL="285750" indent="-285750">
              <a:buClr>
                <a:schemeClr val="bg2"/>
              </a:buClr>
              <a:buChar char="•"/>
            </a:pPr>
            <a:r>
              <a:rPr lang="en-US" sz="1200" dirty="0">
                <a:solidFill>
                  <a:schemeClr val="bg2"/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Students whose parents have attained some college experience or higher tend to acquire higher math score compared to students whose parents have a high school diploma or lower. </a:t>
            </a:r>
          </a:p>
          <a:p>
            <a:pPr marL="285750" indent="-285750">
              <a:buChar char="•"/>
            </a:pPr>
            <a:endParaRPr lang="en-US" dirty="0"/>
          </a:p>
          <a:p>
            <a:r>
              <a:rPr lang="en-US" dirty="0">
                <a:solidFill>
                  <a:schemeClr val="accent2"/>
                </a:solidFill>
                <a:latin typeface="Concert One" pitchFamily="2" charset="0"/>
              </a:rPr>
              <a:t>Linear Regression:</a:t>
            </a:r>
          </a:p>
          <a:p>
            <a:pPr marL="285750" indent="-285750">
              <a:buClr>
                <a:schemeClr val="bg2"/>
              </a:buClr>
              <a:buChar char="•"/>
            </a:pPr>
            <a:r>
              <a:rPr lang="en-US" sz="1200" dirty="0">
                <a:solidFill>
                  <a:schemeClr val="bg2"/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Significant Features: Parental Education, Gender, Race, Lunch, Test Preparation</a:t>
            </a:r>
          </a:p>
          <a:p>
            <a:pPr marL="285750" indent="-285750">
              <a:buClr>
                <a:schemeClr val="bg2"/>
              </a:buClr>
              <a:buChar char="•"/>
            </a:pPr>
            <a:r>
              <a:rPr lang="en-US" sz="1200" dirty="0">
                <a:solidFill>
                  <a:schemeClr val="bg2"/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Students whose parents have attained bachelor's/master's degree tend to acquire higher math scores compared to students whose parents have associate's degrees or some college experience.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85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>
            <a:extLst>
              <a:ext uri="{FF2B5EF4-FFF2-40B4-BE49-F238E27FC236}">
                <a16:creationId xmlns:a16="http://schemas.microsoft.com/office/drawing/2014/main" id="{B29CC08B-C6D3-A78E-0EBB-E60C99415A11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2628759" y="745813"/>
            <a:ext cx="3883938" cy="720964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>
                <a:solidFill>
                  <a:schemeClr val="accent2"/>
                </a:solidFill>
                <a:latin typeface="Concert One"/>
              </a:rPr>
              <a:t>Implications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B094AF-FC94-2559-18D2-76161D16E480}"/>
              </a:ext>
            </a:extLst>
          </p:cNvPr>
          <p:cNvSpPr txBox="1"/>
          <p:nvPr/>
        </p:nvSpPr>
        <p:spPr>
          <a:xfrm>
            <a:off x="1270947" y="1467134"/>
            <a:ext cx="644003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Roboto Mono Medium" panose="00000009000000000000" pitchFamily="49" charset="0"/>
              <a:ea typeface="Roboto Mono Medium" panose="00000009000000000000" pitchFamily="49" charset="0"/>
            </a:endParaRPr>
          </a:p>
          <a:p>
            <a:pPr marL="285750" indent="-285750">
              <a:buClr>
                <a:schemeClr val="bg2"/>
              </a:buClr>
              <a:buChar char="•"/>
            </a:pPr>
            <a:r>
              <a:rPr lang="en-US" dirty="0">
                <a:solidFill>
                  <a:schemeClr val="bg2"/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Students who completed Preparation tests tend to score higher in math</a:t>
            </a:r>
          </a:p>
          <a:p>
            <a:pPr marL="285750" indent="-285750">
              <a:buClr>
                <a:schemeClr val="bg2"/>
              </a:buClr>
              <a:buChar char="•"/>
            </a:pPr>
            <a:r>
              <a:rPr lang="en-US" dirty="0">
                <a:solidFill>
                  <a:schemeClr val="bg2"/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Male Students tend to score higher in math</a:t>
            </a:r>
          </a:p>
          <a:p>
            <a:pPr marL="285750" indent="-285750">
              <a:buClr>
                <a:schemeClr val="bg2"/>
              </a:buClr>
              <a:buChar char="•"/>
            </a:pPr>
            <a:r>
              <a:rPr lang="en-US" dirty="0">
                <a:solidFill>
                  <a:schemeClr val="bg2"/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Students having standard Lunch tend to score higher than the students who have free/reduced lunch.</a:t>
            </a:r>
          </a:p>
          <a:p>
            <a:pPr marL="285750" indent="-285750">
              <a:buClr>
                <a:schemeClr val="bg2"/>
              </a:buClr>
              <a:buChar char="•"/>
            </a:pPr>
            <a:r>
              <a:rPr lang="en-US" dirty="0">
                <a:solidFill>
                  <a:schemeClr val="bg2"/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Students from Race E and D groups tend to perform better than Race A</a:t>
            </a:r>
          </a:p>
        </p:txBody>
      </p:sp>
    </p:spTree>
    <p:extLst>
      <p:ext uri="{BB962C8B-B14F-4D97-AF65-F5344CB8AC3E}">
        <p14:creationId xmlns:p14="http://schemas.microsoft.com/office/powerpoint/2010/main" val="23621413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>
            <a:spLocks noGrp="1"/>
          </p:cNvSpPr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22" name="Google Shape;322;p49"/>
          <p:cNvSpPr txBox="1">
            <a:spLocks noGrp="1"/>
          </p:cNvSpPr>
          <p:nvPr>
            <p:ph type="body" idx="1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4D719D"/>
              </a:buClr>
              <a:buSzPts val="1100"/>
              <a:buNone/>
            </a:pPr>
            <a:r>
              <a:rPr lang="en-IN" dirty="0"/>
              <a:t>Here’s what you’ll find in this project presentation: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D719D"/>
              </a:buClr>
              <a:buSzPts val="1100"/>
              <a:buFont typeface="Arial"/>
              <a:buNone/>
            </a:pPr>
            <a:endParaRPr lang="en-IN" sz="1400" dirty="0"/>
          </a:p>
          <a:p>
            <a:pPr marL="457200" lvl="0" indent="-288925" algn="l" rtl="0">
              <a:spcBef>
                <a:spcPts val="0"/>
              </a:spcBef>
              <a:spcAft>
                <a:spcPts val="0"/>
              </a:spcAft>
              <a:buSzPts val="950"/>
              <a:buAutoNum type="arabicPeriod"/>
            </a:pPr>
            <a:r>
              <a:rPr lang="en-IN" sz="1500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Introduction</a:t>
            </a:r>
          </a:p>
          <a:p>
            <a:pPr marL="457200" lvl="0" indent="-288925" algn="l" rtl="0">
              <a:spcBef>
                <a:spcPts val="0"/>
              </a:spcBef>
              <a:spcAft>
                <a:spcPts val="0"/>
              </a:spcAft>
              <a:buSzPts val="950"/>
              <a:buAutoNum type="arabicPeriod"/>
            </a:pPr>
            <a:r>
              <a:rPr lang="en-IN" sz="1500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Overview of Dataset</a:t>
            </a:r>
          </a:p>
          <a:p>
            <a:pPr marL="457200" lvl="0" indent="-288925" algn="l" rtl="0">
              <a:spcBef>
                <a:spcPts val="0"/>
              </a:spcBef>
              <a:spcAft>
                <a:spcPts val="0"/>
              </a:spcAft>
              <a:buSzPts val="950"/>
              <a:buAutoNum type="arabicPeriod"/>
            </a:pPr>
            <a:r>
              <a:rPr lang="en-IN" sz="1500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Motivation</a:t>
            </a:r>
          </a:p>
          <a:p>
            <a:pPr marL="457200" lvl="0" indent="-288925" algn="l" rtl="0">
              <a:spcBef>
                <a:spcPts val="0"/>
              </a:spcBef>
              <a:spcAft>
                <a:spcPts val="0"/>
              </a:spcAft>
              <a:buSzPts val="950"/>
              <a:buAutoNum type="arabicPeriod"/>
            </a:pPr>
            <a:r>
              <a:rPr lang="en-IN" sz="1500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Objectives</a:t>
            </a:r>
          </a:p>
          <a:p>
            <a:pPr marL="457200" lvl="0" indent="-288925" algn="l" rtl="0">
              <a:spcBef>
                <a:spcPts val="0"/>
              </a:spcBef>
              <a:spcAft>
                <a:spcPts val="0"/>
              </a:spcAft>
              <a:buSzPts val="950"/>
              <a:buAutoNum type="arabicPeriod"/>
            </a:pPr>
            <a:r>
              <a:rPr lang="en-IN" sz="1500" dirty="0">
                <a:solidFill>
                  <a:schemeClr val="bg2"/>
                </a:solidFill>
                <a:uFill>
                  <a:noFill/>
                </a:uFill>
                <a:latin typeface="Roboto Mono Medium" panose="00000009000000000000" pitchFamily="49" charset="0"/>
                <a:ea typeface="Roboto Mono Medium" panose="00000009000000000000" pitchFamily="49" charset="0"/>
                <a:cs typeface="Roboto Mono"/>
                <a:sym typeface="Roboto Mono"/>
              </a:rPr>
              <a:t>Exploratory Data Analysis</a:t>
            </a:r>
            <a:endParaRPr lang="en-IN" sz="1500" dirty="0">
              <a:solidFill>
                <a:schemeClr val="bg2"/>
              </a:solidFill>
              <a:latin typeface="Roboto Mono Medium" panose="00000009000000000000" pitchFamily="49" charset="0"/>
              <a:ea typeface="Roboto Mono Medium" panose="00000009000000000000" pitchFamily="49" charset="0"/>
            </a:endParaRPr>
          </a:p>
          <a:p>
            <a:pPr marL="457200" lvl="0" indent="-288925" algn="l" rtl="0">
              <a:spcBef>
                <a:spcPts val="0"/>
              </a:spcBef>
              <a:spcAft>
                <a:spcPts val="0"/>
              </a:spcAft>
              <a:buSzPts val="950"/>
              <a:buAutoNum type="arabicPeriod"/>
            </a:pPr>
            <a:r>
              <a:rPr lang="en-IN" sz="1500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ANOVA</a:t>
            </a:r>
          </a:p>
          <a:p>
            <a:pPr marL="457200" lvl="0" indent="-288925" algn="l" rtl="0">
              <a:spcBef>
                <a:spcPts val="0"/>
              </a:spcBef>
              <a:spcAft>
                <a:spcPts val="0"/>
              </a:spcAft>
              <a:buSzPts val="950"/>
              <a:buAutoNum type="arabicPeriod"/>
            </a:pPr>
            <a:r>
              <a:rPr lang="en-IN" sz="1500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Linear Regression</a:t>
            </a:r>
          </a:p>
          <a:p>
            <a:pPr marL="457200" lvl="0" indent="-288925" algn="l" rtl="0">
              <a:spcBef>
                <a:spcPts val="0"/>
              </a:spcBef>
              <a:spcAft>
                <a:spcPts val="0"/>
              </a:spcAft>
              <a:buSzPts val="950"/>
              <a:buAutoNum type="arabicPeriod"/>
            </a:pPr>
            <a:r>
              <a:rPr lang="en-IN" sz="1500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Summary</a:t>
            </a:r>
          </a:p>
          <a:p>
            <a:pPr marL="457200" lvl="0" indent="-288925" algn="l" rtl="0">
              <a:spcBef>
                <a:spcPts val="0"/>
              </a:spcBef>
              <a:spcAft>
                <a:spcPts val="0"/>
              </a:spcAft>
              <a:buSzPts val="950"/>
              <a:buAutoNum type="arabicPeriod"/>
            </a:pPr>
            <a:r>
              <a:rPr lang="en-IN" sz="1500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Implications</a:t>
            </a:r>
          </a:p>
          <a:p>
            <a:pPr marL="457200" lvl="0" indent="-288925" algn="l" rtl="0">
              <a:spcBef>
                <a:spcPts val="0"/>
              </a:spcBef>
              <a:spcAft>
                <a:spcPts val="0"/>
              </a:spcAft>
              <a:buSzPts val="950"/>
              <a:buAutoNum type="arabicPeriod"/>
            </a:pPr>
            <a:endParaRPr lang="en-IN" sz="1500" dirty="0">
              <a:latin typeface="Roboto Mono Medium" panose="00000009000000000000" pitchFamily="49" charset="0"/>
              <a:ea typeface="Roboto Mono Medium" panose="00000009000000000000" pitchFamily="49" charset="0"/>
            </a:endParaRPr>
          </a:p>
        </p:txBody>
      </p:sp>
      <p:sp>
        <p:nvSpPr>
          <p:cNvPr id="323" name="Google Shape;323;p49"/>
          <p:cNvSpPr txBox="1"/>
          <p:nvPr/>
        </p:nvSpPr>
        <p:spPr>
          <a:xfrm>
            <a:off x="1405150" y="4312435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107"/>
          <p:cNvSpPr txBox="1">
            <a:spLocks noGrp="1"/>
          </p:cNvSpPr>
          <p:nvPr>
            <p:ph type="title"/>
          </p:nvPr>
        </p:nvSpPr>
        <p:spPr>
          <a:xfrm>
            <a:off x="1286199" y="2210550"/>
            <a:ext cx="28026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pic>
        <p:nvPicPr>
          <p:cNvPr id="1453" name="Google Shape;1453;p107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-5400000">
            <a:off x="5989875" y="490898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4" name="Google Shape;1454;p107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-5400000">
            <a:off x="6542325" y="490898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5" name="Google Shape;1455;p107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-5400000">
            <a:off x="7085250" y="490898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8C164564-17C6-E3DA-8C68-7DFE29D89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712" y="3548017"/>
            <a:ext cx="1101757" cy="8538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23231C-3672-D4FD-C32D-4FDDD95E1C1A}"/>
              </a:ext>
            </a:extLst>
          </p:cNvPr>
          <p:cNvSpPr txBox="1"/>
          <p:nvPr/>
        </p:nvSpPr>
        <p:spPr>
          <a:xfrm>
            <a:off x="3508286" y="122947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>
                <a:solidFill>
                  <a:srgbClr val="B44141"/>
                </a:solidFill>
                <a:latin typeface="Concert One"/>
              </a:rPr>
              <a:t>Introduction</a:t>
            </a:r>
            <a:endParaRPr lang="en-US" sz="2800">
              <a:solidFill>
                <a:srgbClr val="B44141"/>
              </a:solidFill>
              <a:latin typeface="Concert One"/>
            </a:endParaRPr>
          </a:p>
        </p:txBody>
      </p:sp>
      <p:pic>
        <p:nvPicPr>
          <p:cNvPr id="5" name="Google Shape;356;p52">
            <a:extLst>
              <a:ext uri="{FF2B5EF4-FFF2-40B4-BE49-F238E27FC236}">
                <a16:creationId xmlns:a16="http://schemas.microsoft.com/office/drawing/2014/main" id="{9C5245E1-D40D-DF80-75DD-219AF10026EE}"/>
              </a:ext>
            </a:extLst>
          </p:cNvPr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10800000">
            <a:off x="3615053" y="1653584"/>
            <a:ext cx="1918825" cy="2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54;p52">
            <a:extLst>
              <a:ext uri="{FF2B5EF4-FFF2-40B4-BE49-F238E27FC236}">
                <a16:creationId xmlns:a16="http://schemas.microsoft.com/office/drawing/2014/main" id="{5E677B36-CF5C-8C5C-E4AF-7C4F3933DA27}"/>
              </a:ext>
            </a:extLst>
          </p:cNvPr>
          <p:cNvSpPr txBox="1">
            <a:spLocks/>
          </p:cNvSpPr>
          <p:nvPr/>
        </p:nvSpPr>
        <p:spPr>
          <a:xfrm>
            <a:off x="3299108" y="2008264"/>
            <a:ext cx="2901600" cy="2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IN" sz="1500">
                <a:solidFill>
                  <a:schemeClr val="bg2"/>
                </a:solidFill>
                <a:latin typeface="Roboto Mono Medium"/>
              </a:rPr>
              <a:t>Academic success depends on more than just innate abilities or hard work, as factors such as socio-economic status, family background, and culture play a crucial role.</a:t>
            </a:r>
            <a:endParaRPr lang="en-US" sz="1500">
              <a:solidFill>
                <a:schemeClr val="bg2"/>
              </a:solidFill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2F8CE59A-8734-4227-EBC0-E9FDDE7B4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8" y="1095160"/>
            <a:ext cx="1772730" cy="925971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73C3A553-A74C-A1F3-1E0F-1F51D883A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1709792"/>
            <a:ext cx="1772730" cy="92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12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6"/>
          <p:cNvSpPr txBox="1">
            <a:spLocks noGrp="1"/>
          </p:cNvSpPr>
          <p:nvPr>
            <p:ph type="subTitle" idx="1"/>
          </p:nvPr>
        </p:nvSpPr>
        <p:spPr>
          <a:xfrm>
            <a:off x="1036711" y="3793216"/>
            <a:ext cx="2707808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https://www.kaggle.com/datasets/spscientist/students-performance-in-exams</a:t>
            </a:r>
            <a:endParaRPr sz="1200"/>
          </a:p>
        </p:txBody>
      </p:sp>
      <p:sp>
        <p:nvSpPr>
          <p:cNvPr id="407" name="Google Shape;407;p56"/>
          <p:cNvSpPr txBox="1">
            <a:spLocks noGrp="1"/>
          </p:cNvSpPr>
          <p:nvPr>
            <p:ph type="body" idx="2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1200"/>
              <a:t>The Kaggle dataset "Students Performance in Exams" contains information on students' background and academic scores.</a:t>
            </a:r>
            <a:br>
              <a:rPr lang="en" sz="1200"/>
            </a:br>
            <a:endParaRPr sz="1200"/>
          </a:p>
          <a:p>
            <a:pPr lvl="0"/>
            <a:r>
              <a:rPr lang="en-IN" sz="1200"/>
              <a:t>The dataset is useful for exploring relationships between factors and academic achievement.</a:t>
            </a:r>
            <a:br>
              <a:rPr lang="en" sz="1200"/>
            </a:br>
            <a:endParaRPr sz="1200"/>
          </a:p>
          <a:p>
            <a:pPr lvl="0"/>
            <a:r>
              <a:rPr lang="en-IN" sz="1200"/>
              <a:t>Insights gained from the dataset can inform evidence-based interventions and policies to improve educational outcomes.</a:t>
            </a:r>
            <a:endParaRPr sz="1200"/>
          </a:p>
        </p:txBody>
      </p:sp>
      <p:sp>
        <p:nvSpPr>
          <p:cNvPr id="408" name="Google Shape;408;p56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Dataset</a:t>
            </a:r>
          </a:p>
        </p:txBody>
      </p:sp>
      <p:sp>
        <p:nvSpPr>
          <p:cNvPr id="410" name="Google Shape;410;p56"/>
          <p:cNvSpPr/>
          <p:nvPr/>
        </p:nvSpPr>
        <p:spPr>
          <a:xfrm rot="-2700000">
            <a:off x="765274" y="2065491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411" name="Google Shape;411;p56"/>
          <p:cNvSpPr/>
          <p:nvPr/>
        </p:nvSpPr>
        <p:spPr>
          <a:xfrm rot="-2700000">
            <a:off x="2517624" y="3175166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pic>
        <p:nvPicPr>
          <p:cNvPr id="412" name="Google Shape;412;p56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-6023610">
            <a:off x="2786831" y="3004878"/>
            <a:ext cx="1579416" cy="716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865;p119" descr="A picture containing text&#10;&#10;Description automatically generated">
            <a:extLst>
              <a:ext uri="{FF2B5EF4-FFF2-40B4-BE49-F238E27FC236}">
                <a16:creationId xmlns:a16="http://schemas.microsoft.com/office/drawing/2014/main" id="{0EEF0E86-6791-C279-091A-1A5CBEA3AAB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480000">
            <a:off x="1097332" y="2019922"/>
            <a:ext cx="1707217" cy="1459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23231C-3672-D4FD-C32D-4FDDD95E1C1A}"/>
              </a:ext>
            </a:extLst>
          </p:cNvPr>
          <p:cNvSpPr txBox="1"/>
          <p:nvPr/>
        </p:nvSpPr>
        <p:spPr>
          <a:xfrm>
            <a:off x="3508286" y="122947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>
                <a:solidFill>
                  <a:srgbClr val="B44141"/>
                </a:solidFill>
                <a:latin typeface="Concert One"/>
              </a:rPr>
              <a:t>Motivation</a:t>
            </a:r>
            <a:endParaRPr lang="en-US" sz="2800">
              <a:solidFill>
                <a:srgbClr val="B44141"/>
              </a:solidFill>
              <a:latin typeface="Concert One"/>
            </a:endParaRPr>
          </a:p>
        </p:txBody>
      </p:sp>
      <p:pic>
        <p:nvPicPr>
          <p:cNvPr id="5" name="Google Shape;356;p52">
            <a:extLst>
              <a:ext uri="{FF2B5EF4-FFF2-40B4-BE49-F238E27FC236}">
                <a16:creationId xmlns:a16="http://schemas.microsoft.com/office/drawing/2014/main" id="{9C5245E1-D40D-DF80-75DD-219AF10026EE}"/>
              </a:ext>
            </a:extLst>
          </p:cNvPr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10800000">
            <a:off x="3550355" y="1653584"/>
            <a:ext cx="1918825" cy="2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54;p52">
            <a:extLst>
              <a:ext uri="{FF2B5EF4-FFF2-40B4-BE49-F238E27FC236}">
                <a16:creationId xmlns:a16="http://schemas.microsoft.com/office/drawing/2014/main" id="{5E677B36-CF5C-8C5C-E4AF-7C4F3933DA27}"/>
              </a:ext>
            </a:extLst>
          </p:cNvPr>
          <p:cNvSpPr txBox="1">
            <a:spLocks/>
          </p:cNvSpPr>
          <p:nvPr/>
        </p:nvSpPr>
        <p:spPr>
          <a:xfrm>
            <a:off x="2921703" y="2008264"/>
            <a:ext cx="3580929" cy="2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200">
                <a:solidFill>
                  <a:schemeClr val="bg2"/>
                </a:solidFill>
                <a:latin typeface="Roboto Mono Medium"/>
              </a:rPr>
              <a:t>The "Students Performance in Exams" dataset is a valuable resource for addressing educational and social issues. By analysing the data, policymakers, educators, and researchers can gain insights into the factors that influence academic performance and use evidence-based interventions to improve outcomes for students from different backgrounds.</a:t>
            </a:r>
          </a:p>
          <a:p>
            <a:pPr>
              <a:spcAft>
                <a:spcPts val="1600"/>
              </a:spcAft>
            </a:pPr>
            <a:endParaRPr lang="en-IN" sz="1500">
              <a:solidFill>
                <a:schemeClr val="bg2"/>
              </a:solidFill>
              <a:latin typeface="Roboto Mono Medium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2F8CE59A-8734-4227-EBC0-E9FDDE7B4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8" y="1095160"/>
            <a:ext cx="1772730" cy="925971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73C3A553-A74C-A1F3-1E0F-1F51D883A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1709792"/>
            <a:ext cx="1772730" cy="92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556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428" name="Google Shape;428;p58"/>
          <p:cNvSpPr/>
          <p:nvPr/>
        </p:nvSpPr>
        <p:spPr>
          <a:xfrm>
            <a:off x="3520525" y="2987948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0" name="Google Shape;43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5467">
            <a:off x="7428349" y="264518"/>
            <a:ext cx="1323877" cy="154781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31" name="Google Shape;431;p58"/>
          <p:cNvSpPr txBox="1">
            <a:spLocks noGrp="1"/>
          </p:cNvSpPr>
          <p:nvPr>
            <p:ph type="title" idx="4"/>
          </p:nvPr>
        </p:nvSpPr>
        <p:spPr>
          <a:xfrm rot="20904546">
            <a:off x="7649152" y="1044877"/>
            <a:ext cx="1019797" cy="6140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2"/>
                </a:solidFill>
                <a:latin typeface="Anonymous Pro"/>
                <a:ea typeface="Anonymous Pro"/>
                <a:cs typeface="Anonymous Pro"/>
                <a:sym typeface="Anonymous Pro"/>
              </a:rPr>
              <a:t>Student performance</a:t>
            </a:r>
            <a:endParaRPr lang="en-US" sz="1000">
              <a:solidFill>
                <a:schemeClr val="dk2"/>
              </a:solidFill>
              <a:latin typeface="Anonymous Pro"/>
              <a:ea typeface="Anonymous Pro"/>
              <a:cs typeface="Anonymous Pro"/>
            </a:endParaRPr>
          </a:p>
        </p:txBody>
      </p:sp>
      <p:grpSp>
        <p:nvGrpSpPr>
          <p:cNvPr id="432" name="Google Shape;432;p58"/>
          <p:cNvGrpSpPr/>
          <p:nvPr/>
        </p:nvGrpSpPr>
        <p:grpSpPr>
          <a:xfrm>
            <a:off x="7664560" y="910185"/>
            <a:ext cx="272906" cy="434118"/>
            <a:chOff x="1312450" y="4093350"/>
            <a:chExt cx="685350" cy="1090200"/>
          </a:xfrm>
        </p:grpSpPr>
        <p:sp>
          <p:nvSpPr>
            <p:cNvPr id="433" name="Google Shape;433;p58"/>
            <p:cNvSpPr/>
            <p:nvPr/>
          </p:nvSpPr>
          <p:spPr>
            <a:xfrm>
              <a:off x="1312450" y="4093350"/>
              <a:ext cx="685350" cy="1090200"/>
            </a:xfrm>
            <a:custGeom>
              <a:avLst/>
              <a:gdLst/>
              <a:ahLst/>
              <a:cxnLst/>
              <a:rect l="l" t="t" r="r" b="b"/>
              <a:pathLst>
                <a:path w="27414" h="43608" extrusionOk="0">
                  <a:moveTo>
                    <a:pt x="5201" y="10009"/>
                  </a:moveTo>
                  <a:lnTo>
                    <a:pt x="5201" y="10009"/>
                  </a:lnTo>
                  <a:cubicBezTo>
                    <a:pt x="5040" y="10996"/>
                    <a:pt x="5002" y="11987"/>
                    <a:pt x="5102" y="12937"/>
                  </a:cubicBezTo>
                  <a:cubicBezTo>
                    <a:pt x="5170" y="13571"/>
                    <a:pt x="5297" y="14196"/>
                    <a:pt x="5478" y="14807"/>
                  </a:cubicBezTo>
                  <a:cubicBezTo>
                    <a:pt x="4743" y="13294"/>
                    <a:pt x="4728" y="11634"/>
                    <a:pt x="5201" y="10009"/>
                  </a:cubicBezTo>
                  <a:close/>
                  <a:moveTo>
                    <a:pt x="15811" y="1265"/>
                  </a:moveTo>
                  <a:cubicBezTo>
                    <a:pt x="20541" y="1265"/>
                    <a:pt x="25145" y="5101"/>
                    <a:pt x="25884" y="9796"/>
                  </a:cubicBezTo>
                  <a:cubicBezTo>
                    <a:pt x="26649" y="14663"/>
                    <a:pt x="23581" y="19908"/>
                    <a:pt x="18734" y="21156"/>
                  </a:cubicBezTo>
                  <a:lnTo>
                    <a:pt x="18733" y="21156"/>
                  </a:lnTo>
                  <a:cubicBezTo>
                    <a:pt x="17919" y="21366"/>
                    <a:pt x="17082" y="21467"/>
                    <a:pt x="16245" y="21467"/>
                  </a:cubicBezTo>
                  <a:cubicBezTo>
                    <a:pt x="12150" y="21467"/>
                    <a:pt x="8059" y="19044"/>
                    <a:pt x="6641" y="15088"/>
                  </a:cubicBezTo>
                  <a:cubicBezTo>
                    <a:pt x="5469" y="11816"/>
                    <a:pt x="6172" y="7764"/>
                    <a:pt x="8270" y="4955"/>
                  </a:cubicBezTo>
                  <a:cubicBezTo>
                    <a:pt x="9623" y="3549"/>
                    <a:pt x="11222" y="2430"/>
                    <a:pt x="12774" y="1829"/>
                  </a:cubicBezTo>
                  <a:cubicBezTo>
                    <a:pt x="13408" y="1665"/>
                    <a:pt x="14061" y="1582"/>
                    <a:pt x="14715" y="1582"/>
                  </a:cubicBezTo>
                  <a:cubicBezTo>
                    <a:pt x="14773" y="1582"/>
                    <a:pt x="14831" y="1582"/>
                    <a:pt x="14889" y="1584"/>
                  </a:cubicBezTo>
                  <a:cubicBezTo>
                    <a:pt x="14890" y="1584"/>
                    <a:pt x="14891" y="1584"/>
                    <a:pt x="14891" y="1584"/>
                  </a:cubicBezTo>
                  <a:cubicBezTo>
                    <a:pt x="15042" y="1584"/>
                    <a:pt x="15084" y="1340"/>
                    <a:pt x="14936" y="1309"/>
                  </a:cubicBezTo>
                  <a:cubicBezTo>
                    <a:pt x="15228" y="1279"/>
                    <a:pt x="15519" y="1265"/>
                    <a:pt x="15811" y="1265"/>
                  </a:cubicBezTo>
                  <a:close/>
                  <a:moveTo>
                    <a:pt x="11744" y="28418"/>
                  </a:moveTo>
                  <a:lnTo>
                    <a:pt x="11744" y="28418"/>
                  </a:lnTo>
                  <a:cubicBezTo>
                    <a:pt x="12408" y="28787"/>
                    <a:pt x="13268" y="28878"/>
                    <a:pt x="14064" y="28978"/>
                  </a:cubicBezTo>
                  <a:cubicBezTo>
                    <a:pt x="13489" y="31053"/>
                    <a:pt x="12936" y="33136"/>
                    <a:pt x="12378" y="35217"/>
                  </a:cubicBezTo>
                  <a:lnTo>
                    <a:pt x="12377" y="35217"/>
                  </a:lnTo>
                  <a:lnTo>
                    <a:pt x="11752" y="37548"/>
                  </a:lnTo>
                  <a:cubicBezTo>
                    <a:pt x="11436" y="37515"/>
                    <a:pt x="11118" y="37500"/>
                    <a:pt x="10804" y="37432"/>
                  </a:cubicBezTo>
                  <a:cubicBezTo>
                    <a:pt x="10450" y="37354"/>
                    <a:pt x="10108" y="37230"/>
                    <a:pt x="9772" y="37098"/>
                  </a:cubicBezTo>
                  <a:cubicBezTo>
                    <a:pt x="9899" y="36422"/>
                    <a:pt x="10035" y="35749"/>
                    <a:pt x="10185" y="35077"/>
                  </a:cubicBezTo>
                  <a:cubicBezTo>
                    <a:pt x="10425" y="33999"/>
                    <a:pt x="10695" y="32928"/>
                    <a:pt x="10992" y="31864"/>
                  </a:cubicBezTo>
                  <a:cubicBezTo>
                    <a:pt x="11305" y="30745"/>
                    <a:pt x="11807" y="29661"/>
                    <a:pt x="11760" y="28491"/>
                  </a:cubicBezTo>
                  <a:cubicBezTo>
                    <a:pt x="11757" y="28467"/>
                    <a:pt x="11752" y="28442"/>
                    <a:pt x="11744" y="28418"/>
                  </a:cubicBezTo>
                  <a:close/>
                  <a:moveTo>
                    <a:pt x="9701" y="37483"/>
                  </a:moveTo>
                  <a:cubicBezTo>
                    <a:pt x="10246" y="37833"/>
                    <a:pt x="10942" y="38077"/>
                    <a:pt x="11595" y="38077"/>
                  </a:cubicBezTo>
                  <a:cubicBezTo>
                    <a:pt x="11600" y="38077"/>
                    <a:pt x="11605" y="38077"/>
                    <a:pt x="11609" y="38077"/>
                  </a:cubicBezTo>
                  <a:lnTo>
                    <a:pt x="11609" y="38077"/>
                  </a:lnTo>
                  <a:cubicBezTo>
                    <a:pt x="11580" y="38193"/>
                    <a:pt x="11549" y="38311"/>
                    <a:pt x="11517" y="38428"/>
                  </a:cubicBezTo>
                  <a:lnTo>
                    <a:pt x="11517" y="38427"/>
                  </a:lnTo>
                  <a:cubicBezTo>
                    <a:pt x="11470" y="38603"/>
                    <a:pt x="11418" y="38860"/>
                    <a:pt x="11359" y="39156"/>
                  </a:cubicBezTo>
                  <a:cubicBezTo>
                    <a:pt x="11204" y="39085"/>
                    <a:pt x="11033" y="39072"/>
                    <a:pt x="10858" y="39072"/>
                  </a:cubicBezTo>
                  <a:cubicBezTo>
                    <a:pt x="10752" y="39072"/>
                    <a:pt x="10645" y="39077"/>
                    <a:pt x="10540" y="39077"/>
                  </a:cubicBezTo>
                  <a:cubicBezTo>
                    <a:pt x="10481" y="39077"/>
                    <a:pt x="10423" y="39075"/>
                    <a:pt x="10366" y="39070"/>
                  </a:cubicBezTo>
                  <a:cubicBezTo>
                    <a:pt x="10056" y="39046"/>
                    <a:pt x="9752" y="38970"/>
                    <a:pt x="9446" y="38922"/>
                  </a:cubicBezTo>
                  <a:cubicBezTo>
                    <a:pt x="9465" y="38818"/>
                    <a:pt x="9482" y="38724"/>
                    <a:pt x="9492" y="38655"/>
                  </a:cubicBezTo>
                  <a:cubicBezTo>
                    <a:pt x="9556" y="38264"/>
                    <a:pt x="9631" y="37874"/>
                    <a:pt x="9701" y="37483"/>
                  </a:cubicBezTo>
                  <a:close/>
                  <a:moveTo>
                    <a:pt x="9371" y="39374"/>
                  </a:moveTo>
                  <a:cubicBezTo>
                    <a:pt x="9633" y="39480"/>
                    <a:pt x="9916" y="39543"/>
                    <a:pt x="10196" y="39580"/>
                  </a:cubicBezTo>
                  <a:cubicBezTo>
                    <a:pt x="10388" y="39606"/>
                    <a:pt x="10607" y="39642"/>
                    <a:pt x="10819" y="39642"/>
                  </a:cubicBezTo>
                  <a:cubicBezTo>
                    <a:pt x="10980" y="39642"/>
                    <a:pt x="11137" y="39622"/>
                    <a:pt x="11275" y="39560"/>
                  </a:cubicBezTo>
                  <a:lnTo>
                    <a:pt x="11275" y="39560"/>
                  </a:lnTo>
                  <a:cubicBezTo>
                    <a:pt x="11189" y="39985"/>
                    <a:pt x="11082" y="40437"/>
                    <a:pt x="10950" y="40815"/>
                  </a:cubicBezTo>
                  <a:cubicBezTo>
                    <a:pt x="10924" y="40814"/>
                    <a:pt x="10899" y="40814"/>
                    <a:pt x="10873" y="40814"/>
                  </a:cubicBezTo>
                  <a:cubicBezTo>
                    <a:pt x="10639" y="40814"/>
                    <a:pt x="10398" y="40862"/>
                    <a:pt x="10159" y="40862"/>
                  </a:cubicBezTo>
                  <a:cubicBezTo>
                    <a:pt x="10125" y="40862"/>
                    <a:pt x="10090" y="40861"/>
                    <a:pt x="10056" y="40859"/>
                  </a:cubicBezTo>
                  <a:cubicBezTo>
                    <a:pt x="9795" y="40841"/>
                    <a:pt x="9538" y="40801"/>
                    <a:pt x="9284" y="40736"/>
                  </a:cubicBezTo>
                  <a:cubicBezTo>
                    <a:pt x="9251" y="40301"/>
                    <a:pt x="9306" y="39796"/>
                    <a:pt x="9371" y="39374"/>
                  </a:cubicBezTo>
                  <a:close/>
                  <a:moveTo>
                    <a:pt x="9402" y="41289"/>
                  </a:moveTo>
                  <a:lnTo>
                    <a:pt x="9402" y="41289"/>
                  </a:lnTo>
                  <a:cubicBezTo>
                    <a:pt x="9559" y="41334"/>
                    <a:pt x="9718" y="41367"/>
                    <a:pt x="9881" y="41388"/>
                  </a:cubicBezTo>
                  <a:cubicBezTo>
                    <a:pt x="10049" y="41410"/>
                    <a:pt x="10255" y="41433"/>
                    <a:pt x="10462" y="41433"/>
                  </a:cubicBezTo>
                  <a:cubicBezTo>
                    <a:pt x="10528" y="41433"/>
                    <a:pt x="10593" y="41431"/>
                    <a:pt x="10658" y="41426"/>
                  </a:cubicBezTo>
                  <a:lnTo>
                    <a:pt x="10658" y="41426"/>
                  </a:lnTo>
                  <a:cubicBezTo>
                    <a:pt x="10569" y="41553"/>
                    <a:pt x="10471" y="41645"/>
                    <a:pt x="10362" y="41677"/>
                  </a:cubicBezTo>
                  <a:cubicBezTo>
                    <a:pt x="10234" y="41715"/>
                    <a:pt x="10121" y="41733"/>
                    <a:pt x="10020" y="41733"/>
                  </a:cubicBezTo>
                  <a:cubicBezTo>
                    <a:pt x="9703" y="41733"/>
                    <a:pt x="9511" y="41557"/>
                    <a:pt x="9402" y="41289"/>
                  </a:cubicBezTo>
                  <a:close/>
                  <a:moveTo>
                    <a:pt x="15893" y="1"/>
                  </a:moveTo>
                  <a:cubicBezTo>
                    <a:pt x="15395" y="1"/>
                    <a:pt x="14894" y="37"/>
                    <a:pt x="14392" y="112"/>
                  </a:cubicBezTo>
                  <a:cubicBezTo>
                    <a:pt x="8294" y="1027"/>
                    <a:pt x="1" y="10835"/>
                    <a:pt x="5909" y="16358"/>
                  </a:cubicBezTo>
                  <a:cubicBezTo>
                    <a:pt x="5961" y="16407"/>
                    <a:pt x="6017" y="16426"/>
                    <a:pt x="6069" y="16426"/>
                  </a:cubicBezTo>
                  <a:cubicBezTo>
                    <a:pt x="6083" y="16426"/>
                    <a:pt x="6096" y="16425"/>
                    <a:pt x="6110" y="16423"/>
                  </a:cubicBezTo>
                  <a:cubicBezTo>
                    <a:pt x="7517" y="19288"/>
                    <a:pt x="10185" y="21363"/>
                    <a:pt x="13288" y="22188"/>
                  </a:cubicBezTo>
                  <a:cubicBezTo>
                    <a:pt x="12902" y="23062"/>
                    <a:pt x="12749" y="24055"/>
                    <a:pt x="12540" y="24979"/>
                  </a:cubicBezTo>
                  <a:cubicBezTo>
                    <a:pt x="12385" y="25662"/>
                    <a:pt x="12080" y="26433"/>
                    <a:pt x="12061" y="27162"/>
                  </a:cubicBezTo>
                  <a:cubicBezTo>
                    <a:pt x="11762" y="27201"/>
                    <a:pt x="11473" y="27285"/>
                    <a:pt x="11204" y="27442"/>
                  </a:cubicBezTo>
                  <a:cubicBezTo>
                    <a:pt x="11018" y="27550"/>
                    <a:pt x="11015" y="27777"/>
                    <a:pt x="11142" y="27928"/>
                  </a:cubicBezTo>
                  <a:cubicBezTo>
                    <a:pt x="11145" y="27935"/>
                    <a:pt x="11150" y="27938"/>
                    <a:pt x="11155" y="27944"/>
                  </a:cubicBezTo>
                  <a:cubicBezTo>
                    <a:pt x="11028" y="27948"/>
                    <a:pt x="10910" y="28008"/>
                    <a:pt x="10832" y="28108"/>
                  </a:cubicBezTo>
                  <a:cubicBezTo>
                    <a:pt x="9928" y="29229"/>
                    <a:pt x="9683" y="30715"/>
                    <a:pt x="9312" y="32089"/>
                  </a:cubicBezTo>
                  <a:cubicBezTo>
                    <a:pt x="8852" y="33796"/>
                    <a:pt x="8465" y="35519"/>
                    <a:pt x="8149" y="37259"/>
                  </a:cubicBezTo>
                  <a:cubicBezTo>
                    <a:pt x="7935" y="38433"/>
                    <a:pt x="7369" y="40158"/>
                    <a:pt x="7613" y="41356"/>
                  </a:cubicBezTo>
                  <a:cubicBezTo>
                    <a:pt x="7832" y="42434"/>
                    <a:pt x="8920" y="43013"/>
                    <a:pt x="9873" y="43417"/>
                  </a:cubicBezTo>
                  <a:cubicBezTo>
                    <a:pt x="10183" y="43548"/>
                    <a:pt x="10458" y="43608"/>
                    <a:pt x="10702" y="43608"/>
                  </a:cubicBezTo>
                  <a:cubicBezTo>
                    <a:pt x="12509" y="43608"/>
                    <a:pt x="12630" y="40342"/>
                    <a:pt x="13029" y="38845"/>
                  </a:cubicBezTo>
                  <a:cubicBezTo>
                    <a:pt x="13941" y="35420"/>
                    <a:pt x="14878" y="31999"/>
                    <a:pt x="15749" y="28562"/>
                  </a:cubicBezTo>
                  <a:cubicBezTo>
                    <a:pt x="15842" y="28197"/>
                    <a:pt x="15632" y="27698"/>
                    <a:pt x="15220" y="27630"/>
                  </a:cubicBezTo>
                  <a:cubicBezTo>
                    <a:pt x="14854" y="27569"/>
                    <a:pt x="14466" y="27473"/>
                    <a:pt x="14071" y="27380"/>
                  </a:cubicBezTo>
                  <a:cubicBezTo>
                    <a:pt x="14478" y="25797"/>
                    <a:pt x="14896" y="24136"/>
                    <a:pt x="15010" y="22508"/>
                  </a:cubicBezTo>
                  <a:cubicBezTo>
                    <a:pt x="15443" y="22557"/>
                    <a:pt x="15877" y="22582"/>
                    <a:pt x="16312" y="22582"/>
                  </a:cubicBezTo>
                  <a:cubicBezTo>
                    <a:pt x="16645" y="22582"/>
                    <a:pt x="16978" y="22568"/>
                    <a:pt x="17310" y="22539"/>
                  </a:cubicBezTo>
                  <a:cubicBezTo>
                    <a:pt x="23190" y="22007"/>
                    <a:pt x="27413" y="16567"/>
                    <a:pt x="27170" y="10774"/>
                  </a:cubicBezTo>
                  <a:cubicBezTo>
                    <a:pt x="26925" y="4930"/>
                    <a:pt x="21682" y="1"/>
                    <a:pt x="15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8"/>
            <p:cNvSpPr/>
            <p:nvPr/>
          </p:nvSpPr>
          <p:spPr>
            <a:xfrm>
              <a:off x="1477975" y="4161250"/>
              <a:ext cx="487250" cy="450450"/>
            </a:xfrm>
            <a:custGeom>
              <a:avLst/>
              <a:gdLst/>
              <a:ahLst/>
              <a:cxnLst/>
              <a:rect l="l" t="t" r="r" b="b"/>
              <a:pathLst>
                <a:path w="19490" h="18018" extrusionOk="0">
                  <a:moveTo>
                    <a:pt x="1614" y="7205"/>
                  </a:moveTo>
                  <a:cubicBezTo>
                    <a:pt x="1122" y="9193"/>
                    <a:pt x="1161" y="11265"/>
                    <a:pt x="1871" y="12865"/>
                  </a:cubicBezTo>
                  <a:cubicBezTo>
                    <a:pt x="1911" y="12957"/>
                    <a:pt x="1956" y="13046"/>
                    <a:pt x="2001" y="13135"/>
                  </a:cubicBezTo>
                  <a:cubicBezTo>
                    <a:pt x="1442" y="12197"/>
                    <a:pt x="1127" y="11132"/>
                    <a:pt x="1088" y="10040"/>
                  </a:cubicBezTo>
                  <a:cubicBezTo>
                    <a:pt x="1052" y="9061"/>
                    <a:pt x="1251" y="8105"/>
                    <a:pt x="1614" y="7205"/>
                  </a:cubicBezTo>
                  <a:close/>
                  <a:moveTo>
                    <a:pt x="8769" y="1099"/>
                  </a:moveTo>
                  <a:cubicBezTo>
                    <a:pt x="10213" y="1099"/>
                    <a:pt x="11739" y="1834"/>
                    <a:pt x="12928" y="2514"/>
                  </a:cubicBezTo>
                  <a:cubicBezTo>
                    <a:pt x="15190" y="3806"/>
                    <a:pt x="17154" y="5801"/>
                    <a:pt x="17151" y="8562"/>
                  </a:cubicBezTo>
                  <a:cubicBezTo>
                    <a:pt x="17150" y="11027"/>
                    <a:pt x="16062" y="14041"/>
                    <a:pt x="14176" y="15676"/>
                  </a:cubicBezTo>
                  <a:cubicBezTo>
                    <a:pt x="13112" y="16598"/>
                    <a:pt x="11835" y="16976"/>
                    <a:pt x="10526" y="16976"/>
                  </a:cubicBezTo>
                  <a:cubicBezTo>
                    <a:pt x="8796" y="16976"/>
                    <a:pt x="7009" y="16315"/>
                    <a:pt x="5579" y="15381"/>
                  </a:cubicBezTo>
                  <a:cubicBezTo>
                    <a:pt x="2756" y="13536"/>
                    <a:pt x="1781" y="10776"/>
                    <a:pt x="2574" y="7531"/>
                  </a:cubicBezTo>
                  <a:cubicBezTo>
                    <a:pt x="2925" y="6098"/>
                    <a:pt x="3537" y="4567"/>
                    <a:pt x="4464" y="3322"/>
                  </a:cubicBezTo>
                  <a:cubicBezTo>
                    <a:pt x="4471" y="3316"/>
                    <a:pt x="4477" y="3308"/>
                    <a:pt x="4485" y="3302"/>
                  </a:cubicBezTo>
                  <a:cubicBezTo>
                    <a:pt x="5475" y="2436"/>
                    <a:pt x="6694" y="1440"/>
                    <a:pt x="8014" y="1172"/>
                  </a:cubicBezTo>
                  <a:cubicBezTo>
                    <a:pt x="8262" y="1122"/>
                    <a:pt x="8514" y="1099"/>
                    <a:pt x="8769" y="1099"/>
                  </a:cubicBezTo>
                  <a:close/>
                  <a:moveTo>
                    <a:pt x="8887" y="1"/>
                  </a:moveTo>
                  <a:cubicBezTo>
                    <a:pt x="8837" y="1"/>
                    <a:pt x="8788" y="1"/>
                    <a:pt x="8738" y="3"/>
                  </a:cubicBezTo>
                  <a:cubicBezTo>
                    <a:pt x="6181" y="71"/>
                    <a:pt x="3888" y="2245"/>
                    <a:pt x="2440" y="4180"/>
                  </a:cubicBezTo>
                  <a:cubicBezTo>
                    <a:pt x="877" y="6267"/>
                    <a:pt x="1" y="8911"/>
                    <a:pt x="661" y="11505"/>
                  </a:cubicBezTo>
                  <a:cubicBezTo>
                    <a:pt x="1175" y="13521"/>
                    <a:pt x="2542" y="15297"/>
                    <a:pt x="4474" y="15997"/>
                  </a:cubicBezTo>
                  <a:cubicBezTo>
                    <a:pt x="6169" y="17258"/>
                    <a:pt x="8337" y="18017"/>
                    <a:pt x="10414" y="18017"/>
                  </a:cubicBezTo>
                  <a:cubicBezTo>
                    <a:pt x="12074" y="18017"/>
                    <a:pt x="13676" y="17532"/>
                    <a:pt x="14932" y="16430"/>
                  </a:cubicBezTo>
                  <a:cubicBezTo>
                    <a:pt x="18721" y="13109"/>
                    <a:pt x="19489" y="6595"/>
                    <a:pt x="15668" y="3108"/>
                  </a:cubicBezTo>
                  <a:cubicBezTo>
                    <a:pt x="13933" y="1526"/>
                    <a:pt x="11308" y="1"/>
                    <a:pt x="8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8"/>
            <p:cNvSpPr/>
            <p:nvPr/>
          </p:nvSpPr>
          <p:spPr>
            <a:xfrm>
              <a:off x="1611400" y="4264325"/>
              <a:ext cx="204725" cy="224825"/>
            </a:xfrm>
            <a:custGeom>
              <a:avLst/>
              <a:gdLst/>
              <a:ahLst/>
              <a:cxnLst/>
              <a:rect l="l" t="t" r="r" b="b"/>
              <a:pathLst>
                <a:path w="8189" h="8993" extrusionOk="0">
                  <a:moveTo>
                    <a:pt x="3561" y="0"/>
                  </a:moveTo>
                  <a:cubicBezTo>
                    <a:pt x="1727" y="0"/>
                    <a:pt x="0" y="1490"/>
                    <a:pt x="935" y="3575"/>
                  </a:cubicBezTo>
                  <a:cubicBezTo>
                    <a:pt x="1077" y="3892"/>
                    <a:pt x="1311" y="4020"/>
                    <a:pt x="1557" y="4020"/>
                  </a:cubicBezTo>
                  <a:cubicBezTo>
                    <a:pt x="2000" y="4020"/>
                    <a:pt x="2483" y="3607"/>
                    <a:pt x="2546" y="3138"/>
                  </a:cubicBezTo>
                  <a:cubicBezTo>
                    <a:pt x="2652" y="2350"/>
                    <a:pt x="3006" y="2037"/>
                    <a:pt x="3405" y="2037"/>
                  </a:cubicBezTo>
                  <a:cubicBezTo>
                    <a:pt x="4054" y="2037"/>
                    <a:pt x="4819" y="2864"/>
                    <a:pt x="4821" y="3825"/>
                  </a:cubicBezTo>
                  <a:cubicBezTo>
                    <a:pt x="4825" y="5165"/>
                    <a:pt x="3942" y="6358"/>
                    <a:pt x="3228" y="7421"/>
                  </a:cubicBezTo>
                  <a:cubicBezTo>
                    <a:pt x="2689" y="8221"/>
                    <a:pt x="3437" y="8993"/>
                    <a:pt x="4195" y="8993"/>
                  </a:cubicBezTo>
                  <a:cubicBezTo>
                    <a:pt x="4522" y="8993"/>
                    <a:pt x="4850" y="8849"/>
                    <a:pt x="5078" y="8503"/>
                  </a:cubicBezTo>
                  <a:cubicBezTo>
                    <a:pt x="6537" y="6287"/>
                    <a:pt x="8188" y="2626"/>
                    <a:pt x="5438" y="602"/>
                  </a:cubicBezTo>
                  <a:cubicBezTo>
                    <a:pt x="4875" y="188"/>
                    <a:pt x="4211" y="0"/>
                    <a:pt x="3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8"/>
            <p:cNvSpPr/>
            <p:nvPr/>
          </p:nvSpPr>
          <p:spPr>
            <a:xfrm>
              <a:off x="1688575" y="4506825"/>
              <a:ext cx="60375" cy="62375"/>
            </a:xfrm>
            <a:custGeom>
              <a:avLst/>
              <a:gdLst/>
              <a:ahLst/>
              <a:cxnLst/>
              <a:rect l="l" t="t" r="r" b="b"/>
              <a:pathLst>
                <a:path w="2415" h="2495" extrusionOk="0">
                  <a:moveTo>
                    <a:pt x="1242" y="0"/>
                  </a:moveTo>
                  <a:cubicBezTo>
                    <a:pt x="1230" y="0"/>
                    <a:pt x="1219" y="1"/>
                    <a:pt x="1207" y="1"/>
                  </a:cubicBezTo>
                  <a:cubicBezTo>
                    <a:pt x="1005" y="10"/>
                    <a:pt x="807" y="63"/>
                    <a:pt x="629" y="158"/>
                  </a:cubicBezTo>
                  <a:cubicBezTo>
                    <a:pt x="403" y="277"/>
                    <a:pt x="150" y="585"/>
                    <a:pt x="103" y="841"/>
                  </a:cubicBezTo>
                  <a:cubicBezTo>
                    <a:pt x="93" y="897"/>
                    <a:pt x="83" y="952"/>
                    <a:pt x="73" y="1007"/>
                  </a:cubicBezTo>
                  <a:cubicBezTo>
                    <a:pt x="0" y="1417"/>
                    <a:pt x="50" y="1851"/>
                    <a:pt x="375" y="2151"/>
                  </a:cubicBezTo>
                  <a:cubicBezTo>
                    <a:pt x="605" y="2361"/>
                    <a:pt x="887" y="2495"/>
                    <a:pt x="1207" y="2495"/>
                  </a:cubicBezTo>
                  <a:cubicBezTo>
                    <a:pt x="1517" y="2490"/>
                    <a:pt x="1814" y="2367"/>
                    <a:pt x="2037" y="2151"/>
                  </a:cubicBezTo>
                  <a:cubicBezTo>
                    <a:pt x="2354" y="1833"/>
                    <a:pt x="2415" y="1430"/>
                    <a:pt x="2339" y="1007"/>
                  </a:cubicBezTo>
                  <a:cubicBezTo>
                    <a:pt x="2329" y="952"/>
                    <a:pt x="2319" y="897"/>
                    <a:pt x="2309" y="841"/>
                  </a:cubicBezTo>
                  <a:cubicBezTo>
                    <a:pt x="2267" y="605"/>
                    <a:pt x="2080" y="387"/>
                    <a:pt x="1900" y="247"/>
                  </a:cubicBezTo>
                  <a:cubicBezTo>
                    <a:pt x="1716" y="105"/>
                    <a:pt x="1480" y="0"/>
                    <a:pt x="1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" name="Google Shape;437;p58"/>
          <p:cNvSpPr/>
          <p:nvPr/>
        </p:nvSpPr>
        <p:spPr>
          <a:xfrm>
            <a:off x="3520525" y="2978693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58"/>
          <p:cNvSpPr txBox="1">
            <a:spLocks noGrp="1"/>
          </p:cNvSpPr>
          <p:nvPr>
            <p:ph type="subTitle" idx="1"/>
          </p:nvPr>
        </p:nvSpPr>
        <p:spPr>
          <a:xfrm>
            <a:off x="787582" y="2877172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0" i="0">
                <a:solidFill>
                  <a:schemeClr val="bg2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Understand the effect of different levels of parental education on students’ math performance </a:t>
            </a:r>
            <a:endParaRPr lang="en-IN">
              <a:solidFill>
                <a:schemeClr val="bg2"/>
              </a:solidFill>
              <a:latin typeface="Roboto Mono Medium" panose="00000009000000000000" pitchFamily="49" charset="0"/>
              <a:ea typeface="Roboto Mono Medium" panose="00000009000000000000" pitchFamily="49" charset="0"/>
            </a:endParaRPr>
          </a:p>
        </p:txBody>
      </p:sp>
      <p:sp>
        <p:nvSpPr>
          <p:cNvPr id="445" name="Google Shape;445;p58"/>
          <p:cNvSpPr txBox="1">
            <a:spLocks noGrp="1"/>
          </p:cNvSpPr>
          <p:nvPr>
            <p:ph type="subTitle" idx="7"/>
          </p:nvPr>
        </p:nvSpPr>
        <p:spPr>
          <a:xfrm>
            <a:off x="5750506" y="2991627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>
                <a:solidFill>
                  <a:schemeClr val="bg2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Understand the key predictors that explain the variation in students’ math performance  </a:t>
            </a:r>
            <a:endParaRPr>
              <a:solidFill>
                <a:schemeClr val="bg2"/>
              </a:solidFill>
              <a:latin typeface="Roboto Mono Medium" panose="00000009000000000000" pitchFamily="49" charset="0"/>
              <a:ea typeface="Roboto Mono Medium" panose="00000009000000000000" pitchFamily="49" charset="0"/>
            </a:endParaRPr>
          </a:p>
        </p:txBody>
      </p:sp>
      <p:sp>
        <p:nvSpPr>
          <p:cNvPr id="447" name="Google Shape;447;p58"/>
          <p:cNvSpPr/>
          <p:nvPr/>
        </p:nvSpPr>
        <p:spPr>
          <a:xfrm>
            <a:off x="5256761" y="3033073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58"/>
          <p:cNvSpPr/>
          <p:nvPr/>
        </p:nvSpPr>
        <p:spPr>
          <a:xfrm>
            <a:off x="5251148" y="2999097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479;p60">
            <a:extLst>
              <a:ext uri="{FF2B5EF4-FFF2-40B4-BE49-F238E27FC236}">
                <a16:creationId xmlns:a16="http://schemas.microsoft.com/office/drawing/2014/main" id="{210880F7-7A9F-1988-B8EB-70EF0DF234A2}"/>
              </a:ext>
            </a:extLst>
          </p:cNvPr>
          <p:cNvPicPr preferRelativeResize="0"/>
          <p:nvPr/>
        </p:nvPicPr>
        <p:blipFill>
          <a:blip r:embed="rId4">
            <a:alphaModFix amt="86000"/>
          </a:blip>
          <a:stretch>
            <a:fillRect/>
          </a:stretch>
        </p:blipFill>
        <p:spPr>
          <a:xfrm rot="9455883" flipH="1">
            <a:off x="1568682" y="1504459"/>
            <a:ext cx="1496149" cy="11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9FB67C-CE0F-9AFC-3F2D-004B6D131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884" y="1505141"/>
            <a:ext cx="1585097" cy="1286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FDD0DD-D455-E787-0A5E-F095537162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5222" y="1505141"/>
            <a:ext cx="1585097" cy="1286367"/>
          </a:xfrm>
          <a:prstGeom prst="rect">
            <a:avLst/>
          </a:prstGeom>
        </p:spPr>
      </p:pic>
      <p:pic>
        <p:nvPicPr>
          <p:cNvPr id="21" name="Google Shape;479;p60">
            <a:extLst>
              <a:ext uri="{FF2B5EF4-FFF2-40B4-BE49-F238E27FC236}">
                <a16:creationId xmlns:a16="http://schemas.microsoft.com/office/drawing/2014/main" id="{283C9ED5-88FC-86D9-9EC3-F502CA5341A1}"/>
              </a:ext>
            </a:extLst>
          </p:cNvPr>
          <p:cNvPicPr preferRelativeResize="0"/>
          <p:nvPr/>
        </p:nvPicPr>
        <p:blipFill>
          <a:blip r:embed="rId4">
            <a:alphaModFix amt="86000"/>
          </a:blip>
          <a:stretch>
            <a:fillRect/>
          </a:stretch>
        </p:blipFill>
        <p:spPr>
          <a:xfrm rot="9455883" flipH="1">
            <a:off x="5714271" y="1504459"/>
            <a:ext cx="1496149" cy="11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2"/>
          <p:cNvSpPr txBox="1">
            <a:spLocks noGrp="1"/>
          </p:cNvSpPr>
          <p:nvPr>
            <p:ph type="title"/>
          </p:nvPr>
        </p:nvSpPr>
        <p:spPr>
          <a:xfrm>
            <a:off x="5198823" y="2144331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Pie Chart</a:t>
            </a:r>
            <a:endParaRPr lang="en-US" sz="2100"/>
          </a:p>
        </p:txBody>
      </p:sp>
      <p:sp>
        <p:nvSpPr>
          <p:cNvPr id="528" name="Google Shape;528;p62"/>
          <p:cNvSpPr txBox="1">
            <a:spLocks noGrp="1"/>
          </p:cNvSpPr>
          <p:nvPr>
            <p:ph type="title" idx="2"/>
          </p:nvPr>
        </p:nvSpPr>
        <p:spPr>
          <a:xfrm>
            <a:off x="1295503" y="2130949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Histogram</a:t>
            </a:r>
            <a:endParaRPr sz="2100"/>
          </a:p>
        </p:txBody>
      </p:sp>
      <p:sp>
        <p:nvSpPr>
          <p:cNvPr id="530" name="Google Shape;530;p62"/>
          <p:cNvSpPr txBox="1">
            <a:spLocks noGrp="1"/>
          </p:cNvSpPr>
          <p:nvPr>
            <p:ph type="title" idx="4"/>
          </p:nvPr>
        </p:nvSpPr>
        <p:spPr>
          <a:xfrm>
            <a:off x="5202561" y="3726835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Box plot</a:t>
            </a:r>
            <a:endParaRPr sz="2100"/>
          </a:p>
        </p:txBody>
      </p:sp>
      <p:sp>
        <p:nvSpPr>
          <p:cNvPr id="532" name="Google Shape;532;p62"/>
          <p:cNvSpPr txBox="1">
            <a:spLocks noGrp="1"/>
          </p:cNvSpPr>
          <p:nvPr>
            <p:ph type="title" idx="6"/>
          </p:nvPr>
        </p:nvSpPr>
        <p:spPr>
          <a:xfrm>
            <a:off x="2569750" y="711175"/>
            <a:ext cx="40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Exploratory Data Analysis</a:t>
            </a:r>
            <a:endParaRPr sz="300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420A703-51E9-CEF4-719F-DB3CC76E2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87" y="1567272"/>
            <a:ext cx="776732" cy="57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9258497-3F58-C37E-C92C-4B0529B2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colorTemperature colorTemp="5600"/>
                    </a14:imgEffect>
                    <a14:imgEffect>
                      <a14:saturation sat="0"/>
                    </a14:imgEffect>
                    <a14:imgEffect>
                      <a14:brightnessContrast contras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962" y="3033335"/>
            <a:ext cx="776732" cy="61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374D6A-AFCD-AA37-3325-EFAF53F91033}"/>
              </a:ext>
            </a:extLst>
          </p:cNvPr>
          <p:cNvSpPr txBox="1"/>
          <p:nvPr/>
        </p:nvSpPr>
        <p:spPr>
          <a:xfrm>
            <a:off x="1769434" y="3762797"/>
            <a:ext cx="1992433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100" b="1">
                <a:solidFill>
                  <a:schemeClr val="accent2"/>
                </a:solidFill>
                <a:latin typeface="Concert One"/>
              </a:rPr>
              <a:t>Scatterplot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45FC94D-B95F-DC0F-D983-039234687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550" y="3065882"/>
            <a:ext cx="980914" cy="57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430187-0DD7-5B2C-D0AB-6C528CA8449E}"/>
              </a:ext>
            </a:extLst>
          </p:cNvPr>
          <p:cNvSpPr txBox="1"/>
          <p:nvPr/>
        </p:nvSpPr>
        <p:spPr>
          <a:xfrm>
            <a:off x="3993944" y="2930443"/>
            <a:ext cx="1147314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100" b="1">
                <a:solidFill>
                  <a:schemeClr val="accent2"/>
                </a:solidFill>
                <a:latin typeface="Concert One"/>
              </a:rPr>
              <a:t>Average</a:t>
            </a:r>
          </a:p>
        </p:txBody>
      </p:sp>
      <p:pic>
        <p:nvPicPr>
          <p:cNvPr id="9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EE822A0D-2963-745D-F49E-05C0D42DA55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323" r="80091" b="71751"/>
          <a:stretch/>
        </p:blipFill>
        <p:spPr>
          <a:xfrm>
            <a:off x="4073825" y="2523917"/>
            <a:ext cx="872120" cy="357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7EDB4-58DB-54C5-CDF9-8E22AB6465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0854" y="1501097"/>
            <a:ext cx="969038" cy="629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1"/>
          <p:cNvSpPr txBox="1">
            <a:spLocks noGrp="1"/>
          </p:cNvSpPr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Summary</a:t>
            </a:r>
            <a:endParaRPr b="0"/>
          </a:p>
        </p:txBody>
      </p:sp>
      <p:sp>
        <p:nvSpPr>
          <p:cNvPr id="499" name="Google Shape;499;p61"/>
          <p:cNvSpPr txBox="1">
            <a:spLocks noGrp="1"/>
          </p:cNvSpPr>
          <p:nvPr>
            <p:ph type="title" idx="2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Standard</a:t>
            </a:r>
            <a:r>
              <a:rPr lang="en"/>
              <a:t> </a:t>
            </a:r>
            <a:r>
              <a:rPr lang="en" b="0"/>
              <a:t>Deviation</a:t>
            </a:r>
            <a:endParaRPr b="0"/>
          </a:p>
        </p:txBody>
      </p:sp>
      <p:sp>
        <p:nvSpPr>
          <p:cNvPr id="502" name="Google Shape;502;p61"/>
          <p:cNvSpPr txBox="1">
            <a:spLocks noGrp="1"/>
          </p:cNvSpPr>
          <p:nvPr>
            <p:ph type="subTitle" idx="5"/>
          </p:nvPr>
        </p:nvSpPr>
        <p:spPr>
          <a:xfrm>
            <a:off x="5426784" y="3116330"/>
            <a:ext cx="2333100" cy="1136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/>
              <a:buChar char="•"/>
            </a:pPr>
            <a:r>
              <a:rPr lang="en-IN" sz="1100">
                <a:solidFill>
                  <a:schemeClr val="bg2"/>
                </a:solidFill>
              </a:rPr>
              <a:t>Unimodal</a:t>
            </a:r>
            <a:endParaRPr lang="en-US" sz="1100">
              <a:solidFill>
                <a:schemeClr val="bg2"/>
              </a:solidFill>
            </a:endParaRPr>
          </a:p>
          <a:p>
            <a:pPr>
              <a:buFont typeface="Arial"/>
              <a:buChar char="•"/>
            </a:pPr>
            <a:r>
              <a:rPr lang="en-IN" sz="1100">
                <a:solidFill>
                  <a:schemeClr val="bg2"/>
                </a:solidFill>
              </a:rPr>
              <a:t>Roughly symmetric</a:t>
            </a:r>
          </a:p>
          <a:p>
            <a:pPr>
              <a:buFont typeface="Arial"/>
              <a:buChar char="•"/>
            </a:pPr>
            <a:r>
              <a:rPr lang="en-IN" sz="1100">
                <a:solidFill>
                  <a:schemeClr val="bg2"/>
                </a:solidFill>
              </a:rPr>
              <a:t>Few outliers toward the left end</a:t>
            </a:r>
          </a:p>
          <a:p>
            <a:pPr>
              <a:buFont typeface="Arial"/>
              <a:buChar char="•"/>
            </a:pPr>
            <a:r>
              <a:rPr lang="en-IN" sz="1100">
                <a:solidFill>
                  <a:schemeClr val="bg2"/>
                </a:solidFill>
              </a:rPr>
              <a:t>Does not need scaling</a:t>
            </a:r>
          </a:p>
        </p:txBody>
      </p:sp>
      <p:grpSp>
        <p:nvGrpSpPr>
          <p:cNvPr id="503" name="Google Shape;503;p61"/>
          <p:cNvGrpSpPr/>
          <p:nvPr/>
        </p:nvGrpSpPr>
        <p:grpSpPr>
          <a:xfrm>
            <a:off x="5172077" y="1048595"/>
            <a:ext cx="611754" cy="643200"/>
            <a:chOff x="1183375" y="2536600"/>
            <a:chExt cx="1060600" cy="1114925"/>
          </a:xfrm>
        </p:grpSpPr>
        <p:sp>
          <p:nvSpPr>
            <p:cNvPr id="504" name="Google Shape;504;p61"/>
            <p:cNvSpPr/>
            <p:nvPr/>
          </p:nvSpPr>
          <p:spPr>
            <a:xfrm>
              <a:off x="1393275" y="2759625"/>
              <a:ext cx="850700" cy="891900"/>
            </a:xfrm>
            <a:custGeom>
              <a:avLst/>
              <a:gdLst/>
              <a:ahLst/>
              <a:cxnLst/>
              <a:rect l="l" t="t" r="r" b="b"/>
              <a:pathLst>
                <a:path w="34028" h="35676" extrusionOk="0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1"/>
            <p:cNvSpPr/>
            <p:nvPr/>
          </p:nvSpPr>
          <p:spPr>
            <a:xfrm>
              <a:off x="2068925" y="2865800"/>
              <a:ext cx="105300" cy="69600"/>
            </a:xfrm>
            <a:custGeom>
              <a:avLst/>
              <a:gdLst/>
              <a:ahLst/>
              <a:cxnLst/>
              <a:rect l="l" t="t" r="r" b="b"/>
              <a:pathLst>
                <a:path w="4212" h="2784" extrusionOk="0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1"/>
            <p:cNvSpPr/>
            <p:nvPr/>
          </p:nvSpPr>
          <p:spPr>
            <a:xfrm>
              <a:off x="1930200" y="2690700"/>
              <a:ext cx="86325" cy="85700"/>
            </a:xfrm>
            <a:custGeom>
              <a:avLst/>
              <a:gdLst/>
              <a:ahLst/>
              <a:cxnLst/>
              <a:rect l="l" t="t" r="r" b="b"/>
              <a:pathLst>
                <a:path w="3453" h="3428" extrusionOk="0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1"/>
            <p:cNvSpPr/>
            <p:nvPr/>
          </p:nvSpPr>
          <p:spPr>
            <a:xfrm>
              <a:off x="1699200" y="2536600"/>
              <a:ext cx="54050" cy="112525"/>
            </a:xfrm>
            <a:custGeom>
              <a:avLst/>
              <a:gdLst/>
              <a:ahLst/>
              <a:cxnLst/>
              <a:rect l="l" t="t" r="r" b="b"/>
              <a:pathLst>
                <a:path w="2162" h="4501" extrusionOk="0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1"/>
            <p:cNvSpPr/>
            <p:nvPr/>
          </p:nvSpPr>
          <p:spPr>
            <a:xfrm>
              <a:off x="1404800" y="2616275"/>
              <a:ext cx="97125" cy="109750"/>
            </a:xfrm>
            <a:custGeom>
              <a:avLst/>
              <a:gdLst/>
              <a:ahLst/>
              <a:cxnLst/>
              <a:rect l="l" t="t" r="r" b="b"/>
              <a:pathLst>
                <a:path w="3885" h="4390" extrusionOk="0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1"/>
            <p:cNvSpPr/>
            <p:nvPr/>
          </p:nvSpPr>
          <p:spPr>
            <a:xfrm>
              <a:off x="1275700" y="2779650"/>
              <a:ext cx="103675" cy="78150"/>
            </a:xfrm>
            <a:custGeom>
              <a:avLst/>
              <a:gdLst/>
              <a:ahLst/>
              <a:cxnLst/>
              <a:rect l="l" t="t" r="r" b="b"/>
              <a:pathLst>
                <a:path w="4147" h="3126" extrusionOk="0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1"/>
            <p:cNvSpPr/>
            <p:nvPr/>
          </p:nvSpPr>
          <p:spPr>
            <a:xfrm>
              <a:off x="1183375" y="3054325"/>
              <a:ext cx="119000" cy="52650"/>
            </a:xfrm>
            <a:custGeom>
              <a:avLst/>
              <a:gdLst/>
              <a:ahLst/>
              <a:cxnLst/>
              <a:rect l="l" t="t" r="r" b="b"/>
              <a:pathLst>
                <a:path w="4760" h="2106" extrusionOk="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1"/>
            <p:cNvSpPr/>
            <p:nvPr/>
          </p:nvSpPr>
          <p:spPr>
            <a:xfrm>
              <a:off x="1314050" y="3248700"/>
              <a:ext cx="98775" cy="64475"/>
            </a:xfrm>
            <a:custGeom>
              <a:avLst/>
              <a:gdLst/>
              <a:ahLst/>
              <a:cxnLst/>
              <a:rect l="l" t="t" r="r" b="b"/>
              <a:pathLst>
                <a:path w="3951" h="2579" extrusionOk="0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1"/>
            <p:cNvSpPr/>
            <p:nvPr/>
          </p:nvSpPr>
          <p:spPr>
            <a:xfrm>
              <a:off x="1496975" y="3428975"/>
              <a:ext cx="61225" cy="72000"/>
            </a:xfrm>
            <a:custGeom>
              <a:avLst/>
              <a:gdLst/>
              <a:ahLst/>
              <a:cxnLst/>
              <a:rect l="l" t="t" r="r" b="b"/>
              <a:pathLst>
                <a:path w="2449" h="2880" extrusionOk="0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1"/>
            <p:cNvSpPr/>
            <p:nvPr/>
          </p:nvSpPr>
          <p:spPr>
            <a:xfrm>
              <a:off x="1677700" y="3454750"/>
              <a:ext cx="45950" cy="107825"/>
            </a:xfrm>
            <a:custGeom>
              <a:avLst/>
              <a:gdLst/>
              <a:ahLst/>
              <a:cxnLst/>
              <a:rect l="l" t="t" r="r" b="b"/>
              <a:pathLst>
                <a:path w="1838" h="4313" extrusionOk="0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1"/>
            <p:cNvSpPr/>
            <p:nvPr/>
          </p:nvSpPr>
          <p:spPr>
            <a:xfrm>
              <a:off x="2090625" y="3077850"/>
              <a:ext cx="104925" cy="44025"/>
            </a:xfrm>
            <a:custGeom>
              <a:avLst/>
              <a:gdLst/>
              <a:ahLst/>
              <a:cxnLst/>
              <a:rect l="l" t="t" r="r" b="b"/>
              <a:pathLst>
                <a:path w="4197" h="1761" extrusionOk="0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61"/>
          <p:cNvGrpSpPr/>
          <p:nvPr/>
        </p:nvGrpSpPr>
        <p:grpSpPr>
          <a:xfrm>
            <a:off x="5138035" y="2385451"/>
            <a:ext cx="679839" cy="489887"/>
            <a:chOff x="5310875" y="337375"/>
            <a:chExt cx="916225" cy="660225"/>
          </a:xfrm>
        </p:grpSpPr>
        <p:sp>
          <p:nvSpPr>
            <p:cNvPr id="516" name="Google Shape;516;p61"/>
            <p:cNvSpPr/>
            <p:nvPr/>
          </p:nvSpPr>
          <p:spPr>
            <a:xfrm>
              <a:off x="5310875" y="337375"/>
              <a:ext cx="916225" cy="660225"/>
            </a:xfrm>
            <a:custGeom>
              <a:avLst/>
              <a:gdLst/>
              <a:ahLst/>
              <a:cxnLst/>
              <a:rect l="l" t="t" r="r" b="b"/>
              <a:pathLst>
                <a:path w="36649" h="26409" extrusionOk="0">
                  <a:moveTo>
                    <a:pt x="22990" y="1502"/>
                  </a:moveTo>
                  <a:cubicBezTo>
                    <a:pt x="24636" y="1502"/>
                    <a:pt x="26251" y="1775"/>
                    <a:pt x="27734" y="2504"/>
                  </a:cubicBezTo>
                  <a:cubicBezTo>
                    <a:pt x="34704" y="5931"/>
                    <a:pt x="35360" y="15588"/>
                    <a:pt x="28935" y="19943"/>
                  </a:cubicBezTo>
                  <a:cubicBezTo>
                    <a:pt x="28675" y="20118"/>
                    <a:pt x="28439" y="20497"/>
                    <a:pt x="28574" y="20826"/>
                  </a:cubicBezTo>
                  <a:cubicBezTo>
                    <a:pt x="29254" y="22480"/>
                    <a:pt x="30274" y="23815"/>
                    <a:pt x="31605" y="24830"/>
                  </a:cubicBezTo>
                  <a:cubicBezTo>
                    <a:pt x="29557" y="24651"/>
                    <a:pt x="27668" y="23543"/>
                    <a:pt x="26518" y="21715"/>
                  </a:cubicBezTo>
                  <a:cubicBezTo>
                    <a:pt x="26364" y="21470"/>
                    <a:pt x="26128" y="21352"/>
                    <a:pt x="25885" y="21352"/>
                  </a:cubicBezTo>
                  <a:cubicBezTo>
                    <a:pt x="25695" y="21352"/>
                    <a:pt x="25502" y="21424"/>
                    <a:pt x="25338" y="21563"/>
                  </a:cubicBezTo>
                  <a:cubicBezTo>
                    <a:pt x="22839" y="23686"/>
                    <a:pt x="19493" y="24773"/>
                    <a:pt x="16164" y="24773"/>
                  </a:cubicBezTo>
                  <a:cubicBezTo>
                    <a:pt x="11835" y="24773"/>
                    <a:pt x="7535" y="22936"/>
                    <a:pt x="5160" y="19152"/>
                  </a:cubicBezTo>
                  <a:cubicBezTo>
                    <a:pt x="2622" y="15107"/>
                    <a:pt x="4899" y="10120"/>
                    <a:pt x="7851" y="6959"/>
                  </a:cubicBezTo>
                  <a:cubicBezTo>
                    <a:pt x="8283" y="6499"/>
                    <a:pt x="8743" y="6066"/>
                    <a:pt x="9230" y="5662"/>
                  </a:cubicBezTo>
                  <a:cubicBezTo>
                    <a:pt x="11347" y="4267"/>
                    <a:pt x="13707" y="3260"/>
                    <a:pt x="16182" y="2604"/>
                  </a:cubicBezTo>
                  <a:cubicBezTo>
                    <a:pt x="18320" y="2038"/>
                    <a:pt x="20684" y="1502"/>
                    <a:pt x="22990" y="1502"/>
                  </a:cubicBezTo>
                  <a:close/>
                  <a:moveTo>
                    <a:pt x="22921" y="0"/>
                  </a:moveTo>
                  <a:cubicBezTo>
                    <a:pt x="20883" y="0"/>
                    <a:pt x="18812" y="363"/>
                    <a:pt x="16843" y="849"/>
                  </a:cubicBezTo>
                  <a:cubicBezTo>
                    <a:pt x="15554" y="1167"/>
                    <a:pt x="14293" y="1584"/>
                    <a:pt x="13082" y="2104"/>
                  </a:cubicBezTo>
                  <a:cubicBezTo>
                    <a:pt x="6225" y="4767"/>
                    <a:pt x="1" y="12892"/>
                    <a:pt x="3814" y="19616"/>
                  </a:cubicBezTo>
                  <a:cubicBezTo>
                    <a:pt x="6346" y="24082"/>
                    <a:pt x="11197" y="26196"/>
                    <a:pt x="16102" y="26196"/>
                  </a:cubicBezTo>
                  <a:cubicBezTo>
                    <a:pt x="19536" y="26196"/>
                    <a:pt x="22996" y="25160"/>
                    <a:pt x="25706" y="23169"/>
                  </a:cubicBezTo>
                  <a:cubicBezTo>
                    <a:pt x="27286" y="25232"/>
                    <a:pt x="29698" y="26409"/>
                    <a:pt x="32242" y="26409"/>
                  </a:cubicBezTo>
                  <a:cubicBezTo>
                    <a:pt x="32931" y="26409"/>
                    <a:pt x="33630" y="26323"/>
                    <a:pt x="34324" y="26144"/>
                  </a:cubicBezTo>
                  <a:cubicBezTo>
                    <a:pt x="35137" y="25935"/>
                    <a:pt x="34984" y="24910"/>
                    <a:pt x="34324" y="24641"/>
                  </a:cubicBezTo>
                  <a:cubicBezTo>
                    <a:pt x="32541" y="23914"/>
                    <a:pt x="31137" y="22589"/>
                    <a:pt x="30302" y="20875"/>
                  </a:cubicBezTo>
                  <a:cubicBezTo>
                    <a:pt x="36648" y="16007"/>
                    <a:pt x="36480" y="6187"/>
                    <a:pt x="29567" y="1774"/>
                  </a:cubicBezTo>
                  <a:cubicBezTo>
                    <a:pt x="27529" y="473"/>
                    <a:pt x="25246" y="0"/>
                    <a:pt x="2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1"/>
            <p:cNvSpPr/>
            <p:nvPr/>
          </p:nvSpPr>
          <p:spPr>
            <a:xfrm>
              <a:off x="5603850" y="729950"/>
              <a:ext cx="44325" cy="37875"/>
            </a:xfrm>
            <a:custGeom>
              <a:avLst/>
              <a:gdLst/>
              <a:ahLst/>
              <a:cxnLst/>
              <a:rect l="l" t="t" r="r" b="b"/>
              <a:pathLst>
                <a:path w="1773" h="1515" extrusionOk="0">
                  <a:moveTo>
                    <a:pt x="894" y="0"/>
                  </a:moveTo>
                  <a:cubicBezTo>
                    <a:pt x="405" y="0"/>
                    <a:pt x="1" y="547"/>
                    <a:pt x="280" y="1044"/>
                  </a:cubicBezTo>
                  <a:cubicBezTo>
                    <a:pt x="405" y="1267"/>
                    <a:pt x="569" y="1455"/>
                    <a:pt x="836" y="1501"/>
                  </a:cubicBezTo>
                  <a:cubicBezTo>
                    <a:pt x="890" y="1510"/>
                    <a:pt x="942" y="1514"/>
                    <a:pt x="992" y="1514"/>
                  </a:cubicBezTo>
                  <a:cubicBezTo>
                    <a:pt x="1457" y="1514"/>
                    <a:pt x="1772" y="1142"/>
                    <a:pt x="1689" y="648"/>
                  </a:cubicBezTo>
                  <a:cubicBezTo>
                    <a:pt x="1644" y="385"/>
                    <a:pt x="1454" y="215"/>
                    <a:pt x="1232" y="91"/>
                  </a:cubicBezTo>
                  <a:cubicBezTo>
                    <a:pt x="1120" y="28"/>
                    <a:pt x="1004" y="0"/>
                    <a:pt x="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1"/>
            <p:cNvSpPr/>
            <p:nvPr/>
          </p:nvSpPr>
          <p:spPr>
            <a:xfrm>
              <a:off x="5700025" y="697375"/>
              <a:ext cx="60225" cy="53675"/>
            </a:xfrm>
            <a:custGeom>
              <a:avLst/>
              <a:gdLst/>
              <a:ahLst/>
              <a:cxnLst/>
              <a:rect l="l" t="t" r="r" b="b"/>
              <a:pathLst>
                <a:path w="2409" h="2147" extrusionOk="0">
                  <a:moveTo>
                    <a:pt x="1180" y="1"/>
                  </a:moveTo>
                  <a:cubicBezTo>
                    <a:pt x="1097" y="1"/>
                    <a:pt x="1013" y="11"/>
                    <a:pt x="927" y="34"/>
                  </a:cubicBezTo>
                  <a:cubicBezTo>
                    <a:pt x="386" y="183"/>
                    <a:pt x="0" y="802"/>
                    <a:pt x="178" y="1352"/>
                  </a:cubicBezTo>
                  <a:cubicBezTo>
                    <a:pt x="321" y="1795"/>
                    <a:pt x="742" y="2147"/>
                    <a:pt x="1208" y="2147"/>
                  </a:cubicBezTo>
                  <a:cubicBezTo>
                    <a:pt x="1303" y="2147"/>
                    <a:pt x="1399" y="2132"/>
                    <a:pt x="1495" y="2101"/>
                  </a:cubicBezTo>
                  <a:cubicBezTo>
                    <a:pt x="2043" y="1923"/>
                    <a:pt x="2408" y="1365"/>
                    <a:pt x="2244" y="783"/>
                  </a:cubicBezTo>
                  <a:cubicBezTo>
                    <a:pt x="2231" y="741"/>
                    <a:pt x="2219" y="700"/>
                    <a:pt x="2209" y="658"/>
                  </a:cubicBezTo>
                  <a:cubicBezTo>
                    <a:pt x="2137" y="379"/>
                    <a:pt x="1900" y="141"/>
                    <a:pt x="1621" y="69"/>
                  </a:cubicBezTo>
                  <a:cubicBezTo>
                    <a:pt x="1473" y="32"/>
                    <a:pt x="1328" y="1"/>
                    <a:pt x="1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61"/>
            <p:cNvSpPr/>
            <p:nvPr/>
          </p:nvSpPr>
          <p:spPr>
            <a:xfrm>
              <a:off x="5785025" y="670025"/>
              <a:ext cx="64550" cy="50050"/>
            </a:xfrm>
            <a:custGeom>
              <a:avLst/>
              <a:gdLst/>
              <a:ahLst/>
              <a:cxnLst/>
              <a:rect l="l" t="t" r="r" b="b"/>
              <a:pathLst>
                <a:path w="2582" h="2002" extrusionOk="0">
                  <a:moveTo>
                    <a:pt x="1291" y="1"/>
                  </a:moveTo>
                  <a:cubicBezTo>
                    <a:pt x="3" y="1"/>
                    <a:pt x="1" y="2002"/>
                    <a:pt x="1291" y="2002"/>
                  </a:cubicBezTo>
                  <a:cubicBezTo>
                    <a:pt x="2579" y="2002"/>
                    <a:pt x="2581" y="1"/>
                    <a:pt x="1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61"/>
            <p:cNvSpPr/>
            <p:nvPr/>
          </p:nvSpPr>
          <p:spPr>
            <a:xfrm>
              <a:off x="5887850" y="638500"/>
              <a:ext cx="56125" cy="43525"/>
            </a:xfrm>
            <a:custGeom>
              <a:avLst/>
              <a:gdLst/>
              <a:ahLst/>
              <a:cxnLst/>
              <a:rect l="l" t="t" r="r" b="b"/>
              <a:pathLst>
                <a:path w="2245" h="1741" extrusionOk="0">
                  <a:moveTo>
                    <a:pt x="1123" y="1"/>
                  </a:moveTo>
                  <a:cubicBezTo>
                    <a:pt x="0" y="1"/>
                    <a:pt x="0" y="1741"/>
                    <a:pt x="1123" y="1741"/>
                  </a:cubicBezTo>
                  <a:cubicBezTo>
                    <a:pt x="2242" y="1741"/>
                    <a:pt x="2244" y="1"/>
                    <a:pt x="1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92846B-04CD-BB6D-4F04-BB8733BFA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97" y="1736718"/>
            <a:ext cx="3090529" cy="229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93A93FA-9A8A-F97E-8DEF-C08AA65EC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865" y="2600850"/>
            <a:ext cx="1799977" cy="36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serting image...">
            <a:extLst>
              <a:ext uri="{FF2B5EF4-FFF2-40B4-BE49-F238E27FC236}">
                <a16:creationId xmlns:a16="http://schemas.microsoft.com/office/drawing/2014/main" id="{636D0B9D-93B2-D36A-C2EC-4F005112E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080"/>
          <a:stretch/>
        </p:blipFill>
        <p:spPr bwMode="auto">
          <a:xfrm>
            <a:off x="6013603" y="1300047"/>
            <a:ext cx="2514165" cy="48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6823C3-32CD-7029-1DD6-03241E80DB22}"/>
              </a:ext>
            </a:extLst>
          </p:cNvPr>
          <p:cNvSpPr txBox="1"/>
          <p:nvPr/>
        </p:nvSpPr>
        <p:spPr>
          <a:xfrm>
            <a:off x="1137965" y="905287"/>
            <a:ext cx="1992433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100" b="1">
                <a:solidFill>
                  <a:schemeClr val="accent2"/>
                </a:solidFill>
                <a:latin typeface="Concert One"/>
              </a:rPr>
              <a:t>Histogram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61"/>
          <p:cNvGrpSpPr/>
          <p:nvPr/>
        </p:nvGrpSpPr>
        <p:grpSpPr>
          <a:xfrm>
            <a:off x="5172077" y="1048595"/>
            <a:ext cx="611754" cy="643200"/>
            <a:chOff x="1183375" y="2536600"/>
            <a:chExt cx="1060600" cy="1114925"/>
          </a:xfrm>
        </p:grpSpPr>
        <p:sp>
          <p:nvSpPr>
            <p:cNvPr id="504" name="Google Shape;504;p61"/>
            <p:cNvSpPr/>
            <p:nvPr/>
          </p:nvSpPr>
          <p:spPr>
            <a:xfrm>
              <a:off x="1393275" y="2759625"/>
              <a:ext cx="850700" cy="891900"/>
            </a:xfrm>
            <a:custGeom>
              <a:avLst/>
              <a:gdLst/>
              <a:ahLst/>
              <a:cxnLst/>
              <a:rect l="l" t="t" r="r" b="b"/>
              <a:pathLst>
                <a:path w="34028" h="35676" extrusionOk="0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1"/>
            <p:cNvSpPr/>
            <p:nvPr/>
          </p:nvSpPr>
          <p:spPr>
            <a:xfrm>
              <a:off x="2068925" y="2865800"/>
              <a:ext cx="105300" cy="69600"/>
            </a:xfrm>
            <a:custGeom>
              <a:avLst/>
              <a:gdLst/>
              <a:ahLst/>
              <a:cxnLst/>
              <a:rect l="l" t="t" r="r" b="b"/>
              <a:pathLst>
                <a:path w="4212" h="2784" extrusionOk="0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1"/>
            <p:cNvSpPr/>
            <p:nvPr/>
          </p:nvSpPr>
          <p:spPr>
            <a:xfrm>
              <a:off x="1930200" y="2690700"/>
              <a:ext cx="86325" cy="85700"/>
            </a:xfrm>
            <a:custGeom>
              <a:avLst/>
              <a:gdLst/>
              <a:ahLst/>
              <a:cxnLst/>
              <a:rect l="l" t="t" r="r" b="b"/>
              <a:pathLst>
                <a:path w="3453" h="3428" extrusionOk="0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1"/>
            <p:cNvSpPr/>
            <p:nvPr/>
          </p:nvSpPr>
          <p:spPr>
            <a:xfrm>
              <a:off x="1699200" y="2536600"/>
              <a:ext cx="54050" cy="112525"/>
            </a:xfrm>
            <a:custGeom>
              <a:avLst/>
              <a:gdLst/>
              <a:ahLst/>
              <a:cxnLst/>
              <a:rect l="l" t="t" r="r" b="b"/>
              <a:pathLst>
                <a:path w="2162" h="4501" extrusionOk="0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1"/>
            <p:cNvSpPr/>
            <p:nvPr/>
          </p:nvSpPr>
          <p:spPr>
            <a:xfrm>
              <a:off x="1404800" y="2616275"/>
              <a:ext cx="97125" cy="109750"/>
            </a:xfrm>
            <a:custGeom>
              <a:avLst/>
              <a:gdLst/>
              <a:ahLst/>
              <a:cxnLst/>
              <a:rect l="l" t="t" r="r" b="b"/>
              <a:pathLst>
                <a:path w="3885" h="4390" extrusionOk="0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1"/>
            <p:cNvSpPr/>
            <p:nvPr/>
          </p:nvSpPr>
          <p:spPr>
            <a:xfrm>
              <a:off x="1275700" y="2779650"/>
              <a:ext cx="103675" cy="78150"/>
            </a:xfrm>
            <a:custGeom>
              <a:avLst/>
              <a:gdLst/>
              <a:ahLst/>
              <a:cxnLst/>
              <a:rect l="l" t="t" r="r" b="b"/>
              <a:pathLst>
                <a:path w="4147" h="3126" extrusionOk="0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1"/>
            <p:cNvSpPr/>
            <p:nvPr/>
          </p:nvSpPr>
          <p:spPr>
            <a:xfrm>
              <a:off x="1183375" y="3054325"/>
              <a:ext cx="119000" cy="52650"/>
            </a:xfrm>
            <a:custGeom>
              <a:avLst/>
              <a:gdLst/>
              <a:ahLst/>
              <a:cxnLst/>
              <a:rect l="l" t="t" r="r" b="b"/>
              <a:pathLst>
                <a:path w="4760" h="2106" extrusionOk="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1"/>
            <p:cNvSpPr/>
            <p:nvPr/>
          </p:nvSpPr>
          <p:spPr>
            <a:xfrm>
              <a:off x="1314050" y="3248700"/>
              <a:ext cx="98775" cy="64475"/>
            </a:xfrm>
            <a:custGeom>
              <a:avLst/>
              <a:gdLst/>
              <a:ahLst/>
              <a:cxnLst/>
              <a:rect l="l" t="t" r="r" b="b"/>
              <a:pathLst>
                <a:path w="3951" h="2579" extrusionOk="0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1"/>
            <p:cNvSpPr/>
            <p:nvPr/>
          </p:nvSpPr>
          <p:spPr>
            <a:xfrm>
              <a:off x="1496975" y="3428975"/>
              <a:ext cx="61225" cy="72000"/>
            </a:xfrm>
            <a:custGeom>
              <a:avLst/>
              <a:gdLst/>
              <a:ahLst/>
              <a:cxnLst/>
              <a:rect l="l" t="t" r="r" b="b"/>
              <a:pathLst>
                <a:path w="2449" h="2880" extrusionOk="0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1"/>
            <p:cNvSpPr/>
            <p:nvPr/>
          </p:nvSpPr>
          <p:spPr>
            <a:xfrm>
              <a:off x="1677700" y="3454750"/>
              <a:ext cx="45950" cy="107825"/>
            </a:xfrm>
            <a:custGeom>
              <a:avLst/>
              <a:gdLst/>
              <a:ahLst/>
              <a:cxnLst/>
              <a:rect l="l" t="t" r="r" b="b"/>
              <a:pathLst>
                <a:path w="1838" h="4313" extrusionOk="0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1"/>
            <p:cNvSpPr/>
            <p:nvPr/>
          </p:nvSpPr>
          <p:spPr>
            <a:xfrm>
              <a:off x="2090625" y="3077850"/>
              <a:ext cx="104925" cy="44025"/>
            </a:xfrm>
            <a:custGeom>
              <a:avLst/>
              <a:gdLst/>
              <a:ahLst/>
              <a:cxnLst/>
              <a:rect l="l" t="t" r="r" b="b"/>
              <a:pathLst>
                <a:path w="4197" h="1761" extrusionOk="0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E7CEF0-92F8-D11F-FFD9-CDCD15B98FF7}"/>
              </a:ext>
            </a:extLst>
          </p:cNvPr>
          <p:cNvSpPr txBox="1"/>
          <p:nvPr/>
        </p:nvSpPr>
        <p:spPr>
          <a:xfrm>
            <a:off x="1137954" y="913756"/>
            <a:ext cx="2348692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100" b="1">
                <a:solidFill>
                  <a:schemeClr val="accent2"/>
                </a:solidFill>
                <a:latin typeface="Concert One"/>
              </a:rPr>
              <a:t>Average math score by gender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1B1FD7-F227-4EBD-9525-2181E839D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19" y="2093306"/>
            <a:ext cx="3753594" cy="52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148B6D-6710-7C1F-82AD-0384578DE21F}"/>
              </a:ext>
            </a:extLst>
          </p:cNvPr>
          <p:cNvSpPr txBox="1"/>
          <p:nvPr/>
        </p:nvSpPr>
        <p:spPr>
          <a:xfrm>
            <a:off x="5225330" y="2092813"/>
            <a:ext cx="331831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>
                <a:solidFill>
                  <a:schemeClr val="bg2"/>
                </a:solidFill>
                <a:latin typeface="Roboto Mono Medium"/>
                <a:ea typeface="Roboto Mono Medium"/>
              </a:rPr>
              <a:t>Male students performed better on Math test.</a:t>
            </a:r>
            <a:endParaRPr lang="en-IN" dirty="0">
              <a:solidFill>
                <a:schemeClr val="bg2"/>
              </a:solidFill>
              <a:latin typeface="Roboto Mono Medium" panose="00000009000000000000" pitchFamily="49" charset="0"/>
              <a:ea typeface="Roboto Mono Medium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265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74E9D6CB4C4746ACB129704BB1DC98" ma:contentTypeVersion="2" ma:contentTypeDescription="Create a new document." ma:contentTypeScope="" ma:versionID="f12a19ff04634b4e7d904fd30e3c1ef1">
  <xsd:schema xmlns:xsd="http://www.w3.org/2001/XMLSchema" xmlns:xs="http://www.w3.org/2001/XMLSchema" xmlns:p="http://schemas.microsoft.com/office/2006/metadata/properties" xmlns:ns3="f5d710c5-b46d-4dcb-b4a6-fb7497ba9623" targetNamespace="http://schemas.microsoft.com/office/2006/metadata/properties" ma:root="true" ma:fieldsID="7891011cd65099c996f8e7d3954368f1" ns3:_="">
    <xsd:import namespace="f5d710c5-b46d-4dcb-b4a6-fb7497ba96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d710c5-b46d-4dcb-b4a6-fb7497ba96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2C4FF8-4D01-4129-87C9-89A820CAABEC}">
  <ds:schemaRefs>
    <ds:schemaRef ds:uri="f5d710c5-b46d-4dcb-b4a6-fb7497ba962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2BBD69F-D7BC-41AA-BA6F-B81A188EDC1B}">
  <ds:schemaRefs>
    <ds:schemaRef ds:uri="http://schemas.microsoft.com/office/2006/documentManagement/types"/>
    <ds:schemaRef ds:uri="http://www.w3.org/XML/1998/namespace"/>
    <ds:schemaRef ds:uri="f5d710c5-b46d-4dcb-b4a6-fb7497ba9623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80DC31F-994A-409D-A1AF-AFCE83E43F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554</Words>
  <Application>Microsoft Office PowerPoint</Application>
  <PresentationFormat>On-screen Show (16:9)</PresentationFormat>
  <Paragraphs>91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Anonymous Pro</vt:lpstr>
      <vt:lpstr>Coming Soon</vt:lpstr>
      <vt:lpstr>Muli</vt:lpstr>
      <vt:lpstr>Arial</vt:lpstr>
      <vt:lpstr>Calibri</vt:lpstr>
      <vt:lpstr>Concert One</vt:lpstr>
      <vt:lpstr>Gill Sans MT</vt:lpstr>
      <vt:lpstr>Roboto Mono</vt:lpstr>
      <vt:lpstr>Roboto Mono Medium</vt:lpstr>
      <vt:lpstr>Notebook Lesson by Slidesgo</vt:lpstr>
      <vt:lpstr>Students Performance in Exams</vt:lpstr>
      <vt:lpstr>Contents</vt:lpstr>
      <vt:lpstr>PowerPoint Presentation</vt:lpstr>
      <vt:lpstr>Dataset</vt:lpstr>
      <vt:lpstr>PowerPoint Presentation</vt:lpstr>
      <vt:lpstr>Objectives</vt:lpstr>
      <vt:lpstr>Pie Chart</vt:lpstr>
      <vt:lpstr>Summary</vt:lpstr>
      <vt:lpstr>PowerPoint Presentation</vt:lpstr>
      <vt:lpstr>PowerPoint Presentation</vt:lpstr>
      <vt:lpstr>PowerPoint Presentation</vt:lpstr>
      <vt:lpstr>PowerPoint Presentation</vt:lpstr>
      <vt:lpstr>ANOVA</vt:lpstr>
      <vt:lpstr>ANOVA</vt:lpstr>
      <vt:lpstr>Linear Regression</vt:lpstr>
      <vt:lpstr>25%</vt:lpstr>
      <vt:lpstr>Linear Regression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Performance in Exams</dc:title>
  <dc:creator>MADHU</dc:creator>
  <cp:lastModifiedBy>Jason Yu</cp:lastModifiedBy>
  <cp:revision>5</cp:revision>
  <dcterms:modified xsi:type="dcterms:W3CDTF">2023-09-21T19:32:32Z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0x0101009874E9D6CB4C4746ACB129704BB1DC98</vt:lpwstr>
  </property>
</Properties>
</file>