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5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8" r:id="rId33"/>
    <p:sldId id="291" r:id="rId34"/>
    <p:sldId id="295"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Lst>
  <p:sldSz cx="9144000" cy="5143500" type="screen16x9"/>
  <p:notesSz cx="6858000" cy="9144000"/>
  <p:embeddedFontLst>
    <p:embeddedFont>
      <p:font typeface="Open Sans" panose="020B0606030504020204" pitchFamily="34" charset="0"/>
      <p:regular r:id="rId51"/>
      <p:bold r:id="rId52"/>
      <p:italic r:id="rId53"/>
      <p:boldItalic r:id="rId54"/>
    </p:embeddedFont>
    <p:embeddedFont>
      <p:font typeface="Roboto" panose="02000000000000000000" pitchFamily="2"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0235" autoAdjust="0"/>
  </p:normalViewPr>
  <p:slideViewPr>
    <p:cSldViewPr snapToGrid="0">
      <p:cViewPr varScale="1">
        <p:scale>
          <a:sx n="56" d="100"/>
          <a:sy n="56" d="100"/>
        </p:scale>
        <p:origin x="2146"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font" Target="fonts/font5.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3.fntdata"/><Relationship Id="rId58" Type="http://schemas.openxmlformats.org/officeDocument/2006/relationships/font" Target="fonts/font8.fntdata"/><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6.fntdata"/><Relationship Id="rId8" Type="http://schemas.openxmlformats.org/officeDocument/2006/relationships/slide" Target="slides/slide6.xml"/><Relationship Id="rId51" Type="http://schemas.openxmlformats.org/officeDocument/2006/relationships/font" Target="fonts/font1.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4.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7.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2.fntdata"/><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14489de730_2_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g314489de730_2_7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314489de730_2_7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2003f93e0b_2_7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g32003f93e0b_2_7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g32003f93e0b_2_72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2003f93e0b_2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2003f93e0b_2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2003f93e0b_4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g32003f93e0b_4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solidFill>
                  <a:schemeClr val="dk1"/>
                </a:solidFill>
              </a:rPr>
              <a:t>The </a:t>
            </a:r>
            <a:r>
              <a:rPr lang="en" b="1">
                <a:solidFill>
                  <a:schemeClr val="dk1"/>
                </a:solidFill>
              </a:rPr>
              <a:t>Wiener filter</a:t>
            </a:r>
            <a:r>
              <a:rPr lang="en">
                <a:solidFill>
                  <a:schemeClr val="dk1"/>
                </a:solidFill>
              </a:rPr>
              <a:t> in MRI image processing is used to </a:t>
            </a:r>
            <a:r>
              <a:rPr lang="en" b="1">
                <a:solidFill>
                  <a:schemeClr val="dk1"/>
                </a:solidFill>
              </a:rPr>
              <a:t>reduce Gaussian noise</a:t>
            </a:r>
            <a:r>
              <a:rPr lang="en">
                <a:solidFill>
                  <a:schemeClr val="dk1"/>
                </a:solidFill>
              </a:rPr>
              <a:t> while preserving anatomical structures. It works by adaptively smoothing the image based on the </a:t>
            </a:r>
            <a:r>
              <a:rPr lang="en" b="1">
                <a:solidFill>
                  <a:schemeClr val="dk1"/>
                </a:solidFill>
              </a:rPr>
              <a:t>signal-to-noise ratio (SNR)</a:t>
            </a:r>
            <a:r>
              <a:rPr lang="en">
                <a:solidFill>
                  <a:schemeClr val="dk1"/>
                </a:solidFill>
              </a:rPr>
              <a:t> in local regions, balancing noise suppression and detail preservation.</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It suppresses high-frequency noise, which is common in MRI images due to low signal acquisition or hardware limitations.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Detail Preservation</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It gives cleaner MRI images, enhancing the performance of tasks like </a:t>
            </a:r>
            <a:r>
              <a:rPr lang="en" b="1">
                <a:solidFill>
                  <a:schemeClr val="dk1"/>
                </a:solidFill>
              </a:rPr>
              <a:t>brain segmentation</a:t>
            </a:r>
            <a:r>
              <a:rPr lang="en">
                <a:solidFill>
                  <a:schemeClr val="dk1"/>
                </a:solidFill>
              </a:rPr>
              <a:t> by improving contrast and boundary clarity.</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Hausdorff Distance (HD):</a:t>
            </a:r>
            <a:r>
              <a:rPr lang="en">
                <a:solidFill>
                  <a:schemeClr val="dk1"/>
                </a:solidFill>
              </a:rPr>
              <a:t> Measures the maximum distance between the boundary of the segmented region and the ground truth.</a:t>
            </a:r>
            <a:endParaRPr>
              <a:solidFill>
                <a:schemeClr val="dk1"/>
              </a:solidFill>
            </a:endParaRPr>
          </a:p>
          <a:p>
            <a:pPr marL="0" lvl="0" indent="0" algn="l" rtl="0">
              <a:spcBef>
                <a:spcPts val="0"/>
              </a:spcBef>
              <a:spcAft>
                <a:spcPts val="0"/>
              </a:spcAft>
              <a:buNone/>
            </a:pPr>
            <a:r>
              <a:rPr lang="en">
                <a:solidFill>
                  <a:schemeClr val="dk1"/>
                </a:solidFill>
              </a:rPr>
              <a:t>The global median is calculated from all </a:t>
            </a:r>
            <a:r>
              <a:rPr lang="en" b="1">
                <a:solidFill>
                  <a:schemeClr val="dk1"/>
                </a:solidFill>
              </a:rPr>
              <a:t>HDRFDST</a:t>
            </a:r>
            <a:r>
              <a:rPr lang="en">
                <a:solidFill>
                  <a:schemeClr val="dk1"/>
                </a:solidFill>
              </a:rPr>
              <a:t> values across the different brain structures. It serves as a benchmark for comparison.</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b="1">
                <a:solidFill>
                  <a:schemeClr val="dk1"/>
                </a:solidFill>
              </a:rPr>
              <a:t>Amygdala:</a:t>
            </a:r>
            <a:endParaRPr b="1">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HDRFDST values are relatively high compared to other structures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Median HDRFDST is around 27-28, well above the global median</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This suggests that the segmentation for the amygdala has poorer boundary alignment with the ground truth</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b="1">
                <a:solidFill>
                  <a:schemeClr val="dk1"/>
                </a:solidFill>
              </a:rPr>
              <a:t>GreyMatter:</a:t>
            </a:r>
            <a:endParaRPr b="1">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HDRFDST values are low and tightly distributed</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The median is approximately 20, very close to the global median</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The small spread indicates consistent segmentation performance with minimal boundary misalignment</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b="1">
                <a:solidFill>
                  <a:schemeClr val="dk1"/>
                </a:solidFill>
              </a:rPr>
              <a:t>Hippocampus:</a:t>
            </a:r>
            <a:endParaRPr b="1">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HDRFDST values are slightly higher but still consistent</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b="1">
                <a:solidFill>
                  <a:schemeClr val="dk1"/>
                </a:solidFill>
              </a:rPr>
              <a:t>Thalamus:</a:t>
            </a:r>
            <a:endParaRPr b="1">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HDRFDST values are the lowest among all structures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Median is around 12</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The small spread suggests highly consistent and accurate boundary alignment for this structure</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b="1">
                <a:solidFill>
                  <a:schemeClr val="dk1"/>
                </a:solidFill>
              </a:rPr>
              <a:t>WhiteMatter:</a:t>
            </a:r>
            <a:endParaRPr b="1">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HDRFDST values have the largest spread which indicates high variability in segmentation accuracy for WhiteMatter</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Values range from approximately 9 to 18</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b="1">
                <a:solidFill>
                  <a:schemeClr val="dk1"/>
                </a:solidFill>
              </a:rPr>
              <a:t>Conclusions</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The Wiener filter with kernel size = 9 provides better results for three out of 5 structures but struggles with the Amygdala and shows poor performance for GreyMatter.</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sp>
        <p:nvSpPr>
          <p:cNvPr id="222" name="Google Shape;222;g32003f93e0b_4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2003f93e0b_2_1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g32003f93e0b_2_1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 b="1">
                <a:solidFill>
                  <a:schemeClr val="dk1"/>
                </a:solidFill>
              </a:rPr>
              <a:t>DICE</a:t>
            </a:r>
            <a:r>
              <a:rPr lang="en">
                <a:solidFill>
                  <a:schemeClr val="dk1"/>
                </a:solidFill>
              </a:rPr>
              <a:t> measures the </a:t>
            </a:r>
            <a:r>
              <a:rPr lang="en" b="1">
                <a:solidFill>
                  <a:schemeClr val="dk1"/>
                </a:solidFill>
              </a:rPr>
              <a:t>overlap</a:t>
            </a:r>
            <a:r>
              <a:rPr lang="en">
                <a:solidFill>
                  <a:schemeClr val="dk1"/>
                </a:solidFill>
              </a:rPr>
              <a:t> between the predicted segmentation and the ground truth.</a:t>
            </a:r>
            <a:endParaRPr>
              <a:solidFill>
                <a:schemeClr val="dk1"/>
              </a:solidFill>
            </a:endParaRPr>
          </a:p>
          <a:p>
            <a:pPr marL="0" lvl="0" indent="0" algn="l" rtl="0">
              <a:spcBef>
                <a:spcPts val="0"/>
              </a:spcBef>
              <a:spcAft>
                <a:spcPts val="0"/>
              </a:spcAft>
              <a:buNone/>
            </a:pPr>
            <a:endParaRPr/>
          </a:p>
        </p:txBody>
      </p:sp>
      <p:sp>
        <p:nvSpPr>
          <p:cNvPr id="233" name="Google Shape;233;g32003f93e0b_2_1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2003f93e0b_2_1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g32003f93e0b_2_1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SSIM (Structural Similarity Index)</a:t>
            </a:r>
            <a:r>
              <a:rPr lang="en">
                <a:solidFill>
                  <a:schemeClr val="dk1"/>
                </a:solidFill>
              </a:rPr>
              <a:t> measures the </a:t>
            </a:r>
            <a:r>
              <a:rPr lang="en" b="1">
                <a:solidFill>
                  <a:schemeClr val="dk1"/>
                </a:solidFill>
              </a:rPr>
              <a:t>perceptual similarity</a:t>
            </a:r>
            <a:r>
              <a:rPr lang="en">
                <a:solidFill>
                  <a:schemeClr val="dk1"/>
                </a:solidFill>
              </a:rPr>
              <a:t> between two images.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1 indicates perfect similarity</a:t>
            </a:r>
            <a:endParaRPr>
              <a:solidFill>
                <a:schemeClr val="dk1"/>
              </a:solidFill>
            </a:endParaRPr>
          </a:p>
          <a:p>
            <a:pPr marL="0" lvl="0" indent="0" algn="l" rtl="0">
              <a:lnSpc>
                <a:spcPct val="115000"/>
              </a:lnSpc>
              <a:spcBef>
                <a:spcPts val="1200"/>
              </a:spcBef>
              <a:spcAft>
                <a:spcPts val="1200"/>
              </a:spcAft>
              <a:buClr>
                <a:schemeClr val="dk1"/>
              </a:buClr>
              <a:buSzPts val="1100"/>
              <a:buFont typeface="Arial"/>
              <a:buNone/>
            </a:pPr>
            <a:r>
              <a:rPr lang="en">
                <a:solidFill>
                  <a:schemeClr val="dk1"/>
                </a:solidFill>
              </a:rPr>
              <a:t>SSIM is useful for evaluating the quality of denoised images while preserving structures and details.</a:t>
            </a:r>
            <a:endParaRPr/>
          </a:p>
        </p:txBody>
      </p:sp>
      <p:sp>
        <p:nvSpPr>
          <p:cNvPr id="244" name="Google Shape;244;g32003f93e0b_2_1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2003f93e0b_2_3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4" name="Google Shape;254;g32003f93e0b_2_35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32003f93e0b_2_35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2003f93e0b_2_7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g32003f93e0b_2_7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g32003f93e0b_2_73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2003f93e0b_2_7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g32003f93e0b_2_7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g32003f93e0b_2_7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2003f93e0b_2_2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8" name="Google Shape;278;g32003f93e0b_2_2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g32003f93e0b_2_25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32003f93e0b_2_4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g32003f93e0b_2_40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g32003f93e0b_2_40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14489de73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14489de73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develop the hypothesis, we started by exploring the material that was provided to us. We found that preprocessing for medical image analysis typically comes in 4 flavours, so we considered those with respect to our dataset</a:t>
            </a:r>
            <a:endParaRPr/>
          </a:p>
          <a:p>
            <a:pPr marL="0" lvl="0" indent="0" algn="l" rtl="0">
              <a:spcBef>
                <a:spcPts val="0"/>
              </a:spcBef>
              <a:spcAft>
                <a:spcPts val="0"/>
              </a:spcAft>
              <a:buNone/>
            </a:pPr>
            <a:endParaRPr/>
          </a:p>
          <a:p>
            <a:pPr marL="0" lvl="0" indent="0" algn="l" rtl="0">
              <a:spcBef>
                <a:spcPts val="0"/>
              </a:spcBef>
              <a:spcAft>
                <a:spcPts val="0"/>
              </a:spcAft>
              <a:buNone/>
            </a:pPr>
            <a:r>
              <a:rPr lang="en"/>
              <a:t>The first is background removal, where you remove irrelevant areas. In our case, that would be like the skull since the images are non-skull-stripped. So this would definitely feasible for isolating the brain region before further processing.</a:t>
            </a:r>
            <a:endParaRPr/>
          </a:p>
          <a:p>
            <a:pPr marL="0" lvl="0" indent="0" algn="l" rtl="0">
              <a:spcBef>
                <a:spcPts val="0"/>
              </a:spcBef>
              <a:spcAft>
                <a:spcPts val="0"/>
              </a:spcAft>
              <a:buNone/>
            </a:pPr>
            <a:endParaRPr/>
          </a:p>
          <a:p>
            <a:pPr marL="0" lvl="0" indent="0" algn="l" rtl="0">
              <a:spcBef>
                <a:spcPts val="0"/>
              </a:spcBef>
              <a:spcAft>
                <a:spcPts val="0"/>
              </a:spcAft>
              <a:buNone/>
            </a:pPr>
            <a:r>
              <a:rPr lang="en"/>
              <a:t>Next is noise reduction. The HCP uses advanced MRI acquisition techniques that yield high-quality images with reduced noise due to hardware improvements like customized 3T scanners. But, additional denoising techniques could still be beneficial to enhance the clarity of structures, especially for segmentation tasks.</a:t>
            </a:r>
            <a:endParaRPr/>
          </a:p>
          <a:p>
            <a:pPr marL="0" lvl="0" indent="0" algn="l" rtl="0">
              <a:spcBef>
                <a:spcPts val="0"/>
              </a:spcBef>
              <a:spcAft>
                <a:spcPts val="0"/>
              </a:spcAft>
              <a:buNone/>
            </a:pPr>
            <a:endParaRPr/>
          </a:p>
          <a:p>
            <a:pPr marL="0" lvl="0" indent="0" algn="l" rtl="0">
              <a:spcBef>
                <a:spcPts val="0"/>
              </a:spcBef>
              <a:spcAft>
                <a:spcPts val="0"/>
              </a:spcAft>
              <a:buNone/>
            </a:pPr>
            <a:r>
              <a:rPr lang="en"/>
              <a:t>Thirdly, normalization. We took a look at the research paper detailing the acquisition parameters for the images and found that they standardized the data collection protocol by enforcing consistent acquisition parameters and imaging devices across subjects from all sites. So histogram matching or similar intensity normalization methods across the dataset might not be very helpful due to the already existing uniformity. While negative results in research are still results, we would like to focus on something that might be a bit more insightful</a:t>
            </a:r>
            <a:endParaRPr/>
          </a:p>
          <a:p>
            <a:pPr marL="0" lvl="0" indent="0" algn="l" rtl="0">
              <a:spcBef>
                <a:spcPts val="0"/>
              </a:spcBef>
              <a:spcAft>
                <a:spcPts val="0"/>
              </a:spcAft>
              <a:buNone/>
            </a:pPr>
            <a:endParaRPr/>
          </a:p>
          <a:p>
            <a:pPr marL="0" lvl="0" indent="0" algn="l" rtl="0">
              <a:spcBef>
                <a:spcPts val="0"/>
              </a:spcBef>
              <a:spcAft>
                <a:spcPts val="0"/>
              </a:spcAft>
              <a:buNone/>
            </a:pPr>
            <a:r>
              <a:rPr lang="en"/>
              <a:t>Lastly, there are resampling methods. We know that the dataset images are in native subject space. This means that the images are in the original anatomical orientation and resolution as they were acquired from each subject, without being transformed or aligned to a standard template or atlas space. So resampling the images could help with downstream tasks like registration </a:t>
            </a:r>
            <a:endParaRPr/>
          </a:p>
          <a:p>
            <a:pPr marL="0" lvl="0" indent="0" algn="l" rtl="0">
              <a:spcBef>
                <a:spcPts val="0"/>
              </a:spcBef>
              <a:spcAft>
                <a:spcPts val="0"/>
              </a:spcAft>
              <a:buNone/>
            </a:pPr>
            <a:endParaRPr/>
          </a:p>
          <a:p>
            <a:pPr marL="0" lvl="0" indent="0" algn="l" rtl="0">
              <a:spcBef>
                <a:spcPts val="0"/>
              </a:spcBef>
              <a:spcAft>
                <a:spcPts val="0"/>
              </a:spcAft>
              <a:buNone/>
            </a:pPr>
            <a:r>
              <a:rPr lang="en"/>
              <a:t>So based on this, we wanted to develop a hypothesis that would target one or multiple of these 3 types of preprocessing </a:t>
            </a:r>
            <a:endParaRPr/>
          </a:p>
          <a:p>
            <a:pPr marL="0" lvl="0" indent="0" algn="l" rtl="0">
              <a:spcBef>
                <a:spcPts val="0"/>
              </a:spcBef>
              <a:spcAft>
                <a:spcPts val="0"/>
              </a:spcAft>
              <a:buNone/>
            </a:pPr>
            <a:endParaRPr/>
          </a:p>
          <a:p>
            <a:pPr marL="0" lvl="0" indent="0" algn="l" rtl="0">
              <a:spcBef>
                <a:spcPts val="0"/>
              </a:spcBef>
              <a:spcAft>
                <a:spcPts val="0"/>
              </a:spcAft>
              <a:buNone/>
            </a:pPr>
            <a:r>
              <a:rPr lang="en"/>
              <a:t>Resampling is the process of interpolating and adjusting an image to a new grid or voxel size, often to match a different spatial resolution or align with a standard reference space. It involves changing the voxel dimensions, orientation, or resolution to ensure consistency across images or compatibility with a template.</a:t>
            </a:r>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32003f93e0b_2_2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32003f93e0b_2_26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g32003f93e0b_2_26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2003f93e0b_2_3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9" name="Google Shape;309;g32003f93e0b_2_37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In experiment 2, we tried three methods, nearest neighbour, linear being the one with some promising results.</a:t>
            </a:r>
            <a:endParaRPr/>
          </a:p>
          <a:p>
            <a:pPr marL="0" lvl="0" indent="0" algn="l" rtl="0">
              <a:spcBef>
                <a:spcPts val="0"/>
              </a:spcBef>
              <a:spcAft>
                <a:spcPts val="0"/>
              </a:spcAft>
              <a:buNone/>
            </a:pPr>
            <a:r>
              <a:rPr lang="en"/>
              <a:t>The resampling was fine-tuned by defining the pixel size on x,y,z axis. The values takes were from 0.7 until 1.2, we could take smaller sizes than 0.7 since our RAM memory wouldn’t allow.</a:t>
            </a:r>
            <a:endParaRPr/>
          </a:p>
          <a:p>
            <a:pPr marL="0" lvl="0" indent="0" algn="l" rtl="0">
              <a:spcBef>
                <a:spcPts val="0"/>
              </a:spcBef>
              <a:spcAft>
                <a:spcPts val="0"/>
              </a:spcAft>
              <a:buNone/>
            </a:pPr>
            <a:r>
              <a:rPr lang="en"/>
              <a:t> The first metric we observed was Hausdorff, which didn’t display any patterns. </a:t>
            </a:r>
            <a:endParaRPr/>
          </a:p>
        </p:txBody>
      </p:sp>
      <p:sp>
        <p:nvSpPr>
          <p:cNvPr id="310" name="Google Shape;310;g32003f93e0b_2_37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32003f93e0b_2_3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2" name="Google Shape;322;g32003f93e0b_2_3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The same happened for the Dice, which makes me think whether resampling is even necessary.</a:t>
            </a:r>
            <a:endParaRPr/>
          </a:p>
        </p:txBody>
      </p:sp>
      <p:sp>
        <p:nvSpPr>
          <p:cNvPr id="323" name="Google Shape;323;g32003f93e0b_2_3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2003f93e0b_2_2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4" name="Google Shape;334;g32003f93e0b_2_27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Then by introducing our new metric Structural Similarity index, there was a visible change that the smaller the pixel size becomes, the more changes happens inside the image. </a:t>
            </a:r>
            <a:endParaRPr/>
          </a:p>
          <a:p>
            <a:pPr marL="0" lvl="0" indent="0" algn="l" rtl="0">
              <a:spcBef>
                <a:spcPts val="0"/>
              </a:spcBef>
              <a:spcAft>
                <a:spcPts val="0"/>
              </a:spcAft>
              <a:buNone/>
            </a:pPr>
            <a:endParaRPr/>
          </a:p>
        </p:txBody>
      </p:sp>
      <p:sp>
        <p:nvSpPr>
          <p:cNvPr id="335" name="Google Shape;335;g32003f93e0b_2_27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32003f93e0b_2_3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6" name="Google Shape;346;g32003f93e0b_2_35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g32003f93e0b_2_35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2003f93e0b_2_2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4" name="Google Shape;354;g32003f93e0b_2_2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g32003f93e0b_2_2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32003f93e0b_2_2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0" name="Google Shape;370;g32003f93e0b_2_2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1" name="Google Shape;371;g32003f93e0b_2_2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32003f93e0b_2_3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6" name="Google Shape;386;g32003f93e0b_2_3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g32003f93e0b_2_30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32003f93e0b_2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4" name="Google Shape;394;g32003f93e0b_2_6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g32003f93e0b_2_6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32003f93e0b_2_3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2" name="Google Shape;402;g32003f93e0b_2_3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3" name="Google Shape;403;g32003f93e0b_2_3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14489de730_0_15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g314489de730_0_156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g314489de730_0_156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32003f93e0b_2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32003f93e0b_2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32003f93e0b_2_9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1" name="Google Shape;431;g32003f93e0b_2_95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 Introduction of Artifacts: Linear interpolation estimates new pixel values based on adjacent pixels, which can lead to blurring, especially around edges and fine details. This blurring may obscure critical anatomical boundaries, making accurate segmentation more challenging.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Alteration of Noise Characteristics: Resampling through linear interpolation can modify the spatial distribution of noise. Instead of reducing noise, it may spread noise across pixels, potentially complicating the segmentation process.</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
              <a:t>2. Interaction Between Denoising and Resampling:</a:t>
            </a:r>
            <a:endParaRPr/>
          </a:p>
          <a:p>
            <a:pPr marL="0" lvl="0" indent="0" algn="l" rtl="0">
              <a:spcBef>
                <a:spcPts val="0"/>
              </a:spcBef>
              <a:spcAft>
                <a:spcPts val="0"/>
              </a:spcAft>
              <a:buSzPts val="1100"/>
              <a:buNone/>
            </a:pPr>
            <a:r>
              <a:rPr lang="en"/>
              <a:t>- Sequence Sensitivity: The order in which preprocessing steps are applied can significantly influence outcomes. Applying Wiener filtering before resampling might denoise the image effectively, but subsequent resampling could reintroduce artifacts or alter the noise structure, negating the benefits of denoising.</a:t>
            </a:r>
            <a:endParaRPr/>
          </a:p>
          <a:p>
            <a:pPr marL="0" lvl="0" indent="0" algn="l" rtl="0">
              <a:spcBef>
                <a:spcPts val="0"/>
              </a:spcBef>
              <a:spcAft>
                <a:spcPts val="0"/>
              </a:spcAft>
              <a:buSzPts val="1100"/>
              <a:buNone/>
            </a:pPr>
            <a:r>
              <a:rPr lang="en"/>
              <a:t>- Non-Additive Effects: The combination of denoising and resampling does not guarantee cumulative benefits. In some cases, the processes may interfere with each other, leading to diminished or neutral effects on segmentation performance.</a:t>
            </a:r>
            <a:endParaRPr/>
          </a:p>
          <a:p>
            <a:pPr marL="0" lvl="0" indent="0" algn="l" rtl="0">
              <a:spcBef>
                <a:spcPts val="0"/>
              </a:spcBef>
              <a:spcAft>
                <a:spcPts val="0"/>
              </a:spcAft>
              <a:buNone/>
            </a:pPr>
            <a:endParaRPr/>
          </a:p>
        </p:txBody>
      </p:sp>
      <p:sp>
        <p:nvSpPr>
          <p:cNvPr id="432" name="Google Shape;432;g32003f93e0b_2_95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32003f93e0b_2_9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5" name="Google Shape;455;g32003f93e0b_2_95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 Variable Impact on Anatomical Structures: Different brain structures, varying in size and contrast, may respond uniquely to preprocessing. Linear interpolation might adversely affect smaller or low-contrast structures by blurring their boundaries, thereby reducing segmentation accuracy for these regions.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Limitations of Linear Interpolation:</a:t>
            </a:r>
            <a:endParaRPr>
              <a:solidFill>
                <a:schemeClr val="dk1"/>
              </a:solidFill>
            </a:endParaRPr>
          </a:p>
          <a:p>
            <a:pPr marL="0" lvl="0" indent="0" algn="l" rtl="0">
              <a:spcBef>
                <a:spcPts val="0"/>
              </a:spcBef>
              <a:spcAft>
                <a:spcPts val="0"/>
              </a:spcAft>
              <a:buSzPts val="1100"/>
              <a:buNone/>
            </a:pPr>
            <a:r>
              <a:rPr lang="en">
                <a:solidFill>
                  <a:schemeClr val="dk1"/>
                </a:solidFill>
              </a:rPr>
              <a:t>Linear interpolation assumes a straightforward linear change between pixels, which may not capture the complex intensity variations present in medical images. This limitation can result in loss of important image details crucial for accurate segmentation.</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SzPts val="1100"/>
              <a:buNone/>
            </a:pPr>
            <a:r>
              <a:rPr lang="en"/>
              <a:t>Both Wiener filtering and linear interpolation can attenuate high-frequency components of the image, which include essential details and edges. Excessive smoothing may lead to the loss of features vital for distinguishing between different tissue types during segmentation.</a:t>
            </a:r>
            <a:endParaRPr/>
          </a:p>
          <a:p>
            <a:pPr marL="0" lvl="0" indent="0" algn="l" rtl="0">
              <a:spcBef>
                <a:spcPts val="0"/>
              </a:spcBef>
              <a:spcAft>
                <a:spcPts val="0"/>
              </a:spcAft>
              <a:buNone/>
            </a:pPr>
            <a:endParaRPr/>
          </a:p>
        </p:txBody>
      </p:sp>
      <p:sp>
        <p:nvSpPr>
          <p:cNvPr id="456" name="Google Shape;456;g32003f93e0b_2_95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32003f93e0b_2_9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7" name="Google Shape;487;g32003f93e0b_2_97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8" name="Google Shape;488;g32003f93e0b_2_97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314489de730_2_2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3" name="Google Shape;503;g314489de730_2_2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4" name="Google Shape;504;g314489de730_2_2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32003f93e0b_2_7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32003f93e0b_2_7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32003f93e0b_2_7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5" name="Google Shape;515;g32003f93e0b_2_76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6" name="Google Shape;516;g32003f93e0b_2_76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32003f93e0b_2_8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3" name="Google Shape;523;g32003f93e0b_2_89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4" name="Google Shape;524;g32003f93e0b_2_89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32003f93e0b_2_7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1" name="Google Shape;531;g32003f93e0b_2_78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2" name="Google Shape;532;g32003f93e0b_2_78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32003f93e0b_2_9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9" name="Google Shape;539;g32003f93e0b_2_90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0" name="Google Shape;540;g32003f93e0b_2_90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2003f93e0b_2_4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2003f93e0b_2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32003f93e0b_2_7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7" name="Google Shape;547;g32003f93e0b_2_79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8" name="Google Shape;548;g32003f93e0b_2_79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32003f93e0b_2_8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5" name="Google Shape;555;g32003f93e0b_2_87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6" name="Google Shape;556;g32003f93e0b_2_87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32003f93e0b_2_8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3" name="Google Shape;563;g32003f93e0b_2_85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4" name="Google Shape;564;g32003f93e0b_2_85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32003f93e0b_2_8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1" name="Google Shape;571;g32003f93e0b_2_80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2" name="Google Shape;572;g32003f93e0b_2_80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32003f93e0b_2_8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9" name="Google Shape;579;g32003f93e0b_2_80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0" name="Google Shape;580;g32003f93e0b_2_80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32003f93e0b_2_8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7" name="Google Shape;587;g32003f93e0b_2_8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8" name="Google Shape;588;g32003f93e0b_2_81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32003f93e0b_2_8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5" name="Google Shape;595;g32003f93e0b_2_8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6" name="Google Shape;596;g32003f93e0b_2_82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32003f93e0b_2_8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3" name="Google Shape;603;g32003f93e0b_2_8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4" name="Google Shape;604;g32003f93e0b_2_8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2003f93e0b_2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32003f93e0b_2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g32003f93e0b_2_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2003f93e0b_2_4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g32003f93e0b_2_44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g32003f93e0b_2_44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2003f93e0b_2_4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g32003f93e0b_2_48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32003f93e0b_2_48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32003f93e0b_2_7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g32003f93e0b_2_7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g32003f93e0b_2_7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2003f93e0b_2_7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g32003f93e0b_2_7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g32003f93e0b_2_72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7"/>
        <p:cNvGrpSpPr/>
        <p:nvPr/>
      </p:nvGrpSpPr>
      <p:grpSpPr>
        <a:xfrm>
          <a:off x="0" y="0"/>
          <a:ext cx="0" cy="0"/>
          <a:chOff x="0" y="0"/>
          <a:chExt cx="0" cy="0"/>
        </a:xfrm>
      </p:grpSpPr>
      <p:sp>
        <p:nvSpPr>
          <p:cNvPr id="58" name="Google Shape;58;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9" name="Google Shape;59;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60" name="Google Shape;60;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2" name="Google Shape;62;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5" name="Google Shape;65;p1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6" name="Google Shape;66;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8" name="Google Shape;68;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1" name="Google Shape;71;p16"/>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2" name="Google Shape;72;p16"/>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3" name="Google Shape;73;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4" name="Google Shape;74;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5" name="Google Shape;75;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8" name="Google Shape;78;p17"/>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9" name="Google Shape;79;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1" name="Google Shape;81;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4" name="Google Shape;84;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5" name="Google Shape;85;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6" name="Google Shape;86;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7" name="Google Shape;87;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8" name="Google Shape;88;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0" name="Google Shape;90;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3" name="Google Shape;93;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5" name="Google Shape;95;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6"/>
        <p:cNvGrpSpPr/>
        <p:nvPr/>
      </p:nvGrpSpPr>
      <p:grpSpPr>
        <a:xfrm>
          <a:off x="0" y="0"/>
          <a:ext cx="0" cy="0"/>
          <a:chOff x="0" y="0"/>
          <a:chExt cx="0" cy="0"/>
        </a:xfrm>
      </p:grpSpPr>
      <p:sp>
        <p:nvSpPr>
          <p:cNvPr id="97" name="Google Shape;97;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9" name="Google Shape;99;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2" name="Google Shape;102;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3" name="Google Shape;103;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4" name="Google Shape;104;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6" name="Google Shape;106;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9" name="Google Shape;109;p22"/>
          <p:cNvSpPr>
            <a:spLocks noGrp="1"/>
          </p:cNvSpPr>
          <p:nvPr>
            <p:ph type="pic" idx="2"/>
          </p:nvPr>
        </p:nvSpPr>
        <p:spPr>
          <a:xfrm>
            <a:off x="3887391" y="740569"/>
            <a:ext cx="4629150" cy="3655219"/>
          </a:xfrm>
          <a:prstGeom prst="rect">
            <a:avLst/>
          </a:prstGeom>
          <a:noFill/>
          <a:ln>
            <a:noFill/>
          </a:ln>
        </p:spPr>
      </p:sp>
      <p:sp>
        <p:nvSpPr>
          <p:cNvPr id="110" name="Google Shape;110;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1" name="Google Shape;111;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3" name="Google Shape;113;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6" name="Google Shape;116;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7" name="Google Shape;117;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9" name="Google Shape;119;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2" name="Google Shape;122;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3" name="Google Shape;123;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5" name="Google Shape;125;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p14:dur="2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pic>
        <p:nvPicPr>
          <p:cNvPr id="56" name="Google Shape;56;p13" descr="A picture containing text&#10;&#10;Description automatically generated"/>
          <p:cNvPicPr preferRelativeResize="0"/>
          <p:nvPr/>
        </p:nvPicPr>
        <p:blipFill rotWithShape="1">
          <a:blip r:embed="rId13">
            <a:alphaModFix/>
          </a:blip>
          <a:srcRect/>
          <a:stretch/>
        </p:blipFill>
        <p:spPr>
          <a:xfrm>
            <a:off x="7429500" y="-108347"/>
            <a:ext cx="1714500" cy="13430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xmlns:mc="http://schemas.openxmlformats.org/markup-compatibility/2006" xmlns:p14="http://schemas.microsoft.com/office/powerpoint/2010/main">
    <mc:Choice Requires="p14">
      <p:transition p14:dur="2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4.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4.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4.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1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1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14.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14.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26.xml"/><Relationship Id="rId1" Type="http://schemas.openxmlformats.org/officeDocument/2006/relationships/slideLayout" Target="../slideLayouts/slideLayout14.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56.jp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ctrTitle"/>
          </p:nvPr>
        </p:nvSpPr>
        <p:spPr>
          <a:xfrm>
            <a:off x="1143000" y="1393850"/>
            <a:ext cx="6858000" cy="2116500"/>
          </a:xfrm>
          <a:prstGeom prst="rect">
            <a:avLst/>
          </a:prstGeom>
          <a:noFill/>
          <a:ln>
            <a:noFill/>
          </a:ln>
        </p:spPr>
        <p:txBody>
          <a:bodyPr spcFirstLastPara="1" wrap="square" lIns="68575" tIns="34275" rIns="68575" bIns="34275" anchor="b" anchorCtr="0">
            <a:normAutofit fontScale="90000"/>
          </a:bodyPr>
          <a:lstStyle/>
          <a:p>
            <a:pPr marL="0" lvl="0" indent="0" algn="ctr" rtl="0">
              <a:lnSpc>
                <a:spcPct val="115000"/>
              </a:lnSpc>
              <a:spcBef>
                <a:spcPts val="0"/>
              </a:spcBef>
              <a:spcAft>
                <a:spcPts val="0"/>
              </a:spcAft>
              <a:buClr>
                <a:schemeClr val="dk1"/>
              </a:buClr>
              <a:buSzPct val="100000"/>
              <a:buFont typeface="Calibri"/>
              <a:buNone/>
            </a:pPr>
            <a:r>
              <a:rPr lang="en"/>
              <a:t>MIA Lab</a:t>
            </a:r>
            <a:br>
              <a:rPr lang="en"/>
            </a:br>
            <a:r>
              <a:rPr lang="en"/>
              <a:t>Final Presentation: </a:t>
            </a:r>
            <a:endParaRPr/>
          </a:p>
          <a:p>
            <a:pPr marL="0" lvl="0" indent="0" algn="ctr" rtl="0">
              <a:lnSpc>
                <a:spcPct val="115000"/>
              </a:lnSpc>
              <a:spcBef>
                <a:spcPts val="0"/>
              </a:spcBef>
              <a:spcAft>
                <a:spcPts val="0"/>
              </a:spcAft>
              <a:buClr>
                <a:srgbClr val="1E1E1E"/>
              </a:buClr>
              <a:buSzPct val="105730"/>
              <a:buFont typeface="Open Sans"/>
              <a:buNone/>
            </a:pPr>
            <a:r>
              <a:rPr lang="en" sz="3877" b="1" i="1">
                <a:solidFill>
                  <a:srgbClr val="1E1E1E"/>
                </a:solidFill>
                <a:latin typeface="Open Sans"/>
                <a:ea typeface="Open Sans"/>
                <a:cs typeface="Open Sans"/>
                <a:sym typeface="Open Sans"/>
              </a:rPr>
              <a:t>Hypothesis 1: Preprocessing</a:t>
            </a:r>
            <a:endParaRPr sz="4277" i="1"/>
          </a:p>
        </p:txBody>
      </p:sp>
      <p:sp>
        <p:nvSpPr>
          <p:cNvPr id="132" name="Google Shape;132;p25"/>
          <p:cNvSpPr txBox="1">
            <a:spLocks noGrp="1"/>
          </p:cNvSpPr>
          <p:nvPr>
            <p:ph type="subTitle" idx="1"/>
          </p:nvPr>
        </p:nvSpPr>
        <p:spPr>
          <a:xfrm>
            <a:off x="1143000" y="3614727"/>
            <a:ext cx="6858000" cy="602400"/>
          </a:xfrm>
          <a:prstGeom prst="rect">
            <a:avLst/>
          </a:prstGeom>
          <a:noFill/>
          <a:ln>
            <a:noFill/>
          </a:ln>
        </p:spPr>
        <p:txBody>
          <a:bodyPr spcFirstLastPara="1" wrap="square" lIns="68575" tIns="34275" rIns="68575" bIns="34275" anchor="t" anchorCtr="0">
            <a:normAutofit/>
          </a:bodyPr>
          <a:lstStyle/>
          <a:p>
            <a:pPr marL="0" lvl="0" indent="0" algn="ctr" rtl="0">
              <a:lnSpc>
                <a:spcPct val="90000"/>
              </a:lnSpc>
              <a:spcBef>
                <a:spcPts val="0"/>
              </a:spcBef>
              <a:spcAft>
                <a:spcPts val="0"/>
              </a:spcAft>
              <a:buClr>
                <a:schemeClr val="dk1"/>
              </a:buClr>
              <a:buSzPts val="1800"/>
              <a:buNone/>
            </a:pPr>
            <a:r>
              <a:rPr lang="en"/>
              <a:t>Project Group 7: Chanae Smith, Tudorita Zaharia, Isabella Torres</a:t>
            </a:r>
            <a:endParaRPr/>
          </a:p>
        </p:txBody>
      </p:sp>
      <p:sp>
        <p:nvSpPr>
          <p:cNvPr id="133" name="Google Shape;133;p2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a:t>Pipeline - Experiment 3</a:t>
            </a:r>
            <a:endParaRPr/>
          </a:p>
        </p:txBody>
      </p:sp>
      <p:pic>
        <p:nvPicPr>
          <p:cNvPr id="213" name="Google Shape;213;p34"/>
          <p:cNvPicPr preferRelativeResize="0"/>
          <p:nvPr/>
        </p:nvPicPr>
        <p:blipFill rotWithShape="1">
          <a:blip r:embed="rId3">
            <a:alphaModFix/>
          </a:blip>
          <a:srcRect/>
          <a:stretch/>
        </p:blipFill>
        <p:spPr>
          <a:xfrm>
            <a:off x="1285399" y="1495250"/>
            <a:ext cx="6573224" cy="31481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5"/>
          <p:cNvSpPr txBox="1">
            <a:spLocks noGrp="1"/>
          </p:cNvSpPr>
          <p:nvPr>
            <p:ph type="title"/>
          </p:nvPr>
        </p:nvSpPr>
        <p:spPr>
          <a:xfrm>
            <a:off x="623900" y="1671876"/>
            <a:ext cx="7886700" cy="17499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b="1">
                <a:latin typeface="Open Sans"/>
                <a:ea typeface="Open Sans"/>
                <a:cs typeface="Open Sans"/>
                <a:sym typeface="Open Sans"/>
              </a:rPr>
              <a:t>Results &amp; Inference</a:t>
            </a:r>
            <a:endParaRPr b="1">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6"/>
          <p:cNvSpPr txBox="1">
            <a:spLocks noGrp="1"/>
          </p:cNvSpPr>
          <p:nvPr>
            <p:ph type="title"/>
          </p:nvPr>
        </p:nvSpPr>
        <p:spPr>
          <a:xfrm>
            <a:off x="628650" y="104051"/>
            <a:ext cx="7886700" cy="12084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a:t>Experiment 1: Denoising</a:t>
            </a:r>
            <a:endParaRPr/>
          </a:p>
          <a:p>
            <a:pPr marL="0" lvl="0" indent="0" algn="l" rtl="0">
              <a:spcBef>
                <a:spcPts val="0"/>
              </a:spcBef>
              <a:spcAft>
                <a:spcPts val="0"/>
              </a:spcAft>
              <a:buClr>
                <a:schemeClr val="dk1"/>
              </a:buClr>
              <a:buSzPts val="3300"/>
              <a:buFont typeface="Calibri"/>
              <a:buNone/>
            </a:pPr>
            <a:r>
              <a:rPr lang="en" sz="2400">
                <a:solidFill>
                  <a:srgbClr val="666666"/>
                </a:solidFill>
              </a:rPr>
              <a:t>Hausdorff - Kernel Size vs. Anatomical Area</a:t>
            </a:r>
            <a:endParaRPr sz="2400">
              <a:solidFill>
                <a:srgbClr val="666666"/>
              </a:solidFill>
            </a:endParaRPr>
          </a:p>
        </p:txBody>
      </p:sp>
      <p:sp>
        <p:nvSpPr>
          <p:cNvPr id="225" name="Google Shape;225;p3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226" name="Google Shape;226;p36"/>
          <p:cNvPicPr preferRelativeResize="0"/>
          <p:nvPr/>
        </p:nvPicPr>
        <p:blipFill>
          <a:blip r:embed="rId3">
            <a:alphaModFix/>
          </a:blip>
          <a:stretch>
            <a:fillRect/>
          </a:stretch>
        </p:blipFill>
        <p:spPr>
          <a:xfrm>
            <a:off x="660338" y="1453201"/>
            <a:ext cx="3657600" cy="1950750"/>
          </a:xfrm>
          <a:prstGeom prst="rect">
            <a:avLst/>
          </a:prstGeom>
          <a:noFill/>
          <a:ln>
            <a:noFill/>
          </a:ln>
        </p:spPr>
      </p:pic>
      <p:pic>
        <p:nvPicPr>
          <p:cNvPr id="227" name="Google Shape;227;p36"/>
          <p:cNvPicPr preferRelativeResize="0"/>
          <p:nvPr/>
        </p:nvPicPr>
        <p:blipFill>
          <a:blip r:embed="rId4">
            <a:alphaModFix/>
          </a:blip>
          <a:stretch>
            <a:fillRect/>
          </a:stretch>
        </p:blipFill>
        <p:spPr>
          <a:xfrm>
            <a:off x="4368788" y="1300800"/>
            <a:ext cx="3657600" cy="1947672"/>
          </a:xfrm>
          <a:prstGeom prst="rect">
            <a:avLst/>
          </a:prstGeom>
          <a:noFill/>
          <a:ln>
            <a:noFill/>
          </a:ln>
        </p:spPr>
      </p:pic>
      <p:pic>
        <p:nvPicPr>
          <p:cNvPr id="228" name="Google Shape;228;p36"/>
          <p:cNvPicPr preferRelativeResize="0"/>
          <p:nvPr/>
        </p:nvPicPr>
        <p:blipFill>
          <a:blip r:embed="rId5">
            <a:alphaModFix/>
          </a:blip>
          <a:stretch>
            <a:fillRect/>
          </a:stretch>
        </p:blipFill>
        <p:spPr>
          <a:xfrm>
            <a:off x="660350" y="3040350"/>
            <a:ext cx="3657600" cy="1947672"/>
          </a:xfrm>
          <a:prstGeom prst="rect">
            <a:avLst/>
          </a:prstGeom>
          <a:noFill/>
          <a:ln>
            <a:noFill/>
          </a:ln>
        </p:spPr>
      </p:pic>
      <p:pic>
        <p:nvPicPr>
          <p:cNvPr id="229" name="Google Shape;229;p36"/>
          <p:cNvPicPr preferRelativeResize="0"/>
          <p:nvPr/>
        </p:nvPicPr>
        <p:blipFill>
          <a:blip r:embed="rId6">
            <a:alphaModFix/>
          </a:blip>
          <a:stretch>
            <a:fillRect/>
          </a:stretch>
        </p:blipFill>
        <p:spPr>
          <a:xfrm>
            <a:off x="4368788" y="3024188"/>
            <a:ext cx="3659225" cy="194767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7"/>
          <p:cNvSpPr txBox="1">
            <a:spLocks noGrp="1"/>
          </p:cNvSpPr>
          <p:nvPr>
            <p:ph type="title"/>
          </p:nvPr>
        </p:nvSpPr>
        <p:spPr>
          <a:xfrm>
            <a:off x="628650" y="104051"/>
            <a:ext cx="7886700" cy="12084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a:t>Experiment 1: Denoising</a:t>
            </a:r>
            <a:endParaRPr/>
          </a:p>
          <a:p>
            <a:pPr marL="0" lvl="0" indent="0" algn="l" rtl="0">
              <a:spcBef>
                <a:spcPts val="0"/>
              </a:spcBef>
              <a:spcAft>
                <a:spcPts val="0"/>
              </a:spcAft>
              <a:buClr>
                <a:schemeClr val="dk1"/>
              </a:buClr>
              <a:buSzPts val="3300"/>
              <a:buFont typeface="Calibri"/>
              <a:buNone/>
            </a:pPr>
            <a:r>
              <a:rPr lang="en" sz="2400">
                <a:solidFill>
                  <a:srgbClr val="666666"/>
                </a:solidFill>
              </a:rPr>
              <a:t>DICE - Kernel Size vs. Anatomical Area</a:t>
            </a:r>
            <a:endParaRPr sz="2400">
              <a:solidFill>
                <a:srgbClr val="666666"/>
              </a:solidFill>
            </a:endParaRPr>
          </a:p>
        </p:txBody>
      </p:sp>
      <p:sp>
        <p:nvSpPr>
          <p:cNvPr id="236" name="Google Shape;236;p3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237" name="Google Shape;237;p37"/>
          <p:cNvPicPr preferRelativeResize="0"/>
          <p:nvPr/>
        </p:nvPicPr>
        <p:blipFill>
          <a:blip r:embed="rId3">
            <a:alphaModFix/>
          </a:blip>
          <a:stretch>
            <a:fillRect/>
          </a:stretch>
        </p:blipFill>
        <p:spPr>
          <a:xfrm>
            <a:off x="685800" y="1388651"/>
            <a:ext cx="3657600" cy="1947672"/>
          </a:xfrm>
          <a:prstGeom prst="rect">
            <a:avLst/>
          </a:prstGeom>
          <a:noFill/>
          <a:ln>
            <a:noFill/>
          </a:ln>
        </p:spPr>
      </p:pic>
      <p:pic>
        <p:nvPicPr>
          <p:cNvPr id="238" name="Google Shape;238;p37"/>
          <p:cNvPicPr preferRelativeResize="0"/>
          <p:nvPr/>
        </p:nvPicPr>
        <p:blipFill>
          <a:blip r:embed="rId4">
            <a:alphaModFix/>
          </a:blip>
          <a:stretch>
            <a:fillRect/>
          </a:stretch>
        </p:blipFill>
        <p:spPr>
          <a:xfrm>
            <a:off x="4495800" y="1388651"/>
            <a:ext cx="3657600" cy="1947672"/>
          </a:xfrm>
          <a:prstGeom prst="rect">
            <a:avLst/>
          </a:prstGeom>
          <a:noFill/>
          <a:ln>
            <a:noFill/>
          </a:ln>
        </p:spPr>
      </p:pic>
      <p:pic>
        <p:nvPicPr>
          <p:cNvPr id="239" name="Google Shape;239;p37"/>
          <p:cNvPicPr preferRelativeResize="0"/>
          <p:nvPr/>
        </p:nvPicPr>
        <p:blipFill>
          <a:blip r:embed="rId5">
            <a:alphaModFix/>
          </a:blip>
          <a:stretch>
            <a:fillRect/>
          </a:stretch>
        </p:blipFill>
        <p:spPr>
          <a:xfrm>
            <a:off x="685800" y="3119625"/>
            <a:ext cx="3657600" cy="1947672"/>
          </a:xfrm>
          <a:prstGeom prst="rect">
            <a:avLst/>
          </a:prstGeom>
          <a:noFill/>
          <a:ln>
            <a:noFill/>
          </a:ln>
        </p:spPr>
      </p:pic>
      <p:pic>
        <p:nvPicPr>
          <p:cNvPr id="240" name="Google Shape;240;p37"/>
          <p:cNvPicPr preferRelativeResize="0"/>
          <p:nvPr/>
        </p:nvPicPr>
        <p:blipFill>
          <a:blip r:embed="rId6">
            <a:alphaModFix/>
          </a:blip>
          <a:stretch>
            <a:fillRect/>
          </a:stretch>
        </p:blipFill>
        <p:spPr>
          <a:xfrm>
            <a:off x="4495800" y="3129275"/>
            <a:ext cx="3657600" cy="194767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8"/>
          <p:cNvSpPr txBox="1">
            <a:spLocks noGrp="1"/>
          </p:cNvSpPr>
          <p:nvPr>
            <p:ph type="title"/>
          </p:nvPr>
        </p:nvSpPr>
        <p:spPr>
          <a:xfrm>
            <a:off x="628650" y="104051"/>
            <a:ext cx="7886700" cy="12084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a:t>Experiment 1: Denoising</a:t>
            </a:r>
            <a:endParaRPr/>
          </a:p>
          <a:p>
            <a:pPr marL="0" lvl="0" indent="0" algn="l" rtl="0">
              <a:spcBef>
                <a:spcPts val="0"/>
              </a:spcBef>
              <a:spcAft>
                <a:spcPts val="0"/>
              </a:spcAft>
              <a:buClr>
                <a:schemeClr val="dk1"/>
              </a:buClr>
              <a:buSzPts val="3300"/>
              <a:buFont typeface="Calibri"/>
              <a:buNone/>
            </a:pPr>
            <a:r>
              <a:rPr lang="en" sz="2400">
                <a:solidFill>
                  <a:srgbClr val="666666"/>
                </a:solidFill>
              </a:rPr>
              <a:t>SSIM - Kernel Size vs. Anatomical Area</a:t>
            </a:r>
            <a:endParaRPr sz="2400">
              <a:solidFill>
                <a:srgbClr val="666666"/>
              </a:solidFill>
            </a:endParaRPr>
          </a:p>
        </p:txBody>
      </p:sp>
      <p:sp>
        <p:nvSpPr>
          <p:cNvPr id="247" name="Google Shape;247;p3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14</a:t>
            </a:fld>
            <a:endParaRPr/>
          </a:p>
        </p:txBody>
      </p:sp>
      <p:pic>
        <p:nvPicPr>
          <p:cNvPr id="248" name="Google Shape;248;p38"/>
          <p:cNvPicPr preferRelativeResize="0"/>
          <p:nvPr/>
        </p:nvPicPr>
        <p:blipFill>
          <a:blip r:embed="rId3">
            <a:alphaModFix/>
          </a:blip>
          <a:stretch>
            <a:fillRect/>
          </a:stretch>
        </p:blipFill>
        <p:spPr>
          <a:xfrm>
            <a:off x="609600" y="1388651"/>
            <a:ext cx="3657600" cy="1947672"/>
          </a:xfrm>
          <a:prstGeom prst="rect">
            <a:avLst/>
          </a:prstGeom>
          <a:noFill/>
          <a:ln>
            <a:noFill/>
          </a:ln>
        </p:spPr>
      </p:pic>
      <p:pic>
        <p:nvPicPr>
          <p:cNvPr id="249" name="Google Shape;249;p38"/>
          <p:cNvPicPr preferRelativeResize="0"/>
          <p:nvPr/>
        </p:nvPicPr>
        <p:blipFill>
          <a:blip r:embed="rId4">
            <a:alphaModFix/>
          </a:blip>
          <a:stretch>
            <a:fillRect/>
          </a:stretch>
        </p:blipFill>
        <p:spPr>
          <a:xfrm>
            <a:off x="4419600" y="1388651"/>
            <a:ext cx="3657600" cy="1947672"/>
          </a:xfrm>
          <a:prstGeom prst="rect">
            <a:avLst/>
          </a:prstGeom>
          <a:noFill/>
          <a:ln>
            <a:noFill/>
          </a:ln>
        </p:spPr>
      </p:pic>
      <p:pic>
        <p:nvPicPr>
          <p:cNvPr id="250" name="Google Shape;250;p38"/>
          <p:cNvPicPr preferRelativeResize="0"/>
          <p:nvPr/>
        </p:nvPicPr>
        <p:blipFill>
          <a:blip r:embed="rId5">
            <a:alphaModFix/>
          </a:blip>
          <a:stretch>
            <a:fillRect/>
          </a:stretch>
        </p:blipFill>
        <p:spPr>
          <a:xfrm>
            <a:off x="609600" y="2941100"/>
            <a:ext cx="3657600" cy="1947672"/>
          </a:xfrm>
          <a:prstGeom prst="rect">
            <a:avLst/>
          </a:prstGeom>
          <a:noFill/>
          <a:ln>
            <a:noFill/>
          </a:ln>
        </p:spPr>
      </p:pic>
      <p:pic>
        <p:nvPicPr>
          <p:cNvPr id="251" name="Google Shape;251;p38"/>
          <p:cNvPicPr preferRelativeResize="0"/>
          <p:nvPr/>
        </p:nvPicPr>
        <p:blipFill>
          <a:blip r:embed="rId6">
            <a:alphaModFix/>
          </a:blip>
          <a:stretch>
            <a:fillRect/>
          </a:stretch>
        </p:blipFill>
        <p:spPr>
          <a:xfrm>
            <a:off x="4419600" y="2941100"/>
            <a:ext cx="3657600" cy="194767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a:t>Experiment 1: Denoising </a:t>
            </a:r>
            <a:endParaRPr/>
          </a:p>
          <a:p>
            <a:pPr marL="0" lvl="0" indent="0" algn="l" rtl="0">
              <a:spcBef>
                <a:spcPts val="0"/>
              </a:spcBef>
              <a:spcAft>
                <a:spcPts val="0"/>
              </a:spcAft>
              <a:buClr>
                <a:schemeClr val="dk1"/>
              </a:buClr>
              <a:buSzPts val="3300"/>
              <a:buFont typeface="Calibri"/>
              <a:buNone/>
            </a:pPr>
            <a:r>
              <a:rPr lang="en" sz="2400">
                <a:solidFill>
                  <a:srgbClr val="666666"/>
                </a:solidFill>
              </a:rPr>
              <a:t>Interpretation of Results</a:t>
            </a:r>
            <a:endParaRPr/>
          </a:p>
        </p:txBody>
      </p:sp>
      <p:sp>
        <p:nvSpPr>
          <p:cNvPr id="258" name="Google Shape;258;p3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259" name="Google Shape;259;p39"/>
          <p:cNvSpPr txBox="1"/>
          <p:nvPr/>
        </p:nvSpPr>
        <p:spPr>
          <a:xfrm>
            <a:off x="628650" y="1421476"/>
            <a:ext cx="7886700" cy="13623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b="1" i="1">
                <a:solidFill>
                  <a:schemeClr val="dk1"/>
                </a:solidFill>
                <a:latin typeface="Calibri"/>
                <a:ea typeface="Calibri"/>
                <a:cs typeface="Calibri"/>
                <a:sym typeface="Calibri"/>
              </a:rPr>
              <a:t>Hausdorff Distance:</a:t>
            </a:r>
            <a:endParaRPr b="1" i="1">
              <a:solidFill>
                <a:schemeClr val="dk1"/>
              </a:solidFill>
              <a:latin typeface="Calibri"/>
              <a:ea typeface="Calibri"/>
              <a:cs typeface="Calibri"/>
              <a:sym typeface="Calibri"/>
            </a:endParaRPr>
          </a:p>
          <a:p>
            <a:pPr marL="215900" marR="0" lvl="0" indent="-190500" algn="l" rtl="0">
              <a:spcBef>
                <a:spcPts val="0"/>
              </a:spcBef>
              <a:spcAft>
                <a:spcPts val="0"/>
              </a:spcAft>
              <a:buClr>
                <a:schemeClr val="dk1"/>
              </a:buClr>
              <a:buSzPts val="1000"/>
              <a:buFont typeface="Calibri"/>
              <a:buChar char="•"/>
            </a:pPr>
            <a:r>
              <a:rPr lang="en">
                <a:solidFill>
                  <a:schemeClr val="dk1"/>
                </a:solidFill>
                <a:latin typeface="Calibri"/>
                <a:ea typeface="Calibri"/>
                <a:cs typeface="Calibri"/>
                <a:sym typeface="Calibri"/>
              </a:rPr>
              <a:t>Lowest score was for kernel size 9, with median ≈16</a:t>
            </a:r>
            <a:endParaRPr>
              <a:solidFill>
                <a:schemeClr val="dk1"/>
              </a:solidFill>
              <a:latin typeface="Calibri"/>
              <a:ea typeface="Calibri"/>
              <a:cs typeface="Calibri"/>
              <a:sym typeface="Calibri"/>
            </a:endParaRPr>
          </a:p>
          <a:p>
            <a:pPr marL="215900" marR="0" lvl="0" indent="-190500" algn="l" rtl="0">
              <a:spcBef>
                <a:spcPts val="0"/>
              </a:spcBef>
              <a:spcAft>
                <a:spcPts val="0"/>
              </a:spcAft>
              <a:buClr>
                <a:schemeClr val="dk1"/>
              </a:buClr>
              <a:buSzPts val="1000"/>
              <a:buFont typeface="Calibri"/>
              <a:buChar char="•"/>
            </a:pPr>
            <a:r>
              <a:rPr lang="en">
                <a:solidFill>
                  <a:schemeClr val="dk1"/>
                </a:solidFill>
                <a:latin typeface="Calibri"/>
                <a:ea typeface="Calibri"/>
                <a:cs typeface="Calibri"/>
                <a:sym typeface="Calibri"/>
              </a:rPr>
              <a:t>The median HD decreases as the kernel size increases from 3 -&gt; 9.</a:t>
            </a:r>
            <a:endParaRPr>
              <a:solidFill>
                <a:schemeClr val="dk1"/>
              </a:solidFill>
              <a:latin typeface="Calibri"/>
              <a:ea typeface="Calibri"/>
              <a:cs typeface="Calibri"/>
              <a:sym typeface="Calibri"/>
            </a:endParaRPr>
          </a:p>
          <a:p>
            <a:pPr marL="215900" marR="0" lvl="0" indent="-190500" algn="l" rtl="0">
              <a:spcBef>
                <a:spcPts val="0"/>
              </a:spcBef>
              <a:spcAft>
                <a:spcPts val="0"/>
              </a:spcAft>
              <a:buClr>
                <a:schemeClr val="dk1"/>
              </a:buClr>
              <a:buSzPts val="1000"/>
              <a:buFont typeface="Calibri"/>
              <a:buChar char="•"/>
            </a:pPr>
            <a:r>
              <a:rPr lang="en">
                <a:solidFill>
                  <a:schemeClr val="dk1"/>
                </a:solidFill>
                <a:latin typeface="Calibri"/>
                <a:ea typeface="Calibri"/>
                <a:cs typeface="Calibri"/>
                <a:sym typeface="Calibri"/>
              </a:rPr>
              <a:t>Lower HD means tighter correspondence between the predicted segmentation boundaries &amp; the ground truth. As the kernel size gets larger, the filter removes more high‐frequency noise, resulting in smoother boundaries and less shape irregularity (&amp; so consistently lower HD).</a:t>
            </a:r>
            <a:endParaRPr b="1">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a:t>Experiment 1: Denoising </a:t>
            </a:r>
            <a:endParaRPr/>
          </a:p>
          <a:p>
            <a:pPr marL="0" lvl="0" indent="0" algn="l" rtl="0">
              <a:spcBef>
                <a:spcPts val="0"/>
              </a:spcBef>
              <a:spcAft>
                <a:spcPts val="0"/>
              </a:spcAft>
              <a:buClr>
                <a:schemeClr val="dk1"/>
              </a:buClr>
              <a:buSzPts val="3300"/>
              <a:buFont typeface="Calibri"/>
              <a:buNone/>
            </a:pPr>
            <a:r>
              <a:rPr lang="en" sz="2400">
                <a:solidFill>
                  <a:srgbClr val="666666"/>
                </a:solidFill>
              </a:rPr>
              <a:t>Interpretation of Results</a:t>
            </a:r>
            <a:endParaRPr/>
          </a:p>
        </p:txBody>
      </p:sp>
      <p:sp>
        <p:nvSpPr>
          <p:cNvPr id="266" name="Google Shape;266;p4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267" name="Google Shape;267;p40"/>
          <p:cNvSpPr txBox="1"/>
          <p:nvPr/>
        </p:nvSpPr>
        <p:spPr>
          <a:xfrm>
            <a:off x="628650" y="1421476"/>
            <a:ext cx="7886700" cy="2224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b="1" i="1">
                <a:solidFill>
                  <a:schemeClr val="dk1"/>
                </a:solidFill>
                <a:latin typeface="Calibri"/>
                <a:ea typeface="Calibri"/>
                <a:cs typeface="Calibri"/>
                <a:sym typeface="Calibri"/>
              </a:rPr>
              <a:t>Hausdorff Distance:</a:t>
            </a:r>
            <a:endParaRPr b="1" i="1">
              <a:solidFill>
                <a:schemeClr val="dk1"/>
              </a:solidFill>
              <a:latin typeface="Calibri"/>
              <a:ea typeface="Calibri"/>
              <a:cs typeface="Calibri"/>
              <a:sym typeface="Calibri"/>
            </a:endParaRPr>
          </a:p>
          <a:p>
            <a:pPr marL="215900" marR="0" lvl="0" indent="-190500" algn="l" rtl="0">
              <a:spcBef>
                <a:spcPts val="0"/>
              </a:spcBef>
              <a:spcAft>
                <a:spcPts val="0"/>
              </a:spcAft>
              <a:buClr>
                <a:schemeClr val="dk1"/>
              </a:buClr>
              <a:buSzPts val="1000"/>
              <a:buFont typeface="Calibri"/>
              <a:buChar char="•"/>
            </a:pPr>
            <a:r>
              <a:rPr lang="en">
                <a:solidFill>
                  <a:schemeClr val="dk1"/>
                </a:solidFill>
                <a:latin typeface="Calibri"/>
                <a:ea typeface="Calibri"/>
                <a:cs typeface="Calibri"/>
                <a:sym typeface="Calibri"/>
              </a:rPr>
              <a:t>Lowest score was for kernel size 9, with median ≈16</a:t>
            </a:r>
            <a:endParaRPr>
              <a:solidFill>
                <a:schemeClr val="dk1"/>
              </a:solidFill>
              <a:latin typeface="Calibri"/>
              <a:ea typeface="Calibri"/>
              <a:cs typeface="Calibri"/>
              <a:sym typeface="Calibri"/>
            </a:endParaRPr>
          </a:p>
          <a:p>
            <a:pPr marL="215900" marR="0" lvl="0" indent="-190500" algn="l" rtl="0">
              <a:spcBef>
                <a:spcPts val="0"/>
              </a:spcBef>
              <a:spcAft>
                <a:spcPts val="0"/>
              </a:spcAft>
              <a:buClr>
                <a:schemeClr val="dk1"/>
              </a:buClr>
              <a:buSzPts val="1000"/>
              <a:buFont typeface="Calibri"/>
              <a:buChar char="•"/>
            </a:pPr>
            <a:r>
              <a:rPr lang="en">
                <a:solidFill>
                  <a:schemeClr val="dk1"/>
                </a:solidFill>
                <a:latin typeface="Calibri"/>
                <a:ea typeface="Calibri"/>
                <a:cs typeface="Calibri"/>
                <a:sym typeface="Calibri"/>
              </a:rPr>
              <a:t>The median HD decreases as the kernel size increases from 3 -&gt; 9.</a:t>
            </a:r>
            <a:endParaRPr>
              <a:solidFill>
                <a:schemeClr val="dk1"/>
              </a:solidFill>
              <a:latin typeface="Calibri"/>
              <a:ea typeface="Calibri"/>
              <a:cs typeface="Calibri"/>
              <a:sym typeface="Calibri"/>
            </a:endParaRPr>
          </a:p>
          <a:p>
            <a:pPr marL="215900" marR="0" lvl="0" indent="-190500" algn="l" rtl="0">
              <a:spcBef>
                <a:spcPts val="0"/>
              </a:spcBef>
              <a:spcAft>
                <a:spcPts val="0"/>
              </a:spcAft>
              <a:buClr>
                <a:schemeClr val="dk1"/>
              </a:buClr>
              <a:buSzPts val="1000"/>
              <a:buFont typeface="Calibri"/>
              <a:buChar char="•"/>
            </a:pPr>
            <a:r>
              <a:rPr lang="en">
                <a:solidFill>
                  <a:schemeClr val="dk1"/>
                </a:solidFill>
                <a:latin typeface="Calibri"/>
                <a:ea typeface="Calibri"/>
                <a:cs typeface="Calibri"/>
                <a:sym typeface="Calibri"/>
              </a:rPr>
              <a:t>Lower HD means tighter correspondence between the predicted segmentation boundaries &amp; the ground truth. As the kernel size gets larger, the filter removes more high‐frequency noise, resulting in smoother boundaries and less shape irregularity (&amp; so consistently lower HD).</a:t>
            </a:r>
            <a:endParaRPr>
              <a:solidFill>
                <a:schemeClr val="dk1"/>
              </a:solidFill>
              <a:latin typeface="Calibri"/>
              <a:ea typeface="Calibri"/>
              <a:cs typeface="Calibri"/>
              <a:sym typeface="Calibri"/>
            </a:endParaRPr>
          </a:p>
          <a:p>
            <a:pPr marL="0" marR="0" lvl="0" indent="0" algn="l" rtl="0">
              <a:spcBef>
                <a:spcPts val="0"/>
              </a:spcBef>
              <a:spcAft>
                <a:spcPts val="0"/>
              </a:spcAft>
              <a:buNone/>
            </a:pPr>
            <a:r>
              <a:rPr lang="en" b="1" i="1">
                <a:solidFill>
                  <a:schemeClr val="dk1"/>
                </a:solidFill>
                <a:latin typeface="Calibri"/>
                <a:ea typeface="Calibri"/>
                <a:cs typeface="Calibri"/>
                <a:sym typeface="Calibri"/>
              </a:rPr>
              <a:t>DICE</a:t>
            </a:r>
            <a:endParaRPr b="1" i="1">
              <a:solidFill>
                <a:schemeClr val="dk1"/>
              </a:solidFill>
              <a:latin typeface="Calibri"/>
              <a:ea typeface="Calibri"/>
              <a:cs typeface="Calibri"/>
              <a:sym typeface="Calibri"/>
            </a:endParaRPr>
          </a:p>
          <a:p>
            <a:pPr marL="215900" marR="0" lvl="0" indent="-190500" algn="l" rtl="0">
              <a:spcBef>
                <a:spcPts val="0"/>
              </a:spcBef>
              <a:spcAft>
                <a:spcPts val="0"/>
              </a:spcAft>
              <a:buClr>
                <a:schemeClr val="dk1"/>
              </a:buClr>
              <a:buSzPts val="1000"/>
              <a:buFont typeface="Calibri"/>
              <a:buChar char="•"/>
            </a:pPr>
            <a:r>
              <a:rPr lang="en">
                <a:solidFill>
                  <a:schemeClr val="dk1"/>
                </a:solidFill>
                <a:latin typeface="Calibri"/>
                <a:ea typeface="Calibri"/>
                <a:cs typeface="Calibri"/>
                <a:sym typeface="Calibri"/>
              </a:rPr>
              <a:t>All kernel sizes hover around a median Dice of 0.49–0.50.</a:t>
            </a:r>
            <a:endParaRPr>
              <a:solidFill>
                <a:schemeClr val="dk1"/>
              </a:solidFill>
              <a:latin typeface="Calibri"/>
              <a:ea typeface="Calibri"/>
              <a:cs typeface="Calibri"/>
              <a:sym typeface="Calibri"/>
            </a:endParaRPr>
          </a:p>
          <a:p>
            <a:pPr marL="215900" marR="0" lvl="0" indent="-190500" algn="l" rtl="0">
              <a:spcBef>
                <a:spcPts val="0"/>
              </a:spcBef>
              <a:spcAft>
                <a:spcPts val="0"/>
              </a:spcAft>
              <a:buClr>
                <a:schemeClr val="dk1"/>
              </a:buClr>
              <a:buSzPts val="1000"/>
              <a:buFont typeface="Calibri"/>
              <a:buChar char="•"/>
            </a:pPr>
            <a:r>
              <a:rPr lang="en">
                <a:solidFill>
                  <a:schemeClr val="dk1"/>
                </a:solidFill>
                <a:latin typeface="Calibri"/>
                <a:ea typeface="Calibri"/>
                <a:cs typeface="Calibri"/>
                <a:sym typeface="Calibri"/>
              </a:rPr>
              <a:t>Small structures (like the Amygdala) show lower Dice scores (≤ 0.35) - difficulty in segmenting very small or low‐contrast regions.</a:t>
            </a:r>
            <a:endParaRPr b="1">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a:t>Experiment 1: Denoising </a:t>
            </a:r>
            <a:endParaRPr/>
          </a:p>
          <a:p>
            <a:pPr marL="0" lvl="0" indent="0" algn="l" rtl="0">
              <a:spcBef>
                <a:spcPts val="0"/>
              </a:spcBef>
              <a:spcAft>
                <a:spcPts val="0"/>
              </a:spcAft>
              <a:buClr>
                <a:schemeClr val="dk1"/>
              </a:buClr>
              <a:buSzPts val="3300"/>
              <a:buFont typeface="Calibri"/>
              <a:buNone/>
            </a:pPr>
            <a:r>
              <a:rPr lang="en" sz="2400">
                <a:solidFill>
                  <a:srgbClr val="666666"/>
                </a:solidFill>
              </a:rPr>
              <a:t>Interpretation of Results</a:t>
            </a:r>
            <a:endParaRPr/>
          </a:p>
        </p:txBody>
      </p:sp>
      <p:sp>
        <p:nvSpPr>
          <p:cNvPr id="274" name="Google Shape;274;p4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275" name="Google Shape;275;p41"/>
          <p:cNvSpPr txBox="1"/>
          <p:nvPr/>
        </p:nvSpPr>
        <p:spPr>
          <a:xfrm>
            <a:off x="628650" y="1421476"/>
            <a:ext cx="7886700" cy="3301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b="1" i="1">
                <a:solidFill>
                  <a:schemeClr val="dk1"/>
                </a:solidFill>
                <a:latin typeface="Calibri"/>
                <a:ea typeface="Calibri"/>
                <a:cs typeface="Calibri"/>
                <a:sym typeface="Calibri"/>
              </a:rPr>
              <a:t>Hausdorff Distance:</a:t>
            </a:r>
            <a:endParaRPr b="1" i="1">
              <a:solidFill>
                <a:schemeClr val="dk1"/>
              </a:solidFill>
              <a:latin typeface="Calibri"/>
              <a:ea typeface="Calibri"/>
              <a:cs typeface="Calibri"/>
              <a:sym typeface="Calibri"/>
            </a:endParaRPr>
          </a:p>
          <a:p>
            <a:pPr marL="215900" marR="0" lvl="0" indent="-190500" algn="l" rtl="0">
              <a:spcBef>
                <a:spcPts val="0"/>
              </a:spcBef>
              <a:spcAft>
                <a:spcPts val="0"/>
              </a:spcAft>
              <a:buClr>
                <a:schemeClr val="dk1"/>
              </a:buClr>
              <a:buSzPts val="1000"/>
              <a:buFont typeface="Calibri"/>
              <a:buChar char="•"/>
            </a:pPr>
            <a:r>
              <a:rPr lang="en">
                <a:solidFill>
                  <a:schemeClr val="dk1"/>
                </a:solidFill>
                <a:latin typeface="Calibri"/>
                <a:ea typeface="Calibri"/>
                <a:cs typeface="Calibri"/>
                <a:sym typeface="Calibri"/>
              </a:rPr>
              <a:t>Lowest score was for kernel size 9, with median ≈16</a:t>
            </a:r>
            <a:endParaRPr>
              <a:solidFill>
                <a:schemeClr val="dk1"/>
              </a:solidFill>
              <a:latin typeface="Calibri"/>
              <a:ea typeface="Calibri"/>
              <a:cs typeface="Calibri"/>
              <a:sym typeface="Calibri"/>
            </a:endParaRPr>
          </a:p>
          <a:p>
            <a:pPr marL="215900" marR="0" lvl="0" indent="-190500" algn="l" rtl="0">
              <a:spcBef>
                <a:spcPts val="0"/>
              </a:spcBef>
              <a:spcAft>
                <a:spcPts val="0"/>
              </a:spcAft>
              <a:buClr>
                <a:schemeClr val="dk1"/>
              </a:buClr>
              <a:buSzPts val="1000"/>
              <a:buFont typeface="Calibri"/>
              <a:buChar char="•"/>
            </a:pPr>
            <a:r>
              <a:rPr lang="en">
                <a:solidFill>
                  <a:schemeClr val="dk1"/>
                </a:solidFill>
                <a:latin typeface="Calibri"/>
                <a:ea typeface="Calibri"/>
                <a:cs typeface="Calibri"/>
                <a:sym typeface="Calibri"/>
              </a:rPr>
              <a:t>The median HD decreases as the kernel size increases from 3 -&gt; 9.</a:t>
            </a:r>
            <a:endParaRPr>
              <a:solidFill>
                <a:schemeClr val="dk1"/>
              </a:solidFill>
              <a:latin typeface="Calibri"/>
              <a:ea typeface="Calibri"/>
              <a:cs typeface="Calibri"/>
              <a:sym typeface="Calibri"/>
            </a:endParaRPr>
          </a:p>
          <a:p>
            <a:pPr marL="215900" marR="0" lvl="0" indent="-190500" algn="l" rtl="0">
              <a:spcBef>
                <a:spcPts val="0"/>
              </a:spcBef>
              <a:spcAft>
                <a:spcPts val="0"/>
              </a:spcAft>
              <a:buClr>
                <a:schemeClr val="dk1"/>
              </a:buClr>
              <a:buSzPts val="1000"/>
              <a:buFont typeface="Calibri"/>
              <a:buChar char="•"/>
            </a:pPr>
            <a:r>
              <a:rPr lang="en">
                <a:solidFill>
                  <a:schemeClr val="dk1"/>
                </a:solidFill>
                <a:latin typeface="Calibri"/>
                <a:ea typeface="Calibri"/>
                <a:cs typeface="Calibri"/>
                <a:sym typeface="Calibri"/>
              </a:rPr>
              <a:t>Lower HD means tighter correspondence between the predicted segmentation boundaries &amp; the ground truth. As the kernel size gets larger, the filter removes more high‐frequency noise, resulting in smoother boundaries and less shape irregularity (&amp; so consistently lower HD).</a:t>
            </a:r>
            <a:endParaRPr>
              <a:solidFill>
                <a:schemeClr val="dk1"/>
              </a:solidFill>
              <a:latin typeface="Calibri"/>
              <a:ea typeface="Calibri"/>
              <a:cs typeface="Calibri"/>
              <a:sym typeface="Calibri"/>
            </a:endParaRPr>
          </a:p>
          <a:p>
            <a:pPr marL="0" marR="0" lvl="0" indent="0" algn="l" rtl="0">
              <a:spcBef>
                <a:spcPts val="0"/>
              </a:spcBef>
              <a:spcAft>
                <a:spcPts val="0"/>
              </a:spcAft>
              <a:buNone/>
            </a:pPr>
            <a:r>
              <a:rPr lang="en" b="1" i="1">
                <a:solidFill>
                  <a:schemeClr val="dk1"/>
                </a:solidFill>
                <a:latin typeface="Calibri"/>
                <a:ea typeface="Calibri"/>
                <a:cs typeface="Calibri"/>
                <a:sym typeface="Calibri"/>
              </a:rPr>
              <a:t>DICE</a:t>
            </a:r>
            <a:endParaRPr b="1" i="1">
              <a:solidFill>
                <a:schemeClr val="dk1"/>
              </a:solidFill>
              <a:latin typeface="Calibri"/>
              <a:ea typeface="Calibri"/>
              <a:cs typeface="Calibri"/>
              <a:sym typeface="Calibri"/>
            </a:endParaRPr>
          </a:p>
          <a:p>
            <a:pPr marL="215900" marR="0" lvl="0" indent="-190500" algn="l" rtl="0">
              <a:spcBef>
                <a:spcPts val="0"/>
              </a:spcBef>
              <a:spcAft>
                <a:spcPts val="0"/>
              </a:spcAft>
              <a:buClr>
                <a:schemeClr val="dk1"/>
              </a:buClr>
              <a:buSzPts val="1000"/>
              <a:buFont typeface="Calibri"/>
              <a:buChar char="•"/>
            </a:pPr>
            <a:r>
              <a:rPr lang="en">
                <a:solidFill>
                  <a:schemeClr val="dk1"/>
                </a:solidFill>
                <a:latin typeface="Calibri"/>
                <a:ea typeface="Calibri"/>
                <a:cs typeface="Calibri"/>
                <a:sym typeface="Calibri"/>
              </a:rPr>
              <a:t>All kernel sizes hover around a median Dice of 0.49–0.50.</a:t>
            </a:r>
            <a:endParaRPr>
              <a:solidFill>
                <a:schemeClr val="dk1"/>
              </a:solidFill>
              <a:latin typeface="Calibri"/>
              <a:ea typeface="Calibri"/>
              <a:cs typeface="Calibri"/>
              <a:sym typeface="Calibri"/>
            </a:endParaRPr>
          </a:p>
          <a:p>
            <a:pPr marL="215900" marR="0" lvl="0" indent="-190500" algn="l" rtl="0">
              <a:spcBef>
                <a:spcPts val="0"/>
              </a:spcBef>
              <a:spcAft>
                <a:spcPts val="0"/>
              </a:spcAft>
              <a:buClr>
                <a:schemeClr val="dk1"/>
              </a:buClr>
              <a:buSzPts val="1000"/>
              <a:buFont typeface="Calibri"/>
              <a:buChar char="•"/>
            </a:pPr>
            <a:r>
              <a:rPr lang="en">
                <a:solidFill>
                  <a:schemeClr val="dk1"/>
                </a:solidFill>
                <a:latin typeface="Calibri"/>
                <a:ea typeface="Calibri"/>
                <a:cs typeface="Calibri"/>
                <a:sym typeface="Calibri"/>
              </a:rPr>
              <a:t>Small structures (like the Amygdala) show lower Dice scores (≤ 0.35) - difficulty in segmenting very small or low‐contrast regions.</a:t>
            </a:r>
            <a:endParaRPr>
              <a:solidFill>
                <a:schemeClr val="dk1"/>
              </a:solidFill>
              <a:latin typeface="Calibri"/>
              <a:ea typeface="Calibri"/>
              <a:cs typeface="Calibri"/>
              <a:sym typeface="Calibri"/>
            </a:endParaRPr>
          </a:p>
          <a:p>
            <a:pPr marL="0" marR="0" lvl="0" indent="0" algn="l" rtl="0">
              <a:spcBef>
                <a:spcPts val="0"/>
              </a:spcBef>
              <a:spcAft>
                <a:spcPts val="0"/>
              </a:spcAft>
              <a:buNone/>
            </a:pPr>
            <a:r>
              <a:rPr lang="en" b="1" i="1">
                <a:solidFill>
                  <a:schemeClr val="dk1"/>
                </a:solidFill>
                <a:latin typeface="Calibri"/>
                <a:ea typeface="Calibri"/>
                <a:cs typeface="Calibri"/>
                <a:sym typeface="Calibri"/>
              </a:rPr>
              <a:t>SSIM</a:t>
            </a:r>
            <a:endParaRPr b="1" i="1">
              <a:solidFill>
                <a:schemeClr val="dk1"/>
              </a:solidFill>
              <a:latin typeface="Calibri"/>
              <a:ea typeface="Calibri"/>
              <a:cs typeface="Calibri"/>
              <a:sym typeface="Calibri"/>
            </a:endParaRPr>
          </a:p>
          <a:p>
            <a:pPr marL="215900" marR="0" lvl="0" indent="-190500" algn="l" rtl="0">
              <a:spcBef>
                <a:spcPts val="0"/>
              </a:spcBef>
              <a:spcAft>
                <a:spcPts val="0"/>
              </a:spcAft>
              <a:buClr>
                <a:schemeClr val="dk1"/>
              </a:buClr>
              <a:buSzPts val="1000"/>
              <a:buFont typeface="Calibri"/>
              <a:buChar char="•"/>
            </a:pPr>
            <a:r>
              <a:rPr lang="en">
                <a:solidFill>
                  <a:schemeClr val="dk1"/>
                </a:solidFill>
                <a:latin typeface="Calibri"/>
                <a:ea typeface="Calibri"/>
                <a:cs typeface="Calibri"/>
                <a:sym typeface="Calibri"/>
              </a:rPr>
              <a:t>Median SSIM is ~0.99 for all kernel sizes - minimal structural distortion.</a:t>
            </a:r>
            <a:endParaRPr>
              <a:solidFill>
                <a:schemeClr val="dk1"/>
              </a:solidFill>
              <a:latin typeface="Calibri"/>
              <a:ea typeface="Calibri"/>
              <a:cs typeface="Calibri"/>
              <a:sym typeface="Calibri"/>
            </a:endParaRPr>
          </a:p>
          <a:p>
            <a:pPr marL="215900" marR="0" lvl="0" indent="-190500" algn="l" rtl="0">
              <a:spcBef>
                <a:spcPts val="0"/>
              </a:spcBef>
              <a:spcAft>
                <a:spcPts val="0"/>
              </a:spcAft>
              <a:buClr>
                <a:schemeClr val="dk1"/>
              </a:buClr>
              <a:buSzPts val="1000"/>
              <a:buFont typeface="Calibri"/>
              <a:buChar char="•"/>
            </a:pPr>
            <a:r>
              <a:rPr lang="en">
                <a:solidFill>
                  <a:schemeClr val="dk1"/>
                </a:solidFill>
                <a:latin typeface="Calibri"/>
                <a:ea typeface="Calibri"/>
                <a:cs typeface="Calibri"/>
                <a:sym typeface="Calibri"/>
              </a:rPr>
              <a:t>Because SSIM measures the per‐voxel structural similarity to the original images, all kernel sizes produce relatively high SSIM. </a:t>
            </a:r>
            <a:endParaRPr>
              <a:solidFill>
                <a:schemeClr val="dk1"/>
              </a:solidFill>
              <a:latin typeface="Calibri"/>
              <a:ea typeface="Calibri"/>
              <a:cs typeface="Calibri"/>
              <a:sym typeface="Calibri"/>
            </a:endParaRPr>
          </a:p>
          <a:p>
            <a:pPr marL="0" marR="0" lvl="0" indent="0" algn="l" rtl="0">
              <a:spcBef>
                <a:spcPts val="0"/>
              </a:spcBef>
              <a:spcAft>
                <a:spcPts val="0"/>
              </a:spcAft>
              <a:buNone/>
            </a:pPr>
            <a:r>
              <a:rPr lang="en" b="1">
                <a:solidFill>
                  <a:schemeClr val="dk1"/>
                </a:solidFill>
                <a:latin typeface="Calibri"/>
                <a:ea typeface="Calibri"/>
                <a:cs typeface="Calibri"/>
                <a:sym typeface="Calibri"/>
              </a:rPr>
              <a:t>Selected Kernel Size: 9 </a:t>
            </a:r>
            <a:endParaRPr b="1">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7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7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280"/>
        <p:cNvGrpSpPr/>
        <p:nvPr/>
      </p:nvGrpSpPr>
      <p:grpSpPr>
        <a:xfrm>
          <a:off x="0" y="0"/>
          <a:ext cx="0" cy="0"/>
          <a:chOff x="0" y="0"/>
          <a:chExt cx="0" cy="0"/>
        </a:xfrm>
      </p:grpSpPr>
      <p:sp>
        <p:nvSpPr>
          <p:cNvPr id="281" name="Google Shape;281;p42"/>
          <p:cNvSpPr txBox="1">
            <a:spLocks noGrp="1"/>
          </p:cNvSpPr>
          <p:nvPr>
            <p:ph type="title"/>
          </p:nvPr>
        </p:nvSpPr>
        <p:spPr>
          <a:xfrm>
            <a:off x="628650" y="104051"/>
            <a:ext cx="7886700" cy="12084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a:t>Experiment 2: Resampling</a:t>
            </a:r>
            <a:endParaRPr/>
          </a:p>
          <a:p>
            <a:pPr marL="0" lvl="0" indent="0" algn="l" rtl="0">
              <a:spcBef>
                <a:spcPts val="0"/>
              </a:spcBef>
              <a:spcAft>
                <a:spcPts val="0"/>
              </a:spcAft>
              <a:buClr>
                <a:schemeClr val="dk1"/>
              </a:buClr>
              <a:buSzPts val="3300"/>
              <a:buFont typeface="Calibri"/>
              <a:buNone/>
            </a:pPr>
            <a:r>
              <a:rPr lang="en" sz="2400">
                <a:solidFill>
                  <a:srgbClr val="666666"/>
                </a:solidFill>
              </a:rPr>
              <a:t>Hausdorff - Scaling Factor vs. Anatomical Area</a:t>
            </a:r>
            <a:endParaRPr sz="2400">
              <a:solidFill>
                <a:srgbClr val="666666"/>
              </a:solidFill>
            </a:endParaRPr>
          </a:p>
        </p:txBody>
      </p:sp>
      <p:sp>
        <p:nvSpPr>
          <p:cNvPr id="282" name="Google Shape;282;p4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283" name="Google Shape;283;p4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18</a:t>
            </a:fld>
            <a:endParaRPr/>
          </a:p>
        </p:txBody>
      </p:sp>
      <p:pic>
        <p:nvPicPr>
          <p:cNvPr id="284" name="Google Shape;284;p42"/>
          <p:cNvPicPr preferRelativeResize="0"/>
          <p:nvPr/>
        </p:nvPicPr>
        <p:blipFill>
          <a:blip r:embed="rId3">
            <a:alphaModFix/>
          </a:blip>
          <a:stretch>
            <a:fillRect/>
          </a:stretch>
        </p:blipFill>
        <p:spPr>
          <a:xfrm>
            <a:off x="218275" y="2270450"/>
            <a:ext cx="2743200" cy="1636776"/>
          </a:xfrm>
          <a:prstGeom prst="rect">
            <a:avLst/>
          </a:prstGeom>
          <a:noFill/>
          <a:ln>
            <a:noFill/>
          </a:ln>
        </p:spPr>
      </p:pic>
      <p:pic>
        <p:nvPicPr>
          <p:cNvPr id="285" name="Google Shape;285;p42"/>
          <p:cNvPicPr preferRelativeResize="0"/>
          <p:nvPr/>
        </p:nvPicPr>
        <p:blipFill>
          <a:blip r:embed="rId4">
            <a:alphaModFix/>
          </a:blip>
          <a:stretch>
            <a:fillRect/>
          </a:stretch>
        </p:blipFill>
        <p:spPr>
          <a:xfrm>
            <a:off x="6182525" y="2270450"/>
            <a:ext cx="2743200" cy="1636776"/>
          </a:xfrm>
          <a:prstGeom prst="rect">
            <a:avLst/>
          </a:prstGeom>
          <a:noFill/>
          <a:ln>
            <a:noFill/>
          </a:ln>
        </p:spPr>
      </p:pic>
      <p:pic>
        <p:nvPicPr>
          <p:cNvPr id="286" name="Google Shape;286;p42"/>
          <p:cNvPicPr preferRelativeResize="0"/>
          <p:nvPr/>
        </p:nvPicPr>
        <p:blipFill>
          <a:blip r:embed="rId5">
            <a:alphaModFix/>
          </a:blip>
          <a:stretch>
            <a:fillRect/>
          </a:stretch>
        </p:blipFill>
        <p:spPr>
          <a:xfrm>
            <a:off x="3200388" y="2265875"/>
            <a:ext cx="2743200" cy="164592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291"/>
        <p:cNvGrpSpPr/>
        <p:nvPr/>
      </p:nvGrpSpPr>
      <p:grpSpPr>
        <a:xfrm>
          <a:off x="0" y="0"/>
          <a:ext cx="0" cy="0"/>
          <a:chOff x="0" y="0"/>
          <a:chExt cx="0" cy="0"/>
        </a:xfrm>
      </p:grpSpPr>
      <p:pic>
        <p:nvPicPr>
          <p:cNvPr id="292" name="Google Shape;292;p43"/>
          <p:cNvPicPr preferRelativeResize="0"/>
          <p:nvPr/>
        </p:nvPicPr>
        <p:blipFill>
          <a:blip r:embed="rId3">
            <a:alphaModFix/>
          </a:blip>
          <a:stretch>
            <a:fillRect/>
          </a:stretch>
        </p:blipFill>
        <p:spPr>
          <a:xfrm>
            <a:off x="218275" y="2265875"/>
            <a:ext cx="2743200" cy="1645920"/>
          </a:xfrm>
          <a:prstGeom prst="rect">
            <a:avLst/>
          </a:prstGeom>
          <a:noFill/>
          <a:ln>
            <a:noFill/>
          </a:ln>
        </p:spPr>
      </p:pic>
      <p:sp>
        <p:nvSpPr>
          <p:cNvPr id="293" name="Google Shape;293;p43"/>
          <p:cNvSpPr txBox="1">
            <a:spLocks noGrp="1"/>
          </p:cNvSpPr>
          <p:nvPr>
            <p:ph type="title"/>
          </p:nvPr>
        </p:nvSpPr>
        <p:spPr>
          <a:xfrm>
            <a:off x="628650" y="104051"/>
            <a:ext cx="7886700" cy="12084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a:t>Experiment 2: Resampling</a:t>
            </a:r>
            <a:endParaRPr/>
          </a:p>
          <a:p>
            <a:pPr marL="0" lvl="0" indent="0" algn="l" rtl="0">
              <a:spcBef>
                <a:spcPts val="0"/>
              </a:spcBef>
              <a:spcAft>
                <a:spcPts val="0"/>
              </a:spcAft>
              <a:buClr>
                <a:schemeClr val="dk1"/>
              </a:buClr>
              <a:buSzPts val="3300"/>
              <a:buFont typeface="Calibri"/>
              <a:buNone/>
            </a:pPr>
            <a:r>
              <a:rPr lang="en" sz="2400">
                <a:solidFill>
                  <a:srgbClr val="666666"/>
                </a:solidFill>
              </a:rPr>
              <a:t>DICE - Scaling Factor vs. Anatomical Area</a:t>
            </a:r>
            <a:endParaRPr sz="2400">
              <a:solidFill>
                <a:srgbClr val="666666"/>
              </a:solidFill>
            </a:endParaRPr>
          </a:p>
        </p:txBody>
      </p:sp>
      <p:sp>
        <p:nvSpPr>
          <p:cNvPr id="294" name="Google Shape;294;p4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295" name="Google Shape;295;p4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19</a:t>
            </a:fld>
            <a:endParaRPr/>
          </a:p>
        </p:txBody>
      </p:sp>
      <p:pic>
        <p:nvPicPr>
          <p:cNvPr id="296" name="Google Shape;296;p43"/>
          <p:cNvPicPr preferRelativeResize="0"/>
          <p:nvPr/>
        </p:nvPicPr>
        <p:blipFill>
          <a:blip r:embed="rId4">
            <a:alphaModFix/>
          </a:blip>
          <a:stretch>
            <a:fillRect/>
          </a:stretch>
        </p:blipFill>
        <p:spPr>
          <a:xfrm>
            <a:off x="3200400" y="2265588"/>
            <a:ext cx="2743200" cy="1646505"/>
          </a:xfrm>
          <a:prstGeom prst="rect">
            <a:avLst/>
          </a:prstGeom>
          <a:noFill/>
          <a:ln>
            <a:noFill/>
          </a:ln>
        </p:spPr>
      </p:pic>
      <p:pic>
        <p:nvPicPr>
          <p:cNvPr id="297" name="Google Shape;297;p43"/>
          <p:cNvPicPr preferRelativeResize="0"/>
          <p:nvPr/>
        </p:nvPicPr>
        <p:blipFill>
          <a:blip r:embed="rId5">
            <a:alphaModFix/>
          </a:blip>
          <a:stretch>
            <a:fillRect/>
          </a:stretch>
        </p:blipFill>
        <p:spPr>
          <a:xfrm>
            <a:off x="6182525" y="2265600"/>
            <a:ext cx="2743200" cy="164650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137"/>
        <p:cNvGrpSpPr/>
        <p:nvPr/>
      </p:nvGrpSpPr>
      <p:grpSpPr>
        <a:xfrm>
          <a:off x="0" y="0"/>
          <a:ext cx="0" cy="0"/>
          <a:chOff x="0" y="0"/>
          <a:chExt cx="0" cy="0"/>
        </a:xfrm>
      </p:grpSpPr>
      <p:grpSp>
        <p:nvGrpSpPr>
          <p:cNvPr id="138" name="Google Shape;138;p26"/>
          <p:cNvGrpSpPr/>
          <p:nvPr/>
        </p:nvGrpSpPr>
        <p:grpSpPr>
          <a:xfrm>
            <a:off x="2604258" y="1364707"/>
            <a:ext cx="1967734" cy="2972988"/>
            <a:chOff x="2744109" y="1597469"/>
            <a:chExt cx="1827900" cy="2399700"/>
          </a:xfrm>
        </p:grpSpPr>
        <p:sp>
          <p:nvSpPr>
            <p:cNvPr id="139" name="Google Shape;139;p26"/>
            <p:cNvSpPr/>
            <p:nvPr/>
          </p:nvSpPr>
          <p:spPr>
            <a:xfrm rot="5400000">
              <a:off x="2458209" y="1883369"/>
              <a:ext cx="2399700" cy="1827900"/>
            </a:xfrm>
            <a:prstGeom prst="rightArrowCallout">
              <a:avLst>
                <a:gd name="adj1" fmla="val 9283"/>
                <a:gd name="adj2" fmla="val 13570"/>
                <a:gd name="adj3" fmla="val 16082"/>
                <a:gd name="adj4" fmla="val 81236"/>
              </a:avLst>
            </a:prstGeom>
            <a:solidFill>
              <a:srgbClr val="094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6"/>
            <p:cNvSpPr/>
            <p:nvPr/>
          </p:nvSpPr>
          <p:spPr>
            <a:xfrm rot="10800000" flipH="1">
              <a:off x="2834043" y="1687411"/>
              <a:ext cx="1649400" cy="1769700"/>
            </a:xfrm>
            <a:prstGeom prst="snip1Rect">
              <a:avLst>
                <a:gd name="adj" fmla="val 0"/>
              </a:avLst>
            </a:prstGeom>
            <a:solidFill>
              <a:srgbClr val="0C5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6"/>
            <p:cNvSpPr txBox="1"/>
            <p:nvPr/>
          </p:nvSpPr>
          <p:spPr>
            <a:xfrm>
              <a:off x="2788575" y="1702094"/>
              <a:ext cx="1738800" cy="14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600" b="1">
                  <a:solidFill>
                    <a:srgbClr val="FFFFFF"/>
                  </a:solidFill>
                  <a:latin typeface="Roboto"/>
                  <a:ea typeface="Roboto"/>
                  <a:cs typeface="Roboto"/>
                  <a:sym typeface="Roboto"/>
                </a:rPr>
                <a:t>NOISE REDUCTION</a:t>
              </a:r>
              <a:endParaRPr sz="1600" b="1">
                <a:solidFill>
                  <a:srgbClr val="FFFFFF"/>
                </a:solidFill>
                <a:latin typeface="Roboto"/>
                <a:ea typeface="Roboto"/>
                <a:cs typeface="Roboto"/>
                <a:sym typeface="Roboto"/>
              </a:endParaRPr>
            </a:p>
            <a:p>
              <a:pPr marL="0" lvl="0" indent="0" algn="ctr" rtl="0">
                <a:lnSpc>
                  <a:spcPct val="115000"/>
                </a:lnSpc>
                <a:spcBef>
                  <a:spcPts val="0"/>
                </a:spcBef>
                <a:spcAft>
                  <a:spcPts val="0"/>
                </a:spcAft>
                <a:buNone/>
              </a:pPr>
              <a:endParaRPr sz="1300">
                <a:solidFill>
                  <a:srgbClr val="FFFFFF"/>
                </a:solidFill>
                <a:latin typeface="Roboto"/>
                <a:ea typeface="Roboto"/>
                <a:cs typeface="Roboto"/>
                <a:sym typeface="Roboto"/>
              </a:endParaRPr>
            </a:p>
            <a:p>
              <a:pPr marL="0" lvl="0" indent="0" algn="ctr" rtl="0">
                <a:lnSpc>
                  <a:spcPct val="115000"/>
                </a:lnSpc>
                <a:spcBef>
                  <a:spcPts val="0"/>
                </a:spcBef>
                <a:spcAft>
                  <a:spcPts val="1600"/>
                </a:spcAft>
                <a:buNone/>
              </a:pPr>
              <a:r>
                <a:rPr lang="en" sz="1300">
                  <a:solidFill>
                    <a:srgbClr val="FFFFFF"/>
                  </a:solidFill>
                  <a:latin typeface="Roboto"/>
                  <a:ea typeface="Roboto"/>
                  <a:cs typeface="Roboto"/>
                  <a:sym typeface="Roboto"/>
                </a:rPr>
                <a:t>High quality images</a:t>
              </a:r>
              <a:br>
                <a:rPr lang="en" sz="1300">
                  <a:solidFill>
                    <a:srgbClr val="FFFFFF"/>
                  </a:solidFill>
                  <a:latin typeface="Roboto"/>
                  <a:ea typeface="Roboto"/>
                  <a:cs typeface="Roboto"/>
                  <a:sym typeface="Roboto"/>
                </a:rPr>
              </a:br>
              <a:r>
                <a:rPr lang="en" sz="1300">
                  <a:solidFill>
                    <a:srgbClr val="FFFFFF"/>
                  </a:solidFill>
                  <a:latin typeface="Roboto"/>
                  <a:ea typeface="Roboto"/>
                  <a:cs typeface="Roboto"/>
                  <a:sym typeface="Roboto"/>
                </a:rPr>
                <a:t>Customized 3T scanner &amp; pulse sequences</a:t>
              </a:r>
              <a:br>
                <a:rPr lang="en" sz="1300">
                  <a:solidFill>
                    <a:srgbClr val="FFFFFF"/>
                  </a:solidFill>
                  <a:latin typeface="Roboto"/>
                  <a:ea typeface="Roboto"/>
                  <a:cs typeface="Roboto"/>
                  <a:sym typeface="Roboto"/>
                </a:rPr>
              </a:br>
              <a:r>
                <a:rPr lang="en" sz="1300">
                  <a:solidFill>
                    <a:srgbClr val="FFFFFF"/>
                  </a:solidFill>
                  <a:latin typeface="Roboto"/>
                  <a:ea typeface="Roboto"/>
                  <a:cs typeface="Roboto"/>
                  <a:sym typeface="Roboto"/>
                </a:rPr>
                <a:t>Denoising could help</a:t>
              </a:r>
              <a:endParaRPr sz="1300">
                <a:solidFill>
                  <a:srgbClr val="FFFFFF"/>
                </a:solidFill>
                <a:latin typeface="Roboto"/>
                <a:ea typeface="Roboto"/>
                <a:cs typeface="Roboto"/>
                <a:sym typeface="Roboto"/>
              </a:endParaRPr>
            </a:p>
          </p:txBody>
        </p:sp>
      </p:grpSp>
      <p:grpSp>
        <p:nvGrpSpPr>
          <p:cNvPr id="142" name="Google Shape;142;p26"/>
          <p:cNvGrpSpPr/>
          <p:nvPr/>
        </p:nvGrpSpPr>
        <p:grpSpPr>
          <a:xfrm>
            <a:off x="4571993" y="805807"/>
            <a:ext cx="1967734" cy="2972988"/>
            <a:chOff x="4572009" y="1146343"/>
            <a:chExt cx="1827900" cy="2399700"/>
          </a:xfrm>
        </p:grpSpPr>
        <p:sp>
          <p:nvSpPr>
            <p:cNvPr id="143" name="Google Shape;143;p26"/>
            <p:cNvSpPr/>
            <p:nvPr/>
          </p:nvSpPr>
          <p:spPr>
            <a:xfrm rot="-5400000">
              <a:off x="4286109" y="1432243"/>
              <a:ext cx="2399700" cy="1827900"/>
            </a:xfrm>
            <a:prstGeom prst="rightArrowCallout">
              <a:avLst>
                <a:gd name="adj1" fmla="val 9283"/>
                <a:gd name="adj2" fmla="val 13570"/>
                <a:gd name="adj3" fmla="val 16082"/>
                <a:gd name="adj4" fmla="val 81236"/>
              </a:avLst>
            </a:prstGeom>
            <a:solidFill>
              <a:srgbClr val="A1C2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p:nvPr/>
          </p:nvSpPr>
          <p:spPr>
            <a:xfrm flipH="1">
              <a:off x="4660575" y="1686400"/>
              <a:ext cx="1649400" cy="1769700"/>
            </a:xfrm>
            <a:prstGeom prst="snip1Rect">
              <a:avLst>
                <a:gd name="adj" fmla="val 0"/>
              </a:avLst>
            </a:prstGeom>
            <a:solidFill>
              <a:srgbClr val="0C5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txBox="1"/>
            <p:nvPr/>
          </p:nvSpPr>
          <p:spPr>
            <a:xfrm>
              <a:off x="4679963" y="1795525"/>
              <a:ext cx="1630200" cy="14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500" b="1">
                  <a:solidFill>
                    <a:srgbClr val="FFFFFF"/>
                  </a:solidFill>
                  <a:latin typeface="Roboto"/>
                  <a:ea typeface="Roboto"/>
                  <a:cs typeface="Roboto"/>
                  <a:sym typeface="Roboto"/>
                </a:rPr>
                <a:t>NORMALIZATION</a:t>
              </a:r>
              <a:endParaRPr sz="1500" b="1">
                <a:solidFill>
                  <a:srgbClr val="FFFFFF"/>
                </a:solidFill>
                <a:latin typeface="Roboto"/>
                <a:ea typeface="Roboto"/>
                <a:cs typeface="Roboto"/>
                <a:sym typeface="Roboto"/>
              </a:endParaRPr>
            </a:p>
            <a:p>
              <a:pPr marL="0" lvl="0" indent="0" algn="ctr" rtl="0">
                <a:lnSpc>
                  <a:spcPct val="115000"/>
                </a:lnSpc>
                <a:spcBef>
                  <a:spcPts val="0"/>
                </a:spcBef>
                <a:spcAft>
                  <a:spcPts val="0"/>
                </a:spcAft>
                <a:buNone/>
              </a:pPr>
              <a:endParaRPr sz="1200">
                <a:solidFill>
                  <a:srgbClr val="FFFFFF"/>
                </a:solidFill>
                <a:latin typeface="Roboto"/>
                <a:ea typeface="Roboto"/>
                <a:cs typeface="Roboto"/>
                <a:sym typeface="Roboto"/>
              </a:endParaRPr>
            </a:p>
            <a:p>
              <a:pPr marL="0" lvl="0" indent="0" algn="ctr" rtl="0">
                <a:lnSpc>
                  <a:spcPct val="115000"/>
                </a:lnSpc>
                <a:spcBef>
                  <a:spcPts val="0"/>
                </a:spcBef>
                <a:spcAft>
                  <a:spcPts val="1600"/>
                </a:spcAft>
                <a:buNone/>
              </a:pPr>
              <a:r>
                <a:rPr lang="en" sz="1200">
                  <a:solidFill>
                    <a:srgbClr val="FFFFFF"/>
                  </a:solidFill>
                  <a:latin typeface="Roboto"/>
                  <a:ea typeface="Roboto"/>
                  <a:cs typeface="Roboto"/>
                  <a:sym typeface="Roboto"/>
                </a:rPr>
                <a:t>Dataset has consistent acquisition parameters and imaging devices across subjects. </a:t>
              </a:r>
              <a:br>
                <a:rPr lang="en" sz="1200">
                  <a:solidFill>
                    <a:srgbClr val="FFFFFF"/>
                  </a:solidFill>
                  <a:latin typeface="Roboto"/>
                  <a:ea typeface="Roboto"/>
                  <a:cs typeface="Roboto"/>
                  <a:sym typeface="Roboto"/>
                </a:rPr>
              </a:br>
              <a:r>
                <a:rPr lang="en" sz="1200">
                  <a:solidFill>
                    <a:srgbClr val="FFFFFF"/>
                  </a:solidFill>
                  <a:latin typeface="Roboto"/>
                  <a:ea typeface="Roboto"/>
                  <a:cs typeface="Roboto"/>
                  <a:sym typeface="Roboto"/>
                </a:rPr>
                <a:t>Sanity check confirmed this</a:t>
              </a:r>
              <a:endParaRPr sz="1200">
                <a:solidFill>
                  <a:srgbClr val="FFFFFF"/>
                </a:solidFill>
                <a:latin typeface="Roboto"/>
                <a:ea typeface="Roboto"/>
                <a:cs typeface="Roboto"/>
                <a:sym typeface="Roboto"/>
              </a:endParaRPr>
            </a:p>
          </p:txBody>
        </p:sp>
      </p:grpSp>
      <p:grpSp>
        <p:nvGrpSpPr>
          <p:cNvPr id="146" name="Google Shape;146;p26"/>
          <p:cNvGrpSpPr/>
          <p:nvPr/>
        </p:nvGrpSpPr>
        <p:grpSpPr>
          <a:xfrm>
            <a:off x="6539888" y="1364707"/>
            <a:ext cx="1967734" cy="2972988"/>
            <a:chOff x="6400059" y="1597469"/>
            <a:chExt cx="1827900" cy="2399700"/>
          </a:xfrm>
        </p:grpSpPr>
        <p:sp>
          <p:nvSpPr>
            <p:cNvPr id="147" name="Google Shape;147;p26"/>
            <p:cNvSpPr/>
            <p:nvPr/>
          </p:nvSpPr>
          <p:spPr>
            <a:xfrm rot="5400000">
              <a:off x="6114159" y="1883369"/>
              <a:ext cx="2399700" cy="1827900"/>
            </a:xfrm>
            <a:prstGeom prst="rightArrowCallout">
              <a:avLst>
                <a:gd name="adj1" fmla="val 9283"/>
                <a:gd name="adj2" fmla="val 13570"/>
                <a:gd name="adj3" fmla="val 16082"/>
                <a:gd name="adj4" fmla="val 81236"/>
              </a:avLst>
            </a:prstGeom>
            <a:solidFill>
              <a:srgbClr val="094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6"/>
            <p:cNvSpPr/>
            <p:nvPr/>
          </p:nvSpPr>
          <p:spPr>
            <a:xfrm rot="10800000" flipH="1">
              <a:off x="6489993" y="1687411"/>
              <a:ext cx="1649400" cy="1769700"/>
            </a:xfrm>
            <a:prstGeom prst="snip1Rect">
              <a:avLst>
                <a:gd name="adj" fmla="val 0"/>
              </a:avLst>
            </a:prstGeom>
            <a:solidFill>
              <a:srgbClr val="0C5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txBox="1"/>
            <p:nvPr/>
          </p:nvSpPr>
          <p:spPr>
            <a:xfrm>
              <a:off x="6622400" y="1719320"/>
              <a:ext cx="1383000" cy="14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500" b="1">
                  <a:solidFill>
                    <a:srgbClr val="FFFFFF"/>
                  </a:solidFill>
                  <a:latin typeface="Roboto"/>
                  <a:ea typeface="Roboto"/>
                  <a:cs typeface="Roboto"/>
                  <a:sym typeface="Roboto"/>
                </a:rPr>
                <a:t>RESAMPLING</a:t>
              </a:r>
              <a:endParaRPr sz="1500" b="1">
                <a:solidFill>
                  <a:srgbClr val="FFFFFF"/>
                </a:solidFill>
                <a:latin typeface="Roboto"/>
                <a:ea typeface="Roboto"/>
                <a:cs typeface="Roboto"/>
                <a:sym typeface="Roboto"/>
              </a:endParaRPr>
            </a:p>
            <a:p>
              <a:pPr marL="0" lvl="0" indent="0" algn="ctr" rtl="0">
                <a:lnSpc>
                  <a:spcPct val="115000"/>
                </a:lnSpc>
                <a:spcBef>
                  <a:spcPts val="0"/>
                </a:spcBef>
                <a:spcAft>
                  <a:spcPts val="0"/>
                </a:spcAft>
                <a:buNone/>
              </a:pPr>
              <a:endParaRPr sz="1200">
                <a:solidFill>
                  <a:srgbClr val="FFFFFF"/>
                </a:solidFill>
                <a:latin typeface="Roboto"/>
                <a:ea typeface="Roboto"/>
                <a:cs typeface="Roboto"/>
                <a:sym typeface="Roboto"/>
              </a:endParaRPr>
            </a:p>
            <a:p>
              <a:pPr marL="0" lvl="0" indent="0" algn="ctr" rtl="0">
                <a:lnSpc>
                  <a:spcPct val="115000"/>
                </a:lnSpc>
                <a:spcBef>
                  <a:spcPts val="0"/>
                </a:spcBef>
                <a:spcAft>
                  <a:spcPts val="1600"/>
                </a:spcAft>
                <a:buNone/>
              </a:pPr>
              <a:r>
                <a:rPr lang="en" sz="1200">
                  <a:solidFill>
                    <a:srgbClr val="FFFFFF"/>
                  </a:solidFill>
                  <a:latin typeface="Roboto"/>
                  <a:ea typeface="Roboto"/>
                  <a:cs typeface="Roboto"/>
                  <a:sym typeface="Roboto"/>
                </a:rPr>
                <a:t>Images in native subject space.</a:t>
              </a:r>
              <a:br>
                <a:rPr lang="en" sz="1200">
                  <a:solidFill>
                    <a:srgbClr val="FFFFFF"/>
                  </a:solidFill>
                  <a:latin typeface="Roboto"/>
                  <a:ea typeface="Roboto"/>
                  <a:cs typeface="Roboto"/>
                  <a:sym typeface="Roboto"/>
                </a:rPr>
              </a:br>
              <a:r>
                <a:rPr lang="en" sz="1200">
                  <a:solidFill>
                    <a:srgbClr val="FFFFFF"/>
                  </a:solidFill>
                  <a:latin typeface="Roboto"/>
                  <a:ea typeface="Roboto"/>
                  <a:cs typeface="Roboto"/>
                  <a:sym typeface="Roboto"/>
                </a:rPr>
                <a:t>Resampling would ensure consistent resolution &amp; voxel dims across images</a:t>
              </a:r>
              <a:endParaRPr sz="1200">
                <a:solidFill>
                  <a:srgbClr val="FFFFFF"/>
                </a:solidFill>
                <a:latin typeface="Roboto"/>
                <a:ea typeface="Roboto"/>
                <a:cs typeface="Roboto"/>
                <a:sym typeface="Roboto"/>
              </a:endParaRPr>
            </a:p>
          </p:txBody>
        </p:sp>
      </p:grpSp>
      <p:grpSp>
        <p:nvGrpSpPr>
          <p:cNvPr id="150" name="Google Shape;150;p26"/>
          <p:cNvGrpSpPr/>
          <p:nvPr/>
        </p:nvGrpSpPr>
        <p:grpSpPr>
          <a:xfrm>
            <a:off x="636363" y="805807"/>
            <a:ext cx="1967734" cy="2972988"/>
            <a:chOff x="916059" y="1146343"/>
            <a:chExt cx="1827900" cy="2399700"/>
          </a:xfrm>
        </p:grpSpPr>
        <p:sp>
          <p:nvSpPr>
            <p:cNvPr id="151" name="Google Shape;151;p26"/>
            <p:cNvSpPr/>
            <p:nvPr/>
          </p:nvSpPr>
          <p:spPr>
            <a:xfrm rot="-5400000">
              <a:off x="630159" y="1432243"/>
              <a:ext cx="2399700" cy="1827900"/>
            </a:xfrm>
            <a:prstGeom prst="rightArrowCallout">
              <a:avLst>
                <a:gd name="adj1" fmla="val 9283"/>
                <a:gd name="adj2" fmla="val 13570"/>
                <a:gd name="adj3" fmla="val 16082"/>
                <a:gd name="adj4" fmla="val 81236"/>
              </a:avLst>
            </a:prstGeom>
            <a:solidFill>
              <a:srgbClr val="A1C2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p:nvPr/>
          </p:nvSpPr>
          <p:spPr>
            <a:xfrm flipH="1">
              <a:off x="1004625" y="1686400"/>
              <a:ext cx="1649400" cy="1769700"/>
            </a:xfrm>
            <a:prstGeom prst="snip1Rect">
              <a:avLst>
                <a:gd name="adj" fmla="val 0"/>
              </a:avLst>
            </a:prstGeom>
            <a:solidFill>
              <a:srgbClr val="0C5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6"/>
            <p:cNvSpPr txBox="1"/>
            <p:nvPr/>
          </p:nvSpPr>
          <p:spPr>
            <a:xfrm>
              <a:off x="1138475" y="1795520"/>
              <a:ext cx="1383000" cy="14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500" b="1">
                  <a:solidFill>
                    <a:srgbClr val="FFFFFF"/>
                  </a:solidFill>
                  <a:latin typeface="Roboto"/>
                  <a:ea typeface="Roboto"/>
                  <a:cs typeface="Roboto"/>
                  <a:sym typeface="Roboto"/>
                </a:rPr>
                <a:t>BACKGROUND REMOVAL</a:t>
              </a:r>
              <a:endParaRPr sz="1500" b="1">
                <a:solidFill>
                  <a:srgbClr val="FFFFFF"/>
                </a:solidFill>
                <a:latin typeface="Roboto"/>
                <a:ea typeface="Roboto"/>
                <a:cs typeface="Roboto"/>
                <a:sym typeface="Roboto"/>
              </a:endParaRPr>
            </a:p>
            <a:p>
              <a:pPr marL="0" lvl="0" indent="0" algn="ctr" rtl="0">
                <a:lnSpc>
                  <a:spcPct val="115000"/>
                </a:lnSpc>
                <a:spcBef>
                  <a:spcPts val="0"/>
                </a:spcBef>
                <a:spcAft>
                  <a:spcPts val="0"/>
                </a:spcAft>
                <a:buNone/>
              </a:pPr>
              <a:endParaRPr sz="1200">
                <a:solidFill>
                  <a:srgbClr val="FFFFFF"/>
                </a:solidFill>
                <a:latin typeface="Roboto"/>
                <a:ea typeface="Roboto"/>
                <a:cs typeface="Roboto"/>
                <a:sym typeface="Roboto"/>
              </a:endParaRPr>
            </a:p>
            <a:p>
              <a:pPr marL="0" lvl="0" indent="0" algn="ctr" rtl="0">
                <a:lnSpc>
                  <a:spcPct val="115000"/>
                </a:lnSpc>
                <a:spcBef>
                  <a:spcPts val="0"/>
                </a:spcBef>
                <a:spcAft>
                  <a:spcPts val="1600"/>
                </a:spcAft>
                <a:buNone/>
              </a:pPr>
              <a:r>
                <a:rPr lang="en" sz="1200">
                  <a:solidFill>
                    <a:srgbClr val="FFFFFF"/>
                  </a:solidFill>
                  <a:latin typeface="Roboto"/>
                  <a:ea typeface="Roboto"/>
                  <a:cs typeface="Roboto"/>
                  <a:sym typeface="Roboto"/>
                </a:rPr>
                <a:t>The dataset has non-skull stripped T1w and T2w images.</a:t>
              </a:r>
              <a:endParaRPr sz="1200">
                <a:solidFill>
                  <a:srgbClr val="FFFFFF"/>
                </a:solidFill>
              </a:endParaRPr>
            </a:p>
          </p:txBody>
        </p:sp>
      </p:grpSp>
      <p:pic>
        <p:nvPicPr>
          <p:cNvPr id="154" name="Google Shape;154;p26"/>
          <p:cNvPicPr preferRelativeResize="0"/>
          <p:nvPr/>
        </p:nvPicPr>
        <p:blipFill rotWithShape="1">
          <a:blip r:embed="rId3">
            <a:alphaModFix/>
          </a:blip>
          <a:srcRect l="50000" t="14330" r="6608" b="12591"/>
          <a:stretch/>
        </p:blipFill>
        <p:spPr>
          <a:xfrm>
            <a:off x="1239050" y="118775"/>
            <a:ext cx="762374" cy="642000"/>
          </a:xfrm>
          <a:prstGeom prst="rect">
            <a:avLst/>
          </a:prstGeom>
          <a:noFill/>
          <a:ln>
            <a:noFill/>
          </a:ln>
        </p:spPr>
      </p:pic>
      <p:pic>
        <p:nvPicPr>
          <p:cNvPr id="155" name="Google Shape;155;p26"/>
          <p:cNvPicPr preferRelativeResize="0"/>
          <p:nvPr/>
        </p:nvPicPr>
        <p:blipFill rotWithShape="1">
          <a:blip r:embed="rId3">
            <a:alphaModFix/>
          </a:blip>
          <a:srcRect l="7437" t="14115" r="55208" b="8878"/>
          <a:stretch/>
        </p:blipFill>
        <p:spPr>
          <a:xfrm>
            <a:off x="5269238" y="144325"/>
            <a:ext cx="573226" cy="590900"/>
          </a:xfrm>
          <a:prstGeom prst="rect">
            <a:avLst/>
          </a:prstGeom>
          <a:noFill/>
          <a:ln>
            <a:noFill/>
          </a:ln>
        </p:spPr>
      </p:pic>
      <p:pic>
        <p:nvPicPr>
          <p:cNvPr id="156" name="Google Shape;156;p26"/>
          <p:cNvPicPr preferRelativeResize="0"/>
          <p:nvPr/>
        </p:nvPicPr>
        <p:blipFill rotWithShape="1">
          <a:blip r:embed="rId3">
            <a:alphaModFix/>
          </a:blip>
          <a:srcRect l="50000" t="14330" r="6608" b="12591"/>
          <a:stretch/>
        </p:blipFill>
        <p:spPr>
          <a:xfrm>
            <a:off x="3206938" y="4403650"/>
            <a:ext cx="762374" cy="642000"/>
          </a:xfrm>
          <a:prstGeom prst="rect">
            <a:avLst/>
          </a:prstGeom>
          <a:noFill/>
          <a:ln>
            <a:noFill/>
          </a:ln>
        </p:spPr>
      </p:pic>
      <p:pic>
        <p:nvPicPr>
          <p:cNvPr id="157" name="Google Shape;157;p26"/>
          <p:cNvPicPr preferRelativeResize="0"/>
          <p:nvPr/>
        </p:nvPicPr>
        <p:blipFill rotWithShape="1">
          <a:blip r:embed="rId3">
            <a:alphaModFix/>
          </a:blip>
          <a:srcRect l="50000" t="14330" r="6608" b="12591"/>
          <a:stretch/>
        </p:blipFill>
        <p:spPr>
          <a:xfrm>
            <a:off x="7142575" y="4337700"/>
            <a:ext cx="762374" cy="642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302"/>
        <p:cNvGrpSpPr/>
        <p:nvPr/>
      </p:nvGrpSpPr>
      <p:grpSpPr>
        <a:xfrm>
          <a:off x="0" y="0"/>
          <a:ext cx="0" cy="0"/>
          <a:chOff x="0" y="0"/>
          <a:chExt cx="0" cy="0"/>
        </a:xfrm>
      </p:grpSpPr>
      <p:sp>
        <p:nvSpPr>
          <p:cNvPr id="303" name="Google Shape;303;p44"/>
          <p:cNvSpPr txBox="1">
            <a:spLocks noGrp="1"/>
          </p:cNvSpPr>
          <p:nvPr>
            <p:ph type="title"/>
          </p:nvPr>
        </p:nvSpPr>
        <p:spPr>
          <a:xfrm>
            <a:off x="628650" y="104051"/>
            <a:ext cx="7886700" cy="12084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a:t>Experiment 2: Resampling</a:t>
            </a:r>
            <a:endParaRPr/>
          </a:p>
          <a:p>
            <a:pPr marL="0" lvl="0" indent="0" algn="l" rtl="0">
              <a:spcBef>
                <a:spcPts val="0"/>
              </a:spcBef>
              <a:spcAft>
                <a:spcPts val="0"/>
              </a:spcAft>
              <a:buClr>
                <a:schemeClr val="dk1"/>
              </a:buClr>
              <a:buSzPts val="3300"/>
              <a:buFont typeface="Calibri"/>
              <a:buNone/>
            </a:pPr>
            <a:r>
              <a:rPr lang="en" sz="2400">
                <a:solidFill>
                  <a:srgbClr val="666666"/>
                </a:solidFill>
              </a:rPr>
              <a:t>SSIM - Scaling Factor vs. Anatomical Area</a:t>
            </a:r>
            <a:endParaRPr sz="2400">
              <a:solidFill>
                <a:srgbClr val="666666"/>
              </a:solidFill>
            </a:endParaRPr>
          </a:p>
        </p:txBody>
      </p:sp>
      <p:pic>
        <p:nvPicPr>
          <p:cNvPr id="304" name="Google Shape;304;p44"/>
          <p:cNvPicPr preferRelativeResize="0"/>
          <p:nvPr/>
        </p:nvPicPr>
        <p:blipFill>
          <a:blip r:embed="rId3">
            <a:alphaModFix/>
          </a:blip>
          <a:stretch>
            <a:fillRect/>
          </a:stretch>
        </p:blipFill>
        <p:spPr>
          <a:xfrm>
            <a:off x="218275" y="2265464"/>
            <a:ext cx="2743200" cy="1646774"/>
          </a:xfrm>
          <a:prstGeom prst="rect">
            <a:avLst/>
          </a:prstGeom>
          <a:noFill/>
          <a:ln>
            <a:noFill/>
          </a:ln>
        </p:spPr>
      </p:pic>
      <p:pic>
        <p:nvPicPr>
          <p:cNvPr id="305" name="Google Shape;305;p44"/>
          <p:cNvPicPr preferRelativeResize="0"/>
          <p:nvPr/>
        </p:nvPicPr>
        <p:blipFill>
          <a:blip r:embed="rId4">
            <a:alphaModFix/>
          </a:blip>
          <a:stretch>
            <a:fillRect/>
          </a:stretch>
        </p:blipFill>
        <p:spPr>
          <a:xfrm>
            <a:off x="3200400" y="2265600"/>
            <a:ext cx="2743200" cy="1646505"/>
          </a:xfrm>
          <a:prstGeom prst="rect">
            <a:avLst/>
          </a:prstGeom>
          <a:noFill/>
          <a:ln>
            <a:noFill/>
          </a:ln>
        </p:spPr>
      </p:pic>
      <p:pic>
        <p:nvPicPr>
          <p:cNvPr id="306" name="Google Shape;306;p44"/>
          <p:cNvPicPr preferRelativeResize="0"/>
          <p:nvPr/>
        </p:nvPicPr>
        <p:blipFill>
          <a:blip r:embed="rId5">
            <a:alphaModFix/>
          </a:blip>
          <a:stretch>
            <a:fillRect/>
          </a:stretch>
        </p:blipFill>
        <p:spPr>
          <a:xfrm>
            <a:off x="6182525" y="2265889"/>
            <a:ext cx="2743200" cy="164592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5"/>
          <p:cNvSpPr txBox="1">
            <a:spLocks noGrp="1"/>
          </p:cNvSpPr>
          <p:nvPr>
            <p:ph type="title"/>
          </p:nvPr>
        </p:nvSpPr>
        <p:spPr>
          <a:xfrm>
            <a:off x="628650" y="104051"/>
            <a:ext cx="7886700" cy="12084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a:t>Experiment 2: Resampling</a:t>
            </a:r>
            <a:endParaRPr/>
          </a:p>
          <a:p>
            <a:pPr marL="0" lvl="0" indent="0" algn="l" rtl="0">
              <a:spcBef>
                <a:spcPts val="0"/>
              </a:spcBef>
              <a:spcAft>
                <a:spcPts val="0"/>
              </a:spcAft>
              <a:buClr>
                <a:schemeClr val="dk1"/>
              </a:buClr>
              <a:buSzPts val="3300"/>
              <a:buFont typeface="Calibri"/>
              <a:buNone/>
            </a:pPr>
            <a:r>
              <a:rPr lang="en" sz="2400">
                <a:solidFill>
                  <a:srgbClr val="666666"/>
                </a:solidFill>
              </a:rPr>
              <a:t>Hausdorff - Scaling Factor vs. Anatomical Area</a:t>
            </a:r>
            <a:endParaRPr sz="2400">
              <a:solidFill>
                <a:srgbClr val="666666"/>
              </a:solidFill>
            </a:endParaRPr>
          </a:p>
        </p:txBody>
      </p:sp>
      <p:sp>
        <p:nvSpPr>
          <p:cNvPr id="313" name="Google Shape;313;p4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314" name="Google Shape;314;p4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21</a:t>
            </a:fld>
            <a:endParaRPr/>
          </a:p>
        </p:txBody>
      </p:sp>
      <p:pic>
        <p:nvPicPr>
          <p:cNvPr id="315" name="Google Shape;315;p45"/>
          <p:cNvPicPr preferRelativeResize="0"/>
          <p:nvPr/>
        </p:nvPicPr>
        <p:blipFill rotWithShape="1">
          <a:blip r:embed="rId3">
            <a:alphaModFix/>
          </a:blip>
          <a:srcRect t="278" b="278"/>
          <a:stretch/>
        </p:blipFill>
        <p:spPr>
          <a:xfrm>
            <a:off x="1360363" y="1312451"/>
            <a:ext cx="2743200" cy="1636776"/>
          </a:xfrm>
          <a:prstGeom prst="rect">
            <a:avLst/>
          </a:prstGeom>
          <a:noFill/>
          <a:ln>
            <a:noFill/>
          </a:ln>
        </p:spPr>
      </p:pic>
      <p:pic>
        <p:nvPicPr>
          <p:cNvPr id="316" name="Google Shape;316;p45"/>
          <p:cNvPicPr preferRelativeResize="0"/>
          <p:nvPr/>
        </p:nvPicPr>
        <p:blipFill rotWithShape="1">
          <a:blip r:embed="rId4">
            <a:alphaModFix/>
          </a:blip>
          <a:srcRect/>
          <a:stretch/>
        </p:blipFill>
        <p:spPr>
          <a:xfrm>
            <a:off x="5040425" y="1307875"/>
            <a:ext cx="2743200" cy="1645920"/>
          </a:xfrm>
          <a:prstGeom prst="rect">
            <a:avLst/>
          </a:prstGeom>
          <a:noFill/>
          <a:ln>
            <a:noFill/>
          </a:ln>
        </p:spPr>
      </p:pic>
      <p:pic>
        <p:nvPicPr>
          <p:cNvPr id="317" name="Google Shape;317;p45"/>
          <p:cNvPicPr preferRelativeResize="0"/>
          <p:nvPr/>
        </p:nvPicPr>
        <p:blipFill rotWithShape="1">
          <a:blip r:embed="rId5">
            <a:alphaModFix/>
          </a:blip>
          <a:srcRect/>
          <a:stretch/>
        </p:blipFill>
        <p:spPr>
          <a:xfrm>
            <a:off x="152400" y="3272811"/>
            <a:ext cx="2834640" cy="1700784"/>
          </a:xfrm>
          <a:prstGeom prst="rect">
            <a:avLst/>
          </a:prstGeom>
          <a:noFill/>
          <a:ln>
            <a:noFill/>
          </a:ln>
        </p:spPr>
      </p:pic>
      <p:pic>
        <p:nvPicPr>
          <p:cNvPr id="318" name="Google Shape;318;p45"/>
          <p:cNvPicPr preferRelativeResize="0"/>
          <p:nvPr/>
        </p:nvPicPr>
        <p:blipFill rotWithShape="1">
          <a:blip r:embed="rId6">
            <a:alphaModFix/>
          </a:blip>
          <a:srcRect/>
          <a:stretch/>
        </p:blipFill>
        <p:spPr>
          <a:xfrm>
            <a:off x="3242175" y="3300238"/>
            <a:ext cx="2743200" cy="1645920"/>
          </a:xfrm>
          <a:prstGeom prst="rect">
            <a:avLst/>
          </a:prstGeom>
          <a:noFill/>
          <a:ln>
            <a:noFill/>
          </a:ln>
        </p:spPr>
      </p:pic>
      <p:pic>
        <p:nvPicPr>
          <p:cNvPr id="319" name="Google Shape;319;p45"/>
          <p:cNvPicPr preferRelativeResize="0"/>
          <p:nvPr/>
        </p:nvPicPr>
        <p:blipFill rotWithShape="1">
          <a:blip r:embed="rId7">
            <a:alphaModFix/>
          </a:blip>
          <a:srcRect/>
          <a:stretch/>
        </p:blipFill>
        <p:spPr>
          <a:xfrm>
            <a:off x="6240500" y="3300238"/>
            <a:ext cx="2743200" cy="164592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6"/>
          <p:cNvSpPr txBox="1">
            <a:spLocks noGrp="1"/>
          </p:cNvSpPr>
          <p:nvPr>
            <p:ph type="title"/>
          </p:nvPr>
        </p:nvSpPr>
        <p:spPr>
          <a:xfrm>
            <a:off x="628650" y="104051"/>
            <a:ext cx="7886700" cy="12084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a:t>Experiment 2: Resampling</a:t>
            </a:r>
            <a:endParaRPr/>
          </a:p>
          <a:p>
            <a:pPr marL="0" lvl="0" indent="0" algn="l" rtl="0">
              <a:spcBef>
                <a:spcPts val="0"/>
              </a:spcBef>
              <a:spcAft>
                <a:spcPts val="0"/>
              </a:spcAft>
              <a:buClr>
                <a:schemeClr val="dk1"/>
              </a:buClr>
              <a:buSzPts val="3300"/>
              <a:buFont typeface="Calibri"/>
              <a:buNone/>
            </a:pPr>
            <a:r>
              <a:rPr lang="en" sz="2400">
                <a:solidFill>
                  <a:srgbClr val="666666"/>
                </a:solidFill>
              </a:rPr>
              <a:t>DICE - Scaling Factor vs. Anatomical Area</a:t>
            </a:r>
            <a:endParaRPr sz="2400">
              <a:solidFill>
                <a:srgbClr val="666666"/>
              </a:solidFill>
            </a:endParaRPr>
          </a:p>
        </p:txBody>
      </p:sp>
      <p:sp>
        <p:nvSpPr>
          <p:cNvPr id="326" name="Google Shape;326;p4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22</a:t>
            </a:fld>
            <a:endParaRPr/>
          </a:p>
        </p:txBody>
      </p:sp>
      <p:pic>
        <p:nvPicPr>
          <p:cNvPr id="327" name="Google Shape;327;p46"/>
          <p:cNvPicPr preferRelativeResize="0"/>
          <p:nvPr/>
        </p:nvPicPr>
        <p:blipFill>
          <a:blip r:embed="rId3">
            <a:alphaModFix/>
          </a:blip>
          <a:stretch>
            <a:fillRect/>
          </a:stretch>
        </p:blipFill>
        <p:spPr>
          <a:xfrm>
            <a:off x="1360363" y="1312451"/>
            <a:ext cx="2743200" cy="1636776"/>
          </a:xfrm>
          <a:prstGeom prst="rect">
            <a:avLst/>
          </a:prstGeom>
          <a:noFill/>
          <a:ln>
            <a:noFill/>
          </a:ln>
        </p:spPr>
      </p:pic>
      <p:pic>
        <p:nvPicPr>
          <p:cNvPr id="328" name="Google Shape;328;p46"/>
          <p:cNvPicPr preferRelativeResize="0"/>
          <p:nvPr/>
        </p:nvPicPr>
        <p:blipFill>
          <a:blip r:embed="rId4">
            <a:alphaModFix/>
          </a:blip>
          <a:stretch>
            <a:fillRect/>
          </a:stretch>
        </p:blipFill>
        <p:spPr>
          <a:xfrm>
            <a:off x="5040425" y="1307875"/>
            <a:ext cx="2743200" cy="1645920"/>
          </a:xfrm>
          <a:prstGeom prst="rect">
            <a:avLst/>
          </a:prstGeom>
          <a:noFill/>
          <a:ln>
            <a:noFill/>
          </a:ln>
        </p:spPr>
      </p:pic>
      <p:pic>
        <p:nvPicPr>
          <p:cNvPr id="329" name="Google Shape;329;p46"/>
          <p:cNvPicPr preferRelativeResize="0"/>
          <p:nvPr/>
        </p:nvPicPr>
        <p:blipFill>
          <a:blip r:embed="rId5">
            <a:alphaModFix/>
          </a:blip>
          <a:stretch>
            <a:fillRect/>
          </a:stretch>
        </p:blipFill>
        <p:spPr>
          <a:xfrm>
            <a:off x="152400" y="3272811"/>
            <a:ext cx="2834640" cy="1700784"/>
          </a:xfrm>
          <a:prstGeom prst="rect">
            <a:avLst/>
          </a:prstGeom>
          <a:noFill/>
          <a:ln>
            <a:noFill/>
          </a:ln>
        </p:spPr>
      </p:pic>
      <p:pic>
        <p:nvPicPr>
          <p:cNvPr id="330" name="Google Shape;330;p46"/>
          <p:cNvPicPr preferRelativeResize="0"/>
          <p:nvPr/>
        </p:nvPicPr>
        <p:blipFill>
          <a:blip r:embed="rId6">
            <a:alphaModFix/>
          </a:blip>
          <a:stretch>
            <a:fillRect/>
          </a:stretch>
        </p:blipFill>
        <p:spPr>
          <a:xfrm>
            <a:off x="3242175" y="3300238"/>
            <a:ext cx="2743200" cy="1645920"/>
          </a:xfrm>
          <a:prstGeom prst="rect">
            <a:avLst/>
          </a:prstGeom>
          <a:noFill/>
          <a:ln>
            <a:noFill/>
          </a:ln>
        </p:spPr>
      </p:pic>
      <p:pic>
        <p:nvPicPr>
          <p:cNvPr id="331" name="Google Shape;331;p46"/>
          <p:cNvPicPr preferRelativeResize="0"/>
          <p:nvPr/>
        </p:nvPicPr>
        <p:blipFill>
          <a:blip r:embed="rId7">
            <a:alphaModFix/>
          </a:blip>
          <a:stretch>
            <a:fillRect/>
          </a:stretch>
        </p:blipFill>
        <p:spPr>
          <a:xfrm>
            <a:off x="6240500" y="3300238"/>
            <a:ext cx="2743200" cy="164592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7"/>
          <p:cNvSpPr txBox="1">
            <a:spLocks noGrp="1"/>
          </p:cNvSpPr>
          <p:nvPr>
            <p:ph type="title"/>
          </p:nvPr>
        </p:nvSpPr>
        <p:spPr>
          <a:xfrm>
            <a:off x="628650" y="104051"/>
            <a:ext cx="7886700" cy="12084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a:t>Experiment 2: Resampling</a:t>
            </a:r>
            <a:endParaRPr/>
          </a:p>
          <a:p>
            <a:pPr marL="0" lvl="0" indent="0" algn="l" rtl="0">
              <a:spcBef>
                <a:spcPts val="0"/>
              </a:spcBef>
              <a:spcAft>
                <a:spcPts val="0"/>
              </a:spcAft>
              <a:buClr>
                <a:schemeClr val="dk1"/>
              </a:buClr>
              <a:buSzPts val="3300"/>
              <a:buFont typeface="Calibri"/>
              <a:buNone/>
            </a:pPr>
            <a:r>
              <a:rPr lang="en" sz="2400">
                <a:solidFill>
                  <a:srgbClr val="666666"/>
                </a:solidFill>
              </a:rPr>
              <a:t>SSIM - Scaling Factor vs. Anatomical Area</a:t>
            </a:r>
            <a:endParaRPr sz="2400">
              <a:solidFill>
                <a:srgbClr val="666666"/>
              </a:solidFill>
            </a:endParaRPr>
          </a:p>
        </p:txBody>
      </p:sp>
      <p:sp>
        <p:nvSpPr>
          <p:cNvPr id="338" name="Google Shape;338;p4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23</a:t>
            </a:fld>
            <a:endParaRPr/>
          </a:p>
        </p:txBody>
      </p:sp>
      <p:pic>
        <p:nvPicPr>
          <p:cNvPr id="339" name="Google Shape;339;p47"/>
          <p:cNvPicPr preferRelativeResize="0"/>
          <p:nvPr/>
        </p:nvPicPr>
        <p:blipFill rotWithShape="1">
          <a:blip r:embed="rId3">
            <a:alphaModFix/>
          </a:blip>
          <a:srcRect t="278" b="278"/>
          <a:stretch/>
        </p:blipFill>
        <p:spPr>
          <a:xfrm>
            <a:off x="1360363" y="1312451"/>
            <a:ext cx="2743200" cy="1636776"/>
          </a:xfrm>
          <a:prstGeom prst="rect">
            <a:avLst/>
          </a:prstGeom>
          <a:noFill/>
          <a:ln>
            <a:noFill/>
          </a:ln>
        </p:spPr>
      </p:pic>
      <p:pic>
        <p:nvPicPr>
          <p:cNvPr id="340" name="Google Shape;340;p47"/>
          <p:cNvPicPr preferRelativeResize="0"/>
          <p:nvPr/>
        </p:nvPicPr>
        <p:blipFill rotWithShape="1">
          <a:blip r:embed="rId4">
            <a:alphaModFix/>
          </a:blip>
          <a:srcRect/>
          <a:stretch/>
        </p:blipFill>
        <p:spPr>
          <a:xfrm>
            <a:off x="5040425" y="1307875"/>
            <a:ext cx="2743200" cy="1645920"/>
          </a:xfrm>
          <a:prstGeom prst="rect">
            <a:avLst/>
          </a:prstGeom>
          <a:noFill/>
          <a:ln>
            <a:noFill/>
          </a:ln>
        </p:spPr>
      </p:pic>
      <p:pic>
        <p:nvPicPr>
          <p:cNvPr id="341" name="Google Shape;341;p47"/>
          <p:cNvPicPr preferRelativeResize="0"/>
          <p:nvPr/>
        </p:nvPicPr>
        <p:blipFill rotWithShape="1">
          <a:blip r:embed="rId5">
            <a:alphaModFix/>
          </a:blip>
          <a:srcRect/>
          <a:stretch/>
        </p:blipFill>
        <p:spPr>
          <a:xfrm>
            <a:off x="152400" y="3272811"/>
            <a:ext cx="2834640" cy="1700784"/>
          </a:xfrm>
          <a:prstGeom prst="rect">
            <a:avLst/>
          </a:prstGeom>
          <a:noFill/>
          <a:ln>
            <a:noFill/>
          </a:ln>
        </p:spPr>
      </p:pic>
      <p:pic>
        <p:nvPicPr>
          <p:cNvPr id="342" name="Google Shape;342;p47"/>
          <p:cNvPicPr preferRelativeResize="0"/>
          <p:nvPr/>
        </p:nvPicPr>
        <p:blipFill rotWithShape="1">
          <a:blip r:embed="rId6">
            <a:alphaModFix/>
          </a:blip>
          <a:srcRect/>
          <a:stretch/>
        </p:blipFill>
        <p:spPr>
          <a:xfrm>
            <a:off x="3242175" y="3300238"/>
            <a:ext cx="2743200" cy="1645920"/>
          </a:xfrm>
          <a:prstGeom prst="rect">
            <a:avLst/>
          </a:prstGeom>
          <a:noFill/>
          <a:ln>
            <a:noFill/>
          </a:ln>
        </p:spPr>
      </p:pic>
      <p:pic>
        <p:nvPicPr>
          <p:cNvPr id="343" name="Google Shape;343;p47"/>
          <p:cNvPicPr preferRelativeResize="0"/>
          <p:nvPr/>
        </p:nvPicPr>
        <p:blipFill rotWithShape="1">
          <a:blip r:embed="rId7">
            <a:alphaModFix/>
          </a:blip>
          <a:srcRect/>
          <a:stretch/>
        </p:blipFill>
        <p:spPr>
          <a:xfrm>
            <a:off x="6240500" y="3300238"/>
            <a:ext cx="2743200" cy="164592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a:t>Experiment 2: Resampling</a:t>
            </a:r>
            <a:endParaRPr/>
          </a:p>
          <a:p>
            <a:pPr marL="0" lvl="0" indent="0" algn="l" rtl="0">
              <a:spcBef>
                <a:spcPts val="0"/>
              </a:spcBef>
              <a:spcAft>
                <a:spcPts val="0"/>
              </a:spcAft>
              <a:buClr>
                <a:schemeClr val="dk1"/>
              </a:buClr>
              <a:buSzPts val="3300"/>
              <a:buFont typeface="Calibri"/>
              <a:buNone/>
            </a:pPr>
            <a:r>
              <a:rPr lang="en" sz="2400">
                <a:solidFill>
                  <a:srgbClr val="666666"/>
                </a:solidFill>
              </a:rPr>
              <a:t>Interpretation of Results</a:t>
            </a:r>
            <a:endParaRPr/>
          </a:p>
        </p:txBody>
      </p:sp>
      <p:sp>
        <p:nvSpPr>
          <p:cNvPr id="350" name="Google Shape;350;p4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351" name="Google Shape;351;p48"/>
          <p:cNvSpPr txBox="1"/>
          <p:nvPr/>
        </p:nvSpPr>
        <p:spPr>
          <a:xfrm>
            <a:off x="628650" y="1482831"/>
            <a:ext cx="7886700" cy="2264700"/>
          </a:xfrm>
          <a:prstGeom prst="rect">
            <a:avLst/>
          </a:prstGeom>
          <a:noFill/>
          <a:ln>
            <a:noFill/>
          </a:ln>
        </p:spPr>
        <p:txBody>
          <a:bodyPr spcFirstLastPara="1" wrap="square" lIns="68575" tIns="34275" rIns="68575" bIns="34275" anchor="ctr" anchorCtr="0">
            <a:noAutofit/>
          </a:bodyPr>
          <a:lstStyle/>
          <a:p>
            <a:pPr marL="457200" lvl="0" indent="-311150" algn="l" rtl="0">
              <a:lnSpc>
                <a:spcPct val="150000"/>
              </a:lnSpc>
              <a:spcBef>
                <a:spcPts val="0"/>
              </a:spcBef>
              <a:spcAft>
                <a:spcPts val="0"/>
              </a:spcAft>
              <a:buClr>
                <a:schemeClr val="dk1"/>
              </a:buClr>
              <a:buSzPts val="1300"/>
              <a:buFont typeface="Calibri"/>
              <a:buChar char="•"/>
            </a:pPr>
            <a:r>
              <a:rPr lang="en" sz="1700">
                <a:solidFill>
                  <a:schemeClr val="dk1"/>
                </a:solidFill>
                <a:latin typeface="Calibri"/>
                <a:ea typeface="Calibri"/>
                <a:cs typeface="Calibri"/>
                <a:sym typeface="Calibri"/>
              </a:rPr>
              <a:t>The effect of resampling on segmentation quality is highly structure‐dependent and often not uniformly beneficial.</a:t>
            </a:r>
            <a:endParaRPr sz="1700" b="1" i="1">
              <a:solidFill>
                <a:schemeClr val="dk1"/>
              </a:solidFill>
              <a:latin typeface="Calibri"/>
              <a:ea typeface="Calibri"/>
              <a:cs typeface="Calibri"/>
              <a:sym typeface="Calibri"/>
            </a:endParaRPr>
          </a:p>
          <a:p>
            <a:pPr marL="457200" lvl="0" indent="-311150" algn="l" rtl="0">
              <a:lnSpc>
                <a:spcPct val="150000"/>
              </a:lnSpc>
              <a:spcBef>
                <a:spcPts val="0"/>
              </a:spcBef>
              <a:spcAft>
                <a:spcPts val="0"/>
              </a:spcAft>
              <a:buClr>
                <a:schemeClr val="dk1"/>
              </a:buClr>
              <a:buSzPts val="1300"/>
              <a:buFont typeface="Calibri"/>
              <a:buChar char="•"/>
            </a:pPr>
            <a:r>
              <a:rPr lang="en" sz="1700">
                <a:solidFill>
                  <a:schemeClr val="dk1"/>
                </a:solidFill>
                <a:latin typeface="Calibri"/>
                <a:ea typeface="Calibri"/>
                <a:cs typeface="Calibri"/>
                <a:sym typeface="Calibri"/>
              </a:rPr>
              <a:t>Resampling by linear interpolation alone doesn’t reliably boost overall segmentation accuracy, and sometimes degrades performance.</a:t>
            </a:r>
            <a:endParaRPr sz="1700">
              <a:solidFill>
                <a:schemeClr val="dk1"/>
              </a:solidFill>
              <a:latin typeface="Calibri"/>
              <a:ea typeface="Calibri"/>
              <a:cs typeface="Calibri"/>
              <a:sym typeface="Calibri"/>
            </a:endParaRPr>
          </a:p>
          <a:p>
            <a:pPr marL="457200" lvl="0" indent="-311150" algn="l" rtl="0">
              <a:lnSpc>
                <a:spcPct val="150000"/>
              </a:lnSpc>
              <a:spcBef>
                <a:spcPts val="0"/>
              </a:spcBef>
              <a:spcAft>
                <a:spcPts val="0"/>
              </a:spcAft>
              <a:buClr>
                <a:schemeClr val="dk1"/>
              </a:buClr>
              <a:buSzPts val="1300"/>
              <a:buFont typeface="Calibri"/>
              <a:buChar char="•"/>
            </a:pPr>
            <a:r>
              <a:rPr lang="en" sz="1700" b="1">
                <a:solidFill>
                  <a:schemeClr val="dk1"/>
                </a:solidFill>
                <a:latin typeface="Calibri"/>
                <a:ea typeface="Calibri"/>
                <a:cs typeface="Calibri"/>
                <a:sym typeface="Calibri"/>
              </a:rPr>
              <a:t>Selected Scaling Factor: 0.9 </a:t>
            </a:r>
            <a:endParaRPr sz="17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9"/>
          <p:cNvSpPr txBox="1">
            <a:spLocks noGrp="1"/>
          </p:cNvSpPr>
          <p:nvPr>
            <p:ph type="sldNum" idx="12"/>
          </p:nvPr>
        </p:nvSpPr>
        <p:spPr>
          <a:xfrm>
            <a:off x="5890025" y="481711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25</a:t>
            </a:fld>
            <a:endParaRPr/>
          </a:p>
        </p:txBody>
      </p:sp>
      <p:pic>
        <p:nvPicPr>
          <p:cNvPr id="358" name="Google Shape;358;p49"/>
          <p:cNvPicPr preferRelativeResize="0"/>
          <p:nvPr/>
        </p:nvPicPr>
        <p:blipFill rotWithShape="1">
          <a:blip r:embed="rId3">
            <a:alphaModFix/>
          </a:blip>
          <a:srcRect l="19703" r="15609" b="10960"/>
          <a:stretch/>
        </p:blipFill>
        <p:spPr>
          <a:xfrm>
            <a:off x="260450" y="1016700"/>
            <a:ext cx="1554480" cy="2145182"/>
          </a:xfrm>
          <a:prstGeom prst="rect">
            <a:avLst/>
          </a:prstGeom>
          <a:noFill/>
          <a:ln>
            <a:noFill/>
          </a:ln>
        </p:spPr>
      </p:pic>
      <p:pic>
        <p:nvPicPr>
          <p:cNvPr id="359" name="Google Shape;359;p49"/>
          <p:cNvPicPr preferRelativeResize="0"/>
          <p:nvPr/>
        </p:nvPicPr>
        <p:blipFill rotWithShape="1">
          <a:blip r:embed="rId4">
            <a:alphaModFix/>
          </a:blip>
          <a:srcRect l="18795" r="17208" b="10714"/>
          <a:stretch/>
        </p:blipFill>
        <p:spPr>
          <a:xfrm>
            <a:off x="2027600" y="1328800"/>
            <a:ext cx="1554480" cy="2160728"/>
          </a:xfrm>
          <a:prstGeom prst="rect">
            <a:avLst/>
          </a:prstGeom>
          <a:noFill/>
          <a:ln>
            <a:noFill/>
          </a:ln>
        </p:spPr>
      </p:pic>
      <p:pic>
        <p:nvPicPr>
          <p:cNvPr id="360" name="Google Shape;360;p49"/>
          <p:cNvPicPr preferRelativeResize="0"/>
          <p:nvPr/>
        </p:nvPicPr>
        <p:blipFill rotWithShape="1">
          <a:blip r:embed="rId5">
            <a:alphaModFix/>
          </a:blip>
          <a:srcRect l="18632" r="16424" b="11559"/>
          <a:stretch/>
        </p:blipFill>
        <p:spPr>
          <a:xfrm>
            <a:off x="3794763" y="1650600"/>
            <a:ext cx="1554480" cy="2129638"/>
          </a:xfrm>
          <a:prstGeom prst="rect">
            <a:avLst/>
          </a:prstGeom>
          <a:noFill/>
          <a:ln>
            <a:noFill/>
          </a:ln>
        </p:spPr>
      </p:pic>
      <p:pic>
        <p:nvPicPr>
          <p:cNvPr id="361" name="Google Shape;361;p49"/>
          <p:cNvPicPr preferRelativeResize="0"/>
          <p:nvPr/>
        </p:nvPicPr>
        <p:blipFill rotWithShape="1">
          <a:blip r:embed="rId6">
            <a:alphaModFix/>
          </a:blip>
          <a:srcRect l="18326" r="16615" b="10968"/>
          <a:stretch/>
        </p:blipFill>
        <p:spPr>
          <a:xfrm>
            <a:off x="5561938" y="1977763"/>
            <a:ext cx="1554480" cy="2129638"/>
          </a:xfrm>
          <a:prstGeom prst="rect">
            <a:avLst/>
          </a:prstGeom>
          <a:noFill/>
          <a:ln>
            <a:noFill/>
          </a:ln>
        </p:spPr>
      </p:pic>
      <p:pic>
        <p:nvPicPr>
          <p:cNvPr id="362" name="Google Shape;362;p49"/>
          <p:cNvPicPr preferRelativeResize="0"/>
          <p:nvPr/>
        </p:nvPicPr>
        <p:blipFill rotWithShape="1">
          <a:blip r:embed="rId7">
            <a:alphaModFix/>
          </a:blip>
          <a:srcRect l="18780" r="16191" b="11229"/>
          <a:stretch/>
        </p:blipFill>
        <p:spPr>
          <a:xfrm>
            <a:off x="7329100" y="2285877"/>
            <a:ext cx="1554480" cy="2114092"/>
          </a:xfrm>
          <a:prstGeom prst="rect">
            <a:avLst/>
          </a:prstGeom>
          <a:noFill/>
          <a:ln>
            <a:noFill/>
          </a:ln>
        </p:spPr>
      </p:pic>
      <p:sp>
        <p:nvSpPr>
          <p:cNvPr id="363" name="Google Shape;363;p49"/>
          <p:cNvSpPr txBox="1">
            <a:spLocks noGrp="1"/>
          </p:cNvSpPr>
          <p:nvPr>
            <p:ph type="title"/>
          </p:nvPr>
        </p:nvSpPr>
        <p:spPr>
          <a:xfrm>
            <a:off x="628650" y="104051"/>
            <a:ext cx="7886700" cy="12084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a:t>Experiment 3: Combination</a:t>
            </a:r>
            <a:endParaRPr/>
          </a:p>
          <a:p>
            <a:pPr marL="0" lvl="0" indent="0" algn="l" rtl="0">
              <a:spcBef>
                <a:spcPts val="0"/>
              </a:spcBef>
              <a:spcAft>
                <a:spcPts val="0"/>
              </a:spcAft>
              <a:buClr>
                <a:schemeClr val="dk1"/>
              </a:buClr>
              <a:buSzPts val="3300"/>
              <a:buFont typeface="Calibri"/>
              <a:buNone/>
            </a:pPr>
            <a:r>
              <a:rPr lang="en" sz="2400">
                <a:solidFill>
                  <a:srgbClr val="666666"/>
                </a:solidFill>
              </a:rPr>
              <a:t>T1 Example</a:t>
            </a:r>
            <a:endParaRPr sz="2400">
              <a:solidFill>
                <a:srgbClr val="666666"/>
              </a:solidFill>
            </a:endParaRPr>
          </a:p>
        </p:txBody>
      </p:sp>
      <p:cxnSp>
        <p:nvCxnSpPr>
          <p:cNvPr id="364" name="Google Shape;364;p49"/>
          <p:cNvCxnSpPr>
            <a:endCxn id="359" idx="1"/>
          </p:cNvCxnSpPr>
          <p:nvPr/>
        </p:nvCxnSpPr>
        <p:spPr>
          <a:xfrm>
            <a:off x="1832900" y="2409164"/>
            <a:ext cx="194700" cy="0"/>
          </a:xfrm>
          <a:prstGeom prst="straightConnector1">
            <a:avLst/>
          </a:prstGeom>
          <a:noFill/>
          <a:ln w="19050" cap="flat" cmpd="sng">
            <a:solidFill>
              <a:schemeClr val="dk2"/>
            </a:solidFill>
            <a:prstDash val="solid"/>
            <a:round/>
            <a:headEnd type="none" w="med" len="med"/>
            <a:tailEnd type="triangle" w="med" len="med"/>
          </a:ln>
        </p:spPr>
      </p:cxnSp>
      <p:cxnSp>
        <p:nvCxnSpPr>
          <p:cNvPr id="365" name="Google Shape;365;p49"/>
          <p:cNvCxnSpPr/>
          <p:nvPr/>
        </p:nvCxnSpPr>
        <p:spPr>
          <a:xfrm>
            <a:off x="3591063" y="2715414"/>
            <a:ext cx="194700" cy="0"/>
          </a:xfrm>
          <a:prstGeom prst="straightConnector1">
            <a:avLst/>
          </a:prstGeom>
          <a:noFill/>
          <a:ln w="19050" cap="flat" cmpd="sng">
            <a:solidFill>
              <a:schemeClr val="dk2"/>
            </a:solidFill>
            <a:prstDash val="solid"/>
            <a:round/>
            <a:headEnd type="none" w="med" len="med"/>
            <a:tailEnd type="triangle" w="med" len="med"/>
          </a:ln>
        </p:spPr>
      </p:cxnSp>
      <p:cxnSp>
        <p:nvCxnSpPr>
          <p:cNvPr id="366" name="Google Shape;366;p49"/>
          <p:cNvCxnSpPr/>
          <p:nvPr/>
        </p:nvCxnSpPr>
        <p:spPr>
          <a:xfrm>
            <a:off x="5358238" y="3042577"/>
            <a:ext cx="194700" cy="0"/>
          </a:xfrm>
          <a:prstGeom prst="straightConnector1">
            <a:avLst/>
          </a:prstGeom>
          <a:noFill/>
          <a:ln w="19050" cap="flat" cmpd="sng">
            <a:solidFill>
              <a:schemeClr val="dk2"/>
            </a:solidFill>
            <a:prstDash val="solid"/>
            <a:round/>
            <a:headEnd type="none" w="med" len="med"/>
            <a:tailEnd type="triangle" w="med" len="med"/>
          </a:ln>
        </p:spPr>
      </p:cxnSp>
      <p:cxnSp>
        <p:nvCxnSpPr>
          <p:cNvPr id="367" name="Google Shape;367;p49"/>
          <p:cNvCxnSpPr/>
          <p:nvPr/>
        </p:nvCxnSpPr>
        <p:spPr>
          <a:xfrm>
            <a:off x="7125400" y="3297252"/>
            <a:ext cx="194700" cy="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pic>
        <p:nvPicPr>
          <p:cNvPr id="373" name="Google Shape;373;p50"/>
          <p:cNvPicPr preferRelativeResize="0"/>
          <p:nvPr/>
        </p:nvPicPr>
        <p:blipFill rotWithShape="1">
          <a:blip r:embed="rId3">
            <a:alphaModFix/>
          </a:blip>
          <a:srcRect l="18313" r="15810" b="10281"/>
          <a:stretch/>
        </p:blipFill>
        <p:spPr>
          <a:xfrm>
            <a:off x="3794775" y="1658375"/>
            <a:ext cx="1554480" cy="2114092"/>
          </a:xfrm>
          <a:prstGeom prst="rect">
            <a:avLst/>
          </a:prstGeom>
          <a:noFill/>
          <a:ln>
            <a:noFill/>
          </a:ln>
        </p:spPr>
      </p:pic>
      <p:pic>
        <p:nvPicPr>
          <p:cNvPr id="374" name="Google Shape;374;p50"/>
          <p:cNvPicPr preferRelativeResize="0"/>
          <p:nvPr/>
        </p:nvPicPr>
        <p:blipFill rotWithShape="1">
          <a:blip r:embed="rId4">
            <a:alphaModFix/>
          </a:blip>
          <a:srcRect l="17873" r="16246" b="10378"/>
          <a:stretch/>
        </p:blipFill>
        <p:spPr>
          <a:xfrm>
            <a:off x="260413" y="1032238"/>
            <a:ext cx="1554480" cy="2114092"/>
          </a:xfrm>
          <a:prstGeom prst="rect">
            <a:avLst/>
          </a:prstGeom>
          <a:noFill/>
          <a:ln>
            <a:noFill/>
          </a:ln>
        </p:spPr>
      </p:pic>
      <p:sp>
        <p:nvSpPr>
          <p:cNvPr id="375" name="Google Shape;375;p50"/>
          <p:cNvSpPr txBox="1">
            <a:spLocks noGrp="1"/>
          </p:cNvSpPr>
          <p:nvPr>
            <p:ph type="sldNum" idx="12"/>
          </p:nvPr>
        </p:nvSpPr>
        <p:spPr>
          <a:xfrm>
            <a:off x="5890025" y="481711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26</a:t>
            </a:fld>
            <a:endParaRPr/>
          </a:p>
        </p:txBody>
      </p:sp>
      <p:pic>
        <p:nvPicPr>
          <p:cNvPr id="376" name="Google Shape;376;p50"/>
          <p:cNvPicPr preferRelativeResize="0"/>
          <p:nvPr/>
        </p:nvPicPr>
        <p:blipFill rotWithShape="1">
          <a:blip r:embed="rId5">
            <a:alphaModFix/>
          </a:blip>
          <a:srcRect l="18313" r="17020" b="10281"/>
          <a:stretch/>
        </p:blipFill>
        <p:spPr>
          <a:xfrm>
            <a:off x="2027600" y="1334900"/>
            <a:ext cx="1554480" cy="2145182"/>
          </a:xfrm>
          <a:prstGeom prst="rect">
            <a:avLst/>
          </a:prstGeom>
          <a:noFill/>
          <a:ln>
            <a:noFill/>
          </a:ln>
        </p:spPr>
      </p:pic>
      <p:pic>
        <p:nvPicPr>
          <p:cNvPr id="377" name="Google Shape;377;p50"/>
          <p:cNvPicPr preferRelativeResize="0"/>
          <p:nvPr/>
        </p:nvPicPr>
        <p:blipFill rotWithShape="1">
          <a:blip r:embed="rId6">
            <a:alphaModFix/>
          </a:blip>
          <a:srcRect l="18314" r="16415" b="10281"/>
          <a:stretch/>
        </p:blipFill>
        <p:spPr>
          <a:xfrm>
            <a:off x="5561925" y="1973875"/>
            <a:ext cx="1554480" cy="2137410"/>
          </a:xfrm>
          <a:prstGeom prst="rect">
            <a:avLst/>
          </a:prstGeom>
          <a:noFill/>
          <a:ln>
            <a:noFill/>
          </a:ln>
        </p:spPr>
      </p:pic>
      <p:pic>
        <p:nvPicPr>
          <p:cNvPr id="378" name="Google Shape;378;p50"/>
          <p:cNvPicPr preferRelativeResize="0"/>
          <p:nvPr/>
        </p:nvPicPr>
        <p:blipFill rotWithShape="1">
          <a:blip r:embed="rId7">
            <a:alphaModFix/>
          </a:blip>
          <a:srcRect l="18914" r="16418" b="10281"/>
          <a:stretch/>
        </p:blipFill>
        <p:spPr>
          <a:xfrm>
            <a:off x="7329075" y="2296375"/>
            <a:ext cx="1554480" cy="2150364"/>
          </a:xfrm>
          <a:prstGeom prst="rect">
            <a:avLst/>
          </a:prstGeom>
          <a:noFill/>
          <a:ln>
            <a:noFill/>
          </a:ln>
        </p:spPr>
      </p:pic>
      <p:sp>
        <p:nvSpPr>
          <p:cNvPr id="379" name="Google Shape;379;p50"/>
          <p:cNvSpPr txBox="1">
            <a:spLocks noGrp="1"/>
          </p:cNvSpPr>
          <p:nvPr>
            <p:ph type="title"/>
          </p:nvPr>
        </p:nvSpPr>
        <p:spPr>
          <a:xfrm>
            <a:off x="628650" y="104051"/>
            <a:ext cx="7886700" cy="12084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a:t>Experiment 3: Combination</a:t>
            </a:r>
            <a:endParaRPr/>
          </a:p>
          <a:p>
            <a:pPr marL="0" lvl="0" indent="0" algn="l" rtl="0">
              <a:spcBef>
                <a:spcPts val="0"/>
              </a:spcBef>
              <a:spcAft>
                <a:spcPts val="0"/>
              </a:spcAft>
              <a:buClr>
                <a:schemeClr val="dk1"/>
              </a:buClr>
              <a:buSzPts val="3300"/>
              <a:buFont typeface="Calibri"/>
              <a:buNone/>
            </a:pPr>
            <a:r>
              <a:rPr lang="en" sz="2400">
                <a:solidFill>
                  <a:srgbClr val="666666"/>
                </a:solidFill>
              </a:rPr>
              <a:t>T2 Example</a:t>
            </a:r>
            <a:endParaRPr sz="2400">
              <a:solidFill>
                <a:srgbClr val="666666"/>
              </a:solidFill>
            </a:endParaRPr>
          </a:p>
        </p:txBody>
      </p:sp>
      <p:cxnSp>
        <p:nvCxnSpPr>
          <p:cNvPr id="380" name="Google Shape;380;p50"/>
          <p:cNvCxnSpPr/>
          <p:nvPr/>
        </p:nvCxnSpPr>
        <p:spPr>
          <a:xfrm>
            <a:off x="1832975" y="2409164"/>
            <a:ext cx="194700" cy="0"/>
          </a:xfrm>
          <a:prstGeom prst="straightConnector1">
            <a:avLst/>
          </a:prstGeom>
          <a:noFill/>
          <a:ln w="19050" cap="flat" cmpd="sng">
            <a:solidFill>
              <a:schemeClr val="dk2"/>
            </a:solidFill>
            <a:prstDash val="solid"/>
            <a:round/>
            <a:headEnd type="none" w="med" len="med"/>
            <a:tailEnd type="triangle" w="med" len="med"/>
          </a:ln>
        </p:spPr>
      </p:cxnSp>
      <p:cxnSp>
        <p:nvCxnSpPr>
          <p:cNvPr id="381" name="Google Shape;381;p50"/>
          <p:cNvCxnSpPr/>
          <p:nvPr/>
        </p:nvCxnSpPr>
        <p:spPr>
          <a:xfrm>
            <a:off x="3591063" y="2715414"/>
            <a:ext cx="194700" cy="0"/>
          </a:xfrm>
          <a:prstGeom prst="straightConnector1">
            <a:avLst/>
          </a:prstGeom>
          <a:noFill/>
          <a:ln w="19050" cap="flat" cmpd="sng">
            <a:solidFill>
              <a:schemeClr val="dk2"/>
            </a:solidFill>
            <a:prstDash val="solid"/>
            <a:round/>
            <a:headEnd type="none" w="med" len="med"/>
            <a:tailEnd type="triangle" w="med" len="med"/>
          </a:ln>
        </p:spPr>
      </p:cxnSp>
      <p:cxnSp>
        <p:nvCxnSpPr>
          <p:cNvPr id="382" name="Google Shape;382;p50"/>
          <p:cNvCxnSpPr/>
          <p:nvPr/>
        </p:nvCxnSpPr>
        <p:spPr>
          <a:xfrm>
            <a:off x="5358238" y="3042577"/>
            <a:ext cx="194700" cy="0"/>
          </a:xfrm>
          <a:prstGeom prst="straightConnector1">
            <a:avLst/>
          </a:prstGeom>
          <a:noFill/>
          <a:ln w="19050" cap="flat" cmpd="sng">
            <a:solidFill>
              <a:schemeClr val="dk2"/>
            </a:solidFill>
            <a:prstDash val="solid"/>
            <a:round/>
            <a:headEnd type="none" w="med" len="med"/>
            <a:tailEnd type="triangle" w="med" len="med"/>
          </a:ln>
        </p:spPr>
      </p:cxnSp>
      <p:cxnSp>
        <p:nvCxnSpPr>
          <p:cNvPr id="383" name="Google Shape;383;p50"/>
          <p:cNvCxnSpPr/>
          <p:nvPr/>
        </p:nvCxnSpPr>
        <p:spPr>
          <a:xfrm>
            <a:off x="7125400" y="3297252"/>
            <a:ext cx="194700" cy="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27</a:t>
            </a:fld>
            <a:endParaRPr/>
          </a:p>
        </p:txBody>
      </p:sp>
      <p:sp>
        <p:nvSpPr>
          <p:cNvPr id="390" name="Google Shape;390;p5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a:t>Experiment 3: Combination</a:t>
            </a:r>
            <a:endParaRPr/>
          </a:p>
          <a:p>
            <a:pPr marL="0" lvl="0" indent="0" algn="l" rtl="0">
              <a:spcBef>
                <a:spcPts val="0"/>
              </a:spcBef>
              <a:spcAft>
                <a:spcPts val="0"/>
              </a:spcAft>
              <a:buClr>
                <a:schemeClr val="dk1"/>
              </a:buClr>
              <a:buSzPts val="3300"/>
              <a:buFont typeface="Calibri"/>
              <a:buNone/>
            </a:pPr>
            <a:r>
              <a:rPr lang="en" sz="2400">
                <a:solidFill>
                  <a:srgbClr val="666666"/>
                </a:solidFill>
              </a:rPr>
              <a:t>Denoising (Wiener) and Resampling (Linear)</a:t>
            </a:r>
            <a:endParaRPr/>
          </a:p>
        </p:txBody>
      </p:sp>
      <p:pic>
        <p:nvPicPr>
          <p:cNvPr id="391" name="Google Shape;391;p51"/>
          <p:cNvPicPr preferRelativeResize="0"/>
          <p:nvPr/>
        </p:nvPicPr>
        <p:blipFill rotWithShape="1">
          <a:blip r:embed="rId3">
            <a:alphaModFix/>
          </a:blip>
          <a:srcRect t="6733"/>
          <a:stretch/>
        </p:blipFill>
        <p:spPr>
          <a:xfrm>
            <a:off x="1596450" y="1620150"/>
            <a:ext cx="5951100" cy="33300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5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28</a:t>
            </a:fld>
            <a:endParaRPr/>
          </a:p>
        </p:txBody>
      </p:sp>
      <p:sp>
        <p:nvSpPr>
          <p:cNvPr id="398" name="Google Shape;398;p52"/>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a:t>Experiment 3: Combination</a:t>
            </a:r>
            <a:endParaRPr/>
          </a:p>
          <a:p>
            <a:pPr marL="0" lvl="0" indent="0" algn="l" rtl="0">
              <a:spcBef>
                <a:spcPts val="0"/>
              </a:spcBef>
              <a:spcAft>
                <a:spcPts val="0"/>
              </a:spcAft>
              <a:buClr>
                <a:schemeClr val="dk1"/>
              </a:buClr>
              <a:buSzPts val="3300"/>
              <a:buFont typeface="Calibri"/>
              <a:buNone/>
            </a:pPr>
            <a:r>
              <a:rPr lang="en" sz="2400">
                <a:solidFill>
                  <a:srgbClr val="666666"/>
                </a:solidFill>
              </a:rPr>
              <a:t>Denoising (Wiener) and Resampling (Linear)</a:t>
            </a:r>
            <a:endParaRPr/>
          </a:p>
        </p:txBody>
      </p:sp>
      <p:pic>
        <p:nvPicPr>
          <p:cNvPr id="399" name="Google Shape;399;p52"/>
          <p:cNvPicPr preferRelativeResize="0"/>
          <p:nvPr/>
        </p:nvPicPr>
        <p:blipFill rotWithShape="1">
          <a:blip r:embed="rId3">
            <a:alphaModFix/>
          </a:blip>
          <a:srcRect t="6733"/>
          <a:stretch/>
        </p:blipFill>
        <p:spPr>
          <a:xfrm>
            <a:off x="1596450" y="1630375"/>
            <a:ext cx="5951100" cy="33300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5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29</a:t>
            </a:fld>
            <a:endParaRPr/>
          </a:p>
        </p:txBody>
      </p:sp>
      <p:sp>
        <p:nvSpPr>
          <p:cNvPr id="406" name="Google Shape;406;p5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a:t>Experiment 3: Combination</a:t>
            </a:r>
            <a:endParaRPr/>
          </a:p>
          <a:p>
            <a:pPr marL="0" lvl="0" indent="0" algn="l" rtl="0">
              <a:spcBef>
                <a:spcPts val="0"/>
              </a:spcBef>
              <a:spcAft>
                <a:spcPts val="0"/>
              </a:spcAft>
              <a:buClr>
                <a:schemeClr val="dk1"/>
              </a:buClr>
              <a:buSzPts val="3300"/>
              <a:buFont typeface="Calibri"/>
              <a:buNone/>
            </a:pPr>
            <a:r>
              <a:rPr lang="en" sz="2400">
                <a:solidFill>
                  <a:srgbClr val="666666"/>
                </a:solidFill>
              </a:rPr>
              <a:t>Denoising (Wiener) and Resampling (Linear)</a:t>
            </a:r>
            <a:endParaRPr/>
          </a:p>
        </p:txBody>
      </p:sp>
      <p:pic>
        <p:nvPicPr>
          <p:cNvPr id="407" name="Google Shape;407;p53"/>
          <p:cNvPicPr preferRelativeResize="0"/>
          <p:nvPr/>
        </p:nvPicPr>
        <p:blipFill rotWithShape="1">
          <a:blip r:embed="rId3">
            <a:alphaModFix/>
          </a:blip>
          <a:srcRect t="5624"/>
          <a:stretch/>
        </p:blipFill>
        <p:spPr>
          <a:xfrm>
            <a:off x="1596450" y="1620150"/>
            <a:ext cx="5951100" cy="3369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7"/>
          <p:cNvSpPr txBox="1">
            <a:spLocks noGrp="1"/>
          </p:cNvSpPr>
          <p:nvPr>
            <p:ph type="ctrTitle"/>
          </p:nvPr>
        </p:nvSpPr>
        <p:spPr>
          <a:xfrm>
            <a:off x="722100" y="1205926"/>
            <a:ext cx="7699800" cy="6462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rgbClr val="1E1E1E"/>
              </a:buClr>
              <a:buSzPts val="4100"/>
              <a:buFont typeface="Open Sans"/>
              <a:buNone/>
            </a:pPr>
            <a:r>
              <a:rPr lang="en" sz="3700" b="1">
                <a:solidFill>
                  <a:srgbClr val="1E1E1E"/>
                </a:solidFill>
                <a:latin typeface="Open Sans"/>
                <a:ea typeface="Open Sans"/>
                <a:cs typeface="Open Sans"/>
                <a:sym typeface="Open Sans"/>
              </a:rPr>
              <a:t>Hypothesis</a:t>
            </a:r>
            <a:endParaRPr sz="4100"/>
          </a:p>
        </p:txBody>
      </p:sp>
      <p:sp>
        <p:nvSpPr>
          <p:cNvPr id="164" name="Google Shape;164;p27"/>
          <p:cNvSpPr txBox="1">
            <a:spLocks noGrp="1"/>
          </p:cNvSpPr>
          <p:nvPr>
            <p:ph type="subTitle" idx="1"/>
          </p:nvPr>
        </p:nvSpPr>
        <p:spPr>
          <a:xfrm>
            <a:off x="562800" y="1890000"/>
            <a:ext cx="8018400" cy="2355300"/>
          </a:xfrm>
          <a:prstGeom prst="rect">
            <a:avLst/>
          </a:prstGeom>
          <a:noFill/>
          <a:ln>
            <a:noFill/>
          </a:ln>
        </p:spPr>
        <p:txBody>
          <a:bodyPr spcFirstLastPara="1" wrap="square" lIns="68575" tIns="34275" rIns="68575" bIns="34275" anchor="ctr" anchorCtr="0">
            <a:noAutofit/>
          </a:bodyPr>
          <a:lstStyle/>
          <a:p>
            <a:pPr marL="0" lvl="0" indent="0" algn="ctr" rtl="0">
              <a:lnSpc>
                <a:spcPct val="115000"/>
              </a:lnSpc>
              <a:spcBef>
                <a:spcPts val="0"/>
              </a:spcBef>
              <a:spcAft>
                <a:spcPts val="0"/>
              </a:spcAft>
              <a:buClr>
                <a:schemeClr val="dk1"/>
              </a:buClr>
              <a:buSzPts val="1942"/>
              <a:buNone/>
            </a:pPr>
            <a:r>
              <a:rPr lang="en" sz="2142" i="1"/>
              <a:t>We investigate the combined effects of multiple pre-processing steps on the final evaluation of brain tissue segmentation, and hypothesize that: </a:t>
            </a:r>
            <a:endParaRPr sz="2142" i="1"/>
          </a:p>
          <a:p>
            <a:pPr marL="0" lvl="0" indent="0" algn="ctr" rtl="0">
              <a:lnSpc>
                <a:spcPct val="115000"/>
              </a:lnSpc>
              <a:spcBef>
                <a:spcPts val="0"/>
              </a:spcBef>
              <a:spcAft>
                <a:spcPts val="0"/>
              </a:spcAft>
              <a:buClr>
                <a:schemeClr val="dk1"/>
              </a:buClr>
              <a:buSzPts val="1942"/>
              <a:buNone/>
            </a:pPr>
            <a:r>
              <a:rPr lang="en" sz="2142" b="1" i="1"/>
              <a:t>Combining denoising and resampling methods leads to additive improvements in segmentation performance over using each method individually.</a:t>
            </a:r>
            <a:endParaRPr sz="2142" b="1" i="1"/>
          </a:p>
        </p:txBody>
      </p:sp>
      <p:sp>
        <p:nvSpPr>
          <p:cNvPr id="165" name="Google Shape;165;p2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54"/>
          <p:cNvSpPr txBox="1">
            <a:spLocks noGrp="1"/>
          </p:cNvSpPr>
          <p:nvPr>
            <p:ph type="title"/>
          </p:nvPr>
        </p:nvSpPr>
        <p:spPr>
          <a:xfrm>
            <a:off x="623900" y="1671876"/>
            <a:ext cx="7886700" cy="17499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b="1">
                <a:latin typeface="Open Sans"/>
                <a:ea typeface="Open Sans"/>
                <a:cs typeface="Open Sans"/>
                <a:sym typeface="Open Sans"/>
              </a:rPr>
              <a:t>Discussion &amp; Conclusion</a:t>
            </a:r>
            <a:endParaRPr b="1">
              <a:latin typeface="Open Sans"/>
              <a:ea typeface="Open Sans"/>
              <a:cs typeface="Open Sans"/>
              <a:sym typeface="Ope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5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a:t>Open Questions</a:t>
            </a:r>
            <a:endParaRPr/>
          </a:p>
        </p:txBody>
      </p:sp>
      <p:sp>
        <p:nvSpPr>
          <p:cNvPr id="435" name="Google Shape;435;p5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31</a:t>
            </a:fld>
            <a:endParaRPr/>
          </a:p>
        </p:txBody>
      </p:sp>
      <p:sp>
        <p:nvSpPr>
          <p:cNvPr id="436" name="Google Shape;436;p57"/>
          <p:cNvSpPr txBox="1"/>
          <p:nvPr/>
        </p:nvSpPr>
        <p:spPr>
          <a:xfrm>
            <a:off x="628650" y="1360150"/>
            <a:ext cx="7886700" cy="3078300"/>
          </a:xfrm>
          <a:prstGeom prst="rect">
            <a:avLst/>
          </a:prstGeom>
          <a:noFill/>
          <a:ln>
            <a:noFill/>
          </a:ln>
        </p:spPr>
        <p:txBody>
          <a:bodyPr spcFirstLastPara="1" wrap="square" lIns="68575" tIns="34275" rIns="68575" bIns="34275" anchor="t" anchorCtr="0">
            <a:spAutoFit/>
          </a:bodyPr>
          <a:lstStyle/>
          <a:p>
            <a:pPr marL="0" marR="0" lvl="0" indent="0" algn="l" rtl="0">
              <a:lnSpc>
                <a:spcPct val="150000"/>
              </a:lnSpc>
              <a:spcBef>
                <a:spcPts val="0"/>
              </a:spcBef>
              <a:spcAft>
                <a:spcPts val="0"/>
              </a:spcAft>
              <a:buNone/>
            </a:pPr>
            <a:r>
              <a:rPr lang="en" sz="1700" b="1" i="1">
                <a:solidFill>
                  <a:schemeClr val="dk1"/>
                </a:solidFill>
                <a:latin typeface="Calibri"/>
                <a:ea typeface="Calibri"/>
                <a:cs typeface="Calibri"/>
                <a:sym typeface="Calibri"/>
              </a:rPr>
              <a:t>Why didn’t combining Wiener filtering with linear interpolation (Experiment 3) enhance segmentation performance beyond Wiener filtering alone (Experiment 1)?</a:t>
            </a:r>
            <a:endParaRPr sz="1700" b="1" i="1">
              <a:solidFill>
                <a:schemeClr val="dk1"/>
              </a:solidFill>
              <a:latin typeface="Calibri"/>
              <a:ea typeface="Calibri"/>
              <a:cs typeface="Calibri"/>
              <a:sym typeface="Calibri"/>
            </a:endParaRPr>
          </a:p>
          <a:p>
            <a:pPr marL="215900" marR="0" lvl="0" indent="-196850" algn="l" rtl="0">
              <a:lnSpc>
                <a:spcPct val="150000"/>
              </a:lnSpc>
              <a:spcBef>
                <a:spcPts val="0"/>
              </a:spcBef>
              <a:spcAft>
                <a:spcPts val="0"/>
              </a:spcAft>
              <a:buClr>
                <a:schemeClr val="dk1"/>
              </a:buClr>
              <a:buSzPts val="1100"/>
              <a:buFont typeface="Calibri"/>
              <a:buChar char="•"/>
            </a:pPr>
            <a:r>
              <a:rPr lang="en" sz="1700">
                <a:solidFill>
                  <a:schemeClr val="dk1"/>
                </a:solidFill>
                <a:latin typeface="Calibri"/>
                <a:ea typeface="Calibri"/>
                <a:cs typeface="Calibri"/>
                <a:sym typeface="Calibri"/>
              </a:rPr>
              <a:t>Impact of Linear Interpolation on Image Quality:</a:t>
            </a:r>
            <a:endParaRPr sz="1700">
              <a:solidFill>
                <a:schemeClr val="dk1"/>
              </a:solidFill>
              <a:latin typeface="Calibri"/>
              <a:ea typeface="Calibri"/>
              <a:cs typeface="Calibri"/>
              <a:sym typeface="Calibri"/>
            </a:endParaRPr>
          </a:p>
          <a:p>
            <a:pPr marL="914400" marR="0" lvl="1" indent="-298450" algn="l" rtl="0">
              <a:lnSpc>
                <a:spcPct val="150000"/>
              </a:lnSpc>
              <a:spcBef>
                <a:spcPts val="0"/>
              </a:spcBef>
              <a:spcAft>
                <a:spcPts val="0"/>
              </a:spcAft>
              <a:buClr>
                <a:schemeClr val="dk1"/>
              </a:buClr>
              <a:buSzPts val="1100"/>
              <a:buFont typeface="Calibri"/>
              <a:buChar char="•"/>
            </a:pPr>
            <a:r>
              <a:rPr lang="en" sz="1700">
                <a:solidFill>
                  <a:schemeClr val="dk1"/>
                </a:solidFill>
                <a:latin typeface="Calibri"/>
                <a:ea typeface="Calibri"/>
                <a:cs typeface="Calibri"/>
                <a:sym typeface="Calibri"/>
              </a:rPr>
              <a:t>Introduction of artifacts </a:t>
            </a:r>
            <a:endParaRPr sz="1700">
              <a:solidFill>
                <a:schemeClr val="dk1"/>
              </a:solidFill>
              <a:latin typeface="Calibri"/>
              <a:ea typeface="Calibri"/>
              <a:cs typeface="Calibri"/>
              <a:sym typeface="Calibri"/>
            </a:endParaRPr>
          </a:p>
          <a:p>
            <a:pPr marL="914400" marR="0" lvl="1" indent="-298450" algn="l" rtl="0">
              <a:lnSpc>
                <a:spcPct val="150000"/>
              </a:lnSpc>
              <a:spcBef>
                <a:spcPts val="0"/>
              </a:spcBef>
              <a:spcAft>
                <a:spcPts val="0"/>
              </a:spcAft>
              <a:buClr>
                <a:schemeClr val="dk1"/>
              </a:buClr>
              <a:buSzPts val="1100"/>
              <a:buFont typeface="Calibri"/>
              <a:buChar char="•"/>
            </a:pPr>
            <a:r>
              <a:rPr lang="en" sz="1700">
                <a:solidFill>
                  <a:schemeClr val="dk1"/>
                </a:solidFill>
                <a:latin typeface="Calibri"/>
                <a:ea typeface="Calibri"/>
                <a:cs typeface="Calibri"/>
                <a:sym typeface="Calibri"/>
              </a:rPr>
              <a:t>Alteration of noise characteristics </a:t>
            </a:r>
            <a:endParaRPr sz="1700">
              <a:solidFill>
                <a:schemeClr val="dk1"/>
              </a:solidFill>
              <a:latin typeface="Calibri"/>
              <a:ea typeface="Calibri"/>
              <a:cs typeface="Calibri"/>
              <a:sym typeface="Calibri"/>
            </a:endParaRPr>
          </a:p>
          <a:p>
            <a:pPr marL="215900" marR="0" lvl="0" indent="-196850" algn="l" rtl="0">
              <a:lnSpc>
                <a:spcPct val="150000"/>
              </a:lnSpc>
              <a:spcBef>
                <a:spcPts val="0"/>
              </a:spcBef>
              <a:spcAft>
                <a:spcPts val="0"/>
              </a:spcAft>
              <a:buClr>
                <a:schemeClr val="dk1"/>
              </a:buClr>
              <a:buSzPts val="1100"/>
              <a:buFont typeface="Calibri"/>
              <a:buChar char="•"/>
            </a:pPr>
            <a:r>
              <a:rPr lang="en" sz="1700">
                <a:solidFill>
                  <a:schemeClr val="dk1"/>
                </a:solidFill>
                <a:latin typeface="Calibri"/>
                <a:ea typeface="Calibri"/>
                <a:cs typeface="Calibri"/>
                <a:sym typeface="Calibri"/>
              </a:rPr>
              <a:t>Interaction between denoising &amp; resampling</a:t>
            </a:r>
            <a:endParaRPr sz="1700">
              <a:solidFill>
                <a:schemeClr val="dk1"/>
              </a:solidFill>
              <a:latin typeface="Calibri"/>
              <a:ea typeface="Calibri"/>
              <a:cs typeface="Calibri"/>
              <a:sym typeface="Calibri"/>
            </a:endParaRPr>
          </a:p>
          <a:p>
            <a:pPr marL="914400" marR="0" lvl="1" indent="-298450" algn="l" rtl="0">
              <a:lnSpc>
                <a:spcPct val="150000"/>
              </a:lnSpc>
              <a:spcBef>
                <a:spcPts val="0"/>
              </a:spcBef>
              <a:spcAft>
                <a:spcPts val="0"/>
              </a:spcAft>
              <a:buClr>
                <a:schemeClr val="dk1"/>
              </a:buClr>
              <a:buSzPts val="1100"/>
              <a:buFont typeface="Calibri"/>
              <a:buChar char="•"/>
            </a:pPr>
            <a:r>
              <a:rPr lang="en" sz="1700">
                <a:solidFill>
                  <a:schemeClr val="dk1"/>
                </a:solidFill>
                <a:latin typeface="Calibri"/>
                <a:ea typeface="Calibri"/>
                <a:cs typeface="Calibri"/>
                <a:sym typeface="Calibri"/>
              </a:rPr>
              <a:t>Sequence sensitivity </a:t>
            </a:r>
            <a:endParaRPr sz="1700">
              <a:solidFill>
                <a:schemeClr val="dk1"/>
              </a:solidFill>
              <a:latin typeface="Calibri"/>
              <a:ea typeface="Calibri"/>
              <a:cs typeface="Calibri"/>
              <a:sym typeface="Calibri"/>
            </a:endParaRPr>
          </a:p>
          <a:p>
            <a:pPr marL="914400" marR="0" lvl="1" indent="-298450" algn="l" rtl="0">
              <a:lnSpc>
                <a:spcPct val="150000"/>
              </a:lnSpc>
              <a:spcBef>
                <a:spcPts val="0"/>
              </a:spcBef>
              <a:spcAft>
                <a:spcPts val="0"/>
              </a:spcAft>
              <a:buClr>
                <a:schemeClr val="dk1"/>
              </a:buClr>
              <a:buSzPts val="1100"/>
              <a:buFont typeface="Calibri"/>
              <a:buChar char="•"/>
            </a:pPr>
            <a:r>
              <a:rPr lang="en" sz="1700">
                <a:solidFill>
                  <a:schemeClr val="dk1"/>
                </a:solidFill>
                <a:latin typeface="Calibri"/>
                <a:ea typeface="Calibri"/>
                <a:cs typeface="Calibri"/>
                <a:sym typeface="Calibri"/>
              </a:rPr>
              <a:t>Non-additive effects </a:t>
            </a:r>
            <a:endParaRPr sz="17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6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a:t>Open Questions</a:t>
            </a:r>
            <a:endParaRPr/>
          </a:p>
        </p:txBody>
      </p:sp>
      <p:sp>
        <p:nvSpPr>
          <p:cNvPr id="459" name="Google Shape;459;p6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32</a:t>
            </a:fld>
            <a:endParaRPr/>
          </a:p>
        </p:txBody>
      </p:sp>
      <p:sp>
        <p:nvSpPr>
          <p:cNvPr id="460" name="Google Shape;460;p60"/>
          <p:cNvSpPr txBox="1"/>
          <p:nvPr/>
        </p:nvSpPr>
        <p:spPr>
          <a:xfrm>
            <a:off x="628650" y="1360150"/>
            <a:ext cx="7886700" cy="3078300"/>
          </a:xfrm>
          <a:prstGeom prst="rect">
            <a:avLst/>
          </a:prstGeom>
          <a:noFill/>
          <a:ln>
            <a:noFill/>
          </a:ln>
        </p:spPr>
        <p:txBody>
          <a:bodyPr spcFirstLastPara="1" wrap="square" lIns="68575" tIns="34275" rIns="68575" bIns="34275" anchor="t" anchorCtr="0">
            <a:spAutoFit/>
          </a:bodyPr>
          <a:lstStyle/>
          <a:p>
            <a:pPr marL="0" marR="0" lvl="0" indent="0" algn="l" rtl="0">
              <a:lnSpc>
                <a:spcPct val="150000"/>
              </a:lnSpc>
              <a:spcBef>
                <a:spcPts val="0"/>
              </a:spcBef>
              <a:spcAft>
                <a:spcPts val="0"/>
              </a:spcAft>
              <a:buNone/>
            </a:pPr>
            <a:r>
              <a:rPr lang="en" sz="1700" b="1" i="1">
                <a:solidFill>
                  <a:schemeClr val="dk1"/>
                </a:solidFill>
                <a:latin typeface="Calibri"/>
                <a:ea typeface="Calibri"/>
                <a:cs typeface="Calibri"/>
                <a:sym typeface="Calibri"/>
              </a:rPr>
              <a:t>Why didn’t combining Wiener filtering with linear interpolation (Experiment 3) enhance segmentation performance beyond Wiener filtering alone (Experiment 1)?</a:t>
            </a:r>
            <a:endParaRPr sz="1700" b="1" i="1">
              <a:solidFill>
                <a:schemeClr val="dk1"/>
              </a:solidFill>
              <a:latin typeface="Calibri"/>
              <a:ea typeface="Calibri"/>
              <a:cs typeface="Calibri"/>
              <a:sym typeface="Calibri"/>
            </a:endParaRPr>
          </a:p>
          <a:p>
            <a:pPr marL="215900" lvl="0" indent="-190500" algn="l" rtl="0">
              <a:lnSpc>
                <a:spcPct val="150000"/>
              </a:lnSpc>
              <a:spcBef>
                <a:spcPts val="0"/>
              </a:spcBef>
              <a:spcAft>
                <a:spcPts val="0"/>
              </a:spcAft>
              <a:buClr>
                <a:schemeClr val="dk1"/>
              </a:buClr>
              <a:buSzPts val="1000"/>
              <a:buFont typeface="Calibri"/>
              <a:buChar char="•"/>
            </a:pPr>
            <a:r>
              <a:rPr lang="en" sz="1700">
                <a:solidFill>
                  <a:schemeClr val="dk1"/>
                </a:solidFill>
                <a:latin typeface="Calibri"/>
                <a:ea typeface="Calibri"/>
                <a:cs typeface="Calibri"/>
                <a:sym typeface="Calibri"/>
              </a:rPr>
              <a:t>Structure dependent responses</a:t>
            </a:r>
            <a:endParaRPr sz="1700">
              <a:solidFill>
                <a:schemeClr val="dk1"/>
              </a:solidFill>
              <a:latin typeface="Calibri"/>
              <a:ea typeface="Calibri"/>
              <a:cs typeface="Calibri"/>
              <a:sym typeface="Calibri"/>
            </a:endParaRPr>
          </a:p>
          <a:p>
            <a:pPr marL="914400" lvl="1" indent="-292100" algn="l" rtl="0">
              <a:lnSpc>
                <a:spcPct val="150000"/>
              </a:lnSpc>
              <a:spcBef>
                <a:spcPts val="0"/>
              </a:spcBef>
              <a:spcAft>
                <a:spcPts val="0"/>
              </a:spcAft>
              <a:buClr>
                <a:schemeClr val="dk1"/>
              </a:buClr>
              <a:buSzPts val="1000"/>
              <a:buFont typeface="Calibri"/>
              <a:buChar char="•"/>
            </a:pPr>
            <a:r>
              <a:rPr lang="en" sz="1700">
                <a:solidFill>
                  <a:schemeClr val="dk1"/>
                </a:solidFill>
                <a:latin typeface="Calibri"/>
                <a:ea typeface="Calibri"/>
                <a:cs typeface="Calibri"/>
                <a:sym typeface="Calibri"/>
              </a:rPr>
              <a:t>Different brain structures may respond uniquely to preprocessing.</a:t>
            </a:r>
            <a:endParaRPr sz="1700">
              <a:solidFill>
                <a:schemeClr val="dk1"/>
              </a:solidFill>
              <a:latin typeface="Calibri"/>
              <a:ea typeface="Calibri"/>
              <a:cs typeface="Calibri"/>
              <a:sym typeface="Calibri"/>
            </a:endParaRPr>
          </a:p>
          <a:p>
            <a:pPr marL="215900" lvl="0" indent="-190500" algn="l" rtl="0">
              <a:lnSpc>
                <a:spcPct val="150000"/>
              </a:lnSpc>
              <a:spcBef>
                <a:spcPts val="0"/>
              </a:spcBef>
              <a:spcAft>
                <a:spcPts val="0"/>
              </a:spcAft>
              <a:buClr>
                <a:schemeClr val="dk1"/>
              </a:buClr>
              <a:buSzPts val="1000"/>
              <a:buFont typeface="Calibri"/>
              <a:buChar char="•"/>
            </a:pPr>
            <a:r>
              <a:rPr lang="en" sz="1700">
                <a:solidFill>
                  <a:schemeClr val="dk1"/>
                </a:solidFill>
                <a:latin typeface="Calibri"/>
                <a:ea typeface="Calibri"/>
                <a:cs typeface="Calibri"/>
                <a:sym typeface="Calibri"/>
              </a:rPr>
              <a:t>Limitations of linear interpolation</a:t>
            </a:r>
            <a:endParaRPr sz="1700">
              <a:solidFill>
                <a:schemeClr val="dk1"/>
              </a:solidFill>
              <a:latin typeface="Calibri"/>
              <a:ea typeface="Calibri"/>
              <a:cs typeface="Calibri"/>
              <a:sym typeface="Calibri"/>
            </a:endParaRPr>
          </a:p>
          <a:p>
            <a:pPr marL="914400" lvl="1" indent="-292100" algn="l" rtl="0">
              <a:lnSpc>
                <a:spcPct val="150000"/>
              </a:lnSpc>
              <a:spcBef>
                <a:spcPts val="0"/>
              </a:spcBef>
              <a:spcAft>
                <a:spcPts val="0"/>
              </a:spcAft>
              <a:buClr>
                <a:schemeClr val="dk1"/>
              </a:buClr>
              <a:buSzPts val="1000"/>
              <a:buFont typeface="Calibri"/>
              <a:buChar char="•"/>
            </a:pPr>
            <a:r>
              <a:rPr lang="en" sz="1700">
                <a:solidFill>
                  <a:schemeClr val="dk1"/>
                </a:solidFill>
                <a:latin typeface="Calibri"/>
                <a:ea typeface="Calibri"/>
                <a:cs typeface="Calibri"/>
                <a:sym typeface="Calibri"/>
              </a:rPr>
              <a:t>Assumes a straightforward linear change between pixels</a:t>
            </a:r>
            <a:endParaRPr sz="1700">
              <a:solidFill>
                <a:schemeClr val="dk1"/>
              </a:solidFill>
              <a:latin typeface="Calibri"/>
              <a:ea typeface="Calibri"/>
              <a:cs typeface="Calibri"/>
              <a:sym typeface="Calibri"/>
            </a:endParaRPr>
          </a:p>
          <a:p>
            <a:pPr marL="215900" lvl="0" indent="-190500" algn="l" rtl="0">
              <a:lnSpc>
                <a:spcPct val="150000"/>
              </a:lnSpc>
              <a:spcBef>
                <a:spcPts val="0"/>
              </a:spcBef>
              <a:spcAft>
                <a:spcPts val="0"/>
              </a:spcAft>
              <a:buClr>
                <a:schemeClr val="dk1"/>
              </a:buClr>
              <a:buSzPts val="1000"/>
              <a:buFont typeface="Calibri"/>
              <a:buChar char="•"/>
            </a:pPr>
            <a:r>
              <a:rPr lang="en" sz="1700">
                <a:solidFill>
                  <a:schemeClr val="dk1"/>
                </a:solidFill>
                <a:latin typeface="Calibri"/>
                <a:ea typeface="Calibri"/>
                <a:cs typeface="Calibri"/>
                <a:sym typeface="Calibri"/>
              </a:rPr>
              <a:t>Potential loss of high frequency info</a:t>
            </a:r>
            <a:endParaRPr sz="1700">
              <a:solidFill>
                <a:schemeClr val="dk1"/>
              </a:solidFill>
              <a:latin typeface="Calibri"/>
              <a:ea typeface="Calibri"/>
              <a:cs typeface="Calibri"/>
              <a:sym typeface="Calibri"/>
            </a:endParaRPr>
          </a:p>
          <a:p>
            <a:pPr marL="914400" lvl="1" indent="-292100" algn="l" rtl="0">
              <a:lnSpc>
                <a:spcPct val="150000"/>
              </a:lnSpc>
              <a:spcBef>
                <a:spcPts val="0"/>
              </a:spcBef>
              <a:spcAft>
                <a:spcPts val="0"/>
              </a:spcAft>
              <a:buClr>
                <a:schemeClr val="dk1"/>
              </a:buClr>
              <a:buSzPts val="1000"/>
              <a:buFont typeface="Calibri"/>
              <a:buChar char="•"/>
            </a:pPr>
            <a:r>
              <a:rPr lang="en" sz="1700">
                <a:solidFill>
                  <a:schemeClr val="dk1"/>
                </a:solidFill>
                <a:latin typeface="Calibri"/>
                <a:ea typeface="Calibri"/>
                <a:cs typeface="Calibri"/>
                <a:sym typeface="Calibri"/>
              </a:rPr>
              <a:t>Both methods can attenuate high frequency components of the image.</a:t>
            </a:r>
            <a:endParaRPr sz="17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6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a:t>Conclusion</a:t>
            </a:r>
            <a:endParaRPr/>
          </a:p>
        </p:txBody>
      </p:sp>
      <p:sp>
        <p:nvSpPr>
          <p:cNvPr id="491" name="Google Shape;491;p6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33</a:t>
            </a:fld>
            <a:endParaRPr/>
          </a:p>
        </p:txBody>
      </p:sp>
      <p:sp>
        <p:nvSpPr>
          <p:cNvPr id="492" name="Google Shape;492;p64"/>
          <p:cNvSpPr txBox="1"/>
          <p:nvPr/>
        </p:nvSpPr>
        <p:spPr>
          <a:xfrm>
            <a:off x="628650" y="1360150"/>
            <a:ext cx="7886700" cy="3270900"/>
          </a:xfrm>
          <a:prstGeom prst="rect">
            <a:avLst/>
          </a:prstGeom>
          <a:noFill/>
          <a:ln>
            <a:noFill/>
          </a:ln>
        </p:spPr>
        <p:txBody>
          <a:bodyPr spcFirstLastPara="1" wrap="square" lIns="68575" tIns="34275" rIns="68575" bIns="34275" anchor="t" anchorCtr="0">
            <a:spAutoFit/>
          </a:bodyPr>
          <a:lstStyle/>
          <a:p>
            <a:pPr marL="215900" marR="0" lvl="0" indent="-190500" algn="l" rtl="0">
              <a:spcBef>
                <a:spcPts val="0"/>
              </a:spcBef>
              <a:spcAft>
                <a:spcPts val="0"/>
              </a:spcAft>
              <a:buClr>
                <a:schemeClr val="dk1"/>
              </a:buClr>
              <a:buSzPts val="1000"/>
              <a:buFont typeface="Calibri"/>
              <a:buChar char="•"/>
            </a:pPr>
            <a:r>
              <a:rPr lang="en" sz="1600" b="1" i="1">
                <a:solidFill>
                  <a:schemeClr val="dk1"/>
                </a:solidFill>
                <a:latin typeface="Calibri"/>
                <a:ea typeface="Calibri"/>
                <a:cs typeface="Calibri"/>
                <a:sym typeface="Calibri"/>
              </a:rPr>
              <a:t>Hypothesis: Combining denoising and resampling methods leads to additive improvements in segmentation performance over using each method individually.</a:t>
            </a:r>
            <a:endParaRPr sz="1600" b="1" i="1">
              <a:solidFill>
                <a:schemeClr val="dk1"/>
              </a:solidFill>
              <a:latin typeface="Calibri"/>
              <a:ea typeface="Calibri"/>
              <a:cs typeface="Calibri"/>
              <a:sym typeface="Calibri"/>
            </a:endParaRPr>
          </a:p>
          <a:p>
            <a:pPr marL="215900" marR="0" lvl="0" indent="-190500" algn="l" rtl="0">
              <a:spcBef>
                <a:spcPts val="0"/>
              </a:spcBef>
              <a:spcAft>
                <a:spcPts val="0"/>
              </a:spcAft>
              <a:buClr>
                <a:schemeClr val="dk1"/>
              </a:buClr>
              <a:buSzPts val="1000"/>
              <a:buFont typeface="Calibri"/>
              <a:buChar char="•"/>
            </a:pPr>
            <a:r>
              <a:rPr lang="en" sz="1600">
                <a:solidFill>
                  <a:schemeClr val="dk1"/>
                </a:solidFill>
                <a:latin typeface="Calibri"/>
                <a:ea typeface="Calibri"/>
                <a:cs typeface="Calibri"/>
                <a:sym typeface="Calibri"/>
              </a:rPr>
              <a:t>Summary of Findings: </a:t>
            </a:r>
            <a:endParaRPr sz="1600">
              <a:solidFill>
                <a:schemeClr val="dk1"/>
              </a:solidFill>
              <a:latin typeface="Calibri"/>
              <a:ea typeface="Calibri"/>
              <a:cs typeface="Calibri"/>
              <a:sym typeface="Calibri"/>
            </a:endParaRPr>
          </a:p>
          <a:p>
            <a:pPr marL="914400" marR="0" lvl="1" indent="-292100" algn="l" rtl="0">
              <a:spcBef>
                <a:spcPts val="0"/>
              </a:spcBef>
              <a:spcAft>
                <a:spcPts val="0"/>
              </a:spcAft>
              <a:buClr>
                <a:schemeClr val="dk1"/>
              </a:buClr>
              <a:buSzPts val="1000"/>
              <a:buFont typeface="Calibri"/>
              <a:buChar char="•"/>
            </a:pPr>
            <a:r>
              <a:rPr lang="en" sz="1600">
                <a:solidFill>
                  <a:schemeClr val="dk1"/>
                </a:solidFill>
                <a:latin typeface="Calibri"/>
                <a:ea typeface="Calibri"/>
                <a:cs typeface="Calibri"/>
                <a:sym typeface="Calibri"/>
              </a:rPr>
              <a:t>Dice Scores: Denoising alone produced the highest Dice across all brain structures.</a:t>
            </a:r>
            <a:endParaRPr sz="1600">
              <a:solidFill>
                <a:schemeClr val="dk1"/>
              </a:solidFill>
              <a:latin typeface="Calibri"/>
              <a:ea typeface="Calibri"/>
              <a:cs typeface="Calibri"/>
              <a:sym typeface="Calibri"/>
            </a:endParaRPr>
          </a:p>
          <a:p>
            <a:pPr marL="914400" marR="0" lvl="1" indent="-292100" algn="l" rtl="0">
              <a:spcBef>
                <a:spcPts val="0"/>
              </a:spcBef>
              <a:spcAft>
                <a:spcPts val="0"/>
              </a:spcAft>
              <a:buClr>
                <a:schemeClr val="dk1"/>
              </a:buClr>
              <a:buSzPts val="1000"/>
              <a:buFont typeface="Calibri"/>
              <a:buChar char="•"/>
            </a:pPr>
            <a:r>
              <a:rPr lang="en" sz="1600">
                <a:solidFill>
                  <a:schemeClr val="dk1"/>
                </a:solidFill>
                <a:latin typeface="Calibri"/>
                <a:ea typeface="Calibri"/>
                <a:cs typeface="Calibri"/>
                <a:sym typeface="Calibri"/>
              </a:rPr>
              <a:t>Hausdorff Distances: The Wiener denoised dataset shows lower (i.e., better) Hausdorff distance compared to the other two datasets.</a:t>
            </a:r>
            <a:endParaRPr sz="1600">
              <a:solidFill>
                <a:schemeClr val="dk1"/>
              </a:solidFill>
              <a:latin typeface="Calibri"/>
              <a:ea typeface="Calibri"/>
              <a:cs typeface="Calibri"/>
              <a:sym typeface="Calibri"/>
            </a:endParaRPr>
          </a:p>
          <a:p>
            <a:pPr marL="215900" marR="0" lvl="0" indent="-190500" algn="l" rtl="0">
              <a:spcBef>
                <a:spcPts val="0"/>
              </a:spcBef>
              <a:spcAft>
                <a:spcPts val="0"/>
              </a:spcAft>
              <a:buClr>
                <a:schemeClr val="dk1"/>
              </a:buClr>
              <a:buSzPts val="1000"/>
              <a:buFont typeface="Calibri"/>
              <a:buChar char="•"/>
            </a:pPr>
            <a:r>
              <a:rPr lang="en" sz="1600">
                <a:solidFill>
                  <a:schemeClr val="dk1"/>
                </a:solidFill>
                <a:latin typeface="Calibri"/>
                <a:ea typeface="Calibri"/>
                <a:cs typeface="Calibri"/>
                <a:sym typeface="Calibri"/>
              </a:rPr>
              <a:t>Conclusion: </a:t>
            </a:r>
            <a:endParaRPr sz="1600">
              <a:solidFill>
                <a:schemeClr val="dk1"/>
              </a:solidFill>
              <a:latin typeface="Calibri"/>
              <a:ea typeface="Calibri"/>
              <a:cs typeface="Calibri"/>
              <a:sym typeface="Calibri"/>
            </a:endParaRPr>
          </a:p>
          <a:p>
            <a:pPr marL="914400" marR="0" lvl="1" indent="-292100" algn="l" rtl="0">
              <a:spcBef>
                <a:spcPts val="0"/>
              </a:spcBef>
              <a:spcAft>
                <a:spcPts val="0"/>
              </a:spcAft>
              <a:buClr>
                <a:schemeClr val="dk1"/>
              </a:buClr>
              <a:buSzPts val="1000"/>
              <a:buFont typeface="Calibri"/>
              <a:buChar char="•"/>
            </a:pPr>
            <a:r>
              <a:rPr lang="en" sz="1600">
                <a:solidFill>
                  <a:schemeClr val="dk1"/>
                </a:solidFill>
                <a:latin typeface="Calibri"/>
                <a:ea typeface="Calibri"/>
                <a:cs typeface="Calibri"/>
                <a:sym typeface="Calibri"/>
              </a:rPr>
              <a:t>The data do not support the hypothesis of additive improvements.</a:t>
            </a:r>
            <a:endParaRPr sz="1600">
              <a:solidFill>
                <a:schemeClr val="dk1"/>
              </a:solidFill>
              <a:latin typeface="Calibri"/>
              <a:ea typeface="Calibri"/>
              <a:cs typeface="Calibri"/>
              <a:sym typeface="Calibri"/>
            </a:endParaRPr>
          </a:p>
          <a:p>
            <a:pPr marL="914400" marR="0" lvl="1" indent="-292100" algn="l" rtl="0">
              <a:spcBef>
                <a:spcPts val="0"/>
              </a:spcBef>
              <a:spcAft>
                <a:spcPts val="0"/>
              </a:spcAft>
              <a:buClr>
                <a:schemeClr val="dk1"/>
              </a:buClr>
              <a:buSzPts val="1000"/>
              <a:buFont typeface="Calibri"/>
              <a:buChar char="•"/>
            </a:pPr>
            <a:r>
              <a:rPr lang="en" sz="1600">
                <a:solidFill>
                  <a:schemeClr val="dk1"/>
                </a:solidFill>
                <a:latin typeface="Calibri"/>
                <a:ea typeface="Calibri"/>
                <a:cs typeface="Calibri"/>
                <a:sym typeface="Calibri"/>
              </a:rPr>
              <a:t>The best segmentation performance (highest Dice, lowest Hausdorff) was achieved by Wiener denoising alone</a:t>
            </a:r>
            <a:endParaRPr sz="1600">
              <a:solidFill>
                <a:schemeClr val="dk1"/>
              </a:solidFill>
              <a:latin typeface="Calibri"/>
              <a:ea typeface="Calibri"/>
              <a:cs typeface="Calibri"/>
              <a:sym typeface="Calibri"/>
            </a:endParaRPr>
          </a:p>
          <a:p>
            <a:pPr marL="914400" marR="0" lvl="1" indent="-292100" algn="l" rtl="0">
              <a:spcBef>
                <a:spcPts val="0"/>
              </a:spcBef>
              <a:spcAft>
                <a:spcPts val="0"/>
              </a:spcAft>
              <a:buClr>
                <a:schemeClr val="dk1"/>
              </a:buClr>
              <a:buSzPts val="1000"/>
              <a:buFont typeface="Calibri"/>
              <a:buChar char="•"/>
            </a:pPr>
            <a:r>
              <a:rPr lang="en" sz="1600" b="1">
                <a:solidFill>
                  <a:schemeClr val="dk1"/>
                </a:solidFill>
                <a:latin typeface="Calibri"/>
                <a:ea typeface="Calibri"/>
                <a:cs typeface="Calibri"/>
                <a:sym typeface="Calibri"/>
              </a:rPr>
              <a:t>Hypothesis currently disproved. </a:t>
            </a:r>
            <a:endParaRPr sz="1600" b="1">
              <a:solidFill>
                <a:schemeClr val="dk1"/>
              </a:solidFill>
              <a:latin typeface="Calibri"/>
              <a:ea typeface="Calibri"/>
              <a:cs typeface="Calibri"/>
              <a:sym typeface="Calibri"/>
            </a:endParaRPr>
          </a:p>
          <a:p>
            <a:pPr marL="0" marR="0" lvl="0" indent="0" algn="l" rtl="0">
              <a:spcBef>
                <a:spcPts val="0"/>
              </a:spcBef>
              <a:spcAft>
                <a:spcPts val="0"/>
              </a:spcAft>
              <a:buNone/>
            </a:pPr>
            <a:r>
              <a:rPr lang="en" sz="1600" b="1" i="1">
                <a:solidFill>
                  <a:schemeClr val="dk1"/>
                </a:solidFill>
                <a:latin typeface="Calibri"/>
                <a:ea typeface="Calibri"/>
                <a:cs typeface="Calibri"/>
                <a:sym typeface="Calibri"/>
              </a:rPr>
              <a:t>Main takeaway: Careful consideration must be given to the sequence and combination of preprocessing steps in medical image analysis pipelines.</a:t>
            </a:r>
            <a:endParaRPr sz="1600" b="1" i="1">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6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34</a:t>
            </a:fld>
            <a:endParaRPr/>
          </a:p>
        </p:txBody>
      </p:sp>
      <p:pic>
        <p:nvPicPr>
          <p:cNvPr id="507" name="Google Shape;507;p66" descr="Icon&#10;&#10;Description automatically generated"/>
          <p:cNvPicPr preferRelativeResize="0"/>
          <p:nvPr/>
        </p:nvPicPr>
        <p:blipFill rotWithShape="1">
          <a:blip r:embed="rId3">
            <a:alphaModFix/>
          </a:blip>
          <a:srcRect l="12537" t="12235" r="10320" b="7133"/>
          <a:stretch/>
        </p:blipFill>
        <p:spPr>
          <a:xfrm>
            <a:off x="2686051" y="529292"/>
            <a:ext cx="3704252" cy="423797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67"/>
          <p:cNvSpPr txBox="1">
            <a:spLocks noGrp="1"/>
          </p:cNvSpPr>
          <p:nvPr>
            <p:ph type="title"/>
          </p:nvPr>
        </p:nvSpPr>
        <p:spPr>
          <a:xfrm>
            <a:off x="623900" y="1671876"/>
            <a:ext cx="7886700" cy="17499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b="1">
                <a:latin typeface="Open Sans"/>
                <a:ea typeface="Open Sans"/>
                <a:cs typeface="Open Sans"/>
                <a:sym typeface="Open Sans"/>
              </a:rPr>
              <a:t>Supplementary Deck</a:t>
            </a:r>
            <a:endParaRPr b="1">
              <a:latin typeface="Open Sans"/>
              <a:ea typeface="Open Sans"/>
              <a:cs typeface="Open Sans"/>
              <a:sym typeface="Open Sans"/>
            </a:endParaRPr>
          </a:p>
          <a:p>
            <a:pPr marL="0" lvl="0" indent="0" algn="ctr" rtl="0">
              <a:spcBef>
                <a:spcPts val="0"/>
              </a:spcBef>
              <a:spcAft>
                <a:spcPts val="0"/>
              </a:spcAft>
              <a:buNone/>
            </a:pPr>
            <a:r>
              <a:rPr lang="en" sz="3700">
                <a:latin typeface="Open Sans"/>
                <a:ea typeface="Open Sans"/>
                <a:cs typeface="Open Sans"/>
                <a:sym typeface="Open Sans"/>
              </a:rPr>
              <a:t>Discussion Questions</a:t>
            </a:r>
            <a:endParaRPr sz="3700">
              <a:latin typeface="Open Sans"/>
              <a:ea typeface="Open Sans"/>
              <a:cs typeface="Open Sans"/>
              <a:sym typeface="Open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6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sz="2400"/>
              <a:t>Selection of Preprocessing Techniques</a:t>
            </a:r>
            <a:endParaRPr sz="2400"/>
          </a:p>
        </p:txBody>
      </p:sp>
      <p:sp>
        <p:nvSpPr>
          <p:cNvPr id="519" name="Google Shape;519;p6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36</a:t>
            </a:fld>
            <a:endParaRPr/>
          </a:p>
        </p:txBody>
      </p:sp>
      <p:sp>
        <p:nvSpPr>
          <p:cNvPr id="520" name="Google Shape;520;p68"/>
          <p:cNvSpPr txBox="1"/>
          <p:nvPr/>
        </p:nvSpPr>
        <p:spPr>
          <a:xfrm>
            <a:off x="628650" y="1268027"/>
            <a:ext cx="7886700" cy="3224700"/>
          </a:xfrm>
          <a:prstGeom prst="rect">
            <a:avLst/>
          </a:prstGeom>
          <a:noFill/>
          <a:ln>
            <a:noFill/>
          </a:ln>
        </p:spPr>
        <p:txBody>
          <a:bodyPr spcFirstLastPara="1" wrap="square" lIns="68575" tIns="34275" rIns="68575" bIns="34275" anchor="ctr" anchorCtr="0">
            <a:noAutofit/>
          </a:bodyPr>
          <a:lstStyle/>
          <a:p>
            <a:pPr marL="0" marR="0" lvl="0" indent="0" algn="l" rtl="0">
              <a:lnSpc>
                <a:spcPct val="115000"/>
              </a:lnSpc>
              <a:spcBef>
                <a:spcPts val="0"/>
              </a:spcBef>
              <a:spcAft>
                <a:spcPts val="0"/>
              </a:spcAft>
              <a:buNone/>
            </a:pPr>
            <a:r>
              <a:rPr lang="en" sz="1800" b="1" i="1">
                <a:solidFill>
                  <a:schemeClr val="dk1"/>
                </a:solidFill>
                <a:latin typeface="Calibri"/>
                <a:ea typeface="Calibri"/>
                <a:cs typeface="Calibri"/>
                <a:sym typeface="Calibri"/>
              </a:rPr>
              <a:t>What is the Wiener Filter?</a:t>
            </a:r>
            <a:endParaRPr sz="1800" b="1" i="1">
              <a:solidFill>
                <a:schemeClr val="dk1"/>
              </a:solidFill>
              <a:latin typeface="Calibri"/>
              <a:ea typeface="Calibri"/>
              <a:cs typeface="Calibri"/>
              <a:sym typeface="Calibri"/>
            </a:endParaRPr>
          </a:p>
          <a:p>
            <a:pPr marL="215900" marR="0" lvl="0" indent="-222250" algn="l" rtl="0">
              <a:lnSpc>
                <a:spcPct val="115000"/>
              </a:lnSpc>
              <a:spcBef>
                <a:spcPts val="0"/>
              </a:spcBef>
              <a:spcAft>
                <a:spcPts val="0"/>
              </a:spcAft>
              <a:buClr>
                <a:schemeClr val="dk1"/>
              </a:buClr>
              <a:buSzPts val="1500"/>
              <a:buFont typeface="Calibri"/>
              <a:buChar char="•"/>
            </a:pPr>
            <a:r>
              <a:rPr lang="en" sz="1800">
                <a:solidFill>
                  <a:schemeClr val="dk1"/>
                </a:solidFill>
                <a:latin typeface="Calibri"/>
                <a:ea typeface="Calibri"/>
                <a:cs typeface="Calibri"/>
                <a:sym typeface="Calibri"/>
              </a:rPr>
              <a:t>The Wiener filter is a statistical approach used to reduce noise in images by minimizing the mean square error between the estimated and true signal.</a:t>
            </a:r>
            <a:endParaRPr sz="1800">
              <a:solidFill>
                <a:schemeClr val="dk1"/>
              </a:solidFill>
              <a:latin typeface="Calibri"/>
              <a:ea typeface="Calibri"/>
              <a:cs typeface="Calibri"/>
              <a:sym typeface="Calibri"/>
            </a:endParaRPr>
          </a:p>
          <a:p>
            <a:pPr marL="215900" marR="0" lvl="0" indent="-222250" algn="l" rtl="0">
              <a:lnSpc>
                <a:spcPct val="115000"/>
              </a:lnSpc>
              <a:spcBef>
                <a:spcPts val="0"/>
              </a:spcBef>
              <a:spcAft>
                <a:spcPts val="0"/>
              </a:spcAft>
              <a:buClr>
                <a:schemeClr val="dk1"/>
              </a:buClr>
              <a:buSzPts val="1500"/>
              <a:buFont typeface="Calibri"/>
              <a:buChar char="•"/>
            </a:pPr>
            <a:r>
              <a:rPr lang="en" sz="1800">
                <a:solidFill>
                  <a:schemeClr val="dk1"/>
                </a:solidFill>
                <a:latin typeface="Calibri"/>
                <a:ea typeface="Calibri"/>
                <a:cs typeface="Calibri"/>
                <a:sym typeface="Calibri"/>
              </a:rPr>
              <a:t>It operates by adapting to the local image variance: </a:t>
            </a:r>
            <a:endParaRPr sz="1800">
              <a:solidFill>
                <a:schemeClr val="dk1"/>
              </a:solidFill>
              <a:latin typeface="Calibri"/>
              <a:ea typeface="Calibri"/>
              <a:cs typeface="Calibri"/>
              <a:sym typeface="Calibri"/>
            </a:endParaRPr>
          </a:p>
          <a:p>
            <a:pPr marL="914400" marR="0" lvl="1" indent="-323850" algn="l" rtl="0">
              <a:lnSpc>
                <a:spcPct val="115000"/>
              </a:lnSpc>
              <a:spcBef>
                <a:spcPts val="0"/>
              </a:spcBef>
              <a:spcAft>
                <a:spcPts val="0"/>
              </a:spcAft>
              <a:buClr>
                <a:schemeClr val="dk1"/>
              </a:buClr>
              <a:buSzPts val="1500"/>
              <a:buFont typeface="Calibri"/>
              <a:buChar char="•"/>
            </a:pPr>
            <a:r>
              <a:rPr lang="en" sz="1800">
                <a:solidFill>
                  <a:schemeClr val="dk1"/>
                </a:solidFill>
                <a:latin typeface="Calibri"/>
                <a:ea typeface="Calibri"/>
                <a:cs typeface="Calibri"/>
                <a:sym typeface="Calibri"/>
              </a:rPr>
              <a:t>In areas with high variance (e.g., edges), the filter performs less smoothing to preserve details. </a:t>
            </a:r>
            <a:endParaRPr sz="1800">
              <a:solidFill>
                <a:schemeClr val="dk1"/>
              </a:solidFill>
              <a:latin typeface="Calibri"/>
              <a:ea typeface="Calibri"/>
              <a:cs typeface="Calibri"/>
              <a:sym typeface="Calibri"/>
            </a:endParaRPr>
          </a:p>
          <a:p>
            <a:pPr marL="914400" marR="0" lvl="1" indent="-323850" algn="l" rtl="0">
              <a:lnSpc>
                <a:spcPct val="115000"/>
              </a:lnSpc>
              <a:spcBef>
                <a:spcPts val="0"/>
              </a:spcBef>
              <a:spcAft>
                <a:spcPts val="0"/>
              </a:spcAft>
              <a:buClr>
                <a:schemeClr val="dk1"/>
              </a:buClr>
              <a:buSzPts val="1500"/>
              <a:buFont typeface="Calibri"/>
              <a:buChar char="•"/>
            </a:pPr>
            <a:r>
              <a:rPr lang="en" sz="1800">
                <a:solidFill>
                  <a:schemeClr val="dk1"/>
                </a:solidFill>
                <a:latin typeface="Calibri"/>
                <a:ea typeface="Calibri"/>
                <a:cs typeface="Calibri"/>
                <a:sym typeface="Calibri"/>
              </a:rPr>
              <a:t>In regions with low variance (e.g., smooth areas), it applies more smoothing to effectively suppress noise. </a:t>
            </a:r>
            <a:endParaRPr sz="1800">
              <a:solidFill>
                <a:schemeClr val="dk1"/>
              </a:solidFill>
              <a:latin typeface="Calibri"/>
              <a:ea typeface="Calibri"/>
              <a:cs typeface="Calibri"/>
              <a:sym typeface="Calibri"/>
            </a:endParaRPr>
          </a:p>
          <a:p>
            <a:pPr marL="215900" marR="0" lvl="0" indent="-222250" algn="l" rtl="0">
              <a:lnSpc>
                <a:spcPct val="115000"/>
              </a:lnSpc>
              <a:spcBef>
                <a:spcPts val="0"/>
              </a:spcBef>
              <a:spcAft>
                <a:spcPts val="0"/>
              </a:spcAft>
              <a:buClr>
                <a:schemeClr val="dk1"/>
              </a:buClr>
              <a:buSzPts val="1500"/>
              <a:buFont typeface="Calibri"/>
              <a:buChar char="•"/>
            </a:pPr>
            <a:r>
              <a:rPr lang="en" sz="1800">
                <a:solidFill>
                  <a:schemeClr val="dk1"/>
                </a:solidFill>
                <a:latin typeface="Calibri"/>
                <a:ea typeface="Calibri"/>
                <a:cs typeface="Calibri"/>
                <a:sym typeface="Calibri"/>
              </a:rPr>
              <a:t>This adaptability makes the Wiener filter particularly effective in maintaining image clarity while reducing noise</a:t>
            </a:r>
            <a:endParaRPr sz="18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6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sz="2400"/>
              <a:t>Selection of Preprocessing Techniques</a:t>
            </a:r>
            <a:endParaRPr sz="2400"/>
          </a:p>
        </p:txBody>
      </p:sp>
      <p:sp>
        <p:nvSpPr>
          <p:cNvPr id="527" name="Google Shape;527;p6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37</a:t>
            </a:fld>
            <a:endParaRPr/>
          </a:p>
        </p:txBody>
      </p:sp>
      <p:sp>
        <p:nvSpPr>
          <p:cNvPr id="528" name="Google Shape;528;p69"/>
          <p:cNvSpPr txBox="1"/>
          <p:nvPr/>
        </p:nvSpPr>
        <p:spPr>
          <a:xfrm>
            <a:off x="628650" y="1268027"/>
            <a:ext cx="7886700" cy="3224700"/>
          </a:xfrm>
          <a:prstGeom prst="rect">
            <a:avLst/>
          </a:prstGeom>
          <a:noFill/>
          <a:ln>
            <a:noFill/>
          </a:ln>
        </p:spPr>
        <p:txBody>
          <a:bodyPr spcFirstLastPara="1" wrap="square" lIns="68575" tIns="34275" rIns="68575" bIns="34275" anchor="ctr" anchorCtr="0">
            <a:noAutofit/>
          </a:bodyPr>
          <a:lstStyle/>
          <a:p>
            <a:pPr marL="0" marR="0" lvl="0" indent="0" algn="l" rtl="0">
              <a:lnSpc>
                <a:spcPct val="115000"/>
              </a:lnSpc>
              <a:spcBef>
                <a:spcPts val="0"/>
              </a:spcBef>
              <a:spcAft>
                <a:spcPts val="0"/>
              </a:spcAft>
              <a:buNone/>
            </a:pPr>
            <a:r>
              <a:rPr lang="en" sz="1800" b="1" i="1">
                <a:solidFill>
                  <a:schemeClr val="dk1"/>
                </a:solidFill>
                <a:latin typeface="Calibri"/>
                <a:ea typeface="Calibri"/>
                <a:cs typeface="Calibri"/>
                <a:sym typeface="Calibri"/>
              </a:rPr>
              <a:t>Why did we choose Wiener filtering for denoising?</a:t>
            </a:r>
            <a:endParaRPr sz="1800" b="1" i="1">
              <a:solidFill>
                <a:schemeClr val="dk1"/>
              </a:solidFill>
              <a:latin typeface="Calibri"/>
              <a:ea typeface="Calibri"/>
              <a:cs typeface="Calibri"/>
              <a:sym typeface="Calibri"/>
            </a:endParaRPr>
          </a:p>
          <a:p>
            <a:pPr marL="215900" marR="0" lvl="0" indent="-222250" algn="l" rtl="0">
              <a:lnSpc>
                <a:spcPct val="115000"/>
              </a:lnSpc>
              <a:spcBef>
                <a:spcPts val="0"/>
              </a:spcBef>
              <a:spcAft>
                <a:spcPts val="0"/>
              </a:spcAft>
              <a:buClr>
                <a:schemeClr val="dk1"/>
              </a:buClr>
              <a:buSzPts val="1500"/>
              <a:buFont typeface="Calibri"/>
              <a:buChar char="•"/>
            </a:pPr>
            <a:r>
              <a:rPr lang="en" sz="1800">
                <a:solidFill>
                  <a:schemeClr val="dk1"/>
                </a:solidFill>
                <a:latin typeface="Calibri"/>
                <a:ea typeface="Calibri"/>
                <a:cs typeface="Calibri"/>
                <a:sym typeface="Calibri"/>
              </a:rPr>
              <a:t>We selected the Wiener filter due to its effectiveness in reducing noise while preserving important image details. </a:t>
            </a:r>
            <a:endParaRPr sz="1800">
              <a:solidFill>
                <a:schemeClr val="dk1"/>
              </a:solidFill>
              <a:latin typeface="Calibri"/>
              <a:ea typeface="Calibri"/>
              <a:cs typeface="Calibri"/>
              <a:sym typeface="Calibri"/>
            </a:endParaRPr>
          </a:p>
          <a:p>
            <a:pPr marL="215900" marR="0" lvl="0" indent="-222250" algn="l" rtl="0">
              <a:lnSpc>
                <a:spcPct val="115000"/>
              </a:lnSpc>
              <a:spcBef>
                <a:spcPts val="0"/>
              </a:spcBef>
              <a:spcAft>
                <a:spcPts val="0"/>
              </a:spcAft>
              <a:buClr>
                <a:schemeClr val="dk1"/>
              </a:buClr>
              <a:buSzPts val="1500"/>
              <a:buFont typeface="Calibri"/>
              <a:buChar char="•"/>
            </a:pPr>
            <a:r>
              <a:rPr lang="en" sz="1800">
                <a:solidFill>
                  <a:schemeClr val="dk1"/>
                </a:solidFill>
                <a:latin typeface="Calibri"/>
                <a:ea typeface="Calibri"/>
                <a:cs typeface="Calibri"/>
                <a:sym typeface="Calibri"/>
              </a:rPr>
              <a:t>The Wiener filter adapts to the local image variance, performing more smoothing in areas with low variance (i.e., less detail) and less smoothing in areas with high variance (i.e., edges and details). </a:t>
            </a:r>
            <a:endParaRPr sz="1800">
              <a:solidFill>
                <a:schemeClr val="dk1"/>
              </a:solidFill>
              <a:latin typeface="Calibri"/>
              <a:ea typeface="Calibri"/>
              <a:cs typeface="Calibri"/>
              <a:sym typeface="Calibri"/>
            </a:endParaRPr>
          </a:p>
          <a:p>
            <a:pPr marL="215900" marR="0" lvl="0" indent="-222250" algn="l" rtl="0">
              <a:lnSpc>
                <a:spcPct val="115000"/>
              </a:lnSpc>
              <a:spcBef>
                <a:spcPts val="0"/>
              </a:spcBef>
              <a:spcAft>
                <a:spcPts val="0"/>
              </a:spcAft>
              <a:buClr>
                <a:schemeClr val="dk1"/>
              </a:buClr>
              <a:buSzPts val="1500"/>
              <a:buFont typeface="Calibri"/>
              <a:buChar char="•"/>
            </a:pPr>
            <a:r>
              <a:rPr lang="en" sz="1800">
                <a:solidFill>
                  <a:schemeClr val="dk1"/>
                </a:solidFill>
                <a:latin typeface="Calibri"/>
                <a:ea typeface="Calibri"/>
                <a:cs typeface="Calibri"/>
                <a:sym typeface="Calibri"/>
              </a:rPr>
              <a:t>This adaptability makes it suitable for medical images, which require noise reduction without compromising critical anatomical structures.</a:t>
            </a:r>
            <a:endParaRPr sz="18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7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sz="2400"/>
              <a:t>Selection of Preprocessing Techniques</a:t>
            </a:r>
            <a:endParaRPr sz="2400"/>
          </a:p>
        </p:txBody>
      </p:sp>
      <p:sp>
        <p:nvSpPr>
          <p:cNvPr id="535" name="Google Shape;535;p7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38</a:t>
            </a:fld>
            <a:endParaRPr/>
          </a:p>
        </p:txBody>
      </p:sp>
      <p:sp>
        <p:nvSpPr>
          <p:cNvPr id="536" name="Google Shape;536;p70"/>
          <p:cNvSpPr txBox="1"/>
          <p:nvPr/>
        </p:nvSpPr>
        <p:spPr>
          <a:xfrm>
            <a:off x="628650" y="1268029"/>
            <a:ext cx="7886700" cy="3310200"/>
          </a:xfrm>
          <a:prstGeom prst="rect">
            <a:avLst/>
          </a:prstGeom>
          <a:noFill/>
          <a:ln>
            <a:noFill/>
          </a:ln>
        </p:spPr>
        <p:txBody>
          <a:bodyPr spcFirstLastPara="1" wrap="square" lIns="68575" tIns="34275" rIns="68575" bIns="34275" anchor="ctr" anchorCtr="0">
            <a:noAutofit/>
          </a:bodyPr>
          <a:lstStyle/>
          <a:p>
            <a:pPr marL="0" lvl="0" indent="0" algn="l" rtl="0">
              <a:lnSpc>
                <a:spcPct val="115000"/>
              </a:lnSpc>
              <a:spcBef>
                <a:spcPts val="0"/>
              </a:spcBef>
              <a:spcAft>
                <a:spcPts val="0"/>
              </a:spcAft>
              <a:buNone/>
            </a:pPr>
            <a:r>
              <a:rPr lang="en" sz="1900" b="1" i="1">
                <a:solidFill>
                  <a:schemeClr val="dk1"/>
                </a:solidFill>
                <a:latin typeface="Calibri"/>
                <a:ea typeface="Calibri"/>
                <a:cs typeface="Calibri"/>
                <a:sym typeface="Calibri"/>
              </a:rPr>
              <a:t>What is linear interpolation?</a:t>
            </a:r>
            <a:endParaRPr sz="1900" b="1" i="1">
              <a:solidFill>
                <a:schemeClr val="dk1"/>
              </a:solidFill>
              <a:latin typeface="Calibri"/>
              <a:ea typeface="Calibri"/>
              <a:cs typeface="Calibri"/>
              <a:sym typeface="Calibri"/>
            </a:endParaRPr>
          </a:p>
          <a:p>
            <a:pPr marL="457200" lvl="0" indent="-330200" algn="l" rtl="0">
              <a:lnSpc>
                <a:spcPct val="115000"/>
              </a:lnSpc>
              <a:spcBef>
                <a:spcPts val="0"/>
              </a:spcBef>
              <a:spcAft>
                <a:spcPts val="0"/>
              </a:spcAft>
              <a:buClr>
                <a:schemeClr val="dk1"/>
              </a:buClr>
              <a:buSzPts val="1600"/>
              <a:buFont typeface="Calibri"/>
              <a:buChar char="•"/>
            </a:pPr>
            <a:r>
              <a:rPr lang="en" sz="1900">
                <a:solidFill>
                  <a:schemeClr val="dk1"/>
                </a:solidFill>
                <a:latin typeface="Calibri"/>
                <a:ea typeface="Calibri"/>
                <a:cs typeface="Calibri"/>
                <a:sym typeface="Calibri"/>
              </a:rPr>
              <a:t>It is a method used to estimate new pixel values when resizing images. </a:t>
            </a:r>
            <a:endParaRPr sz="1900">
              <a:solidFill>
                <a:schemeClr val="dk1"/>
              </a:solidFill>
              <a:latin typeface="Calibri"/>
              <a:ea typeface="Calibri"/>
              <a:cs typeface="Calibri"/>
              <a:sym typeface="Calibri"/>
            </a:endParaRPr>
          </a:p>
          <a:p>
            <a:pPr marL="457200" lvl="0" indent="-330200" algn="l" rtl="0">
              <a:lnSpc>
                <a:spcPct val="115000"/>
              </a:lnSpc>
              <a:spcBef>
                <a:spcPts val="0"/>
              </a:spcBef>
              <a:spcAft>
                <a:spcPts val="0"/>
              </a:spcAft>
              <a:buClr>
                <a:schemeClr val="dk1"/>
              </a:buClr>
              <a:buSzPts val="1600"/>
              <a:buFont typeface="Calibri"/>
              <a:buChar char="•"/>
            </a:pPr>
            <a:r>
              <a:rPr lang="en" sz="1900">
                <a:solidFill>
                  <a:schemeClr val="dk1"/>
                </a:solidFill>
                <a:latin typeface="Calibri"/>
                <a:ea typeface="Calibri"/>
                <a:cs typeface="Calibri"/>
                <a:sym typeface="Calibri"/>
              </a:rPr>
              <a:t>It calculates the value of a new pixel based on a weighted average of the nearest neighboring pixels. </a:t>
            </a:r>
            <a:endParaRPr sz="1900">
              <a:solidFill>
                <a:schemeClr val="dk1"/>
              </a:solidFill>
              <a:latin typeface="Calibri"/>
              <a:ea typeface="Calibri"/>
              <a:cs typeface="Calibri"/>
              <a:sym typeface="Calibri"/>
            </a:endParaRPr>
          </a:p>
          <a:p>
            <a:pPr marL="457200" lvl="0" indent="-330200" algn="l" rtl="0">
              <a:lnSpc>
                <a:spcPct val="115000"/>
              </a:lnSpc>
              <a:spcBef>
                <a:spcPts val="0"/>
              </a:spcBef>
              <a:spcAft>
                <a:spcPts val="0"/>
              </a:spcAft>
              <a:buClr>
                <a:schemeClr val="dk1"/>
              </a:buClr>
              <a:buSzPts val="1600"/>
              <a:buFont typeface="Calibri"/>
              <a:buChar char="•"/>
            </a:pPr>
            <a:r>
              <a:rPr lang="en" sz="1900">
                <a:solidFill>
                  <a:schemeClr val="dk1"/>
                </a:solidFill>
                <a:latin typeface="Calibri"/>
                <a:ea typeface="Calibri"/>
                <a:cs typeface="Calibri"/>
                <a:sym typeface="Calibri"/>
              </a:rPr>
              <a:t>Specifically, for a point between two known pixel values, linear interpolation assumes that the point lies on the straight line connecting the two known values. </a:t>
            </a:r>
            <a:endParaRPr sz="1900">
              <a:solidFill>
                <a:schemeClr val="dk1"/>
              </a:solidFill>
              <a:latin typeface="Calibri"/>
              <a:ea typeface="Calibri"/>
              <a:cs typeface="Calibri"/>
              <a:sym typeface="Calibri"/>
            </a:endParaRPr>
          </a:p>
          <a:p>
            <a:pPr marL="457200" lvl="0" indent="-330200" algn="l" rtl="0">
              <a:lnSpc>
                <a:spcPct val="115000"/>
              </a:lnSpc>
              <a:spcBef>
                <a:spcPts val="0"/>
              </a:spcBef>
              <a:spcAft>
                <a:spcPts val="0"/>
              </a:spcAft>
              <a:buClr>
                <a:schemeClr val="dk1"/>
              </a:buClr>
              <a:buSzPts val="1600"/>
              <a:buFont typeface="Calibri"/>
              <a:buChar char="•"/>
            </a:pPr>
            <a:r>
              <a:rPr lang="en" sz="1900">
                <a:solidFill>
                  <a:schemeClr val="dk1"/>
                </a:solidFill>
                <a:latin typeface="Calibri"/>
                <a:ea typeface="Calibri"/>
                <a:cs typeface="Calibri"/>
                <a:sym typeface="Calibri"/>
              </a:rPr>
              <a:t>This method is computationally efficient and provides smoother transitions compared to nearest-neighbor interpolation, making it suitable for tasks like image scaling and rotation</a:t>
            </a:r>
            <a:endParaRPr sz="19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7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sz="2400"/>
              <a:t>Selection of Preprocessing Techniques</a:t>
            </a:r>
            <a:endParaRPr sz="2400"/>
          </a:p>
        </p:txBody>
      </p:sp>
      <p:sp>
        <p:nvSpPr>
          <p:cNvPr id="543" name="Google Shape;543;p7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39</a:t>
            </a:fld>
            <a:endParaRPr/>
          </a:p>
        </p:txBody>
      </p:sp>
      <p:sp>
        <p:nvSpPr>
          <p:cNvPr id="544" name="Google Shape;544;p71"/>
          <p:cNvSpPr txBox="1"/>
          <p:nvPr/>
        </p:nvSpPr>
        <p:spPr>
          <a:xfrm>
            <a:off x="628650" y="1268029"/>
            <a:ext cx="7886700" cy="3310200"/>
          </a:xfrm>
          <a:prstGeom prst="rect">
            <a:avLst/>
          </a:prstGeom>
          <a:noFill/>
          <a:ln>
            <a:noFill/>
          </a:ln>
        </p:spPr>
        <p:txBody>
          <a:bodyPr spcFirstLastPara="1" wrap="square" lIns="68575" tIns="34275" rIns="68575" bIns="34275" anchor="ctr" anchorCtr="0">
            <a:noAutofit/>
          </a:bodyPr>
          <a:lstStyle/>
          <a:p>
            <a:pPr marL="0" lvl="0" indent="0" algn="l" rtl="0">
              <a:lnSpc>
                <a:spcPct val="115000"/>
              </a:lnSpc>
              <a:spcBef>
                <a:spcPts val="0"/>
              </a:spcBef>
              <a:spcAft>
                <a:spcPts val="0"/>
              </a:spcAft>
              <a:buNone/>
            </a:pPr>
            <a:r>
              <a:rPr lang="en" sz="1900" b="1" i="1">
                <a:solidFill>
                  <a:schemeClr val="dk1"/>
                </a:solidFill>
                <a:latin typeface="Calibri"/>
                <a:ea typeface="Calibri"/>
                <a:cs typeface="Calibri"/>
                <a:sym typeface="Calibri"/>
              </a:rPr>
              <a:t>Why did we choose linear interpolation for resampling?</a:t>
            </a:r>
            <a:endParaRPr sz="1900" b="1" i="1">
              <a:solidFill>
                <a:schemeClr val="dk1"/>
              </a:solidFill>
              <a:latin typeface="Calibri"/>
              <a:ea typeface="Calibri"/>
              <a:cs typeface="Calibri"/>
              <a:sym typeface="Calibri"/>
            </a:endParaRPr>
          </a:p>
          <a:p>
            <a:pPr marL="457200" lvl="0" indent="-330200" algn="l" rtl="0">
              <a:lnSpc>
                <a:spcPct val="115000"/>
              </a:lnSpc>
              <a:spcBef>
                <a:spcPts val="0"/>
              </a:spcBef>
              <a:spcAft>
                <a:spcPts val="0"/>
              </a:spcAft>
              <a:buClr>
                <a:schemeClr val="dk1"/>
              </a:buClr>
              <a:buSzPts val="1600"/>
              <a:buFont typeface="Calibri"/>
              <a:buChar char="•"/>
            </a:pPr>
            <a:r>
              <a:rPr lang="en" sz="1900">
                <a:solidFill>
                  <a:schemeClr val="dk1"/>
                </a:solidFill>
                <a:latin typeface="Calibri"/>
                <a:ea typeface="Calibri"/>
                <a:cs typeface="Calibri"/>
                <a:sym typeface="Calibri"/>
              </a:rPr>
              <a:t>Linear interpolation was chosen for resampling because it is a straightforward and computationally efficient method that maintains image continuity. </a:t>
            </a:r>
            <a:endParaRPr sz="1900">
              <a:solidFill>
                <a:schemeClr val="dk1"/>
              </a:solidFill>
              <a:latin typeface="Calibri"/>
              <a:ea typeface="Calibri"/>
              <a:cs typeface="Calibri"/>
              <a:sym typeface="Calibri"/>
            </a:endParaRPr>
          </a:p>
          <a:p>
            <a:pPr marL="457200" lvl="0" indent="-330200" algn="l" rtl="0">
              <a:lnSpc>
                <a:spcPct val="115000"/>
              </a:lnSpc>
              <a:spcBef>
                <a:spcPts val="0"/>
              </a:spcBef>
              <a:spcAft>
                <a:spcPts val="0"/>
              </a:spcAft>
              <a:buClr>
                <a:schemeClr val="dk1"/>
              </a:buClr>
              <a:buSzPts val="1600"/>
              <a:buFont typeface="Calibri"/>
              <a:buChar char="•"/>
            </a:pPr>
            <a:r>
              <a:rPr lang="en" sz="1900">
                <a:solidFill>
                  <a:schemeClr val="dk1"/>
                </a:solidFill>
                <a:latin typeface="Calibri"/>
                <a:ea typeface="Calibri"/>
                <a:cs typeface="Calibri"/>
                <a:sym typeface="Calibri"/>
              </a:rPr>
              <a:t>While more complex interpolation methods exist, linear interpolation offers a balance between performance and computational demand, making it a practical choice for our study.</a:t>
            </a:r>
            <a:endParaRPr sz="19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8"/>
          <p:cNvSpPr txBox="1">
            <a:spLocks noGrp="1"/>
          </p:cNvSpPr>
          <p:nvPr>
            <p:ph type="title"/>
          </p:nvPr>
        </p:nvSpPr>
        <p:spPr>
          <a:xfrm>
            <a:off x="623900" y="1671876"/>
            <a:ext cx="7886700" cy="17499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b="1">
                <a:latin typeface="Open Sans"/>
                <a:ea typeface="Open Sans"/>
                <a:cs typeface="Open Sans"/>
                <a:sym typeface="Open Sans"/>
              </a:rPr>
              <a:t>Method</a:t>
            </a:r>
            <a:endParaRPr b="1">
              <a:latin typeface="Open Sans"/>
              <a:ea typeface="Open Sans"/>
              <a:cs typeface="Open Sans"/>
              <a:sym typeface="Open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72"/>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sz="2400"/>
              <a:t>Selection of Preprocessing Techniques</a:t>
            </a:r>
            <a:endParaRPr sz="2400"/>
          </a:p>
        </p:txBody>
      </p:sp>
      <p:sp>
        <p:nvSpPr>
          <p:cNvPr id="551" name="Google Shape;551;p7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40</a:t>
            </a:fld>
            <a:endParaRPr/>
          </a:p>
        </p:txBody>
      </p:sp>
      <p:sp>
        <p:nvSpPr>
          <p:cNvPr id="552" name="Google Shape;552;p72"/>
          <p:cNvSpPr txBox="1"/>
          <p:nvPr/>
        </p:nvSpPr>
        <p:spPr>
          <a:xfrm>
            <a:off x="628650" y="1268030"/>
            <a:ext cx="7886700" cy="3310200"/>
          </a:xfrm>
          <a:prstGeom prst="rect">
            <a:avLst/>
          </a:prstGeom>
          <a:noFill/>
          <a:ln>
            <a:noFill/>
          </a:ln>
        </p:spPr>
        <p:txBody>
          <a:bodyPr spcFirstLastPara="1" wrap="square" lIns="68575" tIns="34275" rIns="68575" bIns="34275" anchor="ctr" anchorCtr="0">
            <a:noAutofit/>
          </a:bodyPr>
          <a:lstStyle/>
          <a:p>
            <a:pPr marL="0" marR="0" lvl="0" indent="0" algn="l" rtl="0">
              <a:lnSpc>
                <a:spcPct val="115000"/>
              </a:lnSpc>
              <a:spcBef>
                <a:spcPts val="0"/>
              </a:spcBef>
              <a:spcAft>
                <a:spcPts val="0"/>
              </a:spcAft>
              <a:buNone/>
            </a:pPr>
            <a:r>
              <a:rPr lang="en" sz="1900" b="1" i="1">
                <a:solidFill>
                  <a:schemeClr val="dk1"/>
                </a:solidFill>
                <a:latin typeface="Calibri"/>
                <a:ea typeface="Calibri"/>
                <a:cs typeface="Calibri"/>
                <a:sym typeface="Calibri"/>
              </a:rPr>
              <a:t>Were alternative denoising methods considered?</a:t>
            </a:r>
            <a:endParaRPr sz="1900" b="1" i="1">
              <a:solidFill>
                <a:schemeClr val="dk1"/>
              </a:solidFill>
              <a:latin typeface="Calibri"/>
              <a:ea typeface="Calibri"/>
              <a:cs typeface="Calibri"/>
              <a:sym typeface="Calibri"/>
            </a:endParaRPr>
          </a:p>
          <a:p>
            <a:pPr marL="215900" marR="0" lvl="0" indent="-222250" algn="l" rtl="0">
              <a:lnSpc>
                <a:spcPct val="115000"/>
              </a:lnSpc>
              <a:spcBef>
                <a:spcPts val="0"/>
              </a:spcBef>
              <a:spcAft>
                <a:spcPts val="0"/>
              </a:spcAft>
              <a:buClr>
                <a:schemeClr val="dk1"/>
              </a:buClr>
              <a:buSzPts val="1500"/>
              <a:buFont typeface="Calibri"/>
              <a:buChar char="•"/>
            </a:pPr>
            <a:r>
              <a:rPr lang="en" sz="1900">
                <a:solidFill>
                  <a:schemeClr val="dk1"/>
                </a:solidFill>
                <a:latin typeface="Calibri"/>
                <a:ea typeface="Calibri"/>
                <a:cs typeface="Calibri"/>
                <a:sym typeface="Calibri"/>
              </a:rPr>
              <a:t>Gaussian Smoothing: Applies a Gaussian filter to the image, averaging pixel values with a Gaussian kernel to reduce noise while preserving edges.</a:t>
            </a:r>
            <a:endParaRPr sz="1900">
              <a:solidFill>
                <a:schemeClr val="dk1"/>
              </a:solidFill>
              <a:latin typeface="Calibri"/>
              <a:ea typeface="Calibri"/>
              <a:cs typeface="Calibri"/>
              <a:sym typeface="Calibri"/>
            </a:endParaRPr>
          </a:p>
          <a:p>
            <a:pPr marL="215900" marR="0" lvl="0" indent="-222250" algn="l" rtl="0">
              <a:lnSpc>
                <a:spcPct val="115000"/>
              </a:lnSpc>
              <a:spcBef>
                <a:spcPts val="0"/>
              </a:spcBef>
              <a:spcAft>
                <a:spcPts val="0"/>
              </a:spcAft>
              <a:buClr>
                <a:schemeClr val="dk1"/>
              </a:buClr>
              <a:buSzPts val="1500"/>
              <a:buFont typeface="Calibri"/>
              <a:buChar char="•"/>
            </a:pPr>
            <a:r>
              <a:rPr lang="en" sz="1900">
                <a:solidFill>
                  <a:schemeClr val="dk1"/>
                </a:solidFill>
                <a:latin typeface="Calibri"/>
                <a:ea typeface="Calibri"/>
                <a:cs typeface="Calibri"/>
                <a:sym typeface="Calibri"/>
              </a:rPr>
              <a:t>Median Filtering: Replaces each pixel's value with the median value of the neighboring pixels within a defined window, effectively removing impulsive noise such as salt-and-pepper noise while preserving edges.</a:t>
            </a:r>
            <a:endParaRPr sz="1900">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7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sz="2400"/>
              <a:t>Selection of Preprocessing Techniques</a:t>
            </a:r>
            <a:endParaRPr sz="2400"/>
          </a:p>
        </p:txBody>
      </p:sp>
      <p:sp>
        <p:nvSpPr>
          <p:cNvPr id="559" name="Google Shape;559;p7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41</a:t>
            </a:fld>
            <a:endParaRPr/>
          </a:p>
        </p:txBody>
      </p:sp>
      <p:sp>
        <p:nvSpPr>
          <p:cNvPr id="560" name="Google Shape;560;p73"/>
          <p:cNvSpPr txBox="1"/>
          <p:nvPr/>
        </p:nvSpPr>
        <p:spPr>
          <a:xfrm>
            <a:off x="628650" y="1268030"/>
            <a:ext cx="7886700" cy="3310200"/>
          </a:xfrm>
          <a:prstGeom prst="rect">
            <a:avLst/>
          </a:prstGeom>
          <a:noFill/>
          <a:ln>
            <a:noFill/>
          </a:ln>
        </p:spPr>
        <p:txBody>
          <a:bodyPr spcFirstLastPara="1" wrap="square" lIns="68575" tIns="34275" rIns="68575" bIns="34275" anchor="ctr" anchorCtr="0">
            <a:noAutofit/>
          </a:bodyPr>
          <a:lstStyle/>
          <a:p>
            <a:pPr marL="0" marR="0" lvl="0" indent="0" algn="l" rtl="0">
              <a:lnSpc>
                <a:spcPct val="115000"/>
              </a:lnSpc>
              <a:spcBef>
                <a:spcPts val="0"/>
              </a:spcBef>
              <a:spcAft>
                <a:spcPts val="0"/>
              </a:spcAft>
              <a:buNone/>
            </a:pPr>
            <a:r>
              <a:rPr lang="en" sz="1700" b="1" i="1">
                <a:solidFill>
                  <a:schemeClr val="dk1"/>
                </a:solidFill>
                <a:latin typeface="Calibri"/>
                <a:ea typeface="Calibri"/>
                <a:cs typeface="Calibri"/>
                <a:sym typeface="Calibri"/>
              </a:rPr>
              <a:t>Were alternative resampling methods considered?</a:t>
            </a:r>
            <a:endParaRPr sz="1700" b="1" i="1">
              <a:solidFill>
                <a:schemeClr val="dk1"/>
              </a:solidFill>
              <a:latin typeface="Calibri"/>
              <a:ea typeface="Calibri"/>
              <a:cs typeface="Calibri"/>
              <a:sym typeface="Calibri"/>
            </a:endParaRPr>
          </a:p>
          <a:p>
            <a:pPr marL="215900" marR="0" lvl="0" indent="-209550" algn="l" rtl="0">
              <a:lnSpc>
                <a:spcPct val="115000"/>
              </a:lnSpc>
              <a:spcBef>
                <a:spcPts val="0"/>
              </a:spcBef>
              <a:spcAft>
                <a:spcPts val="0"/>
              </a:spcAft>
              <a:buClr>
                <a:schemeClr val="dk1"/>
              </a:buClr>
              <a:buSzPts val="1300"/>
              <a:buFont typeface="Calibri"/>
              <a:buChar char="•"/>
            </a:pPr>
            <a:r>
              <a:rPr lang="en" sz="1700">
                <a:solidFill>
                  <a:schemeClr val="dk1"/>
                </a:solidFill>
                <a:latin typeface="Calibri"/>
                <a:ea typeface="Calibri"/>
                <a:cs typeface="Calibri"/>
                <a:sym typeface="Calibri"/>
              </a:rPr>
              <a:t>Nearest Neighbor Interpolation: Assigns the value of the nearest pixel to the new pixel location, resulting in a piecewise constant image.</a:t>
            </a:r>
            <a:endParaRPr sz="1700">
              <a:solidFill>
                <a:schemeClr val="dk1"/>
              </a:solidFill>
              <a:latin typeface="Calibri"/>
              <a:ea typeface="Calibri"/>
              <a:cs typeface="Calibri"/>
              <a:sym typeface="Calibri"/>
            </a:endParaRPr>
          </a:p>
          <a:p>
            <a:pPr marL="215900" marR="0" lvl="0" indent="-209550" algn="l" rtl="0">
              <a:lnSpc>
                <a:spcPct val="115000"/>
              </a:lnSpc>
              <a:spcBef>
                <a:spcPts val="0"/>
              </a:spcBef>
              <a:spcAft>
                <a:spcPts val="0"/>
              </a:spcAft>
              <a:buClr>
                <a:schemeClr val="dk1"/>
              </a:buClr>
              <a:buSzPts val="1300"/>
              <a:buFont typeface="Calibri"/>
              <a:buChar char="•"/>
            </a:pPr>
            <a:r>
              <a:rPr lang="en" sz="1700">
                <a:solidFill>
                  <a:schemeClr val="dk1"/>
                </a:solidFill>
                <a:latin typeface="Calibri"/>
                <a:ea typeface="Calibri"/>
                <a:cs typeface="Calibri"/>
                <a:sym typeface="Calibri"/>
              </a:rPr>
              <a:t>Bilinear Interpolation: Calculates the new pixel value as a weighted average of the four nearest pixels, producing a smoother image than nearest neighbor interpolation.</a:t>
            </a:r>
            <a:endParaRPr sz="1700">
              <a:solidFill>
                <a:schemeClr val="dk1"/>
              </a:solidFill>
              <a:latin typeface="Calibri"/>
              <a:ea typeface="Calibri"/>
              <a:cs typeface="Calibri"/>
              <a:sym typeface="Calibri"/>
            </a:endParaRPr>
          </a:p>
          <a:p>
            <a:pPr marL="215900" marR="0" lvl="0" indent="-209550" algn="l" rtl="0">
              <a:lnSpc>
                <a:spcPct val="115000"/>
              </a:lnSpc>
              <a:spcBef>
                <a:spcPts val="0"/>
              </a:spcBef>
              <a:spcAft>
                <a:spcPts val="0"/>
              </a:spcAft>
              <a:buClr>
                <a:schemeClr val="dk1"/>
              </a:buClr>
              <a:buSzPts val="1300"/>
              <a:buFont typeface="Calibri"/>
              <a:buChar char="•"/>
            </a:pPr>
            <a:r>
              <a:rPr lang="en" sz="1700">
                <a:solidFill>
                  <a:schemeClr val="dk1"/>
                </a:solidFill>
                <a:latin typeface="Calibri"/>
                <a:ea typeface="Calibri"/>
                <a:cs typeface="Calibri"/>
                <a:sym typeface="Calibri"/>
              </a:rPr>
              <a:t>Bicubic Interpolation: Determines the new pixel value using a weighted average of the 16 nearest pixels, offering smoother and more visually appealing results compared to bilinear interpolation.</a:t>
            </a:r>
            <a:endParaRPr sz="1700">
              <a:solidFill>
                <a:schemeClr val="dk1"/>
              </a:solidFill>
              <a:latin typeface="Calibri"/>
              <a:ea typeface="Calibri"/>
              <a:cs typeface="Calibri"/>
              <a:sym typeface="Calibri"/>
            </a:endParaRPr>
          </a:p>
          <a:p>
            <a:pPr marL="215900" marR="0" lvl="0" indent="-209550" algn="l" rtl="0">
              <a:lnSpc>
                <a:spcPct val="115000"/>
              </a:lnSpc>
              <a:spcBef>
                <a:spcPts val="0"/>
              </a:spcBef>
              <a:spcAft>
                <a:spcPts val="0"/>
              </a:spcAft>
              <a:buClr>
                <a:schemeClr val="dk1"/>
              </a:buClr>
              <a:buSzPts val="1300"/>
              <a:buFont typeface="Calibri"/>
              <a:buChar char="•"/>
            </a:pPr>
            <a:r>
              <a:rPr lang="en" sz="1700">
                <a:solidFill>
                  <a:schemeClr val="dk1"/>
                </a:solidFill>
                <a:latin typeface="Calibri"/>
                <a:ea typeface="Calibri"/>
                <a:cs typeface="Calibri"/>
                <a:sym typeface="Calibri"/>
              </a:rPr>
              <a:t>Spline Interpolation: Utilizes piecewise polynomials, specifically splines, to interpolate the image, providing smooth and continuous transitions between pixel values.</a:t>
            </a:r>
            <a:endParaRPr sz="1700">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7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sz="2400"/>
              <a:t>Parameter Optimization</a:t>
            </a:r>
            <a:endParaRPr sz="2400"/>
          </a:p>
        </p:txBody>
      </p:sp>
      <p:sp>
        <p:nvSpPr>
          <p:cNvPr id="567" name="Google Shape;567;p7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42</a:t>
            </a:fld>
            <a:endParaRPr/>
          </a:p>
        </p:txBody>
      </p:sp>
      <p:sp>
        <p:nvSpPr>
          <p:cNvPr id="568" name="Google Shape;568;p74"/>
          <p:cNvSpPr txBox="1"/>
          <p:nvPr/>
        </p:nvSpPr>
        <p:spPr>
          <a:xfrm>
            <a:off x="628650" y="1268030"/>
            <a:ext cx="7886700" cy="3212700"/>
          </a:xfrm>
          <a:prstGeom prst="rect">
            <a:avLst/>
          </a:prstGeom>
          <a:noFill/>
          <a:ln>
            <a:noFill/>
          </a:ln>
        </p:spPr>
        <p:txBody>
          <a:bodyPr spcFirstLastPara="1" wrap="square" lIns="68575" tIns="34275" rIns="68575" bIns="34275" anchor="ctr" anchorCtr="0">
            <a:noAutofit/>
          </a:bodyPr>
          <a:lstStyle/>
          <a:p>
            <a:pPr marL="0" marR="0" lvl="0" indent="0" algn="l" rtl="0">
              <a:lnSpc>
                <a:spcPct val="115000"/>
              </a:lnSpc>
              <a:spcBef>
                <a:spcPts val="0"/>
              </a:spcBef>
              <a:spcAft>
                <a:spcPts val="0"/>
              </a:spcAft>
              <a:buNone/>
            </a:pPr>
            <a:r>
              <a:rPr lang="en" sz="1900" b="1" i="1">
                <a:solidFill>
                  <a:schemeClr val="dk1"/>
                </a:solidFill>
                <a:latin typeface="Calibri"/>
                <a:ea typeface="Calibri"/>
                <a:cs typeface="Calibri"/>
                <a:sym typeface="Calibri"/>
              </a:rPr>
              <a:t>How was the optimal kernel size for the Wiener filter determined?</a:t>
            </a:r>
            <a:endParaRPr sz="1900" b="1" i="1">
              <a:solidFill>
                <a:schemeClr val="dk1"/>
              </a:solidFill>
              <a:latin typeface="Calibri"/>
              <a:ea typeface="Calibri"/>
              <a:cs typeface="Calibri"/>
              <a:sym typeface="Calibri"/>
            </a:endParaRPr>
          </a:p>
          <a:p>
            <a:pPr marL="215900" marR="0" lvl="0" indent="-228600" algn="l" rtl="0">
              <a:lnSpc>
                <a:spcPct val="115000"/>
              </a:lnSpc>
              <a:spcBef>
                <a:spcPts val="0"/>
              </a:spcBef>
              <a:spcAft>
                <a:spcPts val="0"/>
              </a:spcAft>
              <a:buClr>
                <a:schemeClr val="dk1"/>
              </a:buClr>
              <a:buSzPts val="1600"/>
              <a:buFont typeface="Calibri"/>
              <a:buChar char="•"/>
            </a:pPr>
            <a:r>
              <a:rPr lang="en" sz="1900">
                <a:solidFill>
                  <a:schemeClr val="dk1"/>
                </a:solidFill>
                <a:latin typeface="Calibri"/>
                <a:ea typeface="Calibri"/>
                <a:cs typeface="Calibri"/>
                <a:sym typeface="Calibri"/>
              </a:rPr>
              <a:t>We experimented with various kernel sizes (3, 5, 7, 9) to observe their impact on segmentation quality across different brain structures. </a:t>
            </a:r>
            <a:endParaRPr sz="1900">
              <a:solidFill>
                <a:schemeClr val="dk1"/>
              </a:solidFill>
              <a:latin typeface="Calibri"/>
              <a:ea typeface="Calibri"/>
              <a:cs typeface="Calibri"/>
              <a:sym typeface="Calibri"/>
            </a:endParaRPr>
          </a:p>
          <a:p>
            <a:pPr marL="215900" marR="0" lvl="0" indent="-228600" algn="l" rtl="0">
              <a:lnSpc>
                <a:spcPct val="115000"/>
              </a:lnSpc>
              <a:spcBef>
                <a:spcPts val="0"/>
              </a:spcBef>
              <a:spcAft>
                <a:spcPts val="0"/>
              </a:spcAft>
              <a:buClr>
                <a:schemeClr val="dk1"/>
              </a:buClr>
              <a:buSzPts val="1600"/>
              <a:buFont typeface="Calibri"/>
              <a:buChar char="•"/>
            </a:pPr>
            <a:r>
              <a:rPr lang="en" sz="1900">
                <a:solidFill>
                  <a:schemeClr val="dk1"/>
                </a:solidFill>
                <a:latin typeface="Calibri"/>
                <a:ea typeface="Calibri"/>
                <a:cs typeface="Calibri"/>
                <a:sym typeface="Calibri"/>
              </a:rPr>
              <a:t>The selection was guided by evaluating performance metrics such as the Dice coefficient, Hausdorff distance, and SSIM, aiming to identify the kernel size that provided optimal noise reduction while preserving structural integrity.</a:t>
            </a:r>
            <a:endParaRPr sz="1900">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7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sz="2400"/>
              <a:t>Parameter Optimization</a:t>
            </a:r>
            <a:endParaRPr sz="2400"/>
          </a:p>
        </p:txBody>
      </p:sp>
      <p:sp>
        <p:nvSpPr>
          <p:cNvPr id="575" name="Google Shape;575;p7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43</a:t>
            </a:fld>
            <a:endParaRPr/>
          </a:p>
        </p:txBody>
      </p:sp>
      <p:sp>
        <p:nvSpPr>
          <p:cNvPr id="576" name="Google Shape;576;p75"/>
          <p:cNvSpPr txBox="1"/>
          <p:nvPr/>
        </p:nvSpPr>
        <p:spPr>
          <a:xfrm>
            <a:off x="628650" y="1268033"/>
            <a:ext cx="7886700" cy="2859600"/>
          </a:xfrm>
          <a:prstGeom prst="rect">
            <a:avLst/>
          </a:prstGeom>
          <a:noFill/>
          <a:ln>
            <a:noFill/>
          </a:ln>
        </p:spPr>
        <p:txBody>
          <a:bodyPr spcFirstLastPara="1" wrap="square" lIns="68575" tIns="34275" rIns="68575" bIns="34275" anchor="ctr" anchorCtr="0">
            <a:noAutofit/>
          </a:bodyPr>
          <a:lstStyle/>
          <a:p>
            <a:pPr marL="0" marR="0" lvl="0" indent="0" algn="l" rtl="0">
              <a:lnSpc>
                <a:spcPct val="115000"/>
              </a:lnSpc>
              <a:spcBef>
                <a:spcPts val="0"/>
              </a:spcBef>
              <a:spcAft>
                <a:spcPts val="0"/>
              </a:spcAft>
              <a:buNone/>
            </a:pPr>
            <a:r>
              <a:rPr lang="en" sz="1900" b="1" i="1">
                <a:solidFill>
                  <a:schemeClr val="dk1"/>
                </a:solidFill>
                <a:latin typeface="Calibri"/>
                <a:ea typeface="Calibri"/>
                <a:cs typeface="Calibri"/>
                <a:sym typeface="Calibri"/>
              </a:rPr>
              <a:t>How was the optimal scaling factor for the linear interpolator determined?</a:t>
            </a:r>
            <a:endParaRPr sz="1900" b="1" i="1">
              <a:solidFill>
                <a:schemeClr val="dk1"/>
              </a:solidFill>
              <a:latin typeface="Calibri"/>
              <a:ea typeface="Calibri"/>
              <a:cs typeface="Calibri"/>
              <a:sym typeface="Calibri"/>
            </a:endParaRPr>
          </a:p>
          <a:p>
            <a:pPr marL="215900" marR="0" lvl="0" indent="-247650" algn="l" rtl="0">
              <a:lnSpc>
                <a:spcPct val="115000"/>
              </a:lnSpc>
              <a:spcBef>
                <a:spcPts val="0"/>
              </a:spcBef>
              <a:spcAft>
                <a:spcPts val="0"/>
              </a:spcAft>
              <a:buClr>
                <a:schemeClr val="dk1"/>
              </a:buClr>
              <a:buSzPts val="1900"/>
              <a:buFont typeface="Calibri"/>
              <a:buChar char="•"/>
            </a:pPr>
            <a:r>
              <a:rPr lang="en" sz="1900">
                <a:solidFill>
                  <a:schemeClr val="dk1"/>
                </a:solidFill>
                <a:latin typeface="Calibri"/>
                <a:ea typeface="Calibri"/>
                <a:cs typeface="Calibri"/>
                <a:sym typeface="Calibri"/>
              </a:rPr>
              <a:t>We tested different scaling factors (e.g., upsampling by 1.1, 1.2, or downsampling by 0.8, 0.9) to assess their effect on segmentation performance. </a:t>
            </a:r>
            <a:endParaRPr sz="1900">
              <a:solidFill>
                <a:schemeClr val="dk1"/>
              </a:solidFill>
              <a:latin typeface="Calibri"/>
              <a:ea typeface="Calibri"/>
              <a:cs typeface="Calibri"/>
              <a:sym typeface="Calibri"/>
            </a:endParaRPr>
          </a:p>
          <a:p>
            <a:pPr marL="215900" marR="0" lvl="0" indent="-247650" algn="l" rtl="0">
              <a:lnSpc>
                <a:spcPct val="115000"/>
              </a:lnSpc>
              <a:spcBef>
                <a:spcPts val="0"/>
              </a:spcBef>
              <a:spcAft>
                <a:spcPts val="0"/>
              </a:spcAft>
              <a:buClr>
                <a:schemeClr val="dk1"/>
              </a:buClr>
              <a:buSzPts val="1900"/>
              <a:buFont typeface="Calibri"/>
              <a:buChar char="•"/>
            </a:pPr>
            <a:r>
              <a:rPr lang="en" sz="1900">
                <a:solidFill>
                  <a:schemeClr val="dk1"/>
                </a:solidFill>
                <a:latin typeface="Calibri"/>
                <a:ea typeface="Calibri"/>
                <a:cs typeface="Calibri"/>
                <a:sym typeface="Calibri"/>
              </a:rPr>
              <a:t>Difficult choice.</a:t>
            </a:r>
            <a:endParaRPr sz="1900">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7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sz="2400"/>
              <a:t>Structure-Specific Effects</a:t>
            </a:r>
            <a:endParaRPr sz="2400"/>
          </a:p>
        </p:txBody>
      </p:sp>
      <p:sp>
        <p:nvSpPr>
          <p:cNvPr id="583" name="Google Shape;583;p7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44</a:t>
            </a:fld>
            <a:endParaRPr/>
          </a:p>
        </p:txBody>
      </p:sp>
      <p:sp>
        <p:nvSpPr>
          <p:cNvPr id="584" name="Google Shape;584;p76"/>
          <p:cNvSpPr txBox="1"/>
          <p:nvPr/>
        </p:nvSpPr>
        <p:spPr>
          <a:xfrm>
            <a:off x="628650" y="1268026"/>
            <a:ext cx="7886700" cy="3310200"/>
          </a:xfrm>
          <a:prstGeom prst="rect">
            <a:avLst/>
          </a:prstGeom>
          <a:noFill/>
          <a:ln>
            <a:noFill/>
          </a:ln>
        </p:spPr>
        <p:txBody>
          <a:bodyPr spcFirstLastPara="1" wrap="square" lIns="68575" tIns="34275" rIns="68575" bIns="34275" anchor="ctr" anchorCtr="0">
            <a:noAutofit/>
          </a:bodyPr>
          <a:lstStyle/>
          <a:p>
            <a:pPr marL="0" marR="0" lvl="0" indent="0" algn="l" rtl="0">
              <a:lnSpc>
                <a:spcPct val="115000"/>
              </a:lnSpc>
              <a:spcBef>
                <a:spcPts val="0"/>
              </a:spcBef>
              <a:spcAft>
                <a:spcPts val="0"/>
              </a:spcAft>
              <a:buNone/>
            </a:pPr>
            <a:r>
              <a:rPr lang="en" sz="1800" b="1" i="1">
                <a:solidFill>
                  <a:schemeClr val="dk1"/>
                </a:solidFill>
                <a:latin typeface="Calibri"/>
                <a:ea typeface="Calibri"/>
                <a:cs typeface="Calibri"/>
                <a:sym typeface="Calibri"/>
              </a:rPr>
              <a:t>Our results indicate varying effects of preprocessing on different anatomical structures. How can we account for these differences, and what implications do they have for the generalizability of our preprocessing pipeline?</a:t>
            </a:r>
            <a:endParaRPr sz="1800" b="1" i="1">
              <a:solidFill>
                <a:schemeClr val="dk1"/>
              </a:solidFill>
              <a:latin typeface="Calibri"/>
              <a:ea typeface="Calibri"/>
              <a:cs typeface="Calibri"/>
              <a:sym typeface="Calibri"/>
            </a:endParaRPr>
          </a:p>
          <a:p>
            <a:pPr marL="215900" marR="0" lvl="0" indent="-222250" algn="l" rtl="0">
              <a:lnSpc>
                <a:spcPct val="115000"/>
              </a:lnSpc>
              <a:spcBef>
                <a:spcPts val="0"/>
              </a:spcBef>
              <a:spcAft>
                <a:spcPts val="0"/>
              </a:spcAft>
              <a:buClr>
                <a:schemeClr val="dk1"/>
              </a:buClr>
              <a:buSzPts val="1500"/>
              <a:buFont typeface="Calibri"/>
              <a:buChar char="•"/>
            </a:pPr>
            <a:r>
              <a:rPr lang="en" sz="1800">
                <a:solidFill>
                  <a:schemeClr val="dk1"/>
                </a:solidFill>
                <a:latin typeface="Calibri"/>
                <a:ea typeface="Calibri"/>
                <a:cs typeface="Calibri"/>
                <a:sym typeface="Calibri"/>
              </a:rPr>
              <a:t>The varying effects can be attributed to factors such as size, contrast, and the inherent variability of these structures. </a:t>
            </a:r>
            <a:endParaRPr sz="1800">
              <a:solidFill>
                <a:schemeClr val="dk1"/>
              </a:solidFill>
              <a:latin typeface="Calibri"/>
              <a:ea typeface="Calibri"/>
              <a:cs typeface="Calibri"/>
              <a:sym typeface="Calibri"/>
            </a:endParaRPr>
          </a:p>
          <a:p>
            <a:pPr marL="215900" marR="0" lvl="0" indent="-222250" algn="l" rtl="0">
              <a:lnSpc>
                <a:spcPct val="115000"/>
              </a:lnSpc>
              <a:spcBef>
                <a:spcPts val="0"/>
              </a:spcBef>
              <a:spcAft>
                <a:spcPts val="0"/>
              </a:spcAft>
              <a:buClr>
                <a:schemeClr val="dk1"/>
              </a:buClr>
              <a:buSzPts val="1500"/>
              <a:buFont typeface="Calibri"/>
              <a:buChar char="•"/>
            </a:pPr>
            <a:r>
              <a:rPr lang="en" sz="1800">
                <a:solidFill>
                  <a:schemeClr val="dk1"/>
                </a:solidFill>
                <a:latin typeface="Calibri"/>
                <a:ea typeface="Calibri"/>
                <a:cs typeface="Calibri"/>
                <a:sym typeface="Calibri"/>
              </a:rPr>
              <a:t>For example, smaller structures like the amygdala showed lower Dice scores, indicating difficulty in segmenting very small or low-contrast regions. </a:t>
            </a:r>
            <a:endParaRPr sz="1800">
              <a:solidFill>
                <a:schemeClr val="dk1"/>
              </a:solidFill>
              <a:latin typeface="Calibri"/>
              <a:ea typeface="Calibri"/>
              <a:cs typeface="Calibri"/>
              <a:sym typeface="Calibri"/>
            </a:endParaRPr>
          </a:p>
          <a:p>
            <a:pPr marL="215900" marR="0" lvl="0" indent="-222250" algn="l" rtl="0">
              <a:lnSpc>
                <a:spcPct val="115000"/>
              </a:lnSpc>
              <a:spcBef>
                <a:spcPts val="0"/>
              </a:spcBef>
              <a:spcAft>
                <a:spcPts val="0"/>
              </a:spcAft>
              <a:buClr>
                <a:schemeClr val="dk1"/>
              </a:buClr>
              <a:buSzPts val="1500"/>
              <a:buFont typeface="Calibri"/>
              <a:buChar char="•"/>
            </a:pPr>
            <a:r>
              <a:rPr lang="en" sz="1800">
                <a:solidFill>
                  <a:schemeClr val="dk1"/>
                </a:solidFill>
                <a:latin typeface="Calibri"/>
                <a:ea typeface="Calibri"/>
                <a:cs typeface="Calibri"/>
                <a:sym typeface="Calibri"/>
              </a:rPr>
              <a:t>These differences imply that preprocessing techniques may need to be tailored to specific structures to achieve optimal results, affecting the generalizability of a one-size-fits-all preprocessing pipeline.</a:t>
            </a:r>
            <a:endParaRPr sz="1800">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7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sz="2400"/>
              <a:t>Combination of Preprocessing Steps</a:t>
            </a:r>
            <a:endParaRPr sz="2400"/>
          </a:p>
        </p:txBody>
      </p:sp>
      <p:sp>
        <p:nvSpPr>
          <p:cNvPr id="591" name="Google Shape;591;p7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45</a:t>
            </a:fld>
            <a:endParaRPr/>
          </a:p>
        </p:txBody>
      </p:sp>
      <p:sp>
        <p:nvSpPr>
          <p:cNvPr id="592" name="Google Shape;592;p77"/>
          <p:cNvSpPr txBox="1"/>
          <p:nvPr/>
        </p:nvSpPr>
        <p:spPr>
          <a:xfrm>
            <a:off x="628650" y="1268016"/>
            <a:ext cx="7886700" cy="3724800"/>
          </a:xfrm>
          <a:prstGeom prst="rect">
            <a:avLst/>
          </a:prstGeom>
          <a:noFill/>
          <a:ln>
            <a:noFill/>
          </a:ln>
        </p:spPr>
        <p:txBody>
          <a:bodyPr spcFirstLastPara="1" wrap="square" lIns="68575" tIns="34275" rIns="68575" bIns="34275" anchor="ctr" anchorCtr="0">
            <a:noAutofit/>
          </a:bodyPr>
          <a:lstStyle/>
          <a:p>
            <a:pPr marL="0" marR="0" lvl="0" indent="0" algn="l" rtl="0">
              <a:lnSpc>
                <a:spcPct val="115000"/>
              </a:lnSpc>
              <a:spcBef>
                <a:spcPts val="0"/>
              </a:spcBef>
              <a:spcAft>
                <a:spcPts val="0"/>
              </a:spcAft>
              <a:buNone/>
            </a:pPr>
            <a:r>
              <a:rPr lang="en" sz="1800" b="1" i="1">
                <a:solidFill>
                  <a:schemeClr val="dk1"/>
                </a:solidFill>
                <a:latin typeface="Calibri"/>
                <a:ea typeface="Calibri"/>
                <a:cs typeface="Calibri"/>
                <a:sym typeface="Calibri"/>
              </a:rPr>
              <a:t>Given that combining denoising and resampling did not yield additive improvements, what insights have we gained about the interaction between these preprocessing steps?</a:t>
            </a:r>
            <a:endParaRPr sz="1800" b="1" i="1">
              <a:solidFill>
                <a:schemeClr val="dk1"/>
              </a:solidFill>
              <a:latin typeface="Calibri"/>
              <a:ea typeface="Calibri"/>
              <a:cs typeface="Calibri"/>
              <a:sym typeface="Calibri"/>
            </a:endParaRPr>
          </a:p>
          <a:p>
            <a:pPr marL="215900" marR="0" lvl="0" indent="-215900" algn="l" rtl="0">
              <a:lnSpc>
                <a:spcPct val="115000"/>
              </a:lnSpc>
              <a:spcBef>
                <a:spcPts val="0"/>
              </a:spcBef>
              <a:spcAft>
                <a:spcPts val="0"/>
              </a:spcAft>
              <a:buClr>
                <a:schemeClr val="dk1"/>
              </a:buClr>
              <a:buSzPts val="1400"/>
              <a:buFont typeface="Calibri"/>
              <a:buChar char="•"/>
            </a:pPr>
            <a:r>
              <a:rPr lang="en" sz="1800">
                <a:solidFill>
                  <a:schemeClr val="dk1"/>
                </a:solidFill>
                <a:latin typeface="Calibri"/>
                <a:ea typeface="Calibri"/>
                <a:cs typeface="Calibri"/>
                <a:sym typeface="Calibri"/>
              </a:rPr>
              <a:t>The lack of additive improvements when combining the 2 methods suggests that these preprocessing steps may interact in complex ways. </a:t>
            </a:r>
            <a:endParaRPr sz="1800">
              <a:solidFill>
                <a:schemeClr val="dk1"/>
              </a:solidFill>
              <a:latin typeface="Calibri"/>
              <a:ea typeface="Calibri"/>
              <a:cs typeface="Calibri"/>
              <a:sym typeface="Calibri"/>
            </a:endParaRPr>
          </a:p>
          <a:p>
            <a:pPr marL="215900" marR="0" lvl="0" indent="-215900" algn="l" rtl="0">
              <a:lnSpc>
                <a:spcPct val="115000"/>
              </a:lnSpc>
              <a:spcBef>
                <a:spcPts val="0"/>
              </a:spcBef>
              <a:spcAft>
                <a:spcPts val="0"/>
              </a:spcAft>
              <a:buClr>
                <a:schemeClr val="dk1"/>
              </a:buClr>
              <a:buSzPts val="1400"/>
              <a:buFont typeface="Calibri"/>
              <a:buChar char="•"/>
            </a:pPr>
            <a:r>
              <a:rPr lang="en" sz="1800">
                <a:solidFill>
                  <a:schemeClr val="dk1"/>
                </a:solidFill>
                <a:latin typeface="Calibri"/>
                <a:ea typeface="Calibri"/>
                <a:cs typeface="Calibri"/>
                <a:sym typeface="Calibri"/>
              </a:rPr>
              <a:t>It's possible that resampling after denoising alters the noise characteristics or spatial resolution in a manner that negates the benefits of denoising. </a:t>
            </a:r>
            <a:endParaRPr sz="1800">
              <a:solidFill>
                <a:schemeClr val="dk1"/>
              </a:solidFill>
              <a:latin typeface="Calibri"/>
              <a:ea typeface="Calibri"/>
              <a:cs typeface="Calibri"/>
              <a:sym typeface="Calibri"/>
            </a:endParaRPr>
          </a:p>
          <a:p>
            <a:pPr marL="215900" marR="0" lvl="0" indent="-215900" algn="l" rtl="0">
              <a:lnSpc>
                <a:spcPct val="115000"/>
              </a:lnSpc>
              <a:spcBef>
                <a:spcPts val="0"/>
              </a:spcBef>
              <a:spcAft>
                <a:spcPts val="0"/>
              </a:spcAft>
              <a:buClr>
                <a:schemeClr val="dk1"/>
              </a:buClr>
              <a:buSzPts val="1400"/>
              <a:buFont typeface="Calibri"/>
              <a:buChar char="•"/>
            </a:pPr>
            <a:r>
              <a:rPr lang="en" sz="1800">
                <a:solidFill>
                  <a:schemeClr val="dk1"/>
                </a:solidFill>
                <a:latin typeface="Calibri"/>
                <a:ea typeface="Calibri"/>
                <a:cs typeface="Calibri"/>
                <a:sym typeface="Calibri"/>
              </a:rPr>
              <a:t>This insight highlights the importance of carefully considering the sequence and combination of preprocessing steps in medical image analysis pipelines.</a:t>
            </a:r>
            <a:endParaRPr sz="1800">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7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sz="2400"/>
              <a:t>Evaluation Metrics</a:t>
            </a:r>
            <a:endParaRPr sz="2400"/>
          </a:p>
        </p:txBody>
      </p:sp>
      <p:sp>
        <p:nvSpPr>
          <p:cNvPr id="599" name="Google Shape;599;p7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46</a:t>
            </a:fld>
            <a:endParaRPr/>
          </a:p>
        </p:txBody>
      </p:sp>
      <p:sp>
        <p:nvSpPr>
          <p:cNvPr id="600" name="Google Shape;600;p78"/>
          <p:cNvSpPr txBox="1"/>
          <p:nvPr/>
        </p:nvSpPr>
        <p:spPr>
          <a:xfrm>
            <a:off x="628650" y="1268026"/>
            <a:ext cx="7886700" cy="3395400"/>
          </a:xfrm>
          <a:prstGeom prst="rect">
            <a:avLst/>
          </a:prstGeom>
          <a:noFill/>
          <a:ln>
            <a:noFill/>
          </a:ln>
        </p:spPr>
        <p:txBody>
          <a:bodyPr spcFirstLastPara="1" wrap="square" lIns="68575" tIns="34275" rIns="68575" bIns="34275" anchor="ctr" anchorCtr="0">
            <a:noAutofit/>
          </a:bodyPr>
          <a:lstStyle/>
          <a:p>
            <a:pPr marL="0" marR="0" lvl="0" indent="0" algn="l" rtl="0">
              <a:lnSpc>
                <a:spcPct val="115000"/>
              </a:lnSpc>
              <a:spcBef>
                <a:spcPts val="0"/>
              </a:spcBef>
              <a:spcAft>
                <a:spcPts val="0"/>
              </a:spcAft>
              <a:buNone/>
            </a:pPr>
            <a:r>
              <a:rPr lang="en" sz="1700" b="1" i="1">
                <a:solidFill>
                  <a:schemeClr val="dk1"/>
                </a:solidFill>
                <a:latin typeface="Calibri"/>
                <a:ea typeface="Calibri"/>
                <a:cs typeface="Calibri"/>
                <a:sym typeface="Calibri"/>
              </a:rPr>
              <a:t>Why did we choose Dice coefficient, Hausdorff distance, and SSIM as our primary evaluation metrics?</a:t>
            </a:r>
            <a:endParaRPr sz="1700" b="1" i="1">
              <a:solidFill>
                <a:schemeClr val="dk1"/>
              </a:solidFill>
              <a:latin typeface="Calibri"/>
              <a:ea typeface="Calibri"/>
              <a:cs typeface="Calibri"/>
              <a:sym typeface="Calibri"/>
            </a:endParaRPr>
          </a:p>
          <a:p>
            <a:pPr marL="215900" marR="0" lvl="0" indent="-234950" algn="l" rtl="0">
              <a:lnSpc>
                <a:spcPct val="115000"/>
              </a:lnSpc>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Dice Coefficient: Chosen for its ability to measure the overlap between the predicted segmentation and the ground truth, providing a straightforward metric for segmentation accuracy.</a:t>
            </a:r>
            <a:endParaRPr sz="1700">
              <a:solidFill>
                <a:schemeClr val="dk1"/>
              </a:solidFill>
              <a:latin typeface="Calibri"/>
              <a:ea typeface="Calibri"/>
              <a:cs typeface="Calibri"/>
              <a:sym typeface="Calibri"/>
            </a:endParaRPr>
          </a:p>
          <a:p>
            <a:pPr marL="215900" marR="0" lvl="0" indent="-234950" algn="l" rtl="0">
              <a:lnSpc>
                <a:spcPct val="115000"/>
              </a:lnSpc>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Hausdorff Distance: Selected to assess the maximum boundary distance between the segmentation and the ground truth, offering insight into the spatial accuracy of the segmentation boundaries.</a:t>
            </a:r>
            <a:endParaRPr sz="1700">
              <a:solidFill>
                <a:schemeClr val="dk1"/>
              </a:solidFill>
              <a:latin typeface="Calibri"/>
              <a:ea typeface="Calibri"/>
              <a:cs typeface="Calibri"/>
              <a:sym typeface="Calibri"/>
            </a:endParaRPr>
          </a:p>
          <a:p>
            <a:pPr marL="215900" marR="0" lvl="0" indent="-234950" algn="l" rtl="0">
              <a:lnSpc>
                <a:spcPct val="115000"/>
              </a:lnSpc>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SSIM (Structural Similarity Index Measure): Used to evaluate the structural similarity between the original and processed images, ensuring that preprocessing steps do not distort the underlying anatomical structures. </a:t>
            </a:r>
            <a:endParaRPr sz="1700">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7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sz="2400"/>
              <a:t>Future Directions</a:t>
            </a:r>
            <a:endParaRPr sz="2400"/>
          </a:p>
        </p:txBody>
      </p:sp>
      <p:sp>
        <p:nvSpPr>
          <p:cNvPr id="607" name="Google Shape;607;p7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47</a:t>
            </a:fld>
            <a:endParaRPr/>
          </a:p>
        </p:txBody>
      </p:sp>
      <p:sp>
        <p:nvSpPr>
          <p:cNvPr id="608" name="Google Shape;608;p79"/>
          <p:cNvSpPr txBox="1"/>
          <p:nvPr/>
        </p:nvSpPr>
        <p:spPr>
          <a:xfrm>
            <a:off x="628650" y="1268027"/>
            <a:ext cx="7886700" cy="3237000"/>
          </a:xfrm>
          <a:prstGeom prst="rect">
            <a:avLst/>
          </a:prstGeom>
          <a:noFill/>
          <a:ln>
            <a:noFill/>
          </a:ln>
        </p:spPr>
        <p:txBody>
          <a:bodyPr spcFirstLastPara="1" wrap="square" lIns="68575" tIns="34275" rIns="68575" bIns="34275" anchor="ctr" anchorCtr="0">
            <a:noAutofit/>
          </a:bodyPr>
          <a:lstStyle/>
          <a:p>
            <a:pPr marL="0" marR="0" lvl="0" indent="0" algn="l" rtl="0">
              <a:lnSpc>
                <a:spcPct val="115000"/>
              </a:lnSpc>
              <a:spcBef>
                <a:spcPts val="0"/>
              </a:spcBef>
              <a:spcAft>
                <a:spcPts val="0"/>
              </a:spcAft>
              <a:buNone/>
            </a:pPr>
            <a:r>
              <a:rPr lang="en" sz="1900" b="1" i="1" dirty="0">
                <a:solidFill>
                  <a:schemeClr val="dk1"/>
                </a:solidFill>
                <a:latin typeface="Calibri"/>
                <a:ea typeface="Calibri"/>
                <a:cs typeface="Calibri"/>
                <a:sym typeface="Calibri"/>
              </a:rPr>
              <a:t>Based on our findings, what future research directions do we propose for enhancing preprocessing techniques in medical image analysis? Are there emerging methods or technologies we believe hold promise?</a:t>
            </a:r>
            <a:endParaRPr sz="1900" b="1" i="1" dirty="0">
              <a:solidFill>
                <a:schemeClr val="dk1"/>
              </a:solidFill>
              <a:latin typeface="Calibri"/>
              <a:ea typeface="Calibri"/>
              <a:cs typeface="Calibri"/>
              <a:sym typeface="Calibri"/>
            </a:endParaRPr>
          </a:p>
          <a:p>
            <a:pPr marL="215900" marR="0" lvl="0" indent="-228600" algn="l" rtl="0">
              <a:lnSpc>
                <a:spcPct val="115000"/>
              </a:lnSpc>
              <a:spcBef>
                <a:spcPts val="0"/>
              </a:spcBef>
              <a:spcAft>
                <a:spcPts val="0"/>
              </a:spcAft>
              <a:buClr>
                <a:schemeClr val="dk1"/>
              </a:buClr>
              <a:buSzPts val="1600"/>
              <a:buFont typeface="Calibri"/>
              <a:buChar char="•"/>
            </a:pPr>
            <a:r>
              <a:rPr lang="en" sz="1900" dirty="0">
                <a:solidFill>
                  <a:schemeClr val="dk1"/>
                </a:solidFill>
                <a:latin typeface="Calibri"/>
                <a:ea typeface="Calibri"/>
                <a:cs typeface="Calibri"/>
                <a:sym typeface="Calibri"/>
              </a:rPr>
              <a:t>Future research could explore adaptive preprocessing techniques that adjust parameters based on the characteristics of individual images or structures, potentially improving generalizability across datasets. </a:t>
            </a:r>
            <a:endParaRPr sz="1900" dirty="0">
              <a:solidFill>
                <a:schemeClr val="dk1"/>
              </a:solidFill>
              <a:latin typeface="Calibri"/>
              <a:ea typeface="Calibri"/>
              <a:cs typeface="Calibri"/>
              <a:sym typeface="Calibri"/>
            </a:endParaRPr>
          </a:p>
          <a:p>
            <a:pPr marL="215900" marR="0" lvl="0" indent="-228600" algn="l" rtl="0">
              <a:lnSpc>
                <a:spcPct val="115000"/>
              </a:lnSpc>
              <a:spcBef>
                <a:spcPts val="0"/>
              </a:spcBef>
              <a:spcAft>
                <a:spcPts val="0"/>
              </a:spcAft>
              <a:buClr>
                <a:schemeClr val="dk1"/>
              </a:buClr>
              <a:buSzPts val="1600"/>
              <a:buFont typeface="Calibri"/>
              <a:buChar char="•"/>
            </a:pPr>
            <a:r>
              <a:rPr lang="en" sz="1900" dirty="0">
                <a:solidFill>
                  <a:schemeClr val="dk1"/>
                </a:solidFill>
                <a:latin typeface="Calibri"/>
                <a:ea typeface="Calibri"/>
                <a:cs typeface="Calibri"/>
                <a:sym typeface="Calibri"/>
              </a:rPr>
              <a:t>Additionally, investigating advanced denoising methods, such as those based on machine learning, and their integration with resampling techniques could provide further insights.</a:t>
            </a:r>
            <a:endParaRPr sz="1900"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a:t>Experiments</a:t>
            </a:r>
            <a:endParaRPr/>
          </a:p>
        </p:txBody>
      </p:sp>
      <p:sp>
        <p:nvSpPr>
          <p:cNvPr id="177" name="Google Shape;177;p2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78" name="Google Shape;178;p29"/>
          <p:cNvSpPr txBox="1"/>
          <p:nvPr/>
        </p:nvSpPr>
        <p:spPr>
          <a:xfrm>
            <a:off x="628650" y="1394249"/>
            <a:ext cx="7886700" cy="3209100"/>
          </a:xfrm>
          <a:prstGeom prst="rect">
            <a:avLst/>
          </a:prstGeom>
          <a:noFill/>
          <a:ln>
            <a:noFill/>
          </a:ln>
        </p:spPr>
        <p:txBody>
          <a:bodyPr spcFirstLastPara="1" wrap="square" lIns="68575" tIns="34275" rIns="68575" bIns="34275" anchor="ctr" anchorCtr="0">
            <a:noAutofit/>
          </a:bodyPr>
          <a:lstStyle/>
          <a:p>
            <a:pPr marL="215900" marR="0" lvl="0" indent="-190500" algn="l" rtl="0">
              <a:lnSpc>
                <a:spcPct val="115000"/>
              </a:lnSpc>
              <a:spcBef>
                <a:spcPts val="0"/>
              </a:spcBef>
              <a:spcAft>
                <a:spcPts val="0"/>
              </a:spcAft>
              <a:buClr>
                <a:schemeClr val="dk1"/>
              </a:buClr>
              <a:buSzPts val="1000"/>
              <a:buFont typeface="Calibri"/>
              <a:buChar char="•"/>
            </a:pPr>
            <a:r>
              <a:rPr lang="en" sz="1800" b="1">
                <a:solidFill>
                  <a:schemeClr val="dk1"/>
                </a:solidFill>
                <a:latin typeface="Calibri"/>
                <a:ea typeface="Calibri"/>
                <a:cs typeface="Calibri"/>
                <a:sym typeface="Calibri"/>
              </a:rPr>
              <a:t>Baseline</a:t>
            </a:r>
            <a:endParaRPr sz="1800" b="1">
              <a:solidFill>
                <a:schemeClr val="dk1"/>
              </a:solidFill>
              <a:latin typeface="Calibri"/>
              <a:ea typeface="Calibri"/>
              <a:cs typeface="Calibri"/>
              <a:sym typeface="Calibri"/>
            </a:endParaRPr>
          </a:p>
          <a:p>
            <a:pPr marL="215900" marR="0" lvl="0" indent="-190500" algn="l" rtl="0">
              <a:lnSpc>
                <a:spcPct val="115000"/>
              </a:lnSpc>
              <a:spcBef>
                <a:spcPts val="300"/>
              </a:spcBef>
              <a:spcAft>
                <a:spcPts val="0"/>
              </a:spcAft>
              <a:buClr>
                <a:schemeClr val="dk1"/>
              </a:buClr>
              <a:buSzPts val="1000"/>
              <a:buFont typeface="Calibri"/>
              <a:buChar char="•"/>
            </a:pPr>
            <a:r>
              <a:rPr lang="en" sz="1800" b="1">
                <a:solidFill>
                  <a:schemeClr val="dk1"/>
                </a:solidFill>
                <a:latin typeface="Calibri"/>
                <a:ea typeface="Calibri"/>
                <a:cs typeface="Calibri"/>
                <a:sym typeface="Calibri"/>
              </a:rPr>
              <a:t>Experiment 1: Denoising Only - Wiener Filter </a:t>
            </a:r>
            <a:endParaRPr sz="1800" b="1">
              <a:solidFill>
                <a:schemeClr val="dk1"/>
              </a:solidFill>
              <a:latin typeface="Calibri"/>
              <a:ea typeface="Calibri"/>
              <a:cs typeface="Calibri"/>
              <a:sym typeface="Calibri"/>
            </a:endParaRPr>
          </a:p>
          <a:p>
            <a:pPr marL="914400" marR="0" lvl="1" indent="-292100" algn="l" rtl="0">
              <a:lnSpc>
                <a:spcPct val="115000"/>
              </a:lnSpc>
              <a:spcBef>
                <a:spcPts val="300"/>
              </a:spcBef>
              <a:spcAft>
                <a:spcPts val="0"/>
              </a:spcAft>
              <a:buClr>
                <a:schemeClr val="dk1"/>
              </a:buClr>
              <a:buSzPts val="1000"/>
              <a:buFont typeface="Calibri"/>
              <a:buChar char="•"/>
            </a:pPr>
            <a:r>
              <a:rPr lang="en" sz="1700">
                <a:solidFill>
                  <a:schemeClr val="dk1"/>
                </a:solidFill>
                <a:latin typeface="Calibri"/>
                <a:ea typeface="Calibri"/>
                <a:cs typeface="Calibri"/>
                <a:sym typeface="Calibri"/>
              </a:rPr>
              <a:t>The Wiener filter was applied to investigate how varying the kernel size (3, 5, 7, 9) affects segmentation quality across several brain structures.</a:t>
            </a:r>
            <a:endParaRPr sz="1700">
              <a:solidFill>
                <a:schemeClr val="dk1"/>
              </a:solidFill>
              <a:latin typeface="Calibri"/>
              <a:ea typeface="Calibri"/>
              <a:cs typeface="Calibri"/>
              <a:sym typeface="Calibri"/>
            </a:endParaRPr>
          </a:p>
          <a:p>
            <a:pPr marL="215900" marR="0" lvl="0" indent="-190500" algn="l" rtl="0">
              <a:lnSpc>
                <a:spcPct val="115000"/>
              </a:lnSpc>
              <a:spcBef>
                <a:spcPts val="300"/>
              </a:spcBef>
              <a:spcAft>
                <a:spcPts val="0"/>
              </a:spcAft>
              <a:buClr>
                <a:schemeClr val="dk1"/>
              </a:buClr>
              <a:buSzPts val="1000"/>
              <a:buFont typeface="Calibri"/>
              <a:buChar char="•"/>
            </a:pPr>
            <a:r>
              <a:rPr lang="en" sz="1800" b="1">
                <a:solidFill>
                  <a:schemeClr val="dk1"/>
                </a:solidFill>
                <a:latin typeface="Calibri"/>
                <a:ea typeface="Calibri"/>
                <a:cs typeface="Calibri"/>
                <a:sym typeface="Calibri"/>
              </a:rPr>
              <a:t>Experiment 2: Resampling Only - Linear Interpolation </a:t>
            </a:r>
            <a:endParaRPr sz="1800" b="1">
              <a:solidFill>
                <a:schemeClr val="dk1"/>
              </a:solidFill>
              <a:latin typeface="Calibri"/>
              <a:ea typeface="Calibri"/>
              <a:cs typeface="Calibri"/>
              <a:sym typeface="Calibri"/>
            </a:endParaRPr>
          </a:p>
          <a:p>
            <a:pPr marL="914400" marR="0" lvl="1" indent="-292100" algn="l" rtl="0">
              <a:lnSpc>
                <a:spcPct val="115000"/>
              </a:lnSpc>
              <a:spcBef>
                <a:spcPts val="300"/>
              </a:spcBef>
              <a:spcAft>
                <a:spcPts val="0"/>
              </a:spcAft>
              <a:buClr>
                <a:schemeClr val="dk1"/>
              </a:buClr>
              <a:buSzPts val="1000"/>
              <a:buFont typeface="Calibri"/>
              <a:buChar char="•"/>
            </a:pPr>
            <a:r>
              <a:rPr lang="en" sz="1700">
                <a:solidFill>
                  <a:schemeClr val="dk1"/>
                </a:solidFill>
                <a:latin typeface="Calibri"/>
                <a:ea typeface="Calibri"/>
                <a:cs typeface="Calibri"/>
                <a:sym typeface="Calibri"/>
              </a:rPr>
              <a:t>Images were resampled linearly by different scaling factors (e.g., upsampling by 1.1, 1.2, or downsampling by 0.8, 0.9) to see how adjusting voxel sizes affects segmentation quality across various brain structures</a:t>
            </a:r>
            <a:endParaRPr sz="1700">
              <a:solidFill>
                <a:schemeClr val="dk1"/>
              </a:solidFill>
              <a:latin typeface="Calibri"/>
              <a:ea typeface="Calibri"/>
              <a:cs typeface="Calibri"/>
              <a:sym typeface="Calibri"/>
            </a:endParaRPr>
          </a:p>
          <a:p>
            <a:pPr marL="215900" marR="0" lvl="0" indent="-190500" algn="l" rtl="0">
              <a:lnSpc>
                <a:spcPct val="115000"/>
              </a:lnSpc>
              <a:spcBef>
                <a:spcPts val="300"/>
              </a:spcBef>
              <a:spcAft>
                <a:spcPts val="300"/>
              </a:spcAft>
              <a:buClr>
                <a:schemeClr val="dk1"/>
              </a:buClr>
              <a:buSzPts val="1000"/>
              <a:buFont typeface="Calibri"/>
              <a:buChar char="•"/>
            </a:pPr>
            <a:r>
              <a:rPr lang="en" sz="1800" b="1">
                <a:solidFill>
                  <a:schemeClr val="dk1"/>
                </a:solidFill>
                <a:latin typeface="Calibri"/>
                <a:ea typeface="Calibri"/>
                <a:cs typeface="Calibri"/>
                <a:sym typeface="Calibri"/>
              </a:rPr>
              <a:t>Experiment 3: Combination of Denoising &amp; Resampling - Wiener Filter &amp; Linear Interpolation</a:t>
            </a:r>
            <a:endParaRPr sz="1800" b="1">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183"/>
        <p:cNvGrpSpPr/>
        <p:nvPr/>
      </p:nvGrpSpPr>
      <p:grpSpPr>
        <a:xfrm>
          <a:off x="0" y="0"/>
          <a:ext cx="0" cy="0"/>
          <a:chOff x="0" y="0"/>
          <a:chExt cx="0" cy="0"/>
        </a:xfrm>
      </p:grpSpPr>
      <p:sp>
        <p:nvSpPr>
          <p:cNvPr id="184" name="Google Shape;184;p3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a:t>Pipeline</a:t>
            </a:r>
            <a:endParaRPr/>
          </a:p>
        </p:txBody>
      </p:sp>
      <p:sp>
        <p:nvSpPr>
          <p:cNvPr id="185" name="Google Shape;185;p30"/>
          <p:cNvSpPr txBox="1"/>
          <p:nvPr/>
        </p:nvSpPr>
        <p:spPr>
          <a:xfrm>
            <a:off x="628650" y="1268016"/>
            <a:ext cx="7886700" cy="2439600"/>
          </a:xfrm>
          <a:prstGeom prst="rect">
            <a:avLst/>
          </a:prstGeom>
          <a:noFill/>
          <a:ln>
            <a:noFill/>
          </a:ln>
        </p:spPr>
        <p:txBody>
          <a:bodyPr spcFirstLastPara="1" wrap="square" lIns="68575" tIns="34275" rIns="68575" bIns="34275" anchor="t" anchorCtr="0">
            <a:spAutoFit/>
          </a:bodyPr>
          <a:lstStyle/>
          <a:p>
            <a:pPr marL="215900" marR="0" lvl="0" indent="-196850" algn="l" rtl="0">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Baseline: GT registration -&gt; Mask registration -&gt; T1/T2 registration -&gt; T1/T2 Skull Stripping -&gt; T1/T2 normalization</a:t>
            </a:r>
            <a:endParaRPr>
              <a:solidFill>
                <a:schemeClr val="dk1"/>
              </a:solidFill>
              <a:latin typeface="Calibri"/>
              <a:ea typeface="Calibri"/>
              <a:cs typeface="Calibri"/>
              <a:sym typeface="Calibri"/>
            </a:endParaRPr>
          </a:p>
          <a:p>
            <a:pPr marL="457200" marR="0" lvl="0" indent="0" algn="l" rtl="0">
              <a:spcBef>
                <a:spcPts val="0"/>
              </a:spcBef>
              <a:spcAft>
                <a:spcPts val="0"/>
              </a:spcAft>
              <a:buNone/>
            </a:pPr>
            <a:endParaRPr>
              <a:solidFill>
                <a:schemeClr val="dk1"/>
              </a:solidFill>
              <a:latin typeface="Calibri"/>
              <a:ea typeface="Calibri"/>
              <a:cs typeface="Calibri"/>
              <a:sym typeface="Calibri"/>
            </a:endParaRPr>
          </a:p>
          <a:p>
            <a:pPr marL="215900" marR="0" lvl="0" indent="-196850" algn="l" rtl="0">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Experiment 1 (denoising): GT registration - Mask registration - T1/T2 registration - T1/T2 skull stripping - T1/T2 denoising - T1/T2 normalization</a:t>
            </a:r>
            <a:endParaRPr>
              <a:solidFill>
                <a:schemeClr val="dk1"/>
              </a:solidFill>
              <a:latin typeface="Calibri"/>
              <a:ea typeface="Calibri"/>
              <a:cs typeface="Calibri"/>
              <a:sym typeface="Calibri"/>
            </a:endParaRPr>
          </a:p>
          <a:p>
            <a:pPr marL="457200" marR="0" lvl="0" indent="0" algn="l" rtl="0">
              <a:spcBef>
                <a:spcPts val="0"/>
              </a:spcBef>
              <a:spcAft>
                <a:spcPts val="0"/>
              </a:spcAft>
              <a:buNone/>
            </a:pPr>
            <a:endParaRPr>
              <a:solidFill>
                <a:schemeClr val="dk1"/>
              </a:solidFill>
              <a:latin typeface="Calibri"/>
              <a:ea typeface="Calibri"/>
              <a:cs typeface="Calibri"/>
              <a:sym typeface="Calibri"/>
            </a:endParaRPr>
          </a:p>
          <a:p>
            <a:pPr marL="215900" marR="0" lvl="0" indent="-196850" algn="l" rtl="0">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Experiment 2 (resampling): GT registration - GT resampling - Mask registration - Mask resampling - T1/T2 registration - T1/T2 skull stripping - T1/T2 resampling - T1/T2 normalization</a:t>
            </a:r>
            <a:endParaRPr>
              <a:solidFill>
                <a:schemeClr val="dk1"/>
              </a:solidFill>
              <a:latin typeface="Calibri"/>
              <a:ea typeface="Calibri"/>
              <a:cs typeface="Calibri"/>
              <a:sym typeface="Calibri"/>
            </a:endParaRPr>
          </a:p>
          <a:p>
            <a:pPr marL="457200" marR="0" lvl="0" indent="0" algn="l" rtl="0">
              <a:spcBef>
                <a:spcPts val="0"/>
              </a:spcBef>
              <a:spcAft>
                <a:spcPts val="0"/>
              </a:spcAft>
              <a:buNone/>
            </a:pPr>
            <a:endParaRPr>
              <a:solidFill>
                <a:schemeClr val="dk1"/>
              </a:solidFill>
              <a:latin typeface="Calibri"/>
              <a:ea typeface="Calibri"/>
              <a:cs typeface="Calibri"/>
              <a:sym typeface="Calibri"/>
            </a:endParaRPr>
          </a:p>
          <a:p>
            <a:pPr marL="215900" marR="0" lvl="0" indent="-196850" algn="l" rtl="0">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Experiment 3 (both): Mask registration - Mask resampling - GT registration - GT resampling - T1/T2 registration - T1/T2 skull stripping - T1/T2 denoising - T1/T2 resampling - T1/T2 normalization</a:t>
            </a:r>
            <a:endParaRPr>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a:t>Pipeline - Baseline</a:t>
            </a:r>
            <a:endParaRPr/>
          </a:p>
        </p:txBody>
      </p:sp>
      <p:pic>
        <p:nvPicPr>
          <p:cNvPr id="192" name="Google Shape;192;p31"/>
          <p:cNvPicPr preferRelativeResize="0"/>
          <p:nvPr/>
        </p:nvPicPr>
        <p:blipFill rotWithShape="1">
          <a:blip r:embed="rId3">
            <a:alphaModFix/>
          </a:blip>
          <a:srcRect/>
          <a:stretch/>
        </p:blipFill>
        <p:spPr>
          <a:xfrm>
            <a:off x="1285399" y="1495250"/>
            <a:ext cx="6573224" cy="3148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2"/>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a:t>Pipeline - Experiment 1</a:t>
            </a:r>
            <a:endParaRPr/>
          </a:p>
        </p:txBody>
      </p:sp>
      <p:pic>
        <p:nvPicPr>
          <p:cNvPr id="199" name="Google Shape;199;p32"/>
          <p:cNvPicPr preferRelativeResize="0"/>
          <p:nvPr/>
        </p:nvPicPr>
        <p:blipFill rotWithShape="1">
          <a:blip r:embed="rId3">
            <a:alphaModFix/>
          </a:blip>
          <a:srcRect/>
          <a:stretch/>
        </p:blipFill>
        <p:spPr>
          <a:xfrm>
            <a:off x="1285399" y="1495250"/>
            <a:ext cx="6573224" cy="31481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a:t>Pipeline - Experiment 2</a:t>
            </a:r>
            <a:endParaRPr/>
          </a:p>
        </p:txBody>
      </p:sp>
      <p:pic>
        <p:nvPicPr>
          <p:cNvPr id="206" name="Google Shape;206;p33"/>
          <p:cNvPicPr preferRelativeResize="0"/>
          <p:nvPr/>
        </p:nvPicPr>
        <p:blipFill rotWithShape="1">
          <a:blip r:embed="rId3">
            <a:alphaModFix/>
          </a:blip>
          <a:srcRect/>
          <a:stretch/>
        </p:blipFill>
        <p:spPr>
          <a:xfrm>
            <a:off x="1285399" y="1495250"/>
            <a:ext cx="6573224" cy="31481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3449</Words>
  <Application>Microsoft Office PowerPoint</Application>
  <PresentationFormat>On-screen Show (16:9)</PresentationFormat>
  <Paragraphs>331</Paragraphs>
  <Slides>47</Slides>
  <Notes>47</Notes>
  <HiddenSlides>5</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47</vt:i4>
      </vt:variant>
    </vt:vector>
  </HeadingPairs>
  <TitlesOfParts>
    <vt:vector size="53" baseType="lpstr">
      <vt:lpstr>Open Sans</vt:lpstr>
      <vt:lpstr>Roboto</vt:lpstr>
      <vt:lpstr>Calibri</vt:lpstr>
      <vt:lpstr>Arial</vt:lpstr>
      <vt:lpstr>Simple Light</vt:lpstr>
      <vt:lpstr>Office Theme</vt:lpstr>
      <vt:lpstr>MIA Lab Final Presentation:  Hypothesis 1: Preprocessing</vt:lpstr>
      <vt:lpstr>PowerPoint Presentation</vt:lpstr>
      <vt:lpstr>Hypothesis</vt:lpstr>
      <vt:lpstr>Method</vt:lpstr>
      <vt:lpstr>Experiments</vt:lpstr>
      <vt:lpstr>Pipeline</vt:lpstr>
      <vt:lpstr>Pipeline - Baseline</vt:lpstr>
      <vt:lpstr>Pipeline - Experiment 1</vt:lpstr>
      <vt:lpstr>Pipeline - Experiment 2</vt:lpstr>
      <vt:lpstr>Pipeline - Experiment 3</vt:lpstr>
      <vt:lpstr>Results &amp; Inference</vt:lpstr>
      <vt:lpstr>Experiment 1: Denoising Hausdorff - Kernel Size vs. Anatomical Area</vt:lpstr>
      <vt:lpstr>Experiment 1: Denoising DICE - Kernel Size vs. Anatomical Area</vt:lpstr>
      <vt:lpstr>Experiment 1: Denoising SSIM - Kernel Size vs. Anatomical Area</vt:lpstr>
      <vt:lpstr>Experiment 1: Denoising  Interpretation of Results</vt:lpstr>
      <vt:lpstr>Experiment 1: Denoising  Interpretation of Results</vt:lpstr>
      <vt:lpstr>Experiment 1: Denoising  Interpretation of Results</vt:lpstr>
      <vt:lpstr>Experiment 2: Resampling Hausdorff - Scaling Factor vs. Anatomical Area</vt:lpstr>
      <vt:lpstr>Experiment 2: Resampling DICE - Scaling Factor vs. Anatomical Area</vt:lpstr>
      <vt:lpstr>Experiment 2: Resampling SSIM - Scaling Factor vs. Anatomical Area</vt:lpstr>
      <vt:lpstr>Experiment 2: Resampling Hausdorff - Scaling Factor vs. Anatomical Area</vt:lpstr>
      <vt:lpstr>Experiment 2: Resampling DICE - Scaling Factor vs. Anatomical Area</vt:lpstr>
      <vt:lpstr>Experiment 2: Resampling SSIM - Scaling Factor vs. Anatomical Area</vt:lpstr>
      <vt:lpstr>Experiment 2: Resampling Interpretation of Results</vt:lpstr>
      <vt:lpstr>Experiment 3: Combination T1 Example</vt:lpstr>
      <vt:lpstr>Experiment 3: Combination T2 Example</vt:lpstr>
      <vt:lpstr>Experiment 3: Combination Denoising (Wiener) and Resampling (Linear)</vt:lpstr>
      <vt:lpstr>Experiment 3: Combination Denoising (Wiener) and Resampling (Linear)</vt:lpstr>
      <vt:lpstr>Experiment 3: Combination Denoising (Wiener) and Resampling (Linear)</vt:lpstr>
      <vt:lpstr>Discussion &amp; Conclusion</vt:lpstr>
      <vt:lpstr>Open Questions</vt:lpstr>
      <vt:lpstr>Open Questions</vt:lpstr>
      <vt:lpstr>Conclusion</vt:lpstr>
      <vt:lpstr>PowerPoint Presentation</vt:lpstr>
      <vt:lpstr>Supplementary Deck Discussion Questions</vt:lpstr>
      <vt:lpstr>Selection of Preprocessing Techniques</vt:lpstr>
      <vt:lpstr>Selection of Preprocessing Techniques</vt:lpstr>
      <vt:lpstr>Selection of Preprocessing Techniques</vt:lpstr>
      <vt:lpstr>Selection of Preprocessing Techniques</vt:lpstr>
      <vt:lpstr>Selection of Preprocessing Techniques</vt:lpstr>
      <vt:lpstr>Selection of Preprocessing Techniques</vt:lpstr>
      <vt:lpstr>Parameter Optimization</vt:lpstr>
      <vt:lpstr>Parameter Optimization</vt:lpstr>
      <vt:lpstr>Structure-Specific Effects</vt:lpstr>
      <vt:lpstr>Combination of Preprocessing Steps</vt:lpstr>
      <vt:lpstr>Evaluation Metrics</vt:lpstr>
      <vt:lpstr>Future Directions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Chey Smith</cp:lastModifiedBy>
  <cp:revision>1</cp:revision>
  <dcterms:modified xsi:type="dcterms:W3CDTF">2025-01-07T20:05:58Z</dcterms:modified>
</cp:coreProperties>
</file>