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8"/>
  </p:notesMasterIdLst>
  <p:sldIdLst>
    <p:sldId id="256" r:id="rId3"/>
    <p:sldId id="257" r:id="rId4"/>
    <p:sldId id="258" r:id="rId5"/>
    <p:sldId id="259" r:id="rId6"/>
    <p:sldId id="260" r:id="rId7"/>
  </p:sldIdLst>
  <p:sldSz cx="9144000" cy="5143500" type="screen16x9"/>
  <p:notesSz cx="6858000" cy="9144000"/>
  <p:embeddedFontLst>
    <p:embeddedFont>
      <p:font typeface="Open Sans" panose="020B0606030504020204" pitchFamily="34"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706" autoAdjust="0"/>
  </p:normalViewPr>
  <p:slideViewPr>
    <p:cSldViewPr snapToGrid="0">
      <p:cViewPr varScale="1">
        <p:scale>
          <a:sx n="64" d="100"/>
          <a:sy n="64" d="100"/>
        </p:scale>
        <p:origin x="1930" y="77"/>
      </p:cViewPr>
      <p:guideLst>
        <p:guide orient="horz" pos="1620"/>
        <p:guide pos="2880"/>
      </p:guideLst>
    </p:cSldViewPr>
  </p:slideViewPr>
  <p:notesTextViewPr>
    <p:cViewPr>
      <p:scale>
        <a:sx n="1" d="1"/>
        <a:sy n="1" d="1"/>
      </p:scale>
      <p:origin x="0" y="-509"/>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14489de730_2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g314489de730_2_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14489de730_2_7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14489de7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14489de7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develop the hypothesis, we started by exploring the material that was provided to us. We found that preprocessing for medical image analysis typically comes in 4 flavours, so we considered those with respect to our dataset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first is background removal, where you remove irrelevant areas. In our case, that would be like the skull since the images are non-skull-stripped. So this would definitely feasible for isolating the brain region before further processing.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Next is noise reduction. The HCP uses advanced MRI acquisition techniques that yield high-quality images with reduced noise due to hardware improvements like customized 3T scanners. But, additional denoising techniques could still be beneficial to enhance the clarity of structures, especially for segmentation tasks.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Thirdly, normalization. We took a look at the research paper detailing the acquisition parameters for the images and found that they standardized the data collection protocol by enforcing consistent acquisition parameters and imaging devices across subjects from all sites. So histogram matching or similar intensity normalization methods across the dataset might not be very helpful due to the already existing uniformity. While negative results in research are still results, we would like to focus on something that might be a bit more insightful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Lastly, there are resampling methods. We know that the dataset images are in native subject space. This means that the images are in the original anatomical orientation and resolution as they were acquired from each subject, without being transformed or aligned to a standard template or atlas space. So resampling the images could help with downstream tasks like registration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based on this, we wanted to develop a hypothesis that would target one or multiple of these 3 types of preprocessing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Resampling is the process of interpolating and adjusting an image to a new grid or voxel size, often to match a different spatial resolution or align with a standard reference space. It involves changing the voxel dimensions, orientation, or resolution to ensure consistency across images or compatibility with a template.</a:t>
            </a: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14489de730_0_15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314489de730_0_15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314489de730_0_15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4489de730_2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14489de730_2_9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314489de730_2_9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14489de730_2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314489de730_2_2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314489de730_2_2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0" name="Google Shape;60;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 name="Google Shape;65;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3" name="Google Shape;73;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9" name="Google Shape;79;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4" name="Google Shape;84;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5" name="Google Shape;85;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6" name="Google Shape;86;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7" name="Google Shape;87;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9" name="Google Shape;99;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2" name="Google Shape;102;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3" name="Google Shape;103;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4" name="Google Shape;104;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9" name="Google Shape;109;p22"/>
          <p:cNvSpPr>
            <a:spLocks noGrp="1"/>
          </p:cNvSpPr>
          <p:nvPr>
            <p:ph type="pic" idx="2"/>
          </p:nvPr>
        </p:nvSpPr>
        <p:spPr>
          <a:xfrm>
            <a:off x="3887391" y="740569"/>
            <a:ext cx="4629150" cy="3655219"/>
          </a:xfrm>
          <a:prstGeom prst="rect">
            <a:avLst/>
          </a:prstGeom>
          <a:noFill/>
          <a:ln>
            <a:noFill/>
          </a:ln>
        </p:spPr>
      </p:sp>
      <p:sp>
        <p:nvSpPr>
          <p:cNvPr id="110" name="Google Shape;110;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1" name="Google Shape;111;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2" name="Google Shape;122;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3" descr="A picture containing text&#10;&#10;Description automatically generated"/>
          <p:cNvPicPr preferRelativeResize="0"/>
          <p:nvPr/>
        </p:nvPicPr>
        <p:blipFill rotWithShape="1">
          <a:blip r:embed="rId13">
            <a:alphaModFix/>
          </a:blip>
          <a:srcRect/>
          <a:stretch/>
        </p:blipFill>
        <p:spPr>
          <a:xfrm>
            <a:off x="7429500" y="-108347"/>
            <a:ext cx="1714500" cy="1343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1143000" y="1393850"/>
            <a:ext cx="6858000" cy="2116500"/>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115000"/>
              </a:lnSpc>
              <a:spcBef>
                <a:spcPts val="0"/>
              </a:spcBef>
              <a:spcAft>
                <a:spcPts val="0"/>
              </a:spcAft>
              <a:buClr>
                <a:schemeClr val="dk1"/>
              </a:buClr>
              <a:buSzPct val="100000"/>
              <a:buFont typeface="Calibri"/>
              <a:buNone/>
            </a:pPr>
            <a:r>
              <a:rPr lang="en"/>
              <a:t>MIA Lab</a:t>
            </a:r>
            <a:br>
              <a:rPr lang="en"/>
            </a:br>
            <a:r>
              <a:rPr lang="en"/>
              <a:t>Mid-term Presentation: </a:t>
            </a:r>
            <a:endParaRPr/>
          </a:p>
          <a:p>
            <a:pPr marL="0" lvl="0" indent="0" algn="ctr" rtl="0">
              <a:lnSpc>
                <a:spcPct val="115000"/>
              </a:lnSpc>
              <a:spcBef>
                <a:spcPts val="0"/>
              </a:spcBef>
              <a:spcAft>
                <a:spcPts val="0"/>
              </a:spcAft>
              <a:buClr>
                <a:srgbClr val="1E1E1E"/>
              </a:buClr>
              <a:buSzPct val="105730"/>
              <a:buFont typeface="Open Sans"/>
              <a:buNone/>
            </a:pPr>
            <a:r>
              <a:rPr lang="en" sz="3877" b="1" i="1">
                <a:solidFill>
                  <a:srgbClr val="1E1E1E"/>
                </a:solidFill>
                <a:latin typeface="Open Sans"/>
                <a:ea typeface="Open Sans"/>
                <a:cs typeface="Open Sans"/>
                <a:sym typeface="Open Sans"/>
              </a:rPr>
              <a:t>Hypothesis 1: Preprocessing</a:t>
            </a:r>
            <a:endParaRPr sz="4277" i="1"/>
          </a:p>
        </p:txBody>
      </p:sp>
      <p:sp>
        <p:nvSpPr>
          <p:cNvPr id="132" name="Google Shape;132;p25"/>
          <p:cNvSpPr txBox="1">
            <a:spLocks noGrp="1"/>
          </p:cNvSpPr>
          <p:nvPr>
            <p:ph type="subTitle" idx="1"/>
          </p:nvPr>
        </p:nvSpPr>
        <p:spPr>
          <a:xfrm>
            <a:off x="1143000" y="3614727"/>
            <a:ext cx="6858000" cy="6024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800"/>
              <a:buNone/>
            </a:pPr>
            <a:r>
              <a:rPr lang="en"/>
              <a:t>Project Group 7: Chanae Smith, Tudorita Zaharia, Isabella Torres</a:t>
            </a:r>
            <a:endParaRPr/>
          </a:p>
        </p:txBody>
      </p:sp>
      <p:sp>
        <p:nvSpPr>
          <p:cNvPr id="133" name="Google Shape;133;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138" name="Google Shape;138;p26"/>
          <p:cNvGrpSpPr/>
          <p:nvPr/>
        </p:nvGrpSpPr>
        <p:grpSpPr>
          <a:xfrm>
            <a:off x="2604258" y="1364707"/>
            <a:ext cx="1967734" cy="2972988"/>
            <a:chOff x="2744109" y="1597469"/>
            <a:chExt cx="1827900" cy="2399700"/>
          </a:xfrm>
        </p:grpSpPr>
        <p:sp>
          <p:nvSpPr>
            <p:cNvPr id="139" name="Google Shape;139;p26"/>
            <p:cNvSpPr/>
            <p:nvPr/>
          </p:nvSpPr>
          <p:spPr>
            <a:xfrm rot="5400000">
              <a:off x="2458209" y="1883369"/>
              <a:ext cx="2399700" cy="1827900"/>
            </a:xfrm>
            <a:prstGeom prst="rightArrowCallout">
              <a:avLst>
                <a:gd name="adj1" fmla="val 9283"/>
                <a:gd name="adj2" fmla="val 13570"/>
                <a:gd name="adj3" fmla="val 16082"/>
                <a:gd name="adj4" fmla="val 81236"/>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rot="10800000" flipH="1">
              <a:off x="2834043" y="1687411"/>
              <a:ext cx="1649400" cy="1769700"/>
            </a:xfrm>
            <a:prstGeom prst="snip1Rect">
              <a:avLst>
                <a:gd name="adj" fmla="val 0"/>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txBox="1"/>
            <p:nvPr/>
          </p:nvSpPr>
          <p:spPr>
            <a:xfrm>
              <a:off x="2788575" y="1702094"/>
              <a:ext cx="1738800" cy="14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600" b="1">
                  <a:solidFill>
                    <a:srgbClr val="FFFFFF"/>
                  </a:solidFill>
                  <a:latin typeface="Roboto"/>
                  <a:ea typeface="Roboto"/>
                  <a:cs typeface="Roboto"/>
                  <a:sym typeface="Roboto"/>
                </a:rPr>
                <a:t>NOISE REDUCTION</a:t>
              </a:r>
              <a:endParaRPr sz="1600" b="1">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endParaRPr sz="1300">
                <a:solidFill>
                  <a:srgbClr val="FFFFFF"/>
                </a:solidFill>
                <a:latin typeface="Roboto"/>
                <a:ea typeface="Roboto"/>
                <a:cs typeface="Roboto"/>
                <a:sym typeface="Roboto"/>
              </a:endParaRPr>
            </a:p>
            <a:p>
              <a:pPr marL="0" lvl="0" indent="0" algn="ctr" rtl="0">
                <a:lnSpc>
                  <a:spcPct val="115000"/>
                </a:lnSpc>
                <a:spcBef>
                  <a:spcPts val="0"/>
                </a:spcBef>
                <a:spcAft>
                  <a:spcPts val="1600"/>
                </a:spcAft>
                <a:buNone/>
              </a:pPr>
              <a:r>
                <a:rPr lang="en" sz="1300">
                  <a:solidFill>
                    <a:srgbClr val="FFFFFF"/>
                  </a:solidFill>
                  <a:latin typeface="Roboto"/>
                  <a:ea typeface="Roboto"/>
                  <a:cs typeface="Roboto"/>
                  <a:sym typeface="Roboto"/>
                </a:rPr>
                <a:t>High quality images</a:t>
              </a:r>
              <a:br>
                <a:rPr lang="en" sz="1300">
                  <a:solidFill>
                    <a:srgbClr val="FFFFFF"/>
                  </a:solidFill>
                  <a:latin typeface="Roboto"/>
                  <a:ea typeface="Roboto"/>
                  <a:cs typeface="Roboto"/>
                  <a:sym typeface="Roboto"/>
                </a:rPr>
              </a:br>
              <a:r>
                <a:rPr lang="en" sz="1300">
                  <a:solidFill>
                    <a:srgbClr val="FFFFFF"/>
                  </a:solidFill>
                  <a:latin typeface="Roboto"/>
                  <a:ea typeface="Roboto"/>
                  <a:cs typeface="Roboto"/>
                  <a:sym typeface="Roboto"/>
                </a:rPr>
                <a:t>Customized 3T scanner &amp; pulse sequences</a:t>
              </a:r>
              <a:br>
                <a:rPr lang="en" sz="1300">
                  <a:solidFill>
                    <a:srgbClr val="FFFFFF"/>
                  </a:solidFill>
                  <a:latin typeface="Roboto"/>
                  <a:ea typeface="Roboto"/>
                  <a:cs typeface="Roboto"/>
                  <a:sym typeface="Roboto"/>
                </a:rPr>
              </a:br>
              <a:r>
                <a:rPr lang="en" sz="1300">
                  <a:solidFill>
                    <a:srgbClr val="FFFFFF"/>
                  </a:solidFill>
                  <a:latin typeface="Roboto"/>
                  <a:ea typeface="Roboto"/>
                  <a:cs typeface="Roboto"/>
                  <a:sym typeface="Roboto"/>
                </a:rPr>
                <a:t>Denoising could help</a:t>
              </a:r>
              <a:endParaRPr sz="1300">
                <a:solidFill>
                  <a:srgbClr val="FFFFFF"/>
                </a:solidFill>
                <a:latin typeface="Roboto"/>
                <a:ea typeface="Roboto"/>
                <a:cs typeface="Roboto"/>
                <a:sym typeface="Roboto"/>
              </a:endParaRPr>
            </a:p>
          </p:txBody>
        </p:sp>
      </p:grpSp>
      <p:grpSp>
        <p:nvGrpSpPr>
          <p:cNvPr id="142" name="Google Shape;142;p26"/>
          <p:cNvGrpSpPr/>
          <p:nvPr/>
        </p:nvGrpSpPr>
        <p:grpSpPr>
          <a:xfrm>
            <a:off x="4571993" y="805807"/>
            <a:ext cx="1967734" cy="2972988"/>
            <a:chOff x="4572009" y="1146343"/>
            <a:chExt cx="1827900" cy="2399700"/>
          </a:xfrm>
        </p:grpSpPr>
        <p:sp>
          <p:nvSpPr>
            <p:cNvPr id="143" name="Google Shape;143;p26"/>
            <p:cNvSpPr/>
            <p:nvPr/>
          </p:nvSpPr>
          <p:spPr>
            <a:xfrm rot="-5400000">
              <a:off x="4286109" y="1432243"/>
              <a:ext cx="2399700" cy="1827900"/>
            </a:xfrm>
            <a:prstGeom prst="rightArrowCallout">
              <a:avLst>
                <a:gd name="adj1" fmla="val 9283"/>
                <a:gd name="adj2" fmla="val 13570"/>
                <a:gd name="adj3" fmla="val 16082"/>
                <a:gd name="adj4" fmla="val 81236"/>
              </a:avLst>
            </a:prstGeom>
            <a:solidFill>
              <a:srgbClr val="A1C2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flipH="1">
              <a:off x="4660575" y="1686400"/>
              <a:ext cx="1649400" cy="1769700"/>
            </a:xfrm>
            <a:prstGeom prst="snip1Rect">
              <a:avLst>
                <a:gd name="adj" fmla="val 0"/>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txBox="1"/>
            <p:nvPr/>
          </p:nvSpPr>
          <p:spPr>
            <a:xfrm>
              <a:off x="4679963" y="1795525"/>
              <a:ext cx="1630200" cy="14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500" b="1">
                  <a:solidFill>
                    <a:srgbClr val="FFFFFF"/>
                  </a:solidFill>
                  <a:latin typeface="Roboto"/>
                  <a:ea typeface="Roboto"/>
                  <a:cs typeface="Roboto"/>
                  <a:sym typeface="Roboto"/>
                </a:rPr>
                <a:t>NORMALIZATION</a:t>
              </a:r>
              <a:endParaRPr sz="1500" b="1">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ctr" rtl="0">
                <a:lnSpc>
                  <a:spcPct val="115000"/>
                </a:lnSpc>
                <a:spcBef>
                  <a:spcPts val="0"/>
                </a:spcBef>
                <a:spcAft>
                  <a:spcPts val="1600"/>
                </a:spcAft>
                <a:buNone/>
              </a:pPr>
              <a:r>
                <a:rPr lang="en" sz="1200">
                  <a:solidFill>
                    <a:srgbClr val="FFFFFF"/>
                  </a:solidFill>
                  <a:latin typeface="Roboto"/>
                  <a:ea typeface="Roboto"/>
                  <a:cs typeface="Roboto"/>
                  <a:sym typeface="Roboto"/>
                </a:rPr>
                <a:t>Dataset has consistent acquisition parameters and imaging devices across subjects. </a:t>
              </a:r>
              <a:br>
                <a:rPr lang="en" sz="1200">
                  <a:solidFill>
                    <a:srgbClr val="FFFFFF"/>
                  </a:solidFill>
                  <a:latin typeface="Roboto"/>
                  <a:ea typeface="Roboto"/>
                  <a:cs typeface="Roboto"/>
                  <a:sym typeface="Roboto"/>
                </a:rPr>
              </a:br>
              <a:r>
                <a:rPr lang="en" sz="1200">
                  <a:solidFill>
                    <a:srgbClr val="FFFFFF"/>
                  </a:solidFill>
                  <a:latin typeface="Roboto"/>
                  <a:ea typeface="Roboto"/>
                  <a:cs typeface="Roboto"/>
                  <a:sym typeface="Roboto"/>
                </a:rPr>
                <a:t>Sanity check confirmed this</a:t>
              </a:r>
              <a:endParaRPr sz="1200">
                <a:solidFill>
                  <a:srgbClr val="FFFFFF"/>
                </a:solidFill>
                <a:latin typeface="Roboto"/>
                <a:ea typeface="Roboto"/>
                <a:cs typeface="Roboto"/>
                <a:sym typeface="Roboto"/>
              </a:endParaRPr>
            </a:p>
          </p:txBody>
        </p:sp>
      </p:grpSp>
      <p:grpSp>
        <p:nvGrpSpPr>
          <p:cNvPr id="146" name="Google Shape;146;p26"/>
          <p:cNvGrpSpPr/>
          <p:nvPr/>
        </p:nvGrpSpPr>
        <p:grpSpPr>
          <a:xfrm>
            <a:off x="6539888" y="1364707"/>
            <a:ext cx="1967734" cy="2972988"/>
            <a:chOff x="6400059" y="1597469"/>
            <a:chExt cx="1827900" cy="2399700"/>
          </a:xfrm>
        </p:grpSpPr>
        <p:sp>
          <p:nvSpPr>
            <p:cNvPr id="147" name="Google Shape;147;p26"/>
            <p:cNvSpPr/>
            <p:nvPr/>
          </p:nvSpPr>
          <p:spPr>
            <a:xfrm rot="5400000">
              <a:off x="6114159" y="1883369"/>
              <a:ext cx="2399700" cy="1827900"/>
            </a:xfrm>
            <a:prstGeom prst="rightArrowCallout">
              <a:avLst>
                <a:gd name="adj1" fmla="val 9283"/>
                <a:gd name="adj2" fmla="val 13570"/>
                <a:gd name="adj3" fmla="val 16082"/>
                <a:gd name="adj4" fmla="val 81236"/>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rot="10800000" flipH="1">
              <a:off x="6489993" y="1687411"/>
              <a:ext cx="1649400" cy="1769700"/>
            </a:xfrm>
            <a:prstGeom prst="snip1Rect">
              <a:avLst>
                <a:gd name="adj" fmla="val 0"/>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txBox="1"/>
            <p:nvPr/>
          </p:nvSpPr>
          <p:spPr>
            <a:xfrm>
              <a:off x="6622400" y="1719320"/>
              <a:ext cx="1383000" cy="14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500" b="1">
                  <a:solidFill>
                    <a:srgbClr val="FFFFFF"/>
                  </a:solidFill>
                  <a:latin typeface="Roboto"/>
                  <a:ea typeface="Roboto"/>
                  <a:cs typeface="Roboto"/>
                  <a:sym typeface="Roboto"/>
                </a:rPr>
                <a:t>RESAMPLING</a:t>
              </a:r>
              <a:endParaRPr sz="1500" b="1">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ctr" rtl="0">
                <a:lnSpc>
                  <a:spcPct val="115000"/>
                </a:lnSpc>
                <a:spcBef>
                  <a:spcPts val="0"/>
                </a:spcBef>
                <a:spcAft>
                  <a:spcPts val="1600"/>
                </a:spcAft>
                <a:buNone/>
              </a:pPr>
              <a:r>
                <a:rPr lang="en" sz="1200">
                  <a:solidFill>
                    <a:srgbClr val="FFFFFF"/>
                  </a:solidFill>
                  <a:latin typeface="Roboto"/>
                  <a:ea typeface="Roboto"/>
                  <a:cs typeface="Roboto"/>
                  <a:sym typeface="Roboto"/>
                </a:rPr>
                <a:t>Images in native subject space.</a:t>
              </a:r>
              <a:br>
                <a:rPr lang="en" sz="1200">
                  <a:solidFill>
                    <a:srgbClr val="FFFFFF"/>
                  </a:solidFill>
                  <a:latin typeface="Roboto"/>
                  <a:ea typeface="Roboto"/>
                  <a:cs typeface="Roboto"/>
                  <a:sym typeface="Roboto"/>
                </a:rPr>
              </a:br>
              <a:r>
                <a:rPr lang="en" sz="1200">
                  <a:solidFill>
                    <a:srgbClr val="FFFFFF"/>
                  </a:solidFill>
                  <a:latin typeface="Roboto"/>
                  <a:ea typeface="Roboto"/>
                  <a:cs typeface="Roboto"/>
                  <a:sym typeface="Roboto"/>
                </a:rPr>
                <a:t>Resampling would ensure consistent resolution &amp; voxel dims across images</a:t>
              </a:r>
              <a:endParaRPr sz="1200">
                <a:solidFill>
                  <a:srgbClr val="FFFFFF"/>
                </a:solidFill>
                <a:latin typeface="Roboto"/>
                <a:ea typeface="Roboto"/>
                <a:cs typeface="Roboto"/>
                <a:sym typeface="Roboto"/>
              </a:endParaRPr>
            </a:p>
          </p:txBody>
        </p:sp>
      </p:grpSp>
      <p:grpSp>
        <p:nvGrpSpPr>
          <p:cNvPr id="150" name="Google Shape;150;p26"/>
          <p:cNvGrpSpPr/>
          <p:nvPr/>
        </p:nvGrpSpPr>
        <p:grpSpPr>
          <a:xfrm>
            <a:off x="636363" y="805807"/>
            <a:ext cx="1967734" cy="2972988"/>
            <a:chOff x="916059" y="1146343"/>
            <a:chExt cx="1827900" cy="2399700"/>
          </a:xfrm>
        </p:grpSpPr>
        <p:sp>
          <p:nvSpPr>
            <p:cNvPr id="151" name="Google Shape;151;p26"/>
            <p:cNvSpPr/>
            <p:nvPr/>
          </p:nvSpPr>
          <p:spPr>
            <a:xfrm rot="-5400000">
              <a:off x="630159" y="1432243"/>
              <a:ext cx="2399700" cy="1827900"/>
            </a:xfrm>
            <a:prstGeom prst="rightArrowCallout">
              <a:avLst>
                <a:gd name="adj1" fmla="val 9283"/>
                <a:gd name="adj2" fmla="val 13570"/>
                <a:gd name="adj3" fmla="val 16082"/>
                <a:gd name="adj4" fmla="val 81236"/>
              </a:avLst>
            </a:prstGeom>
            <a:solidFill>
              <a:srgbClr val="A1C2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flipH="1">
              <a:off x="1004625" y="1686400"/>
              <a:ext cx="1649400" cy="1769700"/>
            </a:xfrm>
            <a:prstGeom prst="snip1Rect">
              <a:avLst>
                <a:gd name="adj" fmla="val 0"/>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txBox="1"/>
            <p:nvPr/>
          </p:nvSpPr>
          <p:spPr>
            <a:xfrm>
              <a:off x="1138475" y="1795520"/>
              <a:ext cx="1383000" cy="14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500" b="1">
                  <a:solidFill>
                    <a:srgbClr val="FFFFFF"/>
                  </a:solidFill>
                  <a:latin typeface="Roboto"/>
                  <a:ea typeface="Roboto"/>
                  <a:cs typeface="Roboto"/>
                  <a:sym typeface="Roboto"/>
                </a:rPr>
                <a:t>BACKGROUND REMOVAL</a:t>
              </a:r>
              <a:endParaRPr sz="1500" b="1">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ctr" rtl="0">
                <a:lnSpc>
                  <a:spcPct val="115000"/>
                </a:lnSpc>
                <a:spcBef>
                  <a:spcPts val="0"/>
                </a:spcBef>
                <a:spcAft>
                  <a:spcPts val="1600"/>
                </a:spcAft>
                <a:buNone/>
              </a:pPr>
              <a:r>
                <a:rPr lang="en" sz="1200">
                  <a:solidFill>
                    <a:srgbClr val="FFFFFF"/>
                  </a:solidFill>
                  <a:latin typeface="Roboto"/>
                  <a:ea typeface="Roboto"/>
                  <a:cs typeface="Roboto"/>
                  <a:sym typeface="Roboto"/>
                </a:rPr>
                <a:t>The dataset has non-skull stripped T1w and T2w images.</a:t>
              </a:r>
              <a:endParaRPr sz="1200">
                <a:solidFill>
                  <a:srgbClr val="FFFFFF"/>
                </a:solidFill>
              </a:endParaRPr>
            </a:p>
          </p:txBody>
        </p:sp>
      </p:grpSp>
      <p:pic>
        <p:nvPicPr>
          <p:cNvPr id="154" name="Google Shape;154;p26"/>
          <p:cNvPicPr preferRelativeResize="0"/>
          <p:nvPr/>
        </p:nvPicPr>
        <p:blipFill rotWithShape="1">
          <a:blip r:embed="rId3">
            <a:alphaModFix/>
          </a:blip>
          <a:srcRect l="50000" t="14330" r="6608" b="12591"/>
          <a:stretch/>
        </p:blipFill>
        <p:spPr>
          <a:xfrm>
            <a:off x="1239050" y="118775"/>
            <a:ext cx="762374" cy="642000"/>
          </a:xfrm>
          <a:prstGeom prst="rect">
            <a:avLst/>
          </a:prstGeom>
          <a:noFill/>
          <a:ln>
            <a:noFill/>
          </a:ln>
        </p:spPr>
      </p:pic>
      <p:pic>
        <p:nvPicPr>
          <p:cNvPr id="155" name="Google Shape;155;p26"/>
          <p:cNvPicPr preferRelativeResize="0"/>
          <p:nvPr/>
        </p:nvPicPr>
        <p:blipFill rotWithShape="1">
          <a:blip r:embed="rId3">
            <a:alphaModFix/>
          </a:blip>
          <a:srcRect l="7437" t="14115" r="55208" b="8878"/>
          <a:stretch/>
        </p:blipFill>
        <p:spPr>
          <a:xfrm>
            <a:off x="5269238" y="144325"/>
            <a:ext cx="573226" cy="590900"/>
          </a:xfrm>
          <a:prstGeom prst="rect">
            <a:avLst/>
          </a:prstGeom>
          <a:noFill/>
          <a:ln>
            <a:noFill/>
          </a:ln>
        </p:spPr>
      </p:pic>
      <p:pic>
        <p:nvPicPr>
          <p:cNvPr id="156" name="Google Shape;156;p26"/>
          <p:cNvPicPr preferRelativeResize="0"/>
          <p:nvPr/>
        </p:nvPicPr>
        <p:blipFill rotWithShape="1">
          <a:blip r:embed="rId3">
            <a:alphaModFix/>
          </a:blip>
          <a:srcRect l="50000" t="14330" r="6608" b="12591"/>
          <a:stretch/>
        </p:blipFill>
        <p:spPr>
          <a:xfrm>
            <a:off x="3206938" y="4403650"/>
            <a:ext cx="762374" cy="642000"/>
          </a:xfrm>
          <a:prstGeom prst="rect">
            <a:avLst/>
          </a:prstGeom>
          <a:noFill/>
          <a:ln>
            <a:noFill/>
          </a:ln>
        </p:spPr>
      </p:pic>
      <p:pic>
        <p:nvPicPr>
          <p:cNvPr id="157" name="Google Shape;157;p26"/>
          <p:cNvPicPr preferRelativeResize="0"/>
          <p:nvPr/>
        </p:nvPicPr>
        <p:blipFill rotWithShape="1">
          <a:blip r:embed="rId3">
            <a:alphaModFix/>
          </a:blip>
          <a:srcRect l="50000" t="14330" r="6608" b="12591"/>
          <a:stretch/>
        </p:blipFill>
        <p:spPr>
          <a:xfrm>
            <a:off x="7142575" y="4337700"/>
            <a:ext cx="762374" cy="64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ctrTitle"/>
          </p:nvPr>
        </p:nvSpPr>
        <p:spPr>
          <a:xfrm>
            <a:off x="722100" y="1205926"/>
            <a:ext cx="7699800" cy="646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1E1E1E"/>
              </a:buClr>
              <a:buSzPts val="4100"/>
              <a:buFont typeface="Open Sans"/>
              <a:buNone/>
            </a:pPr>
            <a:r>
              <a:rPr lang="en" sz="3700" b="1">
                <a:solidFill>
                  <a:srgbClr val="1E1E1E"/>
                </a:solidFill>
                <a:latin typeface="Open Sans"/>
                <a:ea typeface="Open Sans"/>
                <a:cs typeface="Open Sans"/>
                <a:sym typeface="Open Sans"/>
              </a:rPr>
              <a:t>Hypothesis:</a:t>
            </a:r>
            <a:endParaRPr sz="4100"/>
          </a:p>
        </p:txBody>
      </p:sp>
      <p:sp>
        <p:nvSpPr>
          <p:cNvPr id="164" name="Google Shape;164;p27"/>
          <p:cNvSpPr txBox="1">
            <a:spLocks noGrp="1"/>
          </p:cNvSpPr>
          <p:nvPr>
            <p:ph type="subTitle" idx="1"/>
          </p:nvPr>
        </p:nvSpPr>
        <p:spPr>
          <a:xfrm>
            <a:off x="562800" y="1890000"/>
            <a:ext cx="8018400" cy="2355300"/>
          </a:xfrm>
          <a:prstGeom prst="rect">
            <a:avLst/>
          </a:prstGeom>
          <a:noFill/>
          <a:ln>
            <a:noFill/>
          </a:ln>
        </p:spPr>
        <p:txBody>
          <a:bodyPr spcFirstLastPara="1" wrap="square" lIns="68575" tIns="34275" rIns="68575" bIns="34275" anchor="ctr" anchorCtr="0">
            <a:noAutofit/>
          </a:bodyPr>
          <a:lstStyle/>
          <a:p>
            <a:pPr marL="0" lvl="0" indent="0" algn="ctr" rtl="0">
              <a:lnSpc>
                <a:spcPct val="115000"/>
              </a:lnSpc>
              <a:spcBef>
                <a:spcPts val="0"/>
              </a:spcBef>
              <a:spcAft>
                <a:spcPts val="0"/>
              </a:spcAft>
              <a:buClr>
                <a:schemeClr val="dk1"/>
              </a:buClr>
              <a:buSzPts val="1942"/>
              <a:buNone/>
            </a:pPr>
            <a:r>
              <a:rPr lang="en" sz="2142" i="1"/>
              <a:t>We investigate the combined effects of multiple pre-processing steps on the final evaluation of brain tissue segmentation, and hypothesize that: </a:t>
            </a:r>
            <a:endParaRPr sz="2142" i="1"/>
          </a:p>
          <a:p>
            <a:pPr marL="0" lvl="0" indent="0" algn="ctr" rtl="0">
              <a:lnSpc>
                <a:spcPct val="115000"/>
              </a:lnSpc>
              <a:spcBef>
                <a:spcPts val="0"/>
              </a:spcBef>
              <a:spcAft>
                <a:spcPts val="0"/>
              </a:spcAft>
              <a:buClr>
                <a:schemeClr val="dk1"/>
              </a:buClr>
              <a:buSzPts val="1942"/>
              <a:buNone/>
            </a:pPr>
            <a:r>
              <a:rPr lang="en" sz="2142" b="1" i="1"/>
              <a:t>Combining denoising and resampling methods leads to additive improvements in segmentation performance over using each method individually.</a:t>
            </a:r>
            <a:endParaRPr sz="2142" b="1" i="1"/>
          </a:p>
        </p:txBody>
      </p:sp>
      <p:sp>
        <p:nvSpPr>
          <p:cNvPr id="165" name="Google Shape;165;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164">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164">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Experimental Design</a:t>
            </a:r>
            <a:endParaRPr/>
          </a:p>
        </p:txBody>
      </p:sp>
      <p:sp>
        <p:nvSpPr>
          <p:cNvPr id="172" name="Google Shape;172;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73" name="Google Shape;173;p28"/>
          <p:cNvSpPr txBox="1"/>
          <p:nvPr/>
        </p:nvSpPr>
        <p:spPr>
          <a:xfrm>
            <a:off x="628650" y="1268016"/>
            <a:ext cx="7886700" cy="3086100"/>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chemeClr val="dk1"/>
              </a:buClr>
              <a:buSzPts val="1400"/>
              <a:buFont typeface="Calibri"/>
              <a:buChar char="•"/>
            </a:pPr>
            <a:r>
              <a:rPr lang="en" i="0" u="none" strike="noStrike" cap="none">
                <a:solidFill>
                  <a:schemeClr val="dk1"/>
                </a:solidFill>
                <a:latin typeface="Calibri"/>
                <a:ea typeface="Calibri"/>
                <a:cs typeface="Calibri"/>
                <a:sym typeface="Calibri"/>
              </a:rPr>
              <a:t>Create datasets with various combinations of pre-processing steps:</a:t>
            </a:r>
            <a:endParaRPr i="0" u="none" strike="noStrike" cap="none">
              <a:solidFill>
                <a:schemeClr val="dk1"/>
              </a:solidFill>
              <a:latin typeface="Calibri"/>
              <a:ea typeface="Calibri"/>
              <a:cs typeface="Calibri"/>
              <a:sym typeface="Calibri"/>
            </a:endParaRPr>
          </a:p>
          <a:p>
            <a:pPr marL="558800" marR="0" lvl="1" indent="-215900" algn="l" rtl="0">
              <a:spcBef>
                <a:spcPts val="0"/>
              </a:spcBef>
              <a:spcAft>
                <a:spcPts val="0"/>
              </a:spcAft>
              <a:buClr>
                <a:schemeClr val="dk1"/>
              </a:buClr>
              <a:buSzPts val="1400"/>
              <a:buFont typeface="Calibri"/>
              <a:buChar char="•"/>
            </a:pPr>
            <a:r>
              <a:rPr lang="en" i="0" u="none" strike="noStrike" cap="none">
                <a:solidFill>
                  <a:schemeClr val="dk1"/>
                </a:solidFill>
                <a:latin typeface="Calibri"/>
                <a:ea typeface="Calibri"/>
                <a:cs typeface="Calibri"/>
                <a:sym typeface="Calibri"/>
              </a:rPr>
              <a:t>No pre-processing (baseline + skull stripping)</a:t>
            </a:r>
            <a:endParaRPr>
              <a:latin typeface="Calibri"/>
              <a:ea typeface="Calibri"/>
              <a:cs typeface="Calibri"/>
              <a:sym typeface="Calibri"/>
            </a:endParaRPr>
          </a:p>
          <a:p>
            <a:pPr marL="558800" marR="0" lvl="1" indent="-2159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Denoising only -&gt; Increasing SNR? Gaussian filtering? Edge-aware filtering?</a:t>
            </a:r>
            <a:endParaRPr>
              <a:solidFill>
                <a:schemeClr val="dk1"/>
              </a:solidFill>
              <a:latin typeface="Calibri"/>
              <a:ea typeface="Calibri"/>
              <a:cs typeface="Calibri"/>
              <a:sym typeface="Calibri"/>
            </a:endParaRPr>
          </a:p>
          <a:p>
            <a:pPr marL="558800" marR="0" lvl="1" indent="-2159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Resampling </a:t>
            </a:r>
            <a:r>
              <a:rPr lang="en" i="0" u="none" strike="noStrike" cap="none">
                <a:solidFill>
                  <a:schemeClr val="dk1"/>
                </a:solidFill>
                <a:latin typeface="Calibri"/>
                <a:ea typeface="Calibri"/>
                <a:cs typeface="Calibri"/>
                <a:sym typeface="Calibri"/>
              </a:rPr>
              <a:t>only</a:t>
            </a:r>
            <a:r>
              <a:rPr lang="en">
                <a:solidFill>
                  <a:schemeClr val="dk1"/>
                </a:solidFill>
                <a:latin typeface="Calibri"/>
                <a:ea typeface="Calibri"/>
                <a:cs typeface="Calibri"/>
                <a:sym typeface="Calibri"/>
              </a:rPr>
              <a:t> -&gt; Linear interpolation? Spline interpolation?</a:t>
            </a:r>
            <a:endParaRPr>
              <a:solidFill>
                <a:schemeClr val="dk1"/>
              </a:solidFill>
              <a:latin typeface="Calibri"/>
              <a:ea typeface="Calibri"/>
              <a:cs typeface="Calibri"/>
              <a:sym typeface="Calibri"/>
            </a:endParaRPr>
          </a:p>
          <a:p>
            <a:pPr marL="558800" marR="0" lvl="1" indent="-215900" algn="l" rtl="0">
              <a:spcBef>
                <a:spcPts val="0"/>
              </a:spcBef>
              <a:spcAft>
                <a:spcPts val="0"/>
              </a:spcAft>
              <a:buClr>
                <a:schemeClr val="dk1"/>
              </a:buClr>
              <a:buSzPts val="1400"/>
              <a:buFont typeface="Calibri"/>
              <a:buChar char="•"/>
            </a:pPr>
            <a:r>
              <a:rPr lang="en" i="0" u="none" strike="noStrike" cap="none">
                <a:solidFill>
                  <a:schemeClr val="dk1"/>
                </a:solidFill>
                <a:latin typeface="Calibri"/>
                <a:ea typeface="Calibri"/>
                <a:cs typeface="Calibri"/>
                <a:sym typeface="Calibri"/>
              </a:rPr>
              <a:t>Both denoising and re</a:t>
            </a:r>
            <a:r>
              <a:rPr lang="en">
                <a:solidFill>
                  <a:schemeClr val="dk1"/>
                </a:solidFill>
                <a:latin typeface="Calibri"/>
                <a:ea typeface="Calibri"/>
                <a:cs typeface="Calibri"/>
                <a:sym typeface="Calibri"/>
              </a:rPr>
              <a:t>sampling</a:t>
            </a:r>
            <a:endParaRPr i="0" u="none" strike="noStrike" cap="none">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Calibri"/>
              <a:buChar char="•"/>
            </a:pPr>
            <a:r>
              <a:rPr lang="en" i="0" u="none" strike="noStrike" cap="none">
                <a:solidFill>
                  <a:schemeClr val="dk1"/>
                </a:solidFill>
                <a:latin typeface="Calibri"/>
                <a:ea typeface="Calibri"/>
                <a:cs typeface="Calibri"/>
                <a:sym typeface="Calibri"/>
              </a:rPr>
              <a:t>Model Training</a:t>
            </a:r>
            <a:endParaRPr i="0" u="none" strike="noStrike" cap="none">
              <a:solidFill>
                <a:schemeClr val="dk1"/>
              </a:solidFill>
              <a:latin typeface="Calibri"/>
              <a:ea typeface="Calibri"/>
              <a:cs typeface="Calibri"/>
              <a:sym typeface="Calibri"/>
            </a:endParaRPr>
          </a:p>
          <a:p>
            <a:pPr marL="558800" marR="0" lvl="1" indent="-215900" algn="l" rtl="0">
              <a:spcBef>
                <a:spcPts val="0"/>
              </a:spcBef>
              <a:spcAft>
                <a:spcPts val="0"/>
              </a:spcAft>
              <a:buClr>
                <a:schemeClr val="dk1"/>
              </a:buClr>
              <a:buSzPts val="1400"/>
              <a:buFont typeface="Calibri"/>
              <a:buChar char="•"/>
            </a:pPr>
            <a:r>
              <a:rPr lang="en" i="0" u="none" strike="noStrike" cap="none">
                <a:solidFill>
                  <a:schemeClr val="dk1"/>
                </a:solidFill>
                <a:latin typeface="Calibri"/>
                <a:ea typeface="Calibri"/>
                <a:cs typeface="Calibri"/>
                <a:sym typeface="Calibri"/>
              </a:rPr>
              <a:t>Train the segmentation model on each dataset separately </a:t>
            </a:r>
            <a:endParaRPr>
              <a:latin typeface="Calibri"/>
              <a:ea typeface="Calibri"/>
              <a:cs typeface="Calibri"/>
              <a:sym typeface="Calibri"/>
            </a:endParaRPr>
          </a:p>
          <a:p>
            <a:pPr marL="215900" marR="0" lvl="0" indent="-215900" algn="l" rtl="0">
              <a:spcBef>
                <a:spcPts val="0"/>
              </a:spcBef>
              <a:spcAft>
                <a:spcPts val="0"/>
              </a:spcAft>
              <a:buClr>
                <a:schemeClr val="dk1"/>
              </a:buClr>
              <a:buSzPts val="1400"/>
              <a:buFont typeface="Calibri"/>
              <a:buChar char="•"/>
            </a:pPr>
            <a:r>
              <a:rPr lang="en" i="0" u="none" strike="noStrike" cap="none">
                <a:solidFill>
                  <a:schemeClr val="dk1"/>
                </a:solidFill>
                <a:latin typeface="Calibri"/>
                <a:ea typeface="Calibri"/>
                <a:cs typeface="Calibri"/>
                <a:sym typeface="Calibri"/>
              </a:rPr>
              <a:t>Performance Comparison</a:t>
            </a:r>
            <a:endParaRPr i="0" u="none" strike="noStrike" cap="none">
              <a:solidFill>
                <a:schemeClr val="dk1"/>
              </a:solidFill>
              <a:latin typeface="Calibri"/>
              <a:ea typeface="Calibri"/>
              <a:cs typeface="Calibri"/>
              <a:sym typeface="Calibri"/>
            </a:endParaRPr>
          </a:p>
          <a:p>
            <a:pPr marL="558800" marR="0" lvl="1" indent="-215900" algn="l" rtl="0">
              <a:spcBef>
                <a:spcPts val="0"/>
              </a:spcBef>
              <a:spcAft>
                <a:spcPts val="0"/>
              </a:spcAft>
              <a:buClr>
                <a:schemeClr val="dk1"/>
              </a:buClr>
              <a:buSzPts val="1400"/>
              <a:buFont typeface="Calibri"/>
              <a:buChar char="•"/>
            </a:pPr>
            <a:r>
              <a:rPr lang="en" i="0" u="none" strike="noStrike" cap="none">
                <a:solidFill>
                  <a:schemeClr val="dk1"/>
                </a:solidFill>
                <a:latin typeface="Calibri"/>
                <a:ea typeface="Calibri"/>
                <a:cs typeface="Calibri"/>
                <a:sym typeface="Calibri"/>
              </a:rPr>
              <a:t>Evaluate the segmentation results</a:t>
            </a:r>
            <a:endParaRPr>
              <a:latin typeface="Calibri"/>
              <a:ea typeface="Calibri"/>
              <a:cs typeface="Calibri"/>
              <a:sym typeface="Calibri"/>
            </a:endParaRPr>
          </a:p>
          <a:p>
            <a:pPr marL="901700" marR="0" lvl="2" indent="-215900" algn="l" rtl="0">
              <a:spcBef>
                <a:spcPts val="0"/>
              </a:spcBef>
              <a:spcAft>
                <a:spcPts val="0"/>
              </a:spcAft>
              <a:buClr>
                <a:schemeClr val="dk1"/>
              </a:buClr>
              <a:buSzPts val="1400"/>
              <a:buFont typeface="Calibri"/>
              <a:buChar char="▪"/>
            </a:pPr>
            <a:r>
              <a:rPr lang="en" i="0" u="none" strike="noStrike" cap="none">
                <a:solidFill>
                  <a:schemeClr val="dk1"/>
                </a:solidFill>
                <a:latin typeface="Calibri"/>
                <a:ea typeface="Calibri"/>
                <a:cs typeface="Calibri"/>
                <a:sym typeface="Calibri"/>
              </a:rPr>
              <a:t>DICE </a:t>
            </a:r>
            <a:endParaRPr>
              <a:latin typeface="Calibri"/>
              <a:ea typeface="Calibri"/>
              <a:cs typeface="Calibri"/>
              <a:sym typeface="Calibri"/>
            </a:endParaRPr>
          </a:p>
          <a:p>
            <a:pPr marL="901700" marR="0" lvl="2" indent="-215900" algn="l" rtl="0">
              <a:spcBef>
                <a:spcPts val="0"/>
              </a:spcBef>
              <a:spcAft>
                <a:spcPts val="0"/>
              </a:spcAft>
              <a:buClr>
                <a:schemeClr val="dk1"/>
              </a:buClr>
              <a:buSzPts val="1400"/>
              <a:buFont typeface="Calibri"/>
              <a:buChar char="▪"/>
            </a:pPr>
            <a:r>
              <a:rPr lang="en" i="0" u="none" strike="noStrike" cap="none">
                <a:solidFill>
                  <a:schemeClr val="dk1"/>
                </a:solidFill>
                <a:latin typeface="Calibri"/>
                <a:ea typeface="Calibri"/>
                <a:cs typeface="Calibri"/>
                <a:sym typeface="Calibri"/>
              </a:rPr>
              <a:t>Hausdorff distance</a:t>
            </a:r>
            <a:endParaRPr i="0" u="none" strike="noStrike" cap="none">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Calibri"/>
              <a:buChar char="•"/>
            </a:pPr>
            <a:r>
              <a:rPr lang="en" i="0" u="none" strike="noStrike" cap="none">
                <a:solidFill>
                  <a:schemeClr val="dk1"/>
                </a:solidFill>
                <a:latin typeface="Calibri"/>
                <a:ea typeface="Calibri"/>
                <a:cs typeface="Calibri"/>
                <a:sym typeface="Calibri"/>
              </a:rPr>
              <a:t>Evaluation metrics</a:t>
            </a:r>
            <a:endParaRPr>
              <a:latin typeface="Calibri"/>
              <a:ea typeface="Calibri"/>
              <a:cs typeface="Calibri"/>
              <a:sym typeface="Calibri"/>
            </a:endParaRPr>
          </a:p>
          <a:p>
            <a:pPr marL="558800" marR="0" lvl="1" indent="-215900" algn="l" rtl="0">
              <a:spcBef>
                <a:spcPts val="0"/>
              </a:spcBef>
              <a:spcAft>
                <a:spcPts val="0"/>
              </a:spcAft>
              <a:buClr>
                <a:schemeClr val="dk1"/>
              </a:buClr>
              <a:buSzPts val="1400"/>
              <a:buFont typeface="Calibri"/>
              <a:buChar char="•"/>
            </a:pPr>
            <a:r>
              <a:rPr lang="en" i="0" u="none" strike="noStrike" cap="none">
                <a:solidFill>
                  <a:schemeClr val="dk1"/>
                </a:solidFill>
                <a:latin typeface="Calibri"/>
                <a:ea typeface="Calibri"/>
                <a:cs typeface="Calibri"/>
                <a:sym typeface="Calibri"/>
              </a:rPr>
              <a:t>Structural Similarity Index Metric</a:t>
            </a:r>
            <a:endParaRPr>
              <a:latin typeface="Calibri"/>
              <a:ea typeface="Calibri"/>
              <a:cs typeface="Calibri"/>
              <a:sym typeface="Calibri"/>
            </a:endParaRPr>
          </a:p>
          <a:p>
            <a:pPr marL="558800" marR="0" lvl="1" indent="-215900" algn="l" rtl="0">
              <a:spcBef>
                <a:spcPts val="0"/>
              </a:spcBef>
              <a:spcAft>
                <a:spcPts val="0"/>
              </a:spcAft>
              <a:buClr>
                <a:schemeClr val="dk1"/>
              </a:buClr>
              <a:buSzPts val="1400"/>
              <a:buFont typeface="Calibri"/>
              <a:buChar char="•"/>
            </a:pPr>
            <a:r>
              <a:rPr lang="en" i="0" u="none" strike="noStrike" cap="none">
                <a:solidFill>
                  <a:schemeClr val="dk1"/>
                </a:solidFill>
                <a:latin typeface="Calibri"/>
                <a:ea typeface="Calibri"/>
                <a:cs typeface="Calibri"/>
                <a:sym typeface="Calibri"/>
              </a:rPr>
              <a:t>Mean Squared Error</a:t>
            </a:r>
            <a:endParaRPr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80" name="Google Shape;180;p29" descr="Icon&#10;&#10;Description automatically generated"/>
          <p:cNvPicPr preferRelativeResize="0"/>
          <p:nvPr/>
        </p:nvPicPr>
        <p:blipFill rotWithShape="1">
          <a:blip r:embed="rId3">
            <a:alphaModFix/>
          </a:blip>
          <a:srcRect l="12537" t="12235" r="10320" b="7133"/>
          <a:stretch/>
        </p:blipFill>
        <p:spPr>
          <a:xfrm>
            <a:off x="2686051" y="529292"/>
            <a:ext cx="3704252" cy="423797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568</Words>
  <Application>Microsoft Office PowerPoint</Application>
  <PresentationFormat>On-screen Show (16:9)</PresentationFormat>
  <Paragraphs>54</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Open Sans</vt:lpstr>
      <vt:lpstr>Roboto</vt:lpstr>
      <vt:lpstr>Calibri</vt:lpstr>
      <vt:lpstr>Arial</vt:lpstr>
      <vt:lpstr>Simple Light</vt:lpstr>
      <vt:lpstr>Office Theme</vt:lpstr>
      <vt:lpstr>MIA Lab Mid-term Presentation:  Hypothesis 1: Preprocessing</vt:lpstr>
      <vt:lpstr>PowerPoint Presentation</vt:lpstr>
      <vt:lpstr>Hypothesis:</vt:lpstr>
      <vt:lpstr>Experimental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Chey Smith</cp:lastModifiedBy>
  <cp:revision>1</cp:revision>
  <dcterms:modified xsi:type="dcterms:W3CDTF">2025-01-07T20:02:17Z</dcterms:modified>
</cp:coreProperties>
</file>