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Roboto Ligh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4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6.xml"/><Relationship Id="rId44" Type="http://schemas.openxmlformats.org/officeDocument/2006/relationships/font" Target="fonts/RobotoLight-bold.fntdata"/><Relationship Id="rId21" Type="http://schemas.openxmlformats.org/officeDocument/2006/relationships/slide" Target="slides/slide15.xml"/><Relationship Id="rId43" Type="http://schemas.openxmlformats.org/officeDocument/2006/relationships/font" Target="fonts/RobotoLight-regular.fntdata"/><Relationship Id="rId24" Type="http://schemas.openxmlformats.org/officeDocument/2006/relationships/slide" Target="slides/slide18.xml"/><Relationship Id="rId46" Type="http://schemas.openxmlformats.org/officeDocument/2006/relationships/font" Target="fonts/RobotoLight-boldItalic.fntdata"/><Relationship Id="rId23" Type="http://schemas.openxmlformats.org/officeDocument/2006/relationships/slide" Target="slides/slide17.xml"/><Relationship Id="rId45" Type="http://schemas.openxmlformats.org/officeDocument/2006/relationships/font" Target="fonts/Roboto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59d2a270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59d2a27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59d2a2702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59d2a270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5a07bd2b7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5a07bd2b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59d2a2702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59d2a270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59d2a270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59d2a270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59d2a270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59d2a270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59d2a270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59d2a270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6be8322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6be8322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59d2a270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59d2a270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59d2a270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59d2a270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59d2a270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59d2a270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6be8322af_0_3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6be8322af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59d2a2702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459d2a2702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59d2a270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459d2a270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59d2a2702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459d2a2702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59d2a2702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459d2a270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59d2a270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459d2a270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459d2a2702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459d2a2702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459d2a2702_0_3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459d2a2702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46be8322af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46be8322a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46be8322af_0_1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46be8322a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46be8322af_0_1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46be8322a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59d2a2702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59d2a27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46be8322af_0_2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46be8322af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46be8322af_0_2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46be8322af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46be8322af_0_3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46be8322a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59d2a2702_0_4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59d2a2702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59d2a2702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59d2a270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6c9977077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6c997707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59d2a2702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59d2a270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59d2a2702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59d2a270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59d2a2702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59d2a270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/>
        </p:nvSpPr>
        <p:spPr>
          <a:xfrm>
            <a:off x="7259100" y="4748011"/>
            <a:ext cx="15801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1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  <a:endParaRPr b="0" i="0" sz="600" u="none" cap="none" strike="noStrike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0" name="Google Shape;110;p25"/>
          <p:cNvGrpSpPr/>
          <p:nvPr/>
        </p:nvGrpSpPr>
        <p:grpSpPr>
          <a:xfrm>
            <a:off x="386711" y="5114356"/>
            <a:ext cx="1796788" cy="33676"/>
            <a:chOff x="2031822" y="2229250"/>
            <a:chExt cx="2193613" cy="39900"/>
          </a:xfrm>
        </p:grpSpPr>
        <p:sp>
          <p:nvSpPr>
            <p:cNvPr id="111" name="Google Shape;111;p25"/>
            <p:cNvSpPr/>
            <p:nvPr/>
          </p:nvSpPr>
          <p:spPr>
            <a:xfrm>
              <a:off x="2031822" y="2229250"/>
              <a:ext cx="548400" cy="3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5"/>
            <p:cNvSpPr/>
            <p:nvPr/>
          </p:nvSpPr>
          <p:spPr>
            <a:xfrm>
              <a:off x="2580226" y="2229250"/>
              <a:ext cx="548400" cy="39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5"/>
            <p:cNvSpPr/>
            <p:nvPr/>
          </p:nvSpPr>
          <p:spPr>
            <a:xfrm>
              <a:off x="3677034" y="2229250"/>
              <a:ext cx="548400" cy="39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5"/>
            <p:cNvSpPr/>
            <p:nvPr/>
          </p:nvSpPr>
          <p:spPr>
            <a:xfrm>
              <a:off x="3128621" y="2229250"/>
              <a:ext cx="548400" cy="39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5" name="Google Shape;11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6625" y="4747950"/>
            <a:ext cx="868051" cy="1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showMasterSp="0">
  <p:cSld name="Blank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466BB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hyperlink" Target="https://istio.io" TargetMode="External"/><Relationship Id="rId9" Type="http://schemas.openxmlformats.org/officeDocument/2006/relationships/hyperlink" Target="https://twitter.com/ZackButcher" TargetMode="External"/><Relationship Id="rId5" Type="http://schemas.openxmlformats.org/officeDocument/2006/relationships/hyperlink" Target="https://github.com/istio" TargetMode="External"/><Relationship Id="rId6" Type="http://schemas.openxmlformats.org/officeDocument/2006/relationships/hyperlink" Target="https://twitter.com/istiomesh" TargetMode="External"/><Relationship Id="rId7" Type="http://schemas.openxmlformats.org/officeDocument/2006/relationships/hyperlink" Target="https://github.com/istio-ecosystem/coddiwomple" TargetMode="External"/><Relationship Id="rId8" Type="http://schemas.openxmlformats.org/officeDocument/2006/relationships/hyperlink" Target="https://github.com/istio-ecosystem/istio-coredns-plugi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ctrTitle"/>
          </p:nvPr>
        </p:nvSpPr>
        <p:spPr>
          <a:xfrm>
            <a:off x="2137125" y="1401050"/>
            <a:ext cx="69192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Connecting, Managing, Observing, and Securing Services</a:t>
            </a:r>
            <a:endParaRPr/>
          </a:p>
        </p:txBody>
      </p:sp>
      <p:sp>
        <p:nvSpPr>
          <p:cNvPr id="122" name="Google Shape;122;p27"/>
          <p:cNvSpPr txBox="1"/>
          <p:nvPr>
            <p:ph idx="1" type="subTitle"/>
          </p:nvPr>
        </p:nvSpPr>
        <p:spPr>
          <a:xfrm>
            <a:off x="390525" y="3687075"/>
            <a:ext cx="6475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QCon SF - Nov 5, 2018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Zack Butcher</a:t>
            </a:r>
            <a:endParaRPr sz="2400"/>
          </a:p>
        </p:txBody>
      </p:sp>
      <p:pic>
        <p:nvPicPr>
          <p:cNvPr descr="Istio Logo - Blue Background.svg" id="123" name="Google Shape;1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629668"/>
            <a:ext cx="1616670" cy="161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Secure</a:t>
            </a:r>
            <a:endParaRPr/>
          </a:p>
        </p:txBody>
      </p:sp>
      <p:sp>
        <p:nvSpPr>
          <p:cNvPr descr="Istio Logo - Blue Background.svg" id="196" name="Google Shape;196;p36"/>
          <p:cNvSpPr/>
          <p:nvPr/>
        </p:nvSpPr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471900" y="1919075"/>
            <a:ext cx="8276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Elevate security out of the network.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(L7) Workload Identity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IP:port is not an identity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Reachability != Authorization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Service-to-Service Authn/z</a:t>
            </a:r>
            <a:endParaRPr sz="2000"/>
          </a:p>
        </p:txBody>
      </p:sp>
      <p:pic>
        <p:nvPicPr>
          <p:cNvPr descr="Istio Logo - Blue Background.svg"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The Service Mesh</a:t>
            </a:r>
            <a:endParaRPr/>
          </a:p>
        </p:txBody>
      </p:sp>
      <p:sp>
        <p:nvSpPr>
          <p:cNvPr descr="Istio Logo - Blue Background.svg" id="204" name="Google Shape;204;p37"/>
          <p:cNvSpPr/>
          <p:nvPr/>
        </p:nvSpPr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471900" y="1919075"/>
            <a:ext cx="8276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goal of a service mesh is to move this functionality out of the application so application developers don’t need to worry about it.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Consistency across the fleet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Centralized control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Fast to change (update config to affect change, not redeploy)</a:t>
            </a:r>
            <a:endParaRPr sz="2000"/>
          </a:p>
        </p:txBody>
      </p:sp>
      <p:pic>
        <p:nvPicPr>
          <p:cNvPr descr="Istio Logo - Blue Background.svg" id="206" name="Google Shape;2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4050" y="4240100"/>
            <a:ext cx="2040454" cy="682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tio Logo - Blue Background.svg"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575" y="4240100"/>
            <a:ext cx="682850" cy="6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3225" y="4240100"/>
            <a:ext cx="3089724" cy="6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Istio</a:t>
            </a:r>
            <a:endParaRPr/>
          </a:p>
        </p:txBody>
      </p:sp>
      <p:sp>
        <p:nvSpPr>
          <p:cNvPr descr="Istio Logo - Blue Background.svg" id="215" name="Google Shape;215;p38"/>
          <p:cNvSpPr/>
          <p:nvPr/>
        </p:nvSpPr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Istio Logo - Blue Background.svg"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8"/>
          <p:cNvSpPr txBox="1"/>
          <p:nvPr/>
        </p:nvSpPr>
        <p:spPr>
          <a:xfrm>
            <a:off x="1451400" y="2220100"/>
            <a:ext cx="6241200" cy="1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Istio is a platform to connect, monitor, manage, and secure services consistently.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57825" y="-11350"/>
            <a:ext cx="71121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How Istio Works</a:t>
            </a:r>
            <a:endParaRPr/>
          </a:p>
        </p:txBody>
      </p:sp>
      <p:sp>
        <p:nvSpPr>
          <p:cNvPr descr="Istio Logo - Blue Background.svg" id="223" name="Google Shape;223;p39"/>
          <p:cNvSpPr/>
          <p:nvPr/>
        </p:nvSpPr>
        <p:spPr>
          <a:xfrm>
            <a:off x="57825" y="25349"/>
            <a:ext cx="590670" cy="590677"/>
          </a:xfrm>
          <a:prstGeom prst="rect">
            <a:avLst/>
          </a:prstGeom>
          <a:noFill/>
          <a:ln>
            <a:noFill/>
          </a:ln>
        </p:spPr>
      </p:sp>
      <p:pic>
        <p:nvPicPr>
          <p:cNvPr descr="Istio Logo - Blue Background.svg" id="224" name="Google Shape;2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5" y="31700"/>
            <a:ext cx="577975" cy="5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9"/>
          <p:cNvSpPr/>
          <p:nvPr/>
        </p:nvSpPr>
        <p:spPr>
          <a:xfrm>
            <a:off x="4824275" y="2205700"/>
            <a:ext cx="982500" cy="699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39"/>
          <p:cNvCxnSpPr>
            <a:stCxn id="227" idx="3"/>
            <a:endCxn id="225" idx="1"/>
          </p:cNvCxnSpPr>
          <p:nvPr/>
        </p:nvCxnSpPr>
        <p:spPr>
          <a:xfrm>
            <a:off x="3754525" y="2555350"/>
            <a:ext cx="1069800" cy="0"/>
          </a:xfrm>
          <a:prstGeom prst="straightConnector1">
            <a:avLst/>
          </a:prstGeom>
          <a:noFill/>
          <a:ln cap="flat" cmpd="sng" w="28575">
            <a:solidFill>
              <a:srgbClr val="5E5E5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7" name="Google Shape;227;p39"/>
          <p:cNvSpPr/>
          <p:nvPr/>
        </p:nvSpPr>
        <p:spPr>
          <a:xfrm>
            <a:off x="2772025" y="2205700"/>
            <a:ext cx="982500" cy="699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9"/>
          <p:cNvSpPr txBox="1"/>
          <p:nvPr/>
        </p:nvSpPr>
        <p:spPr>
          <a:xfrm>
            <a:off x="3989175" y="2527975"/>
            <a:ext cx="8991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57825" y="-11350"/>
            <a:ext cx="71121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How Istio Works</a:t>
            </a:r>
            <a:endParaRPr/>
          </a:p>
        </p:txBody>
      </p:sp>
      <p:sp>
        <p:nvSpPr>
          <p:cNvPr descr="Istio Logo - Blue Background.svg" id="234" name="Google Shape;234;p40"/>
          <p:cNvSpPr/>
          <p:nvPr/>
        </p:nvSpPr>
        <p:spPr>
          <a:xfrm>
            <a:off x="57825" y="25349"/>
            <a:ext cx="590670" cy="590677"/>
          </a:xfrm>
          <a:prstGeom prst="rect">
            <a:avLst/>
          </a:prstGeom>
          <a:noFill/>
          <a:ln>
            <a:noFill/>
          </a:ln>
        </p:spPr>
      </p:sp>
      <p:pic>
        <p:nvPicPr>
          <p:cNvPr descr="Istio Logo - Blue Background.svg" id="235" name="Google Shape;2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5" y="31700"/>
            <a:ext cx="577975" cy="5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0"/>
          <p:cNvSpPr txBox="1"/>
          <p:nvPr/>
        </p:nvSpPr>
        <p:spPr>
          <a:xfrm>
            <a:off x="649075" y="1229500"/>
            <a:ext cx="82002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1. Deploy a proxy (Envoy) beside your application (“sidecar deployment”) 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7" name="Google Shape;237;p40"/>
          <p:cNvGrpSpPr/>
          <p:nvPr/>
        </p:nvGrpSpPr>
        <p:grpSpPr>
          <a:xfrm>
            <a:off x="2772025" y="2205700"/>
            <a:ext cx="982500" cy="1079100"/>
            <a:chOff x="2772025" y="2205700"/>
            <a:chExt cx="982500" cy="1079100"/>
          </a:xfrm>
        </p:grpSpPr>
        <p:grpSp>
          <p:nvGrpSpPr>
            <p:cNvPr id="238" name="Google Shape;238;p40"/>
            <p:cNvGrpSpPr/>
            <p:nvPr/>
          </p:nvGrpSpPr>
          <p:grpSpPr>
            <a:xfrm>
              <a:off x="2772025" y="2205700"/>
              <a:ext cx="982500" cy="1079100"/>
              <a:chOff x="2391025" y="3424900"/>
              <a:chExt cx="982500" cy="1079100"/>
            </a:xfrm>
          </p:grpSpPr>
          <p:sp>
            <p:nvSpPr>
              <p:cNvPr id="239" name="Google Shape;239;p40"/>
              <p:cNvSpPr/>
              <p:nvPr/>
            </p:nvSpPr>
            <p:spPr>
              <a:xfrm>
                <a:off x="2391025" y="3424900"/>
                <a:ext cx="982500" cy="1079100"/>
              </a:xfrm>
              <a:prstGeom prst="rect">
                <a:avLst/>
              </a:prstGeom>
              <a:solidFill>
                <a:srgbClr val="466BB0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Envoy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40"/>
              <p:cNvSpPr/>
              <p:nvPr/>
            </p:nvSpPr>
            <p:spPr>
              <a:xfrm>
                <a:off x="2391025" y="3424900"/>
                <a:ext cx="982500" cy="6993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1" name="Google Shape;241;p40"/>
            <p:cNvSpPr/>
            <p:nvPr/>
          </p:nvSpPr>
          <p:spPr>
            <a:xfrm>
              <a:off x="2772025" y="2900750"/>
              <a:ext cx="982500" cy="384000"/>
            </a:xfrm>
            <a:prstGeom prst="rect">
              <a:avLst/>
            </a:prstGeom>
            <a:solidFill>
              <a:srgbClr val="466BB0"/>
            </a:solidFill>
            <a:ln cap="flat" cmpd="sng" w="9525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Envoy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p40"/>
          <p:cNvGrpSpPr/>
          <p:nvPr/>
        </p:nvGrpSpPr>
        <p:grpSpPr>
          <a:xfrm>
            <a:off x="4824275" y="2205700"/>
            <a:ext cx="982500" cy="1079100"/>
            <a:chOff x="2772025" y="2205700"/>
            <a:chExt cx="982500" cy="1079100"/>
          </a:xfrm>
        </p:grpSpPr>
        <p:grpSp>
          <p:nvGrpSpPr>
            <p:cNvPr id="243" name="Google Shape;243;p40"/>
            <p:cNvGrpSpPr/>
            <p:nvPr/>
          </p:nvGrpSpPr>
          <p:grpSpPr>
            <a:xfrm>
              <a:off x="2772025" y="2205700"/>
              <a:ext cx="982500" cy="1079100"/>
              <a:chOff x="2391025" y="3424900"/>
              <a:chExt cx="982500" cy="1079100"/>
            </a:xfrm>
          </p:grpSpPr>
          <p:sp>
            <p:nvSpPr>
              <p:cNvPr id="244" name="Google Shape;244;p40"/>
              <p:cNvSpPr/>
              <p:nvPr/>
            </p:nvSpPr>
            <p:spPr>
              <a:xfrm>
                <a:off x="2391025" y="3424900"/>
                <a:ext cx="982500" cy="1079100"/>
              </a:xfrm>
              <a:prstGeom prst="rect">
                <a:avLst/>
              </a:prstGeom>
              <a:solidFill>
                <a:srgbClr val="466BB0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Envoy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40"/>
              <p:cNvSpPr/>
              <p:nvPr/>
            </p:nvSpPr>
            <p:spPr>
              <a:xfrm>
                <a:off x="2391025" y="3424900"/>
                <a:ext cx="982500" cy="6993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6" name="Google Shape;246;p40"/>
            <p:cNvSpPr/>
            <p:nvPr/>
          </p:nvSpPr>
          <p:spPr>
            <a:xfrm>
              <a:off x="2772025" y="2900750"/>
              <a:ext cx="982500" cy="384000"/>
            </a:xfrm>
            <a:prstGeom prst="rect">
              <a:avLst/>
            </a:prstGeom>
            <a:solidFill>
              <a:srgbClr val="466BB0"/>
            </a:solidFill>
            <a:ln cap="flat" cmpd="sng" w="9525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Envoy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7" name="Google Shape;247;p40"/>
          <p:cNvCxnSpPr>
            <a:stCxn id="240" idx="3"/>
            <a:endCxn id="245" idx="1"/>
          </p:cNvCxnSpPr>
          <p:nvPr/>
        </p:nvCxnSpPr>
        <p:spPr>
          <a:xfrm>
            <a:off x="3754525" y="2555350"/>
            <a:ext cx="1069800" cy="0"/>
          </a:xfrm>
          <a:prstGeom prst="straightConnector1">
            <a:avLst/>
          </a:prstGeom>
          <a:noFill/>
          <a:ln cap="flat" cmpd="sng" w="19050">
            <a:solidFill>
              <a:srgbClr val="5E5E5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8" name="Google Shape;248;p40"/>
          <p:cNvSpPr txBox="1"/>
          <p:nvPr/>
        </p:nvSpPr>
        <p:spPr>
          <a:xfrm>
            <a:off x="3989175" y="2527975"/>
            <a:ext cx="8991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57825" y="-11350"/>
            <a:ext cx="71121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How Istio Works</a:t>
            </a:r>
            <a:endParaRPr/>
          </a:p>
        </p:txBody>
      </p:sp>
      <p:sp>
        <p:nvSpPr>
          <p:cNvPr descr="Istio Logo - Blue Background.svg" id="254" name="Google Shape;254;p41"/>
          <p:cNvSpPr/>
          <p:nvPr/>
        </p:nvSpPr>
        <p:spPr>
          <a:xfrm>
            <a:off x="57825" y="25349"/>
            <a:ext cx="590670" cy="590677"/>
          </a:xfrm>
          <a:prstGeom prst="rect">
            <a:avLst/>
          </a:prstGeom>
          <a:noFill/>
          <a:ln>
            <a:noFill/>
          </a:ln>
        </p:spPr>
      </p:sp>
      <p:pic>
        <p:nvPicPr>
          <p:cNvPr descr="Istio Logo - Blue Background.svg" id="255" name="Google Shape;2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5" y="31700"/>
            <a:ext cx="577975" cy="5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1"/>
          <p:cNvSpPr txBox="1"/>
          <p:nvPr/>
        </p:nvSpPr>
        <p:spPr>
          <a:xfrm>
            <a:off x="649075" y="1229500"/>
            <a:ext cx="82002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2. Deploy Galley to configure the rest of the Istio control plane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41"/>
          <p:cNvSpPr txBox="1"/>
          <p:nvPr/>
        </p:nvSpPr>
        <p:spPr>
          <a:xfrm>
            <a:off x="2612425" y="3440275"/>
            <a:ext cx="13344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41"/>
          <p:cNvGrpSpPr/>
          <p:nvPr/>
        </p:nvGrpSpPr>
        <p:grpSpPr>
          <a:xfrm>
            <a:off x="2772025" y="2205700"/>
            <a:ext cx="982500" cy="1079100"/>
            <a:chOff x="2772025" y="2205700"/>
            <a:chExt cx="982500" cy="1079100"/>
          </a:xfrm>
        </p:grpSpPr>
        <p:grpSp>
          <p:nvGrpSpPr>
            <p:cNvPr id="259" name="Google Shape;259;p41"/>
            <p:cNvGrpSpPr/>
            <p:nvPr/>
          </p:nvGrpSpPr>
          <p:grpSpPr>
            <a:xfrm>
              <a:off x="2772025" y="2205700"/>
              <a:ext cx="982500" cy="1079100"/>
              <a:chOff x="2391025" y="3424900"/>
              <a:chExt cx="982500" cy="1079100"/>
            </a:xfrm>
          </p:grpSpPr>
          <p:sp>
            <p:nvSpPr>
              <p:cNvPr id="260" name="Google Shape;260;p41"/>
              <p:cNvSpPr/>
              <p:nvPr/>
            </p:nvSpPr>
            <p:spPr>
              <a:xfrm>
                <a:off x="2391025" y="3424900"/>
                <a:ext cx="982500" cy="1079100"/>
              </a:xfrm>
              <a:prstGeom prst="rect">
                <a:avLst/>
              </a:prstGeom>
              <a:solidFill>
                <a:srgbClr val="466BB0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Envoy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41"/>
              <p:cNvSpPr/>
              <p:nvPr/>
            </p:nvSpPr>
            <p:spPr>
              <a:xfrm>
                <a:off x="2391025" y="3424900"/>
                <a:ext cx="982500" cy="6993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2" name="Google Shape;262;p41"/>
            <p:cNvSpPr/>
            <p:nvPr/>
          </p:nvSpPr>
          <p:spPr>
            <a:xfrm>
              <a:off x="2772025" y="2900750"/>
              <a:ext cx="982500" cy="384000"/>
            </a:xfrm>
            <a:prstGeom prst="rect">
              <a:avLst/>
            </a:prstGeom>
            <a:solidFill>
              <a:srgbClr val="466BB0"/>
            </a:solidFill>
            <a:ln cap="flat" cmpd="sng" w="9525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Envoy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" name="Google Shape;263;p41"/>
          <p:cNvGrpSpPr/>
          <p:nvPr/>
        </p:nvGrpSpPr>
        <p:grpSpPr>
          <a:xfrm>
            <a:off x="4824275" y="2205700"/>
            <a:ext cx="982500" cy="1079100"/>
            <a:chOff x="2772025" y="2205700"/>
            <a:chExt cx="982500" cy="1079100"/>
          </a:xfrm>
        </p:grpSpPr>
        <p:grpSp>
          <p:nvGrpSpPr>
            <p:cNvPr id="264" name="Google Shape;264;p41"/>
            <p:cNvGrpSpPr/>
            <p:nvPr/>
          </p:nvGrpSpPr>
          <p:grpSpPr>
            <a:xfrm>
              <a:off x="2772025" y="2205700"/>
              <a:ext cx="982500" cy="1079100"/>
              <a:chOff x="2391025" y="3424900"/>
              <a:chExt cx="982500" cy="1079100"/>
            </a:xfrm>
          </p:grpSpPr>
          <p:sp>
            <p:nvSpPr>
              <p:cNvPr id="265" name="Google Shape;265;p41"/>
              <p:cNvSpPr/>
              <p:nvPr/>
            </p:nvSpPr>
            <p:spPr>
              <a:xfrm>
                <a:off x="2391025" y="3424900"/>
                <a:ext cx="982500" cy="1079100"/>
              </a:xfrm>
              <a:prstGeom prst="rect">
                <a:avLst/>
              </a:prstGeom>
              <a:solidFill>
                <a:srgbClr val="466BB0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Envoy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41"/>
              <p:cNvSpPr/>
              <p:nvPr/>
            </p:nvSpPr>
            <p:spPr>
              <a:xfrm>
                <a:off x="2391025" y="3424900"/>
                <a:ext cx="982500" cy="6993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7" name="Google Shape;267;p41"/>
            <p:cNvSpPr/>
            <p:nvPr/>
          </p:nvSpPr>
          <p:spPr>
            <a:xfrm>
              <a:off x="2772025" y="2900750"/>
              <a:ext cx="982500" cy="384000"/>
            </a:xfrm>
            <a:prstGeom prst="rect">
              <a:avLst/>
            </a:prstGeom>
            <a:solidFill>
              <a:srgbClr val="466BB0"/>
            </a:solidFill>
            <a:ln cap="flat" cmpd="sng" w="9525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Envoy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8" name="Google Shape;268;p41"/>
          <p:cNvCxnSpPr>
            <a:stCxn id="262" idx="3"/>
            <a:endCxn id="267" idx="1"/>
          </p:cNvCxnSpPr>
          <p:nvPr/>
        </p:nvCxnSpPr>
        <p:spPr>
          <a:xfrm>
            <a:off x="3754525" y="3092750"/>
            <a:ext cx="1069800" cy="0"/>
          </a:xfrm>
          <a:prstGeom prst="straightConnector1">
            <a:avLst/>
          </a:prstGeom>
          <a:noFill/>
          <a:ln cap="flat" cmpd="sng" w="19050">
            <a:solidFill>
              <a:srgbClr val="5E5E5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9" name="Google Shape;269;p41"/>
          <p:cNvSpPr/>
          <p:nvPr/>
        </p:nvSpPr>
        <p:spPr>
          <a:xfrm>
            <a:off x="110567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Galley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57825" y="-11350"/>
            <a:ext cx="71121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How Istio Works</a:t>
            </a:r>
            <a:endParaRPr/>
          </a:p>
        </p:txBody>
      </p:sp>
      <p:sp>
        <p:nvSpPr>
          <p:cNvPr descr="Istio Logo - Blue Background.svg" id="275" name="Google Shape;275;p42"/>
          <p:cNvSpPr/>
          <p:nvPr/>
        </p:nvSpPr>
        <p:spPr>
          <a:xfrm>
            <a:off x="57825" y="25349"/>
            <a:ext cx="590670" cy="590677"/>
          </a:xfrm>
          <a:prstGeom prst="rect">
            <a:avLst/>
          </a:prstGeom>
          <a:noFill/>
          <a:ln>
            <a:noFill/>
          </a:ln>
        </p:spPr>
      </p:sp>
      <p:pic>
        <p:nvPicPr>
          <p:cNvPr descr="Istio Logo - Blue Background.svg" id="276" name="Google Shape;2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5" y="31700"/>
            <a:ext cx="577975" cy="5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2"/>
          <p:cNvSpPr txBox="1"/>
          <p:nvPr/>
        </p:nvSpPr>
        <p:spPr>
          <a:xfrm>
            <a:off x="649075" y="1229500"/>
            <a:ext cx="82002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Deploy Pilot to configure the sidecars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42"/>
          <p:cNvSpPr/>
          <p:nvPr/>
        </p:nvSpPr>
        <p:spPr>
          <a:xfrm>
            <a:off x="27720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Pilot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42"/>
          <p:cNvCxnSpPr>
            <a:stCxn id="278" idx="0"/>
            <a:endCxn id="280" idx="2"/>
          </p:cNvCxnSpPr>
          <p:nvPr/>
        </p:nvCxnSpPr>
        <p:spPr>
          <a:xfrm rot="10800000">
            <a:off x="3263275" y="3284950"/>
            <a:ext cx="0" cy="657900"/>
          </a:xfrm>
          <a:prstGeom prst="straightConnector1">
            <a:avLst/>
          </a:prstGeom>
          <a:noFill/>
          <a:ln cap="flat" cmpd="sng" w="19050">
            <a:solidFill>
              <a:srgbClr val="5E5E5E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81" name="Google Shape;281;p42"/>
          <p:cNvCxnSpPr>
            <a:stCxn id="278" idx="0"/>
            <a:endCxn id="282" idx="2"/>
          </p:cNvCxnSpPr>
          <p:nvPr/>
        </p:nvCxnSpPr>
        <p:spPr>
          <a:xfrm flipH="1" rot="10800000">
            <a:off x="3263275" y="3284650"/>
            <a:ext cx="2052300" cy="658200"/>
          </a:xfrm>
          <a:prstGeom prst="straightConnector1">
            <a:avLst/>
          </a:prstGeom>
          <a:noFill/>
          <a:ln cap="flat" cmpd="sng" w="19050">
            <a:solidFill>
              <a:srgbClr val="5E5E5E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283" name="Google Shape;283;p42"/>
          <p:cNvSpPr txBox="1"/>
          <p:nvPr/>
        </p:nvSpPr>
        <p:spPr>
          <a:xfrm>
            <a:off x="2612425" y="3440275"/>
            <a:ext cx="13344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42"/>
          <p:cNvGrpSpPr/>
          <p:nvPr/>
        </p:nvGrpSpPr>
        <p:grpSpPr>
          <a:xfrm>
            <a:off x="2772025" y="2205700"/>
            <a:ext cx="982500" cy="1079100"/>
            <a:chOff x="2772025" y="2205700"/>
            <a:chExt cx="982500" cy="1079100"/>
          </a:xfrm>
        </p:grpSpPr>
        <p:grpSp>
          <p:nvGrpSpPr>
            <p:cNvPr id="285" name="Google Shape;285;p42"/>
            <p:cNvGrpSpPr/>
            <p:nvPr/>
          </p:nvGrpSpPr>
          <p:grpSpPr>
            <a:xfrm>
              <a:off x="2772025" y="2205700"/>
              <a:ext cx="982500" cy="1079100"/>
              <a:chOff x="2391025" y="3424900"/>
              <a:chExt cx="982500" cy="1079100"/>
            </a:xfrm>
          </p:grpSpPr>
          <p:sp>
            <p:nvSpPr>
              <p:cNvPr id="280" name="Google Shape;280;p42"/>
              <p:cNvSpPr/>
              <p:nvPr/>
            </p:nvSpPr>
            <p:spPr>
              <a:xfrm>
                <a:off x="2391025" y="3424900"/>
                <a:ext cx="982500" cy="1079100"/>
              </a:xfrm>
              <a:prstGeom prst="rect">
                <a:avLst/>
              </a:prstGeom>
              <a:solidFill>
                <a:srgbClr val="466BB0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Envoy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42"/>
              <p:cNvSpPr/>
              <p:nvPr/>
            </p:nvSpPr>
            <p:spPr>
              <a:xfrm>
                <a:off x="2391025" y="3424900"/>
                <a:ext cx="982500" cy="6993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7" name="Google Shape;287;p42"/>
            <p:cNvSpPr/>
            <p:nvPr/>
          </p:nvSpPr>
          <p:spPr>
            <a:xfrm>
              <a:off x="2772025" y="2900750"/>
              <a:ext cx="982500" cy="384000"/>
            </a:xfrm>
            <a:prstGeom prst="rect">
              <a:avLst/>
            </a:prstGeom>
            <a:solidFill>
              <a:srgbClr val="466BB0"/>
            </a:solidFill>
            <a:ln cap="flat" cmpd="sng" w="9525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Envoy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42"/>
          <p:cNvGrpSpPr/>
          <p:nvPr/>
        </p:nvGrpSpPr>
        <p:grpSpPr>
          <a:xfrm>
            <a:off x="4824275" y="2205700"/>
            <a:ext cx="982500" cy="1079100"/>
            <a:chOff x="2772025" y="2205700"/>
            <a:chExt cx="982500" cy="1079100"/>
          </a:xfrm>
        </p:grpSpPr>
        <p:grpSp>
          <p:nvGrpSpPr>
            <p:cNvPr id="289" name="Google Shape;289;p42"/>
            <p:cNvGrpSpPr/>
            <p:nvPr/>
          </p:nvGrpSpPr>
          <p:grpSpPr>
            <a:xfrm>
              <a:off x="2772025" y="2205700"/>
              <a:ext cx="982500" cy="1079100"/>
              <a:chOff x="2391025" y="3424900"/>
              <a:chExt cx="982500" cy="1079100"/>
            </a:xfrm>
          </p:grpSpPr>
          <p:sp>
            <p:nvSpPr>
              <p:cNvPr id="290" name="Google Shape;290;p42"/>
              <p:cNvSpPr/>
              <p:nvPr/>
            </p:nvSpPr>
            <p:spPr>
              <a:xfrm>
                <a:off x="2391025" y="3424900"/>
                <a:ext cx="982500" cy="1079100"/>
              </a:xfrm>
              <a:prstGeom prst="rect">
                <a:avLst/>
              </a:prstGeom>
              <a:solidFill>
                <a:srgbClr val="466BB0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Envoy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42"/>
              <p:cNvSpPr/>
              <p:nvPr/>
            </p:nvSpPr>
            <p:spPr>
              <a:xfrm>
                <a:off x="2391025" y="3424900"/>
                <a:ext cx="982500" cy="6993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2" name="Google Shape;282;p42"/>
            <p:cNvSpPr/>
            <p:nvPr/>
          </p:nvSpPr>
          <p:spPr>
            <a:xfrm>
              <a:off x="2772025" y="2900750"/>
              <a:ext cx="982500" cy="384000"/>
            </a:xfrm>
            <a:prstGeom prst="rect">
              <a:avLst/>
            </a:prstGeom>
            <a:solidFill>
              <a:srgbClr val="466BB0"/>
            </a:solidFill>
            <a:ln cap="flat" cmpd="sng" w="9525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Envoy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2" name="Google Shape;292;p42"/>
          <p:cNvCxnSpPr>
            <a:stCxn id="287" idx="3"/>
            <a:endCxn id="282" idx="1"/>
          </p:cNvCxnSpPr>
          <p:nvPr/>
        </p:nvCxnSpPr>
        <p:spPr>
          <a:xfrm>
            <a:off x="3754525" y="3092750"/>
            <a:ext cx="1069800" cy="0"/>
          </a:xfrm>
          <a:prstGeom prst="straightConnector1">
            <a:avLst/>
          </a:prstGeom>
          <a:noFill/>
          <a:ln cap="flat" cmpd="sng" w="19050">
            <a:solidFill>
              <a:srgbClr val="5E5E5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3" name="Google Shape;293;p42"/>
          <p:cNvSpPr/>
          <p:nvPr/>
        </p:nvSpPr>
        <p:spPr>
          <a:xfrm>
            <a:off x="110567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Galley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42"/>
          <p:cNvCxnSpPr>
            <a:stCxn id="293" idx="3"/>
            <a:endCxn id="278" idx="1"/>
          </p:cNvCxnSpPr>
          <p:nvPr/>
        </p:nvCxnSpPr>
        <p:spPr>
          <a:xfrm>
            <a:off x="2088175" y="4292500"/>
            <a:ext cx="684000" cy="0"/>
          </a:xfrm>
          <a:prstGeom prst="straightConnector1">
            <a:avLst/>
          </a:prstGeom>
          <a:noFill/>
          <a:ln cap="flat" cmpd="sng" w="19050">
            <a:solidFill>
              <a:srgbClr val="5E5E5E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295" name="Google Shape;295;p42"/>
          <p:cNvSpPr txBox="1"/>
          <p:nvPr/>
        </p:nvSpPr>
        <p:spPr>
          <a:xfrm>
            <a:off x="2088175" y="3915026"/>
            <a:ext cx="746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57825" y="-11350"/>
            <a:ext cx="71121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How Istio Works</a:t>
            </a:r>
            <a:endParaRPr/>
          </a:p>
        </p:txBody>
      </p:sp>
      <p:sp>
        <p:nvSpPr>
          <p:cNvPr descr="Istio Logo - Blue Background.svg" id="301" name="Google Shape;301;p43"/>
          <p:cNvSpPr/>
          <p:nvPr/>
        </p:nvSpPr>
        <p:spPr>
          <a:xfrm>
            <a:off x="57825" y="25349"/>
            <a:ext cx="590670" cy="590677"/>
          </a:xfrm>
          <a:prstGeom prst="rect">
            <a:avLst/>
          </a:prstGeom>
          <a:noFill/>
          <a:ln>
            <a:noFill/>
          </a:ln>
        </p:spPr>
      </p:sp>
      <p:pic>
        <p:nvPicPr>
          <p:cNvPr descr="Istio Logo - Blue Background.svg" id="302" name="Google Shape;3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5" y="31700"/>
            <a:ext cx="577975" cy="5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3"/>
          <p:cNvSpPr txBox="1"/>
          <p:nvPr/>
        </p:nvSpPr>
        <p:spPr>
          <a:xfrm>
            <a:off x="649075" y="1229500"/>
            <a:ext cx="82002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3. Deploy Mixer to get telemetry and enforce policy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3"/>
          <p:cNvSpPr/>
          <p:nvPr/>
        </p:nvSpPr>
        <p:spPr>
          <a:xfrm>
            <a:off x="27720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Pilot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3"/>
          <p:cNvSpPr txBox="1"/>
          <p:nvPr/>
        </p:nvSpPr>
        <p:spPr>
          <a:xfrm>
            <a:off x="2391025" y="3440275"/>
            <a:ext cx="16320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policy decisions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6" name="Google Shape;306;p43"/>
          <p:cNvGrpSpPr/>
          <p:nvPr/>
        </p:nvGrpSpPr>
        <p:grpSpPr>
          <a:xfrm>
            <a:off x="2772025" y="2205700"/>
            <a:ext cx="982500" cy="1079100"/>
            <a:chOff x="2772025" y="2205700"/>
            <a:chExt cx="982500" cy="1079100"/>
          </a:xfrm>
        </p:grpSpPr>
        <p:grpSp>
          <p:nvGrpSpPr>
            <p:cNvPr id="307" name="Google Shape;307;p43"/>
            <p:cNvGrpSpPr/>
            <p:nvPr/>
          </p:nvGrpSpPr>
          <p:grpSpPr>
            <a:xfrm>
              <a:off x="2772025" y="2205700"/>
              <a:ext cx="982500" cy="1079100"/>
              <a:chOff x="2391025" y="3424900"/>
              <a:chExt cx="982500" cy="1079100"/>
            </a:xfrm>
          </p:grpSpPr>
          <p:sp>
            <p:nvSpPr>
              <p:cNvPr id="308" name="Google Shape;308;p43"/>
              <p:cNvSpPr/>
              <p:nvPr/>
            </p:nvSpPr>
            <p:spPr>
              <a:xfrm>
                <a:off x="2391025" y="3424900"/>
                <a:ext cx="982500" cy="1079100"/>
              </a:xfrm>
              <a:prstGeom prst="rect">
                <a:avLst/>
              </a:prstGeom>
              <a:solidFill>
                <a:srgbClr val="466BB0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Envoy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43"/>
              <p:cNvSpPr/>
              <p:nvPr/>
            </p:nvSpPr>
            <p:spPr>
              <a:xfrm>
                <a:off x="2391025" y="3424900"/>
                <a:ext cx="982500" cy="6993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0" name="Google Shape;310;p43"/>
            <p:cNvSpPr/>
            <p:nvPr/>
          </p:nvSpPr>
          <p:spPr>
            <a:xfrm>
              <a:off x="2772025" y="2900750"/>
              <a:ext cx="982500" cy="384000"/>
            </a:xfrm>
            <a:prstGeom prst="rect">
              <a:avLst/>
            </a:prstGeom>
            <a:solidFill>
              <a:srgbClr val="466BB0"/>
            </a:solidFill>
            <a:ln cap="flat" cmpd="sng" w="9525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Envoy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43"/>
          <p:cNvGrpSpPr/>
          <p:nvPr/>
        </p:nvGrpSpPr>
        <p:grpSpPr>
          <a:xfrm>
            <a:off x="4824275" y="2205700"/>
            <a:ext cx="982500" cy="1079100"/>
            <a:chOff x="2772025" y="2205700"/>
            <a:chExt cx="982500" cy="1079100"/>
          </a:xfrm>
        </p:grpSpPr>
        <p:grpSp>
          <p:nvGrpSpPr>
            <p:cNvPr id="312" name="Google Shape;312;p43"/>
            <p:cNvGrpSpPr/>
            <p:nvPr/>
          </p:nvGrpSpPr>
          <p:grpSpPr>
            <a:xfrm>
              <a:off x="2772025" y="2205700"/>
              <a:ext cx="982500" cy="1079100"/>
              <a:chOff x="2391025" y="3424900"/>
              <a:chExt cx="982500" cy="1079100"/>
            </a:xfrm>
          </p:grpSpPr>
          <p:sp>
            <p:nvSpPr>
              <p:cNvPr id="313" name="Google Shape;313;p43"/>
              <p:cNvSpPr/>
              <p:nvPr/>
            </p:nvSpPr>
            <p:spPr>
              <a:xfrm>
                <a:off x="2391025" y="3424900"/>
                <a:ext cx="982500" cy="1079100"/>
              </a:xfrm>
              <a:prstGeom prst="rect">
                <a:avLst/>
              </a:prstGeom>
              <a:solidFill>
                <a:srgbClr val="466BB0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Envoy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43"/>
              <p:cNvSpPr/>
              <p:nvPr/>
            </p:nvSpPr>
            <p:spPr>
              <a:xfrm>
                <a:off x="2391025" y="3424900"/>
                <a:ext cx="982500" cy="6993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5" name="Google Shape;315;p43"/>
            <p:cNvSpPr/>
            <p:nvPr/>
          </p:nvSpPr>
          <p:spPr>
            <a:xfrm>
              <a:off x="2772025" y="2900750"/>
              <a:ext cx="982500" cy="384000"/>
            </a:xfrm>
            <a:prstGeom prst="rect">
              <a:avLst/>
            </a:prstGeom>
            <a:solidFill>
              <a:srgbClr val="466BB0"/>
            </a:solidFill>
            <a:ln cap="flat" cmpd="sng" w="9525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Envoy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43"/>
          <p:cNvSpPr/>
          <p:nvPr/>
        </p:nvSpPr>
        <p:spPr>
          <a:xfrm>
            <a:off x="39546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Mixer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p43"/>
          <p:cNvCxnSpPr>
            <a:stCxn id="316" idx="0"/>
            <a:endCxn id="310" idx="2"/>
          </p:cNvCxnSpPr>
          <p:nvPr/>
        </p:nvCxnSpPr>
        <p:spPr>
          <a:xfrm rot="10800000">
            <a:off x="3263275" y="3284650"/>
            <a:ext cx="1182600" cy="658200"/>
          </a:xfrm>
          <a:prstGeom prst="straightConnector1">
            <a:avLst/>
          </a:prstGeom>
          <a:noFill/>
          <a:ln cap="flat" cmpd="sng" w="19050">
            <a:solidFill>
              <a:srgbClr val="5E5E5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8" name="Google Shape;318;p43"/>
          <p:cNvCxnSpPr>
            <a:stCxn id="316" idx="0"/>
            <a:endCxn id="315" idx="2"/>
          </p:cNvCxnSpPr>
          <p:nvPr/>
        </p:nvCxnSpPr>
        <p:spPr>
          <a:xfrm flipH="1" rot="10800000">
            <a:off x="4445875" y="3284650"/>
            <a:ext cx="869700" cy="658200"/>
          </a:xfrm>
          <a:prstGeom prst="straightConnector1">
            <a:avLst/>
          </a:prstGeom>
          <a:noFill/>
          <a:ln cap="flat" cmpd="sng" w="19050">
            <a:solidFill>
              <a:srgbClr val="5E5E5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9" name="Google Shape;319;p43"/>
          <p:cNvCxnSpPr>
            <a:stCxn id="315" idx="1"/>
            <a:endCxn id="316" idx="0"/>
          </p:cNvCxnSpPr>
          <p:nvPr/>
        </p:nvCxnSpPr>
        <p:spPr>
          <a:xfrm flipH="1">
            <a:off x="4445975" y="3092750"/>
            <a:ext cx="378300" cy="850200"/>
          </a:xfrm>
          <a:prstGeom prst="curvedConnector2">
            <a:avLst/>
          </a:prstGeom>
          <a:noFill/>
          <a:ln cap="flat" cmpd="sng" w="19050">
            <a:solidFill>
              <a:srgbClr val="5E5E5E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320" name="Google Shape;320;p43"/>
          <p:cNvSpPr txBox="1"/>
          <p:nvPr/>
        </p:nvSpPr>
        <p:spPr>
          <a:xfrm>
            <a:off x="3890425" y="2864575"/>
            <a:ext cx="16320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telemetry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43"/>
          <p:cNvCxnSpPr>
            <a:stCxn id="310" idx="3"/>
            <a:endCxn id="316" idx="0"/>
          </p:cNvCxnSpPr>
          <p:nvPr/>
        </p:nvCxnSpPr>
        <p:spPr>
          <a:xfrm>
            <a:off x="3754525" y="3092750"/>
            <a:ext cx="691500" cy="850200"/>
          </a:xfrm>
          <a:prstGeom prst="curvedConnector2">
            <a:avLst/>
          </a:prstGeom>
          <a:noFill/>
          <a:ln cap="flat" cmpd="sng" w="19050">
            <a:solidFill>
              <a:srgbClr val="5E5E5E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322" name="Google Shape;322;p43"/>
          <p:cNvSpPr/>
          <p:nvPr/>
        </p:nvSpPr>
        <p:spPr>
          <a:xfrm>
            <a:off x="15894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Galley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>
            <p:ph type="title"/>
          </p:nvPr>
        </p:nvSpPr>
        <p:spPr>
          <a:xfrm>
            <a:off x="57825" y="-11350"/>
            <a:ext cx="71121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How Istio Works</a:t>
            </a:r>
            <a:endParaRPr/>
          </a:p>
        </p:txBody>
      </p:sp>
      <p:sp>
        <p:nvSpPr>
          <p:cNvPr descr="Istio Logo - Blue Background.svg" id="328" name="Google Shape;328;p44"/>
          <p:cNvSpPr/>
          <p:nvPr/>
        </p:nvSpPr>
        <p:spPr>
          <a:xfrm>
            <a:off x="57825" y="25349"/>
            <a:ext cx="590670" cy="590677"/>
          </a:xfrm>
          <a:prstGeom prst="rect">
            <a:avLst/>
          </a:prstGeom>
          <a:noFill/>
          <a:ln>
            <a:noFill/>
          </a:ln>
        </p:spPr>
      </p:sp>
      <p:pic>
        <p:nvPicPr>
          <p:cNvPr descr="Istio Logo - Blue Background.svg" id="329" name="Google Shape;32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5" y="31700"/>
            <a:ext cx="577975" cy="5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4"/>
          <p:cNvSpPr txBox="1"/>
          <p:nvPr/>
        </p:nvSpPr>
        <p:spPr>
          <a:xfrm>
            <a:off x="649075" y="1229500"/>
            <a:ext cx="82002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4. Deploy Citadel to assign identities and enable secure communication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1" name="Google Shape;331;p44"/>
          <p:cNvGrpSpPr/>
          <p:nvPr/>
        </p:nvGrpSpPr>
        <p:grpSpPr>
          <a:xfrm>
            <a:off x="2772025" y="2205700"/>
            <a:ext cx="982500" cy="1079100"/>
            <a:chOff x="2772025" y="2205700"/>
            <a:chExt cx="982500" cy="1079100"/>
          </a:xfrm>
        </p:grpSpPr>
        <p:grpSp>
          <p:nvGrpSpPr>
            <p:cNvPr id="332" name="Google Shape;332;p44"/>
            <p:cNvGrpSpPr/>
            <p:nvPr/>
          </p:nvGrpSpPr>
          <p:grpSpPr>
            <a:xfrm>
              <a:off x="2772025" y="2205700"/>
              <a:ext cx="982500" cy="1079100"/>
              <a:chOff x="2391025" y="3424900"/>
              <a:chExt cx="982500" cy="1079100"/>
            </a:xfrm>
          </p:grpSpPr>
          <p:sp>
            <p:nvSpPr>
              <p:cNvPr id="333" name="Google Shape;333;p44"/>
              <p:cNvSpPr/>
              <p:nvPr/>
            </p:nvSpPr>
            <p:spPr>
              <a:xfrm>
                <a:off x="2391025" y="3424900"/>
                <a:ext cx="982500" cy="1079100"/>
              </a:xfrm>
              <a:prstGeom prst="rect">
                <a:avLst/>
              </a:prstGeom>
              <a:solidFill>
                <a:srgbClr val="466BB0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Envoy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44"/>
              <p:cNvSpPr/>
              <p:nvPr/>
            </p:nvSpPr>
            <p:spPr>
              <a:xfrm>
                <a:off x="2391025" y="3424900"/>
                <a:ext cx="982500" cy="6993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5" name="Google Shape;335;p44"/>
            <p:cNvSpPr/>
            <p:nvPr/>
          </p:nvSpPr>
          <p:spPr>
            <a:xfrm>
              <a:off x="2772025" y="2900750"/>
              <a:ext cx="982500" cy="384000"/>
            </a:xfrm>
            <a:prstGeom prst="rect">
              <a:avLst/>
            </a:prstGeom>
            <a:solidFill>
              <a:srgbClr val="466BB0"/>
            </a:solidFill>
            <a:ln cap="flat" cmpd="sng" w="9525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Envoy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p44"/>
          <p:cNvGrpSpPr/>
          <p:nvPr/>
        </p:nvGrpSpPr>
        <p:grpSpPr>
          <a:xfrm>
            <a:off x="4824275" y="2205700"/>
            <a:ext cx="982500" cy="1079100"/>
            <a:chOff x="2772025" y="2205700"/>
            <a:chExt cx="982500" cy="1079100"/>
          </a:xfrm>
        </p:grpSpPr>
        <p:grpSp>
          <p:nvGrpSpPr>
            <p:cNvPr id="337" name="Google Shape;337;p44"/>
            <p:cNvGrpSpPr/>
            <p:nvPr/>
          </p:nvGrpSpPr>
          <p:grpSpPr>
            <a:xfrm>
              <a:off x="2772025" y="2205700"/>
              <a:ext cx="982500" cy="1079100"/>
              <a:chOff x="2391025" y="3424900"/>
              <a:chExt cx="982500" cy="1079100"/>
            </a:xfrm>
          </p:grpSpPr>
          <p:sp>
            <p:nvSpPr>
              <p:cNvPr id="338" name="Google Shape;338;p44"/>
              <p:cNvSpPr/>
              <p:nvPr/>
            </p:nvSpPr>
            <p:spPr>
              <a:xfrm>
                <a:off x="2391025" y="3424900"/>
                <a:ext cx="982500" cy="1079100"/>
              </a:xfrm>
              <a:prstGeom prst="rect">
                <a:avLst/>
              </a:prstGeom>
              <a:solidFill>
                <a:srgbClr val="466BB0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Envoy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44"/>
              <p:cNvSpPr/>
              <p:nvPr/>
            </p:nvSpPr>
            <p:spPr>
              <a:xfrm>
                <a:off x="2391025" y="3424900"/>
                <a:ext cx="982500" cy="6993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0" name="Google Shape;340;p44"/>
            <p:cNvSpPr/>
            <p:nvPr/>
          </p:nvSpPr>
          <p:spPr>
            <a:xfrm>
              <a:off x="2772025" y="2900750"/>
              <a:ext cx="982500" cy="384000"/>
            </a:xfrm>
            <a:prstGeom prst="rect">
              <a:avLst/>
            </a:prstGeom>
            <a:solidFill>
              <a:srgbClr val="466BB0"/>
            </a:solidFill>
            <a:ln cap="flat" cmpd="sng" w="9525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Envoy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p44"/>
          <p:cNvSpPr/>
          <p:nvPr/>
        </p:nvSpPr>
        <p:spPr>
          <a:xfrm>
            <a:off x="51372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Citadel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2" name="Google Shape;342;p44"/>
          <p:cNvCxnSpPr>
            <a:stCxn id="341" idx="0"/>
            <a:endCxn id="335" idx="2"/>
          </p:cNvCxnSpPr>
          <p:nvPr/>
        </p:nvCxnSpPr>
        <p:spPr>
          <a:xfrm rot="10800000">
            <a:off x="3263275" y="3284650"/>
            <a:ext cx="2365200" cy="658200"/>
          </a:xfrm>
          <a:prstGeom prst="straightConnector1">
            <a:avLst/>
          </a:prstGeom>
          <a:noFill/>
          <a:ln cap="flat" cmpd="sng" w="19050">
            <a:solidFill>
              <a:srgbClr val="5E5E5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3" name="Google Shape;343;p44"/>
          <p:cNvCxnSpPr>
            <a:stCxn id="341" idx="0"/>
            <a:endCxn id="340" idx="2"/>
          </p:cNvCxnSpPr>
          <p:nvPr/>
        </p:nvCxnSpPr>
        <p:spPr>
          <a:xfrm rot="10800000">
            <a:off x="5315575" y="3284650"/>
            <a:ext cx="312900" cy="658200"/>
          </a:xfrm>
          <a:prstGeom prst="straightConnector1">
            <a:avLst/>
          </a:prstGeom>
          <a:noFill/>
          <a:ln cap="flat" cmpd="sng" w="19050">
            <a:solidFill>
              <a:srgbClr val="5E5E5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4" name="Google Shape;344;p44"/>
          <p:cNvSpPr txBox="1"/>
          <p:nvPr/>
        </p:nvSpPr>
        <p:spPr>
          <a:xfrm>
            <a:off x="3589650" y="3438275"/>
            <a:ext cx="12327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4"/>
          <p:cNvSpPr/>
          <p:nvPr/>
        </p:nvSpPr>
        <p:spPr>
          <a:xfrm>
            <a:off x="27720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Pilot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4"/>
          <p:cNvSpPr/>
          <p:nvPr/>
        </p:nvSpPr>
        <p:spPr>
          <a:xfrm>
            <a:off x="39546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Mixer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4"/>
          <p:cNvSpPr/>
          <p:nvPr/>
        </p:nvSpPr>
        <p:spPr>
          <a:xfrm>
            <a:off x="15894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Galley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"/>
          <p:cNvSpPr txBox="1"/>
          <p:nvPr>
            <p:ph type="title"/>
          </p:nvPr>
        </p:nvSpPr>
        <p:spPr>
          <a:xfrm>
            <a:off x="57825" y="-11350"/>
            <a:ext cx="71121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How Istio Works</a:t>
            </a:r>
            <a:endParaRPr/>
          </a:p>
        </p:txBody>
      </p:sp>
      <p:sp>
        <p:nvSpPr>
          <p:cNvPr descr="Istio Logo - Blue Background.svg" id="353" name="Google Shape;353;p45"/>
          <p:cNvSpPr/>
          <p:nvPr/>
        </p:nvSpPr>
        <p:spPr>
          <a:xfrm>
            <a:off x="57825" y="25349"/>
            <a:ext cx="590670" cy="590677"/>
          </a:xfrm>
          <a:prstGeom prst="rect">
            <a:avLst/>
          </a:prstGeom>
          <a:noFill/>
          <a:ln>
            <a:noFill/>
          </a:ln>
        </p:spPr>
      </p:sp>
      <p:pic>
        <p:nvPicPr>
          <p:cNvPr descr="Istio Logo - Blue Background.svg" id="354" name="Google Shape;35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5" y="31700"/>
            <a:ext cx="577975" cy="577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" name="Google Shape;355;p45"/>
          <p:cNvGrpSpPr/>
          <p:nvPr/>
        </p:nvGrpSpPr>
        <p:grpSpPr>
          <a:xfrm>
            <a:off x="2772025" y="2205700"/>
            <a:ext cx="982500" cy="1079100"/>
            <a:chOff x="2772025" y="2205700"/>
            <a:chExt cx="982500" cy="1079100"/>
          </a:xfrm>
        </p:grpSpPr>
        <p:grpSp>
          <p:nvGrpSpPr>
            <p:cNvPr id="356" name="Google Shape;356;p45"/>
            <p:cNvGrpSpPr/>
            <p:nvPr/>
          </p:nvGrpSpPr>
          <p:grpSpPr>
            <a:xfrm>
              <a:off x="2772025" y="2205700"/>
              <a:ext cx="982500" cy="1079100"/>
              <a:chOff x="2391025" y="3424900"/>
              <a:chExt cx="982500" cy="1079100"/>
            </a:xfrm>
          </p:grpSpPr>
          <p:sp>
            <p:nvSpPr>
              <p:cNvPr id="357" name="Google Shape;357;p45"/>
              <p:cNvSpPr/>
              <p:nvPr/>
            </p:nvSpPr>
            <p:spPr>
              <a:xfrm>
                <a:off x="2391025" y="3424900"/>
                <a:ext cx="982500" cy="1079100"/>
              </a:xfrm>
              <a:prstGeom prst="rect">
                <a:avLst/>
              </a:prstGeom>
              <a:solidFill>
                <a:srgbClr val="466BB0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Envoy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45"/>
              <p:cNvSpPr/>
              <p:nvPr/>
            </p:nvSpPr>
            <p:spPr>
              <a:xfrm>
                <a:off x="2391025" y="3424900"/>
                <a:ext cx="982500" cy="6993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9" name="Google Shape;359;p45"/>
            <p:cNvSpPr/>
            <p:nvPr/>
          </p:nvSpPr>
          <p:spPr>
            <a:xfrm>
              <a:off x="2772025" y="2900750"/>
              <a:ext cx="982500" cy="384000"/>
            </a:xfrm>
            <a:prstGeom prst="rect">
              <a:avLst/>
            </a:prstGeom>
            <a:solidFill>
              <a:srgbClr val="466BB0"/>
            </a:solidFill>
            <a:ln cap="flat" cmpd="sng" w="9525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Envoy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" name="Google Shape;360;p45"/>
          <p:cNvGrpSpPr/>
          <p:nvPr/>
        </p:nvGrpSpPr>
        <p:grpSpPr>
          <a:xfrm>
            <a:off x="4824275" y="2205700"/>
            <a:ext cx="982500" cy="1079100"/>
            <a:chOff x="2772025" y="2205700"/>
            <a:chExt cx="982500" cy="1079100"/>
          </a:xfrm>
        </p:grpSpPr>
        <p:grpSp>
          <p:nvGrpSpPr>
            <p:cNvPr id="361" name="Google Shape;361;p45"/>
            <p:cNvGrpSpPr/>
            <p:nvPr/>
          </p:nvGrpSpPr>
          <p:grpSpPr>
            <a:xfrm>
              <a:off x="2772025" y="2205700"/>
              <a:ext cx="982500" cy="1079100"/>
              <a:chOff x="2391025" y="3424900"/>
              <a:chExt cx="982500" cy="1079100"/>
            </a:xfrm>
          </p:grpSpPr>
          <p:sp>
            <p:nvSpPr>
              <p:cNvPr id="362" name="Google Shape;362;p45"/>
              <p:cNvSpPr/>
              <p:nvPr/>
            </p:nvSpPr>
            <p:spPr>
              <a:xfrm>
                <a:off x="2391025" y="3424900"/>
                <a:ext cx="982500" cy="1079100"/>
              </a:xfrm>
              <a:prstGeom prst="rect">
                <a:avLst/>
              </a:prstGeom>
              <a:solidFill>
                <a:srgbClr val="466BB0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Envoy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45"/>
              <p:cNvSpPr/>
              <p:nvPr/>
            </p:nvSpPr>
            <p:spPr>
              <a:xfrm>
                <a:off x="2391025" y="3424900"/>
                <a:ext cx="982500" cy="6993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4" name="Google Shape;364;p45"/>
            <p:cNvSpPr/>
            <p:nvPr/>
          </p:nvSpPr>
          <p:spPr>
            <a:xfrm>
              <a:off x="2772025" y="2900750"/>
              <a:ext cx="982500" cy="384000"/>
            </a:xfrm>
            <a:prstGeom prst="rect">
              <a:avLst/>
            </a:prstGeom>
            <a:solidFill>
              <a:srgbClr val="466BB0"/>
            </a:solidFill>
            <a:ln cap="flat" cmpd="sng" w="9525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Envoy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5" name="Google Shape;365;p45"/>
          <p:cNvCxnSpPr>
            <a:stCxn id="358" idx="3"/>
            <a:endCxn id="363" idx="1"/>
          </p:cNvCxnSpPr>
          <p:nvPr/>
        </p:nvCxnSpPr>
        <p:spPr>
          <a:xfrm>
            <a:off x="3754525" y="2555350"/>
            <a:ext cx="1069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366" name="Google Shape;366;p45"/>
          <p:cNvSpPr/>
          <p:nvPr/>
        </p:nvSpPr>
        <p:spPr>
          <a:xfrm>
            <a:off x="51372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Citadel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5"/>
          <p:cNvSpPr/>
          <p:nvPr/>
        </p:nvSpPr>
        <p:spPr>
          <a:xfrm>
            <a:off x="27720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Pilot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5"/>
          <p:cNvSpPr/>
          <p:nvPr/>
        </p:nvSpPr>
        <p:spPr>
          <a:xfrm>
            <a:off x="39546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Mixer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5"/>
          <p:cNvSpPr/>
          <p:nvPr/>
        </p:nvSpPr>
        <p:spPr>
          <a:xfrm>
            <a:off x="15894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Galley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5"/>
          <p:cNvSpPr txBox="1"/>
          <p:nvPr/>
        </p:nvSpPr>
        <p:spPr>
          <a:xfrm>
            <a:off x="3895500" y="2205700"/>
            <a:ext cx="7878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Intro</a:t>
            </a:r>
            <a:endParaRPr/>
          </a:p>
        </p:txBody>
      </p:sp>
      <p:sp>
        <p:nvSpPr>
          <p:cNvPr descr="Istio Logo - Blue Background.svg" id="129" name="Google Shape;129;p28"/>
          <p:cNvSpPr/>
          <p:nvPr/>
        </p:nvSpPr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Istio Logo - Blue Background.svg"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8"/>
          <p:cNvPicPr preferRelativeResize="0"/>
          <p:nvPr/>
        </p:nvPicPr>
        <p:blipFill rotWithShape="1">
          <a:blip r:embed="rId4">
            <a:alphaModFix/>
          </a:blip>
          <a:srcRect b="30446" l="10426" r="0" t="6517"/>
          <a:stretch/>
        </p:blipFill>
        <p:spPr>
          <a:xfrm>
            <a:off x="412925" y="1876075"/>
            <a:ext cx="2238675" cy="210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/>
          <p:cNvSpPr txBox="1"/>
          <p:nvPr/>
        </p:nvSpPr>
        <p:spPr>
          <a:xfrm>
            <a:off x="2958375" y="1876075"/>
            <a:ext cx="4680600" cy="30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Zack Butcher</a:t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Core Contributor to Istio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Founding Engineer, Tetrate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@ZackButcher on Twitter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6"/>
          <p:cNvSpPr txBox="1"/>
          <p:nvPr>
            <p:ph type="title"/>
          </p:nvPr>
        </p:nvSpPr>
        <p:spPr>
          <a:xfrm>
            <a:off x="57825" y="-11350"/>
            <a:ext cx="71121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How Istio Works</a:t>
            </a:r>
            <a:endParaRPr/>
          </a:p>
        </p:txBody>
      </p:sp>
      <p:sp>
        <p:nvSpPr>
          <p:cNvPr descr="Istio Logo - Blue Background.svg" id="376" name="Google Shape;376;p46"/>
          <p:cNvSpPr/>
          <p:nvPr/>
        </p:nvSpPr>
        <p:spPr>
          <a:xfrm>
            <a:off x="57825" y="25349"/>
            <a:ext cx="590670" cy="590677"/>
          </a:xfrm>
          <a:prstGeom prst="rect">
            <a:avLst/>
          </a:prstGeom>
          <a:noFill/>
          <a:ln>
            <a:noFill/>
          </a:ln>
        </p:spPr>
      </p:sp>
      <p:pic>
        <p:nvPicPr>
          <p:cNvPr descr="Istio Logo - Blue Background.svg" id="377" name="Google Shape;3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5" y="31700"/>
            <a:ext cx="577975" cy="577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8" name="Google Shape;378;p46"/>
          <p:cNvGrpSpPr/>
          <p:nvPr/>
        </p:nvGrpSpPr>
        <p:grpSpPr>
          <a:xfrm>
            <a:off x="2772025" y="2205700"/>
            <a:ext cx="982500" cy="1079100"/>
            <a:chOff x="2772025" y="2205700"/>
            <a:chExt cx="982500" cy="1079100"/>
          </a:xfrm>
        </p:grpSpPr>
        <p:grpSp>
          <p:nvGrpSpPr>
            <p:cNvPr id="379" name="Google Shape;379;p46"/>
            <p:cNvGrpSpPr/>
            <p:nvPr/>
          </p:nvGrpSpPr>
          <p:grpSpPr>
            <a:xfrm>
              <a:off x="2772025" y="2205700"/>
              <a:ext cx="982500" cy="1079100"/>
              <a:chOff x="2391025" y="3424900"/>
              <a:chExt cx="982500" cy="1079100"/>
            </a:xfrm>
          </p:grpSpPr>
          <p:sp>
            <p:nvSpPr>
              <p:cNvPr id="380" name="Google Shape;380;p46"/>
              <p:cNvSpPr/>
              <p:nvPr/>
            </p:nvSpPr>
            <p:spPr>
              <a:xfrm>
                <a:off x="2391025" y="3424900"/>
                <a:ext cx="982500" cy="1079100"/>
              </a:xfrm>
              <a:prstGeom prst="rect">
                <a:avLst/>
              </a:prstGeom>
              <a:solidFill>
                <a:srgbClr val="466BB0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Envoy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46"/>
              <p:cNvSpPr/>
              <p:nvPr/>
            </p:nvSpPr>
            <p:spPr>
              <a:xfrm>
                <a:off x="2391025" y="3424900"/>
                <a:ext cx="982500" cy="6993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2" name="Google Shape;382;p46"/>
            <p:cNvSpPr/>
            <p:nvPr/>
          </p:nvSpPr>
          <p:spPr>
            <a:xfrm>
              <a:off x="2772025" y="2900750"/>
              <a:ext cx="982500" cy="384000"/>
            </a:xfrm>
            <a:prstGeom prst="rect">
              <a:avLst/>
            </a:prstGeom>
            <a:solidFill>
              <a:srgbClr val="466BB0"/>
            </a:solidFill>
            <a:ln cap="flat" cmpd="sng" w="9525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Envoy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3" name="Google Shape;383;p46"/>
          <p:cNvGrpSpPr/>
          <p:nvPr/>
        </p:nvGrpSpPr>
        <p:grpSpPr>
          <a:xfrm>
            <a:off x="4824275" y="2205700"/>
            <a:ext cx="982500" cy="1079100"/>
            <a:chOff x="2772025" y="2205700"/>
            <a:chExt cx="982500" cy="1079100"/>
          </a:xfrm>
        </p:grpSpPr>
        <p:grpSp>
          <p:nvGrpSpPr>
            <p:cNvPr id="384" name="Google Shape;384;p46"/>
            <p:cNvGrpSpPr/>
            <p:nvPr/>
          </p:nvGrpSpPr>
          <p:grpSpPr>
            <a:xfrm>
              <a:off x="2772025" y="2205700"/>
              <a:ext cx="982500" cy="1079100"/>
              <a:chOff x="2391025" y="3424900"/>
              <a:chExt cx="982500" cy="1079100"/>
            </a:xfrm>
          </p:grpSpPr>
          <p:sp>
            <p:nvSpPr>
              <p:cNvPr id="385" name="Google Shape;385;p46"/>
              <p:cNvSpPr/>
              <p:nvPr/>
            </p:nvSpPr>
            <p:spPr>
              <a:xfrm>
                <a:off x="2391025" y="3424900"/>
                <a:ext cx="982500" cy="1079100"/>
              </a:xfrm>
              <a:prstGeom prst="rect">
                <a:avLst/>
              </a:prstGeom>
              <a:solidFill>
                <a:srgbClr val="466BB0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Envoy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46"/>
              <p:cNvSpPr/>
              <p:nvPr/>
            </p:nvSpPr>
            <p:spPr>
              <a:xfrm>
                <a:off x="2391025" y="3424900"/>
                <a:ext cx="982500" cy="6993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7" name="Google Shape;387;p46"/>
            <p:cNvSpPr/>
            <p:nvPr/>
          </p:nvSpPr>
          <p:spPr>
            <a:xfrm>
              <a:off x="2772025" y="2900750"/>
              <a:ext cx="982500" cy="384000"/>
            </a:xfrm>
            <a:prstGeom prst="rect">
              <a:avLst/>
            </a:prstGeom>
            <a:solidFill>
              <a:srgbClr val="466BB0"/>
            </a:solidFill>
            <a:ln cap="flat" cmpd="sng" w="9525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Envoy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88" name="Google Shape;388;p46"/>
          <p:cNvCxnSpPr/>
          <p:nvPr/>
        </p:nvCxnSpPr>
        <p:spPr>
          <a:xfrm>
            <a:off x="3644225" y="2745250"/>
            <a:ext cx="0" cy="398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9" name="Google Shape;389;p46"/>
          <p:cNvSpPr/>
          <p:nvPr/>
        </p:nvSpPr>
        <p:spPr>
          <a:xfrm>
            <a:off x="51372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Citadel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6"/>
          <p:cNvSpPr/>
          <p:nvPr/>
        </p:nvSpPr>
        <p:spPr>
          <a:xfrm>
            <a:off x="27720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Pilot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6"/>
          <p:cNvSpPr/>
          <p:nvPr/>
        </p:nvSpPr>
        <p:spPr>
          <a:xfrm>
            <a:off x="39546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Mixer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6"/>
          <p:cNvSpPr/>
          <p:nvPr/>
        </p:nvSpPr>
        <p:spPr>
          <a:xfrm>
            <a:off x="15894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Galley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7"/>
          <p:cNvSpPr txBox="1"/>
          <p:nvPr>
            <p:ph type="title"/>
          </p:nvPr>
        </p:nvSpPr>
        <p:spPr>
          <a:xfrm>
            <a:off x="57825" y="-11350"/>
            <a:ext cx="71121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How Istio Works</a:t>
            </a:r>
            <a:endParaRPr/>
          </a:p>
        </p:txBody>
      </p:sp>
      <p:sp>
        <p:nvSpPr>
          <p:cNvPr descr="Istio Logo - Blue Background.svg" id="398" name="Google Shape;398;p47"/>
          <p:cNvSpPr/>
          <p:nvPr/>
        </p:nvSpPr>
        <p:spPr>
          <a:xfrm>
            <a:off x="57825" y="25349"/>
            <a:ext cx="590670" cy="590677"/>
          </a:xfrm>
          <a:prstGeom prst="rect">
            <a:avLst/>
          </a:prstGeom>
          <a:noFill/>
          <a:ln>
            <a:noFill/>
          </a:ln>
        </p:spPr>
      </p:sp>
      <p:pic>
        <p:nvPicPr>
          <p:cNvPr descr="Istio Logo - Blue Background.svg" id="399" name="Google Shape;3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5" y="31700"/>
            <a:ext cx="577975" cy="577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0" name="Google Shape;400;p47"/>
          <p:cNvGrpSpPr/>
          <p:nvPr/>
        </p:nvGrpSpPr>
        <p:grpSpPr>
          <a:xfrm>
            <a:off x="2772025" y="2205700"/>
            <a:ext cx="982500" cy="1079100"/>
            <a:chOff x="2772025" y="2205700"/>
            <a:chExt cx="982500" cy="1079100"/>
          </a:xfrm>
        </p:grpSpPr>
        <p:grpSp>
          <p:nvGrpSpPr>
            <p:cNvPr id="401" name="Google Shape;401;p47"/>
            <p:cNvGrpSpPr/>
            <p:nvPr/>
          </p:nvGrpSpPr>
          <p:grpSpPr>
            <a:xfrm>
              <a:off x="2772025" y="2205700"/>
              <a:ext cx="982500" cy="1079100"/>
              <a:chOff x="2391025" y="3424900"/>
              <a:chExt cx="982500" cy="1079100"/>
            </a:xfrm>
          </p:grpSpPr>
          <p:sp>
            <p:nvSpPr>
              <p:cNvPr id="402" name="Google Shape;402;p47"/>
              <p:cNvSpPr/>
              <p:nvPr/>
            </p:nvSpPr>
            <p:spPr>
              <a:xfrm>
                <a:off x="2391025" y="3424900"/>
                <a:ext cx="982500" cy="1079100"/>
              </a:xfrm>
              <a:prstGeom prst="rect">
                <a:avLst/>
              </a:prstGeom>
              <a:solidFill>
                <a:srgbClr val="466BB0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Envoy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47"/>
              <p:cNvSpPr/>
              <p:nvPr/>
            </p:nvSpPr>
            <p:spPr>
              <a:xfrm>
                <a:off x="2391025" y="3424900"/>
                <a:ext cx="982500" cy="6993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4" name="Google Shape;404;p47"/>
            <p:cNvSpPr/>
            <p:nvPr/>
          </p:nvSpPr>
          <p:spPr>
            <a:xfrm>
              <a:off x="2772025" y="2900750"/>
              <a:ext cx="982500" cy="384000"/>
            </a:xfrm>
            <a:prstGeom prst="rect">
              <a:avLst/>
            </a:prstGeom>
            <a:solidFill>
              <a:srgbClr val="466BB0"/>
            </a:solidFill>
            <a:ln cap="flat" cmpd="sng" w="9525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Envoy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p47"/>
          <p:cNvGrpSpPr/>
          <p:nvPr/>
        </p:nvGrpSpPr>
        <p:grpSpPr>
          <a:xfrm>
            <a:off x="4824275" y="2205700"/>
            <a:ext cx="982500" cy="1079100"/>
            <a:chOff x="2772025" y="2205700"/>
            <a:chExt cx="982500" cy="1079100"/>
          </a:xfrm>
        </p:grpSpPr>
        <p:grpSp>
          <p:nvGrpSpPr>
            <p:cNvPr id="406" name="Google Shape;406;p47"/>
            <p:cNvGrpSpPr/>
            <p:nvPr/>
          </p:nvGrpSpPr>
          <p:grpSpPr>
            <a:xfrm>
              <a:off x="2772025" y="2205700"/>
              <a:ext cx="982500" cy="1079100"/>
              <a:chOff x="2391025" y="3424900"/>
              <a:chExt cx="982500" cy="1079100"/>
            </a:xfrm>
          </p:grpSpPr>
          <p:sp>
            <p:nvSpPr>
              <p:cNvPr id="407" name="Google Shape;407;p47"/>
              <p:cNvSpPr/>
              <p:nvPr/>
            </p:nvSpPr>
            <p:spPr>
              <a:xfrm>
                <a:off x="2391025" y="3424900"/>
                <a:ext cx="982500" cy="1079100"/>
              </a:xfrm>
              <a:prstGeom prst="rect">
                <a:avLst/>
              </a:prstGeom>
              <a:solidFill>
                <a:srgbClr val="466BB0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Envoy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47"/>
              <p:cNvSpPr/>
              <p:nvPr/>
            </p:nvSpPr>
            <p:spPr>
              <a:xfrm>
                <a:off x="2391025" y="3424900"/>
                <a:ext cx="982500" cy="6993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9" name="Google Shape;409;p47"/>
            <p:cNvSpPr/>
            <p:nvPr/>
          </p:nvSpPr>
          <p:spPr>
            <a:xfrm>
              <a:off x="2772025" y="2900750"/>
              <a:ext cx="982500" cy="384000"/>
            </a:xfrm>
            <a:prstGeom prst="rect">
              <a:avLst/>
            </a:prstGeom>
            <a:solidFill>
              <a:srgbClr val="466BB0"/>
            </a:solidFill>
            <a:ln cap="flat" cmpd="sng" w="9525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Envoy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10" name="Google Shape;410;p47"/>
          <p:cNvCxnSpPr/>
          <p:nvPr/>
        </p:nvCxnSpPr>
        <p:spPr>
          <a:xfrm>
            <a:off x="3644225" y="2745250"/>
            <a:ext cx="0" cy="398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1" name="Google Shape;411;p47"/>
          <p:cNvCxnSpPr>
            <a:stCxn id="404" idx="3"/>
            <a:endCxn id="409" idx="1"/>
          </p:cNvCxnSpPr>
          <p:nvPr/>
        </p:nvCxnSpPr>
        <p:spPr>
          <a:xfrm>
            <a:off x="3754525" y="3092750"/>
            <a:ext cx="1069800" cy="0"/>
          </a:xfrm>
          <a:prstGeom prst="straightConnector1">
            <a:avLst/>
          </a:prstGeom>
          <a:noFill/>
          <a:ln cap="flat" cmpd="sng" w="28575">
            <a:solidFill>
              <a:srgbClr val="5E5E5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2" name="Google Shape;412;p47"/>
          <p:cNvSpPr/>
          <p:nvPr/>
        </p:nvSpPr>
        <p:spPr>
          <a:xfrm>
            <a:off x="51372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Citadel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7"/>
          <p:cNvSpPr/>
          <p:nvPr/>
        </p:nvSpPr>
        <p:spPr>
          <a:xfrm>
            <a:off x="27720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Pilot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7"/>
          <p:cNvSpPr/>
          <p:nvPr/>
        </p:nvSpPr>
        <p:spPr>
          <a:xfrm>
            <a:off x="39546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Mixer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7"/>
          <p:cNvSpPr/>
          <p:nvPr/>
        </p:nvSpPr>
        <p:spPr>
          <a:xfrm>
            <a:off x="15894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Galley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7"/>
          <p:cNvSpPr txBox="1"/>
          <p:nvPr/>
        </p:nvSpPr>
        <p:spPr>
          <a:xfrm>
            <a:off x="3895500" y="2739100"/>
            <a:ext cx="7878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8"/>
          <p:cNvSpPr txBox="1"/>
          <p:nvPr>
            <p:ph type="title"/>
          </p:nvPr>
        </p:nvSpPr>
        <p:spPr>
          <a:xfrm>
            <a:off x="57825" y="-11350"/>
            <a:ext cx="71121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How Istio Works</a:t>
            </a:r>
            <a:endParaRPr/>
          </a:p>
        </p:txBody>
      </p:sp>
      <p:sp>
        <p:nvSpPr>
          <p:cNvPr descr="Istio Logo - Blue Background.svg" id="422" name="Google Shape;422;p48"/>
          <p:cNvSpPr/>
          <p:nvPr/>
        </p:nvSpPr>
        <p:spPr>
          <a:xfrm>
            <a:off x="57825" y="25349"/>
            <a:ext cx="590670" cy="590677"/>
          </a:xfrm>
          <a:prstGeom prst="rect">
            <a:avLst/>
          </a:prstGeom>
          <a:noFill/>
          <a:ln>
            <a:noFill/>
          </a:ln>
        </p:spPr>
      </p:sp>
      <p:pic>
        <p:nvPicPr>
          <p:cNvPr descr="Istio Logo - Blue Background.svg" id="423" name="Google Shape;42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5" y="31700"/>
            <a:ext cx="577975" cy="577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4" name="Google Shape;424;p48"/>
          <p:cNvGrpSpPr/>
          <p:nvPr/>
        </p:nvGrpSpPr>
        <p:grpSpPr>
          <a:xfrm>
            <a:off x="2772025" y="2205700"/>
            <a:ext cx="982500" cy="1079100"/>
            <a:chOff x="2772025" y="2205700"/>
            <a:chExt cx="982500" cy="1079100"/>
          </a:xfrm>
        </p:grpSpPr>
        <p:grpSp>
          <p:nvGrpSpPr>
            <p:cNvPr id="425" name="Google Shape;425;p48"/>
            <p:cNvGrpSpPr/>
            <p:nvPr/>
          </p:nvGrpSpPr>
          <p:grpSpPr>
            <a:xfrm>
              <a:off x="2772025" y="2205700"/>
              <a:ext cx="982500" cy="1079100"/>
              <a:chOff x="2391025" y="3424900"/>
              <a:chExt cx="982500" cy="1079100"/>
            </a:xfrm>
          </p:grpSpPr>
          <p:sp>
            <p:nvSpPr>
              <p:cNvPr id="426" name="Google Shape;426;p48"/>
              <p:cNvSpPr/>
              <p:nvPr/>
            </p:nvSpPr>
            <p:spPr>
              <a:xfrm>
                <a:off x="2391025" y="3424900"/>
                <a:ext cx="982500" cy="1079100"/>
              </a:xfrm>
              <a:prstGeom prst="rect">
                <a:avLst/>
              </a:prstGeom>
              <a:solidFill>
                <a:srgbClr val="466BB0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Envoy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48"/>
              <p:cNvSpPr/>
              <p:nvPr/>
            </p:nvSpPr>
            <p:spPr>
              <a:xfrm>
                <a:off x="2391025" y="3424900"/>
                <a:ext cx="982500" cy="6993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8" name="Google Shape;428;p48"/>
            <p:cNvSpPr/>
            <p:nvPr/>
          </p:nvSpPr>
          <p:spPr>
            <a:xfrm>
              <a:off x="2772025" y="2900750"/>
              <a:ext cx="982500" cy="384000"/>
            </a:xfrm>
            <a:prstGeom prst="rect">
              <a:avLst/>
            </a:prstGeom>
            <a:solidFill>
              <a:srgbClr val="466BB0"/>
            </a:solidFill>
            <a:ln cap="flat" cmpd="sng" w="9525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Envoy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9" name="Google Shape;429;p48"/>
          <p:cNvGrpSpPr/>
          <p:nvPr/>
        </p:nvGrpSpPr>
        <p:grpSpPr>
          <a:xfrm>
            <a:off x="4824275" y="2205700"/>
            <a:ext cx="982500" cy="1079100"/>
            <a:chOff x="2772025" y="2205700"/>
            <a:chExt cx="982500" cy="1079100"/>
          </a:xfrm>
        </p:grpSpPr>
        <p:grpSp>
          <p:nvGrpSpPr>
            <p:cNvPr id="430" name="Google Shape;430;p48"/>
            <p:cNvGrpSpPr/>
            <p:nvPr/>
          </p:nvGrpSpPr>
          <p:grpSpPr>
            <a:xfrm>
              <a:off x="2772025" y="2205700"/>
              <a:ext cx="982500" cy="1079100"/>
              <a:chOff x="2391025" y="3424900"/>
              <a:chExt cx="982500" cy="1079100"/>
            </a:xfrm>
          </p:grpSpPr>
          <p:sp>
            <p:nvSpPr>
              <p:cNvPr id="431" name="Google Shape;431;p48"/>
              <p:cNvSpPr/>
              <p:nvPr/>
            </p:nvSpPr>
            <p:spPr>
              <a:xfrm>
                <a:off x="2391025" y="3424900"/>
                <a:ext cx="982500" cy="1079100"/>
              </a:xfrm>
              <a:prstGeom prst="rect">
                <a:avLst/>
              </a:prstGeom>
              <a:solidFill>
                <a:srgbClr val="466BB0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Envoy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48"/>
              <p:cNvSpPr/>
              <p:nvPr/>
            </p:nvSpPr>
            <p:spPr>
              <a:xfrm>
                <a:off x="2391025" y="3424900"/>
                <a:ext cx="982500" cy="6993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3" name="Google Shape;433;p48"/>
            <p:cNvSpPr/>
            <p:nvPr/>
          </p:nvSpPr>
          <p:spPr>
            <a:xfrm>
              <a:off x="2772025" y="2900750"/>
              <a:ext cx="982500" cy="384000"/>
            </a:xfrm>
            <a:prstGeom prst="rect">
              <a:avLst/>
            </a:prstGeom>
            <a:solidFill>
              <a:srgbClr val="466BB0"/>
            </a:solidFill>
            <a:ln cap="flat" cmpd="sng" w="9525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Envoy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4" name="Google Shape;434;p48"/>
          <p:cNvCxnSpPr/>
          <p:nvPr/>
        </p:nvCxnSpPr>
        <p:spPr>
          <a:xfrm>
            <a:off x="3644225" y="2745250"/>
            <a:ext cx="0" cy="398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5" name="Google Shape;435;p48"/>
          <p:cNvCxnSpPr>
            <a:stCxn id="428" idx="3"/>
            <a:endCxn id="433" idx="1"/>
          </p:cNvCxnSpPr>
          <p:nvPr/>
        </p:nvCxnSpPr>
        <p:spPr>
          <a:xfrm>
            <a:off x="3754525" y="3092750"/>
            <a:ext cx="1069800" cy="0"/>
          </a:xfrm>
          <a:prstGeom prst="straightConnector1">
            <a:avLst/>
          </a:prstGeom>
          <a:noFill/>
          <a:ln cap="flat" cmpd="sng" w="28575">
            <a:solidFill>
              <a:srgbClr val="5E5E5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6" name="Google Shape;436;p48"/>
          <p:cNvCxnSpPr>
            <a:stCxn id="433" idx="2"/>
            <a:endCxn id="437" idx="0"/>
          </p:cNvCxnSpPr>
          <p:nvPr/>
        </p:nvCxnSpPr>
        <p:spPr>
          <a:xfrm flipH="1">
            <a:off x="4445825" y="3284750"/>
            <a:ext cx="869700" cy="658200"/>
          </a:xfrm>
          <a:prstGeom prst="straightConnector1">
            <a:avLst/>
          </a:prstGeom>
          <a:noFill/>
          <a:ln cap="flat" cmpd="sng" w="28575">
            <a:solidFill>
              <a:srgbClr val="5E5E5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8" name="Google Shape;438;p48"/>
          <p:cNvSpPr/>
          <p:nvPr/>
        </p:nvSpPr>
        <p:spPr>
          <a:xfrm>
            <a:off x="51372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Citadel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8"/>
          <p:cNvSpPr/>
          <p:nvPr/>
        </p:nvSpPr>
        <p:spPr>
          <a:xfrm>
            <a:off x="27720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Pilot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8"/>
          <p:cNvSpPr/>
          <p:nvPr/>
        </p:nvSpPr>
        <p:spPr>
          <a:xfrm>
            <a:off x="39546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Mixer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8"/>
          <p:cNvSpPr/>
          <p:nvPr/>
        </p:nvSpPr>
        <p:spPr>
          <a:xfrm>
            <a:off x="15894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Galley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8"/>
          <p:cNvSpPr txBox="1"/>
          <p:nvPr/>
        </p:nvSpPr>
        <p:spPr>
          <a:xfrm>
            <a:off x="4824325" y="3476275"/>
            <a:ext cx="7878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9"/>
          <p:cNvSpPr txBox="1"/>
          <p:nvPr>
            <p:ph type="title"/>
          </p:nvPr>
        </p:nvSpPr>
        <p:spPr>
          <a:xfrm>
            <a:off x="57825" y="-11350"/>
            <a:ext cx="71121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How Istio Works</a:t>
            </a:r>
            <a:endParaRPr/>
          </a:p>
        </p:txBody>
      </p:sp>
      <p:sp>
        <p:nvSpPr>
          <p:cNvPr descr="Istio Logo - Blue Background.svg" id="447" name="Google Shape;447;p49"/>
          <p:cNvSpPr/>
          <p:nvPr/>
        </p:nvSpPr>
        <p:spPr>
          <a:xfrm>
            <a:off x="57825" y="25349"/>
            <a:ext cx="590670" cy="590677"/>
          </a:xfrm>
          <a:prstGeom prst="rect">
            <a:avLst/>
          </a:prstGeom>
          <a:noFill/>
          <a:ln>
            <a:noFill/>
          </a:ln>
        </p:spPr>
      </p:sp>
      <p:pic>
        <p:nvPicPr>
          <p:cNvPr descr="Istio Logo - Blue Background.svg" id="448" name="Google Shape;44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5" y="31700"/>
            <a:ext cx="577975" cy="577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9" name="Google Shape;449;p49"/>
          <p:cNvGrpSpPr/>
          <p:nvPr/>
        </p:nvGrpSpPr>
        <p:grpSpPr>
          <a:xfrm>
            <a:off x="2772025" y="2205700"/>
            <a:ext cx="982500" cy="1079100"/>
            <a:chOff x="2772025" y="2205700"/>
            <a:chExt cx="982500" cy="1079100"/>
          </a:xfrm>
        </p:grpSpPr>
        <p:grpSp>
          <p:nvGrpSpPr>
            <p:cNvPr id="450" name="Google Shape;450;p49"/>
            <p:cNvGrpSpPr/>
            <p:nvPr/>
          </p:nvGrpSpPr>
          <p:grpSpPr>
            <a:xfrm>
              <a:off x="2772025" y="2205700"/>
              <a:ext cx="982500" cy="1079100"/>
              <a:chOff x="2391025" y="3424900"/>
              <a:chExt cx="982500" cy="1079100"/>
            </a:xfrm>
          </p:grpSpPr>
          <p:sp>
            <p:nvSpPr>
              <p:cNvPr id="451" name="Google Shape;451;p49"/>
              <p:cNvSpPr/>
              <p:nvPr/>
            </p:nvSpPr>
            <p:spPr>
              <a:xfrm>
                <a:off x="2391025" y="3424900"/>
                <a:ext cx="982500" cy="1079100"/>
              </a:xfrm>
              <a:prstGeom prst="rect">
                <a:avLst/>
              </a:prstGeom>
              <a:solidFill>
                <a:srgbClr val="466BB0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Envoy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49"/>
              <p:cNvSpPr/>
              <p:nvPr/>
            </p:nvSpPr>
            <p:spPr>
              <a:xfrm>
                <a:off x="2391025" y="3424900"/>
                <a:ext cx="982500" cy="6993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3" name="Google Shape;453;p49"/>
            <p:cNvSpPr/>
            <p:nvPr/>
          </p:nvSpPr>
          <p:spPr>
            <a:xfrm>
              <a:off x="2772025" y="2900750"/>
              <a:ext cx="982500" cy="384000"/>
            </a:xfrm>
            <a:prstGeom prst="rect">
              <a:avLst/>
            </a:prstGeom>
            <a:solidFill>
              <a:srgbClr val="466BB0"/>
            </a:solidFill>
            <a:ln cap="flat" cmpd="sng" w="9525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Envoy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4" name="Google Shape;454;p49"/>
          <p:cNvGrpSpPr/>
          <p:nvPr/>
        </p:nvGrpSpPr>
        <p:grpSpPr>
          <a:xfrm>
            <a:off x="4824275" y="2205700"/>
            <a:ext cx="982500" cy="1079100"/>
            <a:chOff x="2772025" y="2205700"/>
            <a:chExt cx="982500" cy="1079100"/>
          </a:xfrm>
        </p:grpSpPr>
        <p:grpSp>
          <p:nvGrpSpPr>
            <p:cNvPr id="455" name="Google Shape;455;p49"/>
            <p:cNvGrpSpPr/>
            <p:nvPr/>
          </p:nvGrpSpPr>
          <p:grpSpPr>
            <a:xfrm>
              <a:off x="2772025" y="2205700"/>
              <a:ext cx="982500" cy="1079100"/>
              <a:chOff x="2391025" y="3424900"/>
              <a:chExt cx="982500" cy="1079100"/>
            </a:xfrm>
          </p:grpSpPr>
          <p:sp>
            <p:nvSpPr>
              <p:cNvPr id="456" name="Google Shape;456;p49"/>
              <p:cNvSpPr/>
              <p:nvPr/>
            </p:nvSpPr>
            <p:spPr>
              <a:xfrm>
                <a:off x="2391025" y="3424900"/>
                <a:ext cx="982500" cy="1079100"/>
              </a:xfrm>
              <a:prstGeom prst="rect">
                <a:avLst/>
              </a:prstGeom>
              <a:solidFill>
                <a:srgbClr val="466BB0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Envoy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49"/>
              <p:cNvSpPr/>
              <p:nvPr/>
            </p:nvSpPr>
            <p:spPr>
              <a:xfrm>
                <a:off x="2391025" y="3424900"/>
                <a:ext cx="982500" cy="6993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8" name="Google Shape;458;p49"/>
            <p:cNvSpPr/>
            <p:nvPr/>
          </p:nvSpPr>
          <p:spPr>
            <a:xfrm>
              <a:off x="2772025" y="2900750"/>
              <a:ext cx="982500" cy="384000"/>
            </a:xfrm>
            <a:prstGeom prst="rect">
              <a:avLst/>
            </a:prstGeom>
            <a:solidFill>
              <a:srgbClr val="466BB0"/>
            </a:solidFill>
            <a:ln cap="flat" cmpd="sng" w="9525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Envoy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9" name="Google Shape;459;p49"/>
          <p:cNvCxnSpPr/>
          <p:nvPr/>
        </p:nvCxnSpPr>
        <p:spPr>
          <a:xfrm>
            <a:off x="3644225" y="2745250"/>
            <a:ext cx="0" cy="398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0" name="Google Shape;460;p49"/>
          <p:cNvCxnSpPr>
            <a:stCxn id="453" idx="3"/>
            <a:endCxn id="458" idx="1"/>
          </p:cNvCxnSpPr>
          <p:nvPr/>
        </p:nvCxnSpPr>
        <p:spPr>
          <a:xfrm>
            <a:off x="3754525" y="3092750"/>
            <a:ext cx="1069800" cy="0"/>
          </a:xfrm>
          <a:prstGeom prst="straightConnector1">
            <a:avLst/>
          </a:prstGeom>
          <a:noFill/>
          <a:ln cap="flat" cmpd="sng" w="28575">
            <a:solidFill>
              <a:srgbClr val="5E5E5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1" name="Google Shape;461;p49"/>
          <p:cNvCxnSpPr/>
          <p:nvPr/>
        </p:nvCxnSpPr>
        <p:spPr>
          <a:xfrm>
            <a:off x="4937125" y="2745250"/>
            <a:ext cx="0" cy="398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462" name="Google Shape;462;p49"/>
          <p:cNvSpPr/>
          <p:nvPr/>
        </p:nvSpPr>
        <p:spPr>
          <a:xfrm>
            <a:off x="51372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Citadel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9"/>
          <p:cNvSpPr/>
          <p:nvPr/>
        </p:nvSpPr>
        <p:spPr>
          <a:xfrm>
            <a:off x="27720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Pilot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9"/>
          <p:cNvSpPr/>
          <p:nvPr/>
        </p:nvSpPr>
        <p:spPr>
          <a:xfrm>
            <a:off x="39546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Mixer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9"/>
          <p:cNvSpPr/>
          <p:nvPr/>
        </p:nvSpPr>
        <p:spPr>
          <a:xfrm>
            <a:off x="15894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Galley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0"/>
          <p:cNvSpPr txBox="1"/>
          <p:nvPr>
            <p:ph type="title"/>
          </p:nvPr>
        </p:nvSpPr>
        <p:spPr>
          <a:xfrm>
            <a:off x="57825" y="-11350"/>
            <a:ext cx="71121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How Istio Works</a:t>
            </a:r>
            <a:endParaRPr/>
          </a:p>
        </p:txBody>
      </p:sp>
      <p:sp>
        <p:nvSpPr>
          <p:cNvPr descr="Istio Logo - Blue Background.svg" id="471" name="Google Shape;471;p50"/>
          <p:cNvSpPr/>
          <p:nvPr/>
        </p:nvSpPr>
        <p:spPr>
          <a:xfrm>
            <a:off x="57825" y="25349"/>
            <a:ext cx="590670" cy="590677"/>
          </a:xfrm>
          <a:prstGeom prst="rect">
            <a:avLst/>
          </a:prstGeom>
          <a:noFill/>
          <a:ln>
            <a:noFill/>
          </a:ln>
        </p:spPr>
      </p:sp>
      <p:pic>
        <p:nvPicPr>
          <p:cNvPr descr="Istio Logo - Blue Background.svg" id="472" name="Google Shape;47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5" y="31700"/>
            <a:ext cx="577975" cy="577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3" name="Google Shape;473;p50"/>
          <p:cNvGrpSpPr/>
          <p:nvPr/>
        </p:nvGrpSpPr>
        <p:grpSpPr>
          <a:xfrm>
            <a:off x="2772025" y="2205700"/>
            <a:ext cx="982500" cy="1079100"/>
            <a:chOff x="2772025" y="2205700"/>
            <a:chExt cx="982500" cy="1079100"/>
          </a:xfrm>
        </p:grpSpPr>
        <p:grpSp>
          <p:nvGrpSpPr>
            <p:cNvPr id="474" name="Google Shape;474;p50"/>
            <p:cNvGrpSpPr/>
            <p:nvPr/>
          </p:nvGrpSpPr>
          <p:grpSpPr>
            <a:xfrm>
              <a:off x="2772025" y="2205700"/>
              <a:ext cx="982500" cy="1079100"/>
              <a:chOff x="2391025" y="3424900"/>
              <a:chExt cx="982500" cy="1079100"/>
            </a:xfrm>
          </p:grpSpPr>
          <p:sp>
            <p:nvSpPr>
              <p:cNvPr id="475" name="Google Shape;475;p50"/>
              <p:cNvSpPr/>
              <p:nvPr/>
            </p:nvSpPr>
            <p:spPr>
              <a:xfrm>
                <a:off x="2391025" y="3424900"/>
                <a:ext cx="982500" cy="1079100"/>
              </a:xfrm>
              <a:prstGeom prst="rect">
                <a:avLst/>
              </a:prstGeom>
              <a:solidFill>
                <a:srgbClr val="466BB0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Envoy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50"/>
              <p:cNvSpPr/>
              <p:nvPr/>
            </p:nvSpPr>
            <p:spPr>
              <a:xfrm>
                <a:off x="2391025" y="3424900"/>
                <a:ext cx="982500" cy="6993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7" name="Google Shape;477;p50"/>
            <p:cNvSpPr/>
            <p:nvPr/>
          </p:nvSpPr>
          <p:spPr>
            <a:xfrm>
              <a:off x="2772025" y="2900750"/>
              <a:ext cx="982500" cy="384000"/>
            </a:xfrm>
            <a:prstGeom prst="rect">
              <a:avLst/>
            </a:prstGeom>
            <a:solidFill>
              <a:srgbClr val="466BB0"/>
            </a:solidFill>
            <a:ln cap="flat" cmpd="sng" w="9525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Envoy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8" name="Google Shape;478;p50"/>
          <p:cNvGrpSpPr/>
          <p:nvPr/>
        </p:nvGrpSpPr>
        <p:grpSpPr>
          <a:xfrm>
            <a:off x="4824275" y="2205700"/>
            <a:ext cx="982500" cy="1079100"/>
            <a:chOff x="2772025" y="2205700"/>
            <a:chExt cx="982500" cy="1079100"/>
          </a:xfrm>
        </p:grpSpPr>
        <p:grpSp>
          <p:nvGrpSpPr>
            <p:cNvPr id="479" name="Google Shape;479;p50"/>
            <p:cNvGrpSpPr/>
            <p:nvPr/>
          </p:nvGrpSpPr>
          <p:grpSpPr>
            <a:xfrm>
              <a:off x="2772025" y="2205700"/>
              <a:ext cx="982500" cy="1079100"/>
              <a:chOff x="2391025" y="3424900"/>
              <a:chExt cx="982500" cy="1079100"/>
            </a:xfrm>
          </p:grpSpPr>
          <p:sp>
            <p:nvSpPr>
              <p:cNvPr id="480" name="Google Shape;480;p50"/>
              <p:cNvSpPr/>
              <p:nvPr/>
            </p:nvSpPr>
            <p:spPr>
              <a:xfrm>
                <a:off x="2391025" y="3424900"/>
                <a:ext cx="982500" cy="1079100"/>
              </a:xfrm>
              <a:prstGeom prst="rect">
                <a:avLst/>
              </a:prstGeom>
              <a:solidFill>
                <a:srgbClr val="466BB0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Envoy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50"/>
              <p:cNvSpPr/>
              <p:nvPr/>
            </p:nvSpPr>
            <p:spPr>
              <a:xfrm>
                <a:off x="2391025" y="3424900"/>
                <a:ext cx="982500" cy="6993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2" name="Google Shape;482;p50"/>
            <p:cNvSpPr/>
            <p:nvPr/>
          </p:nvSpPr>
          <p:spPr>
            <a:xfrm>
              <a:off x="2772025" y="2900750"/>
              <a:ext cx="982500" cy="384000"/>
            </a:xfrm>
            <a:prstGeom prst="rect">
              <a:avLst/>
            </a:prstGeom>
            <a:solidFill>
              <a:srgbClr val="466BB0"/>
            </a:solidFill>
            <a:ln cap="flat" cmpd="sng" w="9525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Envoy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3" name="Google Shape;483;p50"/>
          <p:cNvCxnSpPr/>
          <p:nvPr/>
        </p:nvCxnSpPr>
        <p:spPr>
          <a:xfrm>
            <a:off x="3644225" y="2745250"/>
            <a:ext cx="0" cy="398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484" name="Google Shape;484;p50"/>
          <p:cNvCxnSpPr>
            <a:stCxn id="477" idx="3"/>
            <a:endCxn id="482" idx="1"/>
          </p:cNvCxnSpPr>
          <p:nvPr/>
        </p:nvCxnSpPr>
        <p:spPr>
          <a:xfrm>
            <a:off x="3754525" y="3092750"/>
            <a:ext cx="1069800" cy="0"/>
          </a:xfrm>
          <a:prstGeom prst="straightConnector1">
            <a:avLst/>
          </a:prstGeom>
          <a:noFill/>
          <a:ln cap="flat" cmpd="sng" w="28575">
            <a:solidFill>
              <a:srgbClr val="5E5E5E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485" name="Google Shape;485;p50"/>
          <p:cNvCxnSpPr/>
          <p:nvPr/>
        </p:nvCxnSpPr>
        <p:spPr>
          <a:xfrm>
            <a:off x="4937125" y="2745250"/>
            <a:ext cx="0" cy="398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6" name="Google Shape;486;p50"/>
          <p:cNvSpPr/>
          <p:nvPr/>
        </p:nvSpPr>
        <p:spPr>
          <a:xfrm>
            <a:off x="51372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Citadel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0"/>
          <p:cNvSpPr/>
          <p:nvPr/>
        </p:nvSpPr>
        <p:spPr>
          <a:xfrm>
            <a:off x="27720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Pilot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50"/>
          <p:cNvSpPr/>
          <p:nvPr/>
        </p:nvSpPr>
        <p:spPr>
          <a:xfrm>
            <a:off x="39546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Mixer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0"/>
          <p:cNvSpPr/>
          <p:nvPr/>
        </p:nvSpPr>
        <p:spPr>
          <a:xfrm>
            <a:off x="15894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Galley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0"/>
          <p:cNvSpPr txBox="1"/>
          <p:nvPr/>
        </p:nvSpPr>
        <p:spPr>
          <a:xfrm>
            <a:off x="3704625" y="2683900"/>
            <a:ext cx="11721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1"/>
          <p:cNvSpPr txBox="1"/>
          <p:nvPr>
            <p:ph type="title"/>
          </p:nvPr>
        </p:nvSpPr>
        <p:spPr>
          <a:xfrm>
            <a:off x="57825" y="-11350"/>
            <a:ext cx="71121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How Istio Works</a:t>
            </a:r>
            <a:endParaRPr/>
          </a:p>
        </p:txBody>
      </p:sp>
      <p:sp>
        <p:nvSpPr>
          <p:cNvPr descr="Istio Logo - Blue Background.svg" id="496" name="Google Shape;496;p51"/>
          <p:cNvSpPr/>
          <p:nvPr/>
        </p:nvSpPr>
        <p:spPr>
          <a:xfrm>
            <a:off x="57825" y="25349"/>
            <a:ext cx="590670" cy="590677"/>
          </a:xfrm>
          <a:prstGeom prst="rect">
            <a:avLst/>
          </a:prstGeom>
          <a:noFill/>
          <a:ln>
            <a:noFill/>
          </a:ln>
        </p:spPr>
      </p:sp>
      <p:pic>
        <p:nvPicPr>
          <p:cNvPr descr="Istio Logo - Blue Background.svg" id="497" name="Google Shape;49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5" y="31700"/>
            <a:ext cx="577975" cy="577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8" name="Google Shape;498;p51"/>
          <p:cNvGrpSpPr/>
          <p:nvPr/>
        </p:nvGrpSpPr>
        <p:grpSpPr>
          <a:xfrm>
            <a:off x="2772025" y="2205700"/>
            <a:ext cx="982500" cy="1079100"/>
            <a:chOff x="2772025" y="2205700"/>
            <a:chExt cx="982500" cy="1079100"/>
          </a:xfrm>
        </p:grpSpPr>
        <p:grpSp>
          <p:nvGrpSpPr>
            <p:cNvPr id="499" name="Google Shape;499;p51"/>
            <p:cNvGrpSpPr/>
            <p:nvPr/>
          </p:nvGrpSpPr>
          <p:grpSpPr>
            <a:xfrm>
              <a:off x="2772025" y="2205700"/>
              <a:ext cx="982500" cy="1079100"/>
              <a:chOff x="2391025" y="3424900"/>
              <a:chExt cx="982500" cy="1079100"/>
            </a:xfrm>
          </p:grpSpPr>
          <p:sp>
            <p:nvSpPr>
              <p:cNvPr id="500" name="Google Shape;500;p51"/>
              <p:cNvSpPr/>
              <p:nvPr/>
            </p:nvSpPr>
            <p:spPr>
              <a:xfrm>
                <a:off x="2391025" y="3424900"/>
                <a:ext cx="982500" cy="1079100"/>
              </a:xfrm>
              <a:prstGeom prst="rect">
                <a:avLst/>
              </a:prstGeom>
              <a:solidFill>
                <a:srgbClr val="466BB0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Envoy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51"/>
              <p:cNvSpPr/>
              <p:nvPr/>
            </p:nvSpPr>
            <p:spPr>
              <a:xfrm>
                <a:off x="2391025" y="3424900"/>
                <a:ext cx="982500" cy="6993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2" name="Google Shape;502;p51"/>
            <p:cNvSpPr/>
            <p:nvPr/>
          </p:nvSpPr>
          <p:spPr>
            <a:xfrm>
              <a:off x="2772025" y="2900750"/>
              <a:ext cx="982500" cy="384000"/>
            </a:xfrm>
            <a:prstGeom prst="rect">
              <a:avLst/>
            </a:prstGeom>
            <a:solidFill>
              <a:srgbClr val="466BB0"/>
            </a:solidFill>
            <a:ln cap="flat" cmpd="sng" w="9525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Envoy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3" name="Google Shape;503;p51"/>
          <p:cNvGrpSpPr/>
          <p:nvPr/>
        </p:nvGrpSpPr>
        <p:grpSpPr>
          <a:xfrm>
            <a:off x="4824275" y="2205700"/>
            <a:ext cx="982500" cy="1079100"/>
            <a:chOff x="2772025" y="2205700"/>
            <a:chExt cx="982500" cy="1079100"/>
          </a:xfrm>
        </p:grpSpPr>
        <p:grpSp>
          <p:nvGrpSpPr>
            <p:cNvPr id="504" name="Google Shape;504;p51"/>
            <p:cNvGrpSpPr/>
            <p:nvPr/>
          </p:nvGrpSpPr>
          <p:grpSpPr>
            <a:xfrm>
              <a:off x="2772025" y="2205700"/>
              <a:ext cx="982500" cy="1079100"/>
              <a:chOff x="2391025" y="3424900"/>
              <a:chExt cx="982500" cy="1079100"/>
            </a:xfrm>
          </p:grpSpPr>
          <p:sp>
            <p:nvSpPr>
              <p:cNvPr id="505" name="Google Shape;505;p51"/>
              <p:cNvSpPr/>
              <p:nvPr/>
            </p:nvSpPr>
            <p:spPr>
              <a:xfrm>
                <a:off x="2391025" y="3424900"/>
                <a:ext cx="982500" cy="1079100"/>
              </a:xfrm>
              <a:prstGeom prst="rect">
                <a:avLst/>
              </a:prstGeom>
              <a:solidFill>
                <a:srgbClr val="466BB0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Envoy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51"/>
              <p:cNvSpPr/>
              <p:nvPr/>
            </p:nvSpPr>
            <p:spPr>
              <a:xfrm>
                <a:off x="2391025" y="3424900"/>
                <a:ext cx="982500" cy="6993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rgbClr val="5E5E5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7" name="Google Shape;507;p51"/>
            <p:cNvSpPr/>
            <p:nvPr/>
          </p:nvSpPr>
          <p:spPr>
            <a:xfrm>
              <a:off x="2772025" y="2900750"/>
              <a:ext cx="982500" cy="384000"/>
            </a:xfrm>
            <a:prstGeom prst="rect">
              <a:avLst/>
            </a:prstGeom>
            <a:solidFill>
              <a:srgbClr val="466BB0"/>
            </a:solidFill>
            <a:ln cap="flat" cmpd="sng" w="9525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Envoy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08" name="Google Shape;508;p51"/>
          <p:cNvCxnSpPr>
            <a:stCxn id="509" idx="0"/>
            <a:endCxn id="507" idx="2"/>
          </p:cNvCxnSpPr>
          <p:nvPr/>
        </p:nvCxnSpPr>
        <p:spPr>
          <a:xfrm flipH="1" rot="10800000">
            <a:off x="4445875" y="3284650"/>
            <a:ext cx="869700" cy="658200"/>
          </a:xfrm>
          <a:prstGeom prst="straightConnector1">
            <a:avLst/>
          </a:prstGeom>
          <a:noFill/>
          <a:ln cap="flat" cmpd="sng" w="28575">
            <a:solidFill>
              <a:srgbClr val="5E5E5E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510" name="Google Shape;510;p51"/>
          <p:cNvCxnSpPr>
            <a:stCxn id="509" idx="0"/>
            <a:endCxn id="502" idx="2"/>
          </p:cNvCxnSpPr>
          <p:nvPr/>
        </p:nvCxnSpPr>
        <p:spPr>
          <a:xfrm rot="10800000">
            <a:off x="3263275" y="3284650"/>
            <a:ext cx="1182600" cy="658200"/>
          </a:xfrm>
          <a:prstGeom prst="straightConnector1">
            <a:avLst/>
          </a:prstGeom>
          <a:noFill/>
          <a:ln cap="flat" cmpd="sng" w="28575">
            <a:solidFill>
              <a:srgbClr val="5E5E5E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511" name="Google Shape;511;p51"/>
          <p:cNvSpPr/>
          <p:nvPr/>
        </p:nvSpPr>
        <p:spPr>
          <a:xfrm>
            <a:off x="51372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Citadel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51"/>
          <p:cNvSpPr/>
          <p:nvPr/>
        </p:nvSpPr>
        <p:spPr>
          <a:xfrm>
            <a:off x="27720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Pilot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1"/>
          <p:cNvSpPr/>
          <p:nvPr/>
        </p:nvSpPr>
        <p:spPr>
          <a:xfrm>
            <a:off x="39546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Mixer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51"/>
          <p:cNvSpPr/>
          <p:nvPr/>
        </p:nvSpPr>
        <p:spPr>
          <a:xfrm>
            <a:off x="1589425" y="3942850"/>
            <a:ext cx="982500" cy="699300"/>
          </a:xfrm>
          <a:prstGeom prst="rect">
            <a:avLst/>
          </a:prstGeom>
          <a:solidFill>
            <a:srgbClr val="466B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Galley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1"/>
          <p:cNvSpPr txBox="1"/>
          <p:nvPr/>
        </p:nvSpPr>
        <p:spPr>
          <a:xfrm>
            <a:off x="4815750" y="3476275"/>
            <a:ext cx="1305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Telemetry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Architecture</a:t>
            </a:r>
            <a:endParaRPr/>
          </a:p>
        </p:txBody>
      </p:sp>
      <p:sp>
        <p:nvSpPr>
          <p:cNvPr descr="Istio Logo - Blue Background.svg" id="520" name="Google Shape;520;p52"/>
          <p:cNvSpPr/>
          <p:nvPr/>
        </p:nvSpPr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Istio Logo - Blue Background.svg" id="521" name="Google Shape;52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2"/>
          <p:cNvSpPr txBox="1"/>
          <p:nvPr/>
        </p:nvSpPr>
        <p:spPr>
          <a:xfrm>
            <a:off x="4876800" y="1914300"/>
            <a:ext cx="3839400" cy="2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Pilot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Control plane to configure and push service communication policies.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Envoy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Network proxy to intercept communication and apply policies.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Mixer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Policy enforcement with a flexible plugin model for providers for a  policy.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Citadel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Service-to-service auth[n,z] using mutual TLS, with built-in identity and credential management. 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Galley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Configuration validation, distribution*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*not yet, but upcoming in 1.1</a:t>
            </a:r>
            <a:endParaRPr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23" name="Google Shape;523;p52"/>
          <p:cNvGrpSpPr/>
          <p:nvPr/>
        </p:nvGrpSpPr>
        <p:grpSpPr>
          <a:xfrm>
            <a:off x="8550" y="1940725"/>
            <a:ext cx="4657950" cy="2736113"/>
            <a:chOff x="8550" y="1940725"/>
            <a:chExt cx="4657950" cy="2736113"/>
          </a:xfrm>
        </p:grpSpPr>
        <p:grpSp>
          <p:nvGrpSpPr>
            <p:cNvPr id="524" name="Google Shape;524;p52"/>
            <p:cNvGrpSpPr/>
            <p:nvPr/>
          </p:nvGrpSpPr>
          <p:grpSpPr>
            <a:xfrm>
              <a:off x="8550" y="1940725"/>
              <a:ext cx="4142151" cy="2736113"/>
              <a:chOff x="8550" y="1635925"/>
              <a:chExt cx="4142151" cy="2736113"/>
            </a:xfrm>
          </p:grpSpPr>
          <p:sp>
            <p:nvSpPr>
              <p:cNvPr id="525" name="Google Shape;525;p52"/>
              <p:cNvSpPr/>
              <p:nvPr/>
            </p:nvSpPr>
            <p:spPr>
              <a:xfrm>
                <a:off x="3081201" y="1688951"/>
                <a:ext cx="1069500" cy="1090800"/>
              </a:xfrm>
              <a:prstGeom prst="roundRect">
                <a:avLst>
                  <a:gd fmla="val 1674" name="adj"/>
                </a:avLst>
              </a:prstGeom>
              <a:solidFill>
                <a:srgbClr val="EDEDED"/>
              </a:solidFill>
              <a:ln>
                <a:noFill/>
              </a:ln>
              <a:effectLst>
                <a:outerShdw blurRad="19050" rotWithShape="0" algn="ctr" dir="5400000" dist="6350">
                  <a:srgbClr val="000000">
                    <a:alpha val="44710"/>
                  </a:srgbClr>
                </a:outerShdw>
              </a:effectLst>
            </p:spPr>
            <p:txBody>
              <a:bodyPr anchorCtr="0" anchor="ctr" bIns="73150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21428"/>
                  </a:lnSpc>
                  <a:spcBef>
                    <a:spcPts val="200"/>
                  </a:spcBef>
                  <a:spcAft>
                    <a:spcPts val="0"/>
                  </a:spcAft>
                  <a:buClr>
                    <a:srgbClr val="757575"/>
                  </a:buClr>
                  <a:buFont typeface="Roboto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26" name="Google Shape;526;p52"/>
              <p:cNvSpPr/>
              <p:nvPr/>
            </p:nvSpPr>
            <p:spPr>
              <a:xfrm>
                <a:off x="803177" y="1680138"/>
                <a:ext cx="1069500" cy="1090800"/>
              </a:xfrm>
              <a:prstGeom prst="roundRect">
                <a:avLst>
                  <a:gd fmla="val 1674" name="adj"/>
                </a:avLst>
              </a:prstGeom>
              <a:solidFill>
                <a:srgbClr val="EDEDED"/>
              </a:solidFill>
              <a:ln>
                <a:noFill/>
              </a:ln>
              <a:effectLst>
                <a:outerShdw blurRad="19050" rotWithShape="0" algn="ctr" dir="5400000" dist="6350">
                  <a:srgbClr val="000000">
                    <a:alpha val="44710"/>
                  </a:srgbClr>
                </a:outerShdw>
              </a:effectLst>
            </p:spPr>
            <p:txBody>
              <a:bodyPr anchorCtr="0" anchor="ctr" bIns="73150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21428"/>
                  </a:lnSpc>
                  <a:spcBef>
                    <a:spcPts val="200"/>
                  </a:spcBef>
                  <a:spcAft>
                    <a:spcPts val="0"/>
                  </a:spcAft>
                  <a:buClr>
                    <a:srgbClr val="757575"/>
                  </a:buClr>
                  <a:buFont typeface="Roboto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27" name="Google Shape;527;p52"/>
              <p:cNvSpPr/>
              <p:nvPr/>
            </p:nvSpPr>
            <p:spPr>
              <a:xfrm>
                <a:off x="906825" y="3974538"/>
                <a:ext cx="2966700" cy="397500"/>
              </a:xfrm>
              <a:prstGeom prst="roundRect">
                <a:avLst>
                  <a:gd fmla="val 1674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19050" rotWithShape="0" algn="ctr" dir="5400000" dist="6350">
                  <a:srgbClr val="000000">
                    <a:alpha val="44710"/>
                  </a:srgbClr>
                </a:outerShdw>
              </a:effectLst>
            </p:spPr>
            <p:txBody>
              <a:bodyPr anchorCtr="0" anchor="ctr" bIns="36575" lIns="292600" spcFirstLastPara="1" rIns="45700" wrap="square" tIns="3657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Control Plane API</a:t>
                </a:r>
                <a:endParaRPr sz="12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28" name="Google Shape;528;p52"/>
              <p:cNvSpPr/>
              <p:nvPr/>
            </p:nvSpPr>
            <p:spPr>
              <a:xfrm>
                <a:off x="1311000" y="3616700"/>
                <a:ext cx="1069500" cy="397500"/>
              </a:xfrm>
              <a:prstGeom prst="roundRect">
                <a:avLst>
                  <a:gd fmla="val 1674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19050" rotWithShape="0" algn="ctr" dir="5400000" dist="6350">
                  <a:srgbClr val="000000">
                    <a:alpha val="44710"/>
                  </a:srgbClr>
                </a:outerShdw>
              </a:effectLst>
            </p:spPr>
            <p:txBody>
              <a:bodyPr anchorCtr="0" anchor="ctr" bIns="36575" lIns="292600" spcFirstLastPara="1" rIns="45700" wrap="square" tIns="36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Roboto"/>
                  <a:buNone/>
                </a:pPr>
                <a:r>
                  <a:rPr lang="en" sz="120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Mixer</a:t>
                </a:r>
                <a:endParaRPr b="0" i="0" sz="12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29" name="Google Shape;529;p52"/>
              <p:cNvSpPr/>
              <p:nvPr/>
            </p:nvSpPr>
            <p:spPr>
              <a:xfrm>
                <a:off x="758989" y="1635950"/>
                <a:ext cx="1069500" cy="1090800"/>
              </a:xfrm>
              <a:prstGeom prst="roundRect">
                <a:avLst>
                  <a:gd fmla="val 1674" name="adj"/>
                </a:avLst>
              </a:prstGeom>
              <a:solidFill>
                <a:srgbClr val="EDEDED"/>
              </a:solidFill>
              <a:ln>
                <a:noFill/>
              </a:ln>
              <a:effectLst>
                <a:outerShdw blurRad="19050" rotWithShape="0" algn="ctr" dir="5400000" dist="6350">
                  <a:srgbClr val="000000">
                    <a:alpha val="44710"/>
                  </a:srgbClr>
                </a:outerShdw>
              </a:effectLst>
            </p:spPr>
            <p:txBody>
              <a:bodyPr anchorCtr="0" anchor="ctr" bIns="73150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21428"/>
                  </a:lnSpc>
                  <a:spcBef>
                    <a:spcPts val="200"/>
                  </a:spcBef>
                  <a:spcAft>
                    <a:spcPts val="0"/>
                  </a:spcAft>
                  <a:buClr>
                    <a:srgbClr val="757575"/>
                  </a:buClr>
                  <a:buFont typeface="Roboto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530" name="Google Shape;530;p52"/>
              <p:cNvGrpSpPr/>
              <p:nvPr/>
            </p:nvGrpSpPr>
            <p:grpSpPr>
              <a:xfrm>
                <a:off x="861919" y="1752868"/>
                <a:ext cx="868660" cy="247248"/>
                <a:chOff x="3471866" y="2456996"/>
                <a:chExt cx="989700" cy="281700"/>
              </a:xfrm>
            </p:grpSpPr>
            <p:sp>
              <p:nvSpPr>
                <p:cNvPr id="531" name="Google Shape;531;p52"/>
                <p:cNvSpPr/>
                <p:nvPr/>
              </p:nvSpPr>
              <p:spPr>
                <a:xfrm>
                  <a:off x="3471866" y="2456996"/>
                  <a:ext cx="989700" cy="281700"/>
                </a:xfrm>
                <a:prstGeom prst="roundRect">
                  <a:avLst>
                    <a:gd fmla="val 1674" name="adj"/>
                  </a:avLst>
                </a:prstGeom>
                <a:solidFill>
                  <a:srgbClr val="FFFFFF"/>
                </a:solidFill>
                <a:ln>
                  <a:noFill/>
                </a:ln>
                <a:effectLst>
                  <a:outerShdw blurRad="19050" rotWithShape="0" algn="ctr" dir="5400000" dist="6350">
                    <a:srgbClr val="000000">
                      <a:alpha val="44710"/>
                    </a:srgbClr>
                  </a:outerShdw>
                </a:effectLst>
              </p:spPr>
              <p:txBody>
                <a:bodyPr anchorCtr="0" anchor="ctr" bIns="36575" lIns="292600" spcFirstLastPara="1" rIns="45700" wrap="square" tIns="36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Roboto"/>
                    <a:buNone/>
                  </a:pPr>
                  <a:r>
                    <a:rPr lang="en" sz="1000">
                      <a:solidFill>
                        <a:srgbClr val="21212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Service A</a:t>
                  </a:r>
                  <a:endParaRPr b="0" i="0" sz="10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pic>
              <p:nvPicPr>
                <p:cNvPr id="532" name="Google Shape;532;p5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3520340" y="2496274"/>
                  <a:ext cx="203100" cy="2031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533" name="Google Shape;533;p52"/>
              <p:cNvSpPr/>
              <p:nvPr/>
            </p:nvSpPr>
            <p:spPr>
              <a:xfrm>
                <a:off x="3037013" y="1635925"/>
                <a:ext cx="1069500" cy="1090800"/>
              </a:xfrm>
              <a:prstGeom prst="roundRect">
                <a:avLst>
                  <a:gd fmla="val 1674" name="adj"/>
                </a:avLst>
              </a:prstGeom>
              <a:solidFill>
                <a:srgbClr val="EDEDED"/>
              </a:solidFill>
              <a:ln>
                <a:noFill/>
              </a:ln>
              <a:effectLst>
                <a:outerShdw blurRad="19050" rotWithShape="0" algn="ctr" dir="5400000" dist="6350">
                  <a:srgbClr val="000000">
                    <a:alpha val="44710"/>
                  </a:srgbClr>
                </a:outerShdw>
              </a:effectLst>
            </p:spPr>
            <p:txBody>
              <a:bodyPr anchorCtr="0" anchor="ctr" bIns="73150" lIns="429750" spcFirstLastPara="1" rIns="45700" wrap="square" tIns="73150">
                <a:noAutofit/>
              </a:bodyPr>
              <a:lstStyle/>
              <a:p>
                <a:pPr indent="0" lvl="0" marL="0" marR="0" rtl="0" algn="l">
                  <a:lnSpc>
                    <a:spcPct val="121428"/>
                  </a:lnSpc>
                  <a:spcBef>
                    <a:spcPts val="200"/>
                  </a:spcBef>
                  <a:spcAft>
                    <a:spcPts val="0"/>
                  </a:spcAft>
                  <a:buClr>
                    <a:srgbClr val="757575"/>
                  </a:buClr>
                  <a:buFont typeface="Roboto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534" name="Google Shape;534;p52"/>
              <p:cNvGrpSpPr/>
              <p:nvPr/>
            </p:nvGrpSpPr>
            <p:grpSpPr>
              <a:xfrm>
                <a:off x="3138969" y="1752886"/>
                <a:ext cx="868660" cy="247248"/>
                <a:chOff x="3471866" y="2430005"/>
                <a:chExt cx="989700" cy="281700"/>
              </a:xfrm>
            </p:grpSpPr>
            <p:sp>
              <p:nvSpPr>
                <p:cNvPr id="535" name="Google Shape;535;p52"/>
                <p:cNvSpPr/>
                <p:nvPr/>
              </p:nvSpPr>
              <p:spPr>
                <a:xfrm>
                  <a:off x="3471866" y="2430005"/>
                  <a:ext cx="989700" cy="281700"/>
                </a:xfrm>
                <a:prstGeom prst="roundRect">
                  <a:avLst>
                    <a:gd fmla="val 1674" name="adj"/>
                  </a:avLst>
                </a:prstGeom>
                <a:solidFill>
                  <a:srgbClr val="FFFFFF"/>
                </a:solidFill>
                <a:ln>
                  <a:noFill/>
                </a:ln>
                <a:effectLst>
                  <a:outerShdw blurRad="19050" rotWithShape="0" algn="ctr" dir="5400000" dist="6350">
                    <a:srgbClr val="000000">
                      <a:alpha val="44710"/>
                    </a:srgbClr>
                  </a:outerShdw>
                </a:effectLst>
              </p:spPr>
              <p:txBody>
                <a:bodyPr anchorCtr="0" anchor="ctr" bIns="36575" lIns="292600" spcFirstLastPara="1" rIns="45700" wrap="square" tIns="36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Roboto"/>
                    <a:buNone/>
                  </a:pPr>
                  <a:r>
                    <a:rPr lang="en" sz="1000">
                      <a:solidFill>
                        <a:srgbClr val="21212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Service B</a:t>
                  </a:r>
                  <a:endParaRPr b="0" i="0" sz="10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pic>
              <p:nvPicPr>
                <p:cNvPr id="536" name="Google Shape;536;p5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3520340" y="2469283"/>
                  <a:ext cx="203100" cy="2031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cxnSp>
            <p:nvCxnSpPr>
              <p:cNvPr id="537" name="Google Shape;537;p52"/>
              <p:cNvCxnSpPr>
                <a:stCxn id="538" idx="3"/>
                <a:endCxn id="539" idx="1"/>
              </p:cNvCxnSpPr>
              <p:nvPr/>
            </p:nvCxnSpPr>
            <p:spPr>
              <a:xfrm>
                <a:off x="1730534" y="2360649"/>
                <a:ext cx="1406700" cy="600"/>
              </a:xfrm>
              <a:prstGeom prst="bentConnector3">
                <a:avLst>
                  <a:gd fmla="val 50003" name="adj1"/>
                </a:avLst>
              </a:prstGeom>
              <a:noFill/>
              <a:ln cap="flat" cmpd="sng" w="19050">
                <a:solidFill>
                  <a:srgbClr val="4284F3"/>
                </a:solidFill>
                <a:prstDash val="solid"/>
                <a:round/>
                <a:headEnd len="sm" w="sm" type="none"/>
                <a:tailEnd len="sm" w="sm" type="triangle"/>
              </a:ln>
            </p:spPr>
          </p:cxnSp>
          <p:grpSp>
            <p:nvGrpSpPr>
              <p:cNvPr id="540" name="Google Shape;540;p52"/>
              <p:cNvGrpSpPr/>
              <p:nvPr/>
            </p:nvGrpSpPr>
            <p:grpSpPr>
              <a:xfrm>
                <a:off x="861957" y="2237086"/>
                <a:ext cx="868577" cy="247126"/>
                <a:chOff x="3027125" y="2637178"/>
                <a:chExt cx="1397100" cy="397500"/>
              </a:xfrm>
            </p:grpSpPr>
            <p:sp>
              <p:nvSpPr>
                <p:cNvPr id="538" name="Google Shape;538;p52"/>
                <p:cNvSpPr/>
                <p:nvPr/>
              </p:nvSpPr>
              <p:spPr>
                <a:xfrm>
                  <a:off x="3027125" y="2637178"/>
                  <a:ext cx="1397100" cy="397500"/>
                </a:xfrm>
                <a:prstGeom prst="roundRect">
                  <a:avLst>
                    <a:gd fmla="val 1674" name="adj"/>
                  </a:avLst>
                </a:prstGeom>
                <a:solidFill>
                  <a:srgbClr val="FFFFFF"/>
                </a:solidFill>
                <a:ln>
                  <a:noFill/>
                </a:ln>
                <a:effectLst>
                  <a:outerShdw blurRad="19050" rotWithShape="0" algn="ctr" dir="5400000" dist="6350">
                    <a:srgbClr val="000000">
                      <a:alpha val="44710"/>
                    </a:srgbClr>
                  </a:outerShdw>
                </a:effectLst>
              </p:spPr>
              <p:txBody>
                <a:bodyPr anchorCtr="0" anchor="ctr" bIns="36575" lIns="292600" spcFirstLastPara="1" rIns="45700" wrap="square" tIns="36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Roboto"/>
                    <a:buNone/>
                  </a:pPr>
                  <a:r>
                    <a:rPr lang="en" sz="1000">
                      <a:solidFill>
                        <a:srgbClr val="21212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proxy</a:t>
                  </a:r>
                  <a:endParaRPr b="0" i="0" sz="10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pic>
              <p:nvPicPr>
                <p:cNvPr id="541" name="Google Shape;541;p5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3096250" y="2706803"/>
                  <a:ext cx="258400" cy="258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42" name="Google Shape;542;p52"/>
              <p:cNvGrpSpPr/>
              <p:nvPr/>
            </p:nvGrpSpPr>
            <p:grpSpPr>
              <a:xfrm>
                <a:off x="3137320" y="2237086"/>
                <a:ext cx="868577" cy="247126"/>
                <a:chOff x="3027125" y="2637178"/>
                <a:chExt cx="1397100" cy="397500"/>
              </a:xfrm>
            </p:grpSpPr>
            <p:sp>
              <p:nvSpPr>
                <p:cNvPr id="539" name="Google Shape;539;p52"/>
                <p:cNvSpPr/>
                <p:nvPr/>
              </p:nvSpPr>
              <p:spPr>
                <a:xfrm>
                  <a:off x="3027125" y="2637178"/>
                  <a:ext cx="1397100" cy="397500"/>
                </a:xfrm>
                <a:prstGeom prst="roundRect">
                  <a:avLst>
                    <a:gd fmla="val 1674" name="adj"/>
                  </a:avLst>
                </a:prstGeom>
                <a:solidFill>
                  <a:srgbClr val="FFFFFF"/>
                </a:solidFill>
                <a:ln>
                  <a:noFill/>
                </a:ln>
                <a:effectLst>
                  <a:outerShdw blurRad="19050" rotWithShape="0" algn="ctr" dir="5400000" dist="6350">
                    <a:srgbClr val="000000">
                      <a:alpha val="44710"/>
                    </a:srgbClr>
                  </a:outerShdw>
                </a:effectLst>
              </p:spPr>
              <p:txBody>
                <a:bodyPr anchorCtr="0" anchor="ctr" bIns="36575" lIns="292600" spcFirstLastPara="1" rIns="45700" wrap="square" tIns="36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Roboto"/>
                    <a:buNone/>
                  </a:pPr>
                  <a:r>
                    <a:rPr lang="en" sz="1000">
                      <a:solidFill>
                        <a:srgbClr val="21212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proxy</a:t>
                  </a:r>
                  <a:endParaRPr b="0" i="0" sz="1000" u="none" cap="none" strike="noStrik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pic>
              <p:nvPicPr>
                <p:cNvPr id="543" name="Google Shape;543;p5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3096250" y="2706803"/>
                  <a:ext cx="258400" cy="258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cxnSp>
            <p:nvCxnSpPr>
              <p:cNvPr id="544" name="Google Shape;544;p52"/>
              <p:cNvCxnSpPr>
                <a:stCxn id="538" idx="2"/>
                <a:endCxn id="528" idx="0"/>
              </p:cNvCxnSpPr>
              <p:nvPr/>
            </p:nvCxnSpPr>
            <p:spPr>
              <a:xfrm flipH="1" rot="-5400000">
                <a:off x="1004796" y="2775662"/>
                <a:ext cx="1132500" cy="549600"/>
              </a:xfrm>
              <a:prstGeom prst="curvedConnector3">
                <a:avLst>
                  <a:gd fmla="val 49999" name="adj1"/>
                </a:avLst>
              </a:prstGeom>
              <a:noFill/>
              <a:ln cap="flat" cmpd="sng" w="19050">
                <a:solidFill>
                  <a:srgbClr val="9E9E9E"/>
                </a:solidFill>
                <a:prstDash val="dot"/>
                <a:round/>
                <a:headEnd len="sm" w="sm" type="triangle"/>
                <a:tailEnd len="sm" w="sm" type="triangle"/>
              </a:ln>
            </p:spPr>
          </p:cxnSp>
          <p:sp>
            <p:nvSpPr>
              <p:cNvPr id="545" name="Google Shape;545;p52"/>
              <p:cNvSpPr txBox="1"/>
              <p:nvPr/>
            </p:nvSpPr>
            <p:spPr>
              <a:xfrm>
                <a:off x="1872676" y="1636150"/>
                <a:ext cx="1140300" cy="83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434343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HTTP/1.1, HTTP/2, gRPC or TCP -- with or without mTLS</a:t>
                </a:r>
                <a:endParaRPr sz="900">
                  <a:solidFill>
                    <a:srgbClr val="434343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pic>
            <p:nvPicPr>
              <p:cNvPr id="546" name="Google Shape;546;p5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319838" y="3691836"/>
                <a:ext cx="260268" cy="24725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547" name="Google Shape;547;p52"/>
              <p:cNvCxnSpPr>
                <a:stCxn id="531" idx="2"/>
                <a:endCxn id="538" idx="0"/>
              </p:cNvCxnSpPr>
              <p:nvPr/>
            </p:nvCxnSpPr>
            <p:spPr>
              <a:xfrm flipH="1" rot="-5400000">
                <a:off x="1178049" y="2118317"/>
                <a:ext cx="237000" cy="600"/>
              </a:xfrm>
              <a:prstGeom prst="bentConnector3">
                <a:avLst>
                  <a:gd fmla="val 49994" name="adj1"/>
                </a:avLst>
              </a:prstGeom>
              <a:noFill/>
              <a:ln cap="flat" cmpd="sng" w="19050">
                <a:solidFill>
                  <a:srgbClr val="4284F3"/>
                </a:solidFill>
                <a:prstDash val="solid"/>
                <a:round/>
                <a:headEnd len="sm" w="sm" type="none"/>
                <a:tailEnd len="sm" w="sm" type="triangle"/>
              </a:ln>
            </p:spPr>
          </p:cxnSp>
          <p:cxnSp>
            <p:nvCxnSpPr>
              <p:cNvPr id="548" name="Google Shape;548;p52"/>
              <p:cNvCxnSpPr>
                <a:stCxn id="539" idx="0"/>
                <a:endCxn id="535" idx="2"/>
              </p:cNvCxnSpPr>
              <p:nvPr/>
            </p:nvCxnSpPr>
            <p:spPr>
              <a:xfrm rot="-5400000">
                <a:off x="3454009" y="2117686"/>
                <a:ext cx="237000" cy="1800"/>
              </a:xfrm>
              <a:prstGeom prst="bentConnector3">
                <a:avLst>
                  <a:gd fmla="val 49990" name="adj1"/>
                </a:avLst>
              </a:prstGeom>
              <a:noFill/>
              <a:ln cap="flat" cmpd="sng" w="19050">
                <a:solidFill>
                  <a:srgbClr val="4284F3"/>
                </a:solidFill>
                <a:prstDash val="solid"/>
                <a:round/>
                <a:headEnd len="sm" w="sm" type="none"/>
                <a:tailEnd len="sm" w="sm" type="triangle"/>
              </a:ln>
            </p:spPr>
          </p:cxnSp>
          <p:cxnSp>
            <p:nvCxnSpPr>
              <p:cNvPr id="549" name="Google Shape;549;p52"/>
              <p:cNvCxnSpPr>
                <a:stCxn id="539" idx="2"/>
                <a:endCxn id="528" idx="0"/>
              </p:cNvCxnSpPr>
              <p:nvPr/>
            </p:nvCxnSpPr>
            <p:spPr>
              <a:xfrm rot="5400000">
                <a:off x="2142409" y="2187512"/>
                <a:ext cx="1132500" cy="1725900"/>
              </a:xfrm>
              <a:prstGeom prst="curvedConnector3">
                <a:avLst>
                  <a:gd fmla="val 49999" name="adj1"/>
                </a:avLst>
              </a:prstGeom>
              <a:noFill/>
              <a:ln cap="flat" cmpd="sng" w="19050">
                <a:solidFill>
                  <a:srgbClr val="9E9E9E"/>
                </a:solidFill>
                <a:prstDash val="dot"/>
                <a:round/>
                <a:headEnd len="sm" w="sm" type="triangle"/>
                <a:tailEnd len="sm" w="sm" type="triangle"/>
              </a:ln>
            </p:spPr>
          </p:cxnSp>
          <p:sp>
            <p:nvSpPr>
              <p:cNvPr id="550" name="Google Shape;550;p52"/>
              <p:cNvSpPr/>
              <p:nvPr/>
            </p:nvSpPr>
            <p:spPr>
              <a:xfrm>
                <a:off x="168000" y="3625550"/>
                <a:ext cx="1069500" cy="397500"/>
              </a:xfrm>
              <a:prstGeom prst="roundRect">
                <a:avLst>
                  <a:gd fmla="val 1674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19050" rotWithShape="0" algn="ctr" dir="5400000" dist="6350">
                  <a:srgbClr val="000000">
                    <a:alpha val="44710"/>
                  </a:srgbClr>
                </a:outerShdw>
              </a:effectLst>
            </p:spPr>
            <p:txBody>
              <a:bodyPr anchorCtr="0" anchor="ctr" bIns="36575" lIns="292600" spcFirstLastPara="1" rIns="45700" wrap="square" tIns="36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Roboto"/>
                  <a:buNone/>
                </a:pPr>
                <a:r>
                  <a:rPr lang="en" sz="120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Pilot</a:t>
                </a:r>
                <a:endParaRPr b="0" i="0" sz="12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551" name="Google Shape;551;p5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53663" y="3700673"/>
                <a:ext cx="260268" cy="247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2" name="Google Shape;552;p52"/>
              <p:cNvSpPr/>
              <p:nvPr/>
            </p:nvSpPr>
            <p:spPr>
              <a:xfrm>
                <a:off x="2454000" y="3616700"/>
                <a:ext cx="1069500" cy="397500"/>
              </a:xfrm>
              <a:prstGeom prst="roundRect">
                <a:avLst>
                  <a:gd fmla="val 1674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19050" rotWithShape="0" algn="ctr" dir="5400000" dist="6350">
                  <a:srgbClr val="000000">
                    <a:alpha val="44710"/>
                  </a:srgbClr>
                </a:outerShdw>
              </a:effectLst>
            </p:spPr>
            <p:txBody>
              <a:bodyPr anchorCtr="0" anchor="ctr" bIns="36575" lIns="292600" spcFirstLastPara="1" rIns="45700" wrap="square" tIns="36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Roboto"/>
                  <a:buNone/>
                </a:pPr>
                <a:r>
                  <a:rPr lang="en" sz="120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Citadel</a:t>
                </a:r>
                <a:endParaRPr b="0" i="0" sz="12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553" name="Google Shape;553;p5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462838" y="3691836"/>
                <a:ext cx="260268" cy="24725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554" name="Google Shape;554;p52"/>
              <p:cNvCxnSpPr>
                <a:stCxn id="550" idx="0"/>
              </p:cNvCxnSpPr>
              <p:nvPr/>
            </p:nvCxnSpPr>
            <p:spPr>
              <a:xfrm flipH="1" rot="10800000">
                <a:off x="702750" y="3235550"/>
                <a:ext cx="265800" cy="390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dash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555" name="Google Shape;555;p52"/>
              <p:cNvCxnSpPr>
                <a:stCxn id="550" idx="0"/>
              </p:cNvCxnSpPr>
              <p:nvPr/>
            </p:nvCxnSpPr>
            <p:spPr>
              <a:xfrm flipH="1" rot="10800000">
                <a:off x="702750" y="3346550"/>
                <a:ext cx="516000" cy="279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dash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556" name="Google Shape;556;p52"/>
              <p:cNvSpPr txBox="1"/>
              <p:nvPr/>
            </p:nvSpPr>
            <p:spPr>
              <a:xfrm>
                <a:off x="8550" y="3074575"/>
                <a:ext cx="868800" cy="39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Config data to Envoys</a:t>
                </a:r>
                <a:endParaRPr sz="9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557" name="Google Shape;557;p52"/>
              <p:cNvCxnSpPr>
                <a:stCxn id="552" idx="0"/>
              </p:cNvCxnSpPr>
              <p:nvPr/>
            </p:nvCxnSpPr>
            <p:spPr>
              <a:xfrm flipH="1" rot="10800000">
                <a:off x="2988750" y="3206600"/>
                <a:ext cx="109800" cy="410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dash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558" name="Google Shape;558;p52"/>
              <p:cNvCxnSpPr>
                <a:stCxn id="552" idx="0"/>
              </p:cNvCxnSpPr>
              <p:nvPr/>
            </p:nvCxnSpPr>
            <p:spPr>
              <a:xfrm rot="10800000">
                <a:off x="2567250" y="3374300"/>
                <a:ext cx="421500" cy="242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dash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559" name="Google Shape;559;p52"/>
              <p:cNvSpPr txBox="1"/>
              <p:nvPr/>
            </p:nvSpPr>
            <p:spPr>
              <a:xfrm>
                <a:off x="3050675" y="3226981"/>
                <a:ext cx="1073100" cy="39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TLS certs to Envoys</a:t>
                </a:r>
                <a:endParaRPr sz="9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60" name="Google Shape;560;p52"/>
              <p:cNvSpPr txBox="1"/>
              <p:nvPr/>
            </p:nvSpPr>
            <p:spPr>
              <a:xfrm>
                <a:off x="1491425" y="2690761"/>
                <a:ext cx="1073100" cy="83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Policy checks, telemetry</a:t>
                </a:r>
                <a:endParaRPr sz="9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61" name="Google Shape;561;p52"/>
            <p:cNvGrpSpPr/>
            <p:nvPr/>
          </p:nvGrpSpPr>
          <p:grpSpPr>
            <a:xfrm>
              <a:off x="3597000" y="3921500"/>
              <a:ext cx="1069500" cy="397500"/>
              <a:chOff x="687550" y="3607325"/>
              <a:chExt cx="1069500" cy="397500"/>
            </a:xfrm>
          </p:grpSpPr>
          <p:sp>
            <p:nvSpPr>
              <p:cNvPr id="562" name="Google Shape;562;p52"/>
              <p:cNvSpPr/>
              <p:nvPr/>
            </p:nvSpPr>
            <p:spPr>
              <a:xfrm>
                <a:off x="687550" y="3607325"/>
                <a:ext cx="1069500" cy="397500"/>
              </a:xfrm>
              <a:prstGeom prst="roundRect">
                <a:avLst>
                  <a:gd fmla="val 1674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19050" rotWithShape="0" algn="ctr" dir="5400000" dist="6350">
                  <a:srgbClr val="000000">
                    <a:alpha val="44710"/>
                  </a:srgbClr>
                </a:outerShdw>
              </a:effectLst>
            </p:spPr>
            <p:txBody>
              <a:bodyPr anchorCtr="0" anchor="ctr" bIns="36575" lIns="292600" spcFirstLastPara="1" rIns="45700" wrap="square" tIns="36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Roboto"/>
                  <a:buNone/>
                </a:pPr>
                <a:r>
                  <a:rPr lang="en" sz="120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  Galley</a:t>
                </a:r>
                <a:endParaRPr b="0" i="0" sz="1200" u="none" cap="none" strike="noStrik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563" name="Google Shape;563;p5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63263" y="3700673"/>
                <a:ext cx="260268" cy="247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Demo</a:t>
            </a:r>
            <a:endParaRPr/>
          </a:p>
        </p:txBody>
      </p:sp>
      <p:sp>
        <p:nvSpPr>
          <p:cNvPr descr="Istio Logo - Blue Background.svg" id="569" name="Google Shape;569;p53"/>
          <p:cNvSpPr/>
          <p:nvPr/>
        </p:nvSpPr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Istio Logo - Blue Background.svg" id="570" name="Google Shape;57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53"/>
          <p:cNvSpPr/>
          <p:nvPr/>
        </p:nvSpPr>
        <p:spPr>
          <a:xfrm>
            <a:off x="1425725" y="1897975"/>
            <a:ext cx="6177900" cy="2989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</a:t>
            </a:r>
            <a:endParaRPr/>
          </a:p>
        </p:txBody>
      </p:sp>
      <p:sp>
        <p:nvSpPr>
          <p:cNvPr id="572" name="Google Shape;572;p53"/>
          <p:cNvSpPr/>
          <p:nvPr/>
        </p:nvSpPr>
        <p:spPr>
          <a:xfrm>
            <a:off x="912325" y="3136375"/>
            <a:ext cx="1021200" cy="512400"/>
          </a:xfrm>
          <a:prstGeom prst="rect">
            <a:avLst/>
          </a:prstGeom>
          <a:solidFill>
            <a:srgbClr val="466BB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Ingress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3" name="Google Shape;573;p53"/>
          <p:cNvSpPr/>
          <p:nvPr/>
        </p:nvSpPr>
        <p:spPr>
          <a:xfrm>
            <a:off x="2324188" y="3136375"/>
            <a:ext cx="1021200" cy="51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Page</a:t>
            </a:r>
            <a:endParaRPr/>
          </a:p>
        </p:txBody>
      </p:sp>
      <p:sp>
        <p:nvSpPr>
          <p:cNvPr id="574" name="Google Shape;574;p53"/>
          <p:cNvSpPr/>
          <p:nvPr/>
        </p:nvSpPr>
        <p:spPr>
          <a:xfrm>
            <a:off x="4117600" y="1982000"/>
            <a:ext cx="1021200" cy="51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  <p:sp>
        <p:nvSpPr>
          <p:cNvPr id="575" name="Google Shape;575;p53"/>
          <p:cNvSpPr/>
          <p:nvPr/>
        </p:nvSpPr>
        <p:spPr>
          <a:xfrm>
            <a:off x="4117600" y="2755375"/>
            <a:ext cx="1021200" cy="51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 v1</a:t>
            </a:r>
            <a:endParaRPr/>
          </a:p>
        </p:txBody>
      </p:sp>
      <p:sp>
        <p:nvSpPr>
          <p:cNvPr id="576" name="Google Shape;576;p53"/>
          <p:cNvSpPr/>
          <p:nvPr/>
        </p:nvSpPr>
        <p:spPr>
          <a:xfrm>
            <a:off x="4117600" y="3528750"/>
            <a:ext cx="1021200" cy="51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 v2</a:t>
            </a:r>
            <a:endParaRPr/>
          </a:p>
        </p:txBody>
      </p:sp>
      <p:sp>
        <p:nvSpPr>
          <p:cNvPr id="577" name="Google Shape;577;p53"/>
          <p:cNvSpPr/>
          <p:nvPr/>
        </p:nvSpPr>
        <p:spPr>
          <a:xfrm>
            <a:off x="4117600" y="4302125"/>
            <a:ext cx="1021200" cy="51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 v3</a:t>
            </a:r>
            <a:endParaRPr/>
          </a:p>
        </p:txBody>
      </p:sp>
      <p:sp>
        <p:nvSpPr>
          <p:cNvPr id="578" name="Google Shape;578;p53"/>
          <p:cNvSpPr/>
          <p:nvPr/>
        </p:nvSpPr>
        <p:spPr>
          <a:xfrm>
            <a:off x="6215525" y="3926845"/>
            <a:ext cx="1021200" cy="51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Ratings</a:t>
            </a:r>
            <a:endParaRPr/>
          </a:p>
        </p:txBody>
      </p:sp>
      <p:cxnSp>
        <p:nvCxnSpPr>
          <p:cNvPr id="579" name="Google Shape;579;p53"/>
          <p:cNvCxnSpPr>
            <a:stCxn id="572" idx="3"/>
            <a:endCxn id="573" idx="1"/>
          </p:cNvCxnSpPr>
          <p:nvPr/>
        </p:nvCxnSpPr>
        <p:spPr>
          <a:xfrm>
            <a:off x="1933525" y="3392575"/>
            <a:ext cx="39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53"/>
          <p:cNvCxnSpPr>
            <a:stCxn id="573" idx="3"/>
            <a:endCxn id="574" idx="1"/>
          </p:cNvCxnSpPr>
          <p:nvPr/>
        </p:nvCxnSpPr>
        <p:spPr>
          <a:xfrm flipH="1" rot="10800000">
            <a:off x="3345388" y="2238175"/>
            <a:ext cx="772200" cy="11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1" name="Google Shape;581;p53"/>
          <p:cNvCxnSpPr>
            <a:stCxn id="573" idx="3"/>
            <a:endCxn id="575" idx="1"/>
          </p:cNvCxnSpPr>
          <p:nvPr/>
        </p:nvCxnSpPr>
        <p:spPr>
          <a:xfrm flipH="1" rot="10800000">
            <a:off x="3345388" y="3011575"/>
            <a:ext cx="7722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2" name="Google Shape;582;p53"/>
          <p:cNvCxnSpPr>
            <a:stCxn id="573" idx="3"/>
            <a:endCxn id="576" idx="1"/>
          </p:cNvCxnSpPr>
          <p:nvPr/>
        </p:nvCxnSpPr>
        <p:spPr>
          <a:xfrm>
            <a:off x="3345388" y="3392575"/>
            <a:ext cx="7722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3" name="Google Shape;583;p53"/>
          <p:cNvCxnSpPr>
            <a:stCxn id="573" idx="3"/>
            <a:endCxn id="577" idx="1"/>
          </p:cNvCxnSpPr>
          <p:nvPr/>
        </p:nvCxnSpPr>
        <p:spPr>
          <a:xfrm>
            <a:off x="3345388" y="3392575"/>
            <a:ext cx="772200" cy="11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4" name="Google Shape;584;p53"/>
          <p:cNvCxnSpPr>
            <a:stCxn id="576" idx="3"/>
            <a:endCxn id="578" idx="1"/>
          </p:cNvCxnSpPr>
          <p:nvPr/>
        </p:nvCxnSpPr>
        <p:spPr>
          <a:xfrm>
            <a:off x="5138800" y="3784950"/>
            <a:ext cx="1076700" cy="3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5" name="Google Shape;585;p53"/>
          <p:cNvCxnSpPr>
            <a:stCxn id="577" idx="3"/>
            <a:endCxn id="578" idx="1"/>
          </p:cNvCxnSpPr>
          <p:nvPr/>
        </p:nvCxnSpPr>
        <p:spPr>
          <a:xfrm flipH="1" rot="10800000">
            <a:off x="5138800" y="4183025"/>
            <a:ext cx="1076700" cy="3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6" name="Google Shape;586;p53"/>
          <p:cNvCxnSpPr>
            <a:stCxn id="587" idx="3"/>
            <a:endCxn id="572" idx="1"/>
          </p:cNvCxnSpPr>
          <p:nvPr/>
        </p:nvCxnSpPr>
        <p:spPr>
          <a:xfrm>
            <a:off x="682800" y="3392575"/>
            <a:ext cx="2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7" name="Google Shape;587;p53"/>
          <p:cNvSpPr txBox="1"/>
          <p:nvPr/>
        </p:nvSpPr>
        <p:spPr>
          <a:xfrm>
            <a:off x="0" y="3073675"/>
            <a:ext cx="6828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Traffic</a:t>
            </a:r>
            <a:endParaRPr/>
          </a:p>
        </p:txBody>
      </p:sp>
      <p:pic>
        <p:nvPicPr>
          <p:cNvPr descr="Istio Logo - Blue Background.svg" id="588" name="Google Shape;58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8875" y="2029100"/>
            <a:ext cx="418200" cy="4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4"/>
          <p:cNvSpPr/>
          <p:nvPr/>
        </p:nvSpPr>
        <p:spPr>
          <a:xfrm>
            <a:off x="6382500" y="1784100"/>
            <a:ext cx="2340600" cy="3179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B</a:t>
            </a:r>
            <a:endParaRPr/>
          </a:p>
        </p:txBody>
      </p:sp>
      <p:sp>
        <p:nvSpPr>
          <p:cNvPr id="594" name="Google Shape;594;p5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Demo End State</a:t>
            </a:r>
            <a:endParaRPr/>
          </a:p>
        </p:txBody>
      </p:sp>
      <p:sp>
        <p:nvSpPr>
          <p:cNvPr descr="Istio Logo - Blue Background.svg" id="595" name="Google Shape;595;p54"/>
          <p:cNvSpPr/>
          <p:nvPr/>
        </p:nvSpPr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Istio Logo - Blue Background.svg" id="596" name="Google Shape;59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54"/>
          <p:cNvSpPr/>
          <p:nvPr/>
        </p:nvSpPr>
        <p:spPr>
          <a:xfrm>
            <a:off x="1882925" y="1784100"/>
            <a:ext cx="2689200" cy="3103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</a:t>
            </a:r>
            <a:endParaRPr/>
          </a:p>
        </p:txBody>
      </p:sp>
      <p:sp>
        <p:nvSpPr>
          <p:cNvPr id="598" name="Google Shape;598;p54"/>
          <p:cNvSpPr/>
          <p:nvPr/>
        </p:nvSpPr>
        <p:spPr>
          <a:xfrm>
            <a:off x="1369525" y="2679175"/>
            <a:ext cx="1021200" cy="512400"/>
          </a:xfrm>
          <a:prstGeom prst="rect">
            <a:avLst/>
          </a:prstGeom>
          <a:solidFill>
            <a:srgbClr val="466BB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Ingress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9" name="Google Shape;599;p54"/>
          <p:cNvSpPr/>
          <p:nvPr/>
        </p:nvSpPr>
        <p:spPr>
          <a:xfrm>
            <a:off x="2714396" y="2679175"/>
            <a:ext cx="1021200" cy="51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Page</a:t>
            </a:r>
            <a:endParaRPr/>
          </a:p>
        </p:txBody>
      </p:sp>
      <p:sp>
        <p:nvSpPr>
          <p:cNvPr id="600" name="Google Shape;600;p54"/>
          <p:cNvSpPr/>
          <p:nvPr/>
        </p:nvSpPr>
        <p:spPr>
          <a:xfrm>
            <a:off x="7538713" y="2860032"/>
            <a:ext cx="1021200" cy="51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 v1</a:t>
            </a:r>
            <a:endParaRPr/>
          </a:p>
        </p:txBody>
      </p:sp>
      <p:sp>
        <p:nvSpPr>
          <p:cNvPr id="601" name="Google Shape;601;p54"/>
          <p:cNvSpPr/>
          <p:nvPr/>
        </p:nvSpPr>
        <p:spPr>
          <a:xfrm>
            <a:off x="7538713" y="3572070"/>
            <a:ext cx="1021200" cy="51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 v2</a:t>
            </a:r>
            <a:endParaRPr/>
          </a:p>
        </p:txBody>
      </p:sp>
      <p:sp>
        <p:nvSpPr>
          <p:cNvPr id="602" name="Google Shape;602;p54"/>
          <p:cNvSpPr/>
          <p:nvPr/>
        </p:nvSpPr>
        <p:spPr>
          <a:xfrm>
            <a:off x="7538713" y="4283045"/>
            <a:ext cx="1021200" cy="51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 v3</a:t>
            </a:r>
            <a:endParaRPr/>
          </a:p>
        </p:txBody>
      </p:sp>
      <p:sp>
        <p:nvSpPr>
          <p:cNvPr id="603" name="Google Shape;603;p54"/>
          <p:cNvSpPr/>
          <p:nvPr/>
        </p:nvSpPr>
        <p:spPr>
          <a:xfrm>
            <a:off x="2714409" y="4103220"/>
            <a:ext cx="1021200" cy="51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Ratings</a:t>
            </a:r>
            <a:endParaRPr/>
          </a:p>
        </p:txBody>
      </p:sp>
      <p:cxnSp>
        <p:nvCxnSpPr>
          <p:cNvPr id="604" name="Google Shape;604;p54"/>
          <p:cNvCxnSpPr>
            <a:stCxn id="598" idx="3"/>
            <a:endCxn id="599" idx="1"/>
          </p:cNvCxnSpPr>
          <p:nvPr/>
        </p:nvCxnSpPr>
        <p:spPr>
          <a:xfrm>
            <a:off x="2390725" y="2935375"/>
            <a:ext cx="32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54"/>
          <p:cNvCxnSpPr>
            <a:stCxn id="606" idx="3"/>
            <a:endCxn id="600" idx="1"/>
          </p:cNvCxnSpPr>
          <p:nvPr/>
        </p:nvCxnSpPr>
        <p:spPr>
          <a:xfrm>
            <a:off x="6887800" y="2935363"/>
            <a:ext cx="65100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7" name="Google Shape;607;p54"/>
          <p:cNvCxnSpPr>
            <a:stCxn id="606" idx="3"/>
            <a:endCxn id="601" idx="1"/>
          </p:cNvCxnSpPr>
          <p:nvPr/>
        </p:nvCxnSpPr>
        <p:spPr>
          <a:xfrm>
            <a:off x="6887800" y="2935363"/>
            <a:ext cx="6510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8" name="Google Shape;608;p54"/>
          <p:cNvCxnSpPr>
            <a:stCxn id="606" idx="3"/>
            <a:endCxn id="602" idx="1"/>
          </p:cNvCxnSpPr>
          <p:nvPr/>
        </p:nvCxnSpPr>
        <p:spPr>
          <a:xfrm>
            <a:off x="6887800" y="2935363"/>
            <a:ext cx="651000" cy="16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9" name="Google Shape;609;p54"/>
          <p:cNvCxnSpPr>
            <a:stCxn id="601" idx="1"/>
            <a:endCxn id="610" idx="3"/>
          </p:cNvCxnSpPr>
          <p:nvPr/>
        </p:nvCxnSpPr>
        <p:spPr>
          <a:xfrm flipH="1">
            <a:off x="5082613" y="3828270"/>
            <a:ext cx="2456100" cy="5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54"/>
          <p:cNvCxnSpPr>
            <a:stCxn id="602" idx="1"/>
            <a:endCxn id="610" idx="3"/>
          </p:cNvCxnSpPr>
          <p:nvPr/>
        </p:nvCxnSpPr>
        <p:spPr>
          <a:xfrm rot="10800000">
            <a:off x="5082613" y="4359545"/>
            <a:ext cx="2456100" cy="1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54"/>
          <p:cNvCxnSpPr>
            <a:stCxn id="613" idx="3"/>
            <a:endCxn id="598" idx="1"/>
          </p:cNvCxnSpPr>
          <p:nvPr/>
        </p:nvCxnSpPr>
        <p:spPr>
          <a:xfrm>
            <a:off x="1063800" y="2935375"/>
            <a:ext cx="3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3" name="Google Shape;613;p54"/>
          <p:cNvSpPr txBox="1"/>
          <p:nvPr/>
        </p:nvSpPr>
        <p:spPr>
          <a:xfrm>
            <a:off x="381000" y="2616475"/>
            <a:ext cx="6828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Traffic</a:t>
            </a:r>
            <a:endParaRPr/>
          </a:p>
        </p:txBody>
      </p:sp>
      <p:sp>
        <p:nvSpPr>
          <p:cNvPr id="606" name="Google Shape;606;p54"/>
          <p:cNvSpPr/>
          <p:nvPr/>
        </p:nvSpPr>
        <p:spPr>
          <a:xfrm>
            <a:off x="5866600" y="2679163"/>
            <a:ext cx="1021200" cy="512400"/>
          </a:xfrm>
          <a:prstGeom prst="rect">
            <a:avLst/>
          </a:prstGeom>
          <a:solidFill>
            <a:srgbClr val="466BB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Ingress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0" name="Google Shape;610;p54"/>
          <p:cNvSpPr/>
          <p:nvPr/>
        </p:nvSpPr>
        <p:spPr>
          <a:xfrm>
            <a:off x="4061395" y="4103213"/>
            <a:ext cx="1021200" cy="512400"/>
          </a:xfrm>
          <a:prstGeom prst="rect">
            <a:avLst/>
          </a:prstGeom>
          <a:solidFill>
            <a:srgbClr val="466BB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Ingress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14" name="Google Shape;614;p54"/>
          <p:cNvCxnSpPr>
            <a:stCxn id="599" idx="3"/>
            <a:endCxn id="606" idx="1"/>
          </p:cNvCxnSpPr>
          <p:nvPr/>
        </p:nvCxnSpPr>
        <p:spPr>
          <a:xfrm>
            <a:off x="3735596" y="2935375"/>
            <a:ext cx="213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" name="Google Shape;615;p54"/>
          <p:cNvCxnSpPr>
            <a:stCxn id="610" idx="1"/>
            <a:endCxn id="603" idx="3"/>
          </p:cNvCxnSpPr>
          <p:nvPr/>
        </p:nvCxnSpPr>
        <p:spPr>
          <a:xfrm rot="10800000">
            <a:off x="3735595" y="4359413"/>
            <a:ext cx="32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54"/>
          <p:cNvCxnSpPr>
            <a:stCxn id="606" idx="3"/>
            <a:endCxn id="617" idx="1"/>
          </p:cNvCxnSpPr>
          <p:nvPr/>
        </p:nvCxnSpPr>
        <p:spPr>
          <a:xfrm flipH="1" rot="10800000">
            <a:off x="6887800" y="2404363"/>
            <a:ext cx="651000" cy="5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Istio Logo - Blue Background.svg" id="618" name="Google Shape;61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164" y="1879475"/>
            <a:ext cx="418200" cy="41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tio Logo - Blue Background.svg" id="619" name="Google Shape;61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600" y="1883700"/>
            <a:ext cx="418200" cy="4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54"/>
          <p:cNvSpPr/>
          <p:nvPr/>
        </p:nvSpPr>
        <p:spPr>
          <a:xfrm>
            <a:off x="3427239" y="1876610"/>
            <a:ext cx="607500" cy="418200"/>
          </a:xfrm>
          <a:prstGeom prst="rect">
            <a:avLst/>
          </a:prstGeom>
          <a:solidFill>
            <a:srgbClr val="466BB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CoreDNS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21" name="Google Shape;621;p54"/>
          <p:cNvSpPr/>
          <p:nvPr/>
        </p:nvSpPr>
        <p:spPr>
          <a:xfrm>
            <a:off x="6932720" y="1883710"/>
            <a:ext cx="607500" cy="418200"/>
          </a:xfrm>
          <a:prstGeom prst="rect">
            <a:avLst/>
          </a:prstGeom>
          <a:solidFill>
            <a:srgbClr val="466BB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CoreDNS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17" name="Google Shape;617;p54"/>
          <p:cNvSpPr/>
          <p:nvPr/>
        </p:nvSpPr>
        <p:spPr>
          <a:xfrm>
            <a:off x="7538713" y="2148020"/>
            <a:ext cx="1021200" cy="51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5"/>
          <p:cNvSpPr/>
          <p:nvPr/>
        </p:nvSpPr>
        <p:spPr>
          <a:xfrm>
            <a:off x="6382500" y="1784100"/>
            <a:ext cx="2340600" cy="3179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B</a:t>
            </a:r>
            <a:endParaRPr/>
          </a:p>
        </p:txBody>
      </p:sp>
      <p:sp>
        <p:nvSpPr>
          <p:cNvPr id="627" name="Google Shape;627;p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Demo Step 1</a:t>
            </a:r>
            <a:endParaRPr/>
          </a:p>
        </p:txBody>
      </p:sp>
      <p:sp>
        <p:nvSpPr>
          <p:cNvPr descr="Istio Logo - Blue Background.svg" id="628" name="Google Shape;628;p55"/>
          <p:cNvSpPr/>
          <p:nvPr/>
        </p:nvSpPr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Istio Logo - Blue Background.svg" id="629" name="Google Shape;62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55"/>
          <p:cNvSpPr/>
          <p:nvPr/>
        </p:nvSpPr>
        <p:spPr>
          <a:xfrm>
            <a:off x="1882925" y="1784100"/>
            <a:ext cx="2689200" cy="3103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</a:t>
            </a:r>
            <a:endParaRPr/>
          </a:p>
        </p:txBody>
      </p:sp>
      <p:sp>
        <p:nvSpPr>
          <p:cNvPr id="631" name="Google Shape;631;p55"/>
          <p:cNvSpPr/>
          <p:nvPr/>
        </p:nvSpPr>
        <p:spPr>
          <a:xfrm>
            <a:off x="1369525" y="2679175"/>
            <a:ext cx="1021200" cy="512400"/>
          </a:xfrm>
          <a:prstGeom prst="rect">
            <a:avLst/>
          </a:prstGeom>
          <a:solidFill>
            <a:srgbClr val="466BB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Ingress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55"/>
          <p:cNvSpPr/>
          <p:nvPr/>
        </p:nvSpPr>
        <p:spPr>
          <a:xfrm>
            <a:off x="2714396" y="2679175"/>
            <a:ext cx="1021200" cy="51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Page</a:t>
            </a:r>
            <a:endParaRPr/>
          </a:p>
        </p:txBody>
      </p:sp>
      <p:sp>
        <p:nvSpPr>
          <p:cNvPr id="633" name="Google Shape;633;p55"/>
          <p:cNvSpPr/>
          <p:nvPr/>
        </p:nvSpPr>
        <p:spPr>
          <a:xfrm>
            <a:off x="2716913" y="3391207"/>
            <a:ext cx="1021200" cy="51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 v1, v2, v3</a:t>
            </a:r>
            <a:endParaRPr/>
          </a:p>
        </p:txBody>
      </p:sp>
      <p:sp>
        <p:nvSpPr>
          <p:cNvPr id="634" name="Google Shape;634;p55"/>
          <p:cNvSpPr/>
          <p:nvPr/>
        </p:nvSpPr>
        <p:spPr>
          <a:xfrm>
            <a:off x="2714409" y="4103220"/>
            <a:ext cx="1021200" cy="51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Ratings</a:t>
            </a:r>
            <a:endParaRPr/>
          </a:p>
        </p:txBody>
      </p:sp>
      <p:cxnSp>
        <p:nvCxnSpPr>
          <p:cNvPr id="635" name="Google Shape;635;p55"/>
          <p:cNvCxnSpPr>
            <a:stCxn id="631" idx="3"/>
            <a:endCxn id="632" idx="1"/>
          </p:cNvCxnSpPr>
          <p:nvPr/>
        </p:nvCxnSpPr>
        <p:spPr>
          <a:xfrm>
            <a:off x="2390725" y="2935375"/>
            <a:ext cx="32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55"/>
          <p:cNvCxnSpPr>
            <a:stCxn id="632" idx="2"/>
            <a:endCxn id="633" idx="0"/>
          </p:cNvCxnSpPr>
          <p:nvPr/>
        </p:nvCxnSpPr>
        <p:spPr>
          <a:xfrm>
            <a:off x="3224996" y="3191575"/>
            <a:ext cx="24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55"/>
          <p:cNvCxnSpPr>
            <a:stCxn id="638" idx="3"/>
            <a:endCxn id="631" idx="1"/>
          </p:cNvCxnSpPr>
          <p:nvPr/>
        </p:nvCxnSpPr>
        <p:spPr>
          <a:xfrm>
            <a:off x="1063800" y="2935375"/>
            <a:ext cx="3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8" name="Google Shape;638;p55"/>
          <p:cNvSpPr txBox="1"/>
          <p:nvPr/>
        </p:nvSpPr>
        <p:spPr>
          <a:xfrm>
            <a:off x="381000" y="2616475"/>
            <a:ext cx="6828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Traffic</a:t>
            </a:r>
            <a:endParaRPr/>
          </a:p>
        </p:txBody>
      </p:sp>
      <p:sp>
        <p:nvSpPr>
          <p:cNvPr id="639" name="Google Shape;639;p55"/>
          <p:cNvSpPr/>
          <p:nvPr/>
        </p:nvSpPr>
        <p:spPr>
          <a:xfrm>
            <a:off x="5866600" y="2679163"/>
            <a:ext cx="1021200" cy="512400"/>
          </a:xfrm>
          <a:prstGeom prst="rect">
            <a:avLst/>
          </a:prstGeom>
          <a:solidFill>
            <a:srgbClr val="466BB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Ingress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0" name="Google Shape;640;p55"/>
          <p:cNvCxnSpPr>
            <a:stCxn id="632" idx="3"/>
            <a:endCxn id="639" idx="1"/>
          </p:cNvCxnSpPr>
          <p:nvPr/>
        </p:nvCxnSpPr>
        <p:spPr>
          <a:xfrm>
            <a:off x="3735596" y="2935375"/>
            <a:ext cx="213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" name="Google Shape;641;p55"/>
          <p:cNvCxnSpPr>
            <a:stCxn id="633" idx="2"/>
            <a:endCxn id="634" idx="0"/>
          </p:cNvCxnSpPr>
          <p:nvPr/>
        </p:nvCxnSpPr>
        <p:spPr>
          <a:xfrm flipH="1">
            <a:off x="3225113" y="3903607"/>
            <a:ext cx="24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2" name="Google Shape;642;p55"/>
          <p:cNvCxnSpPr>
            <a:stCxn id="639" idx="3"/>
            <a:endCxn id="643" idx="1"/>
          </p:cNvCxnSpPr>
          <p:nvPr/>
        </p:nvCxnSpPr>
        <p:spPr>
          <a:xfrm>
            <a:off x="6887800" y="2935363"/>
            <a:ext cx="65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Istio Logo - Blue Background.svg" id="644" name="Google Shape;64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164" y="1879475"/>
            <a:ext cx="418200" cy="41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tio Logo - Blue Background.svg" id="645" name="Google Shape;64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600" y="1883700"/>
            <a:ext cx="418200" cy="4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55"/>
          <p:cNvSpPr/>
          <p:nvPr/>
        </p:nvSpPr>
        <p:spPr>
          <a:xfrm>
            <a:off x="3427239" y="1876610"/>
            <a:ext cx="607500" cy="418200"/>
          </a:xfrm>
          <a:prstGeom prst="rect">
            <a:avLst/>
          </a:prstGeom>
          <a:solidFill>
            <a:srgbClr val="466BB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CoreDNS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47" name="Google Shape;647;p55"/>
          <p:cNvSpPr/>
          <p:nvPr/>
        </p:nvSpPr>
        <p:spPr>
          <a:xfrm>
            <a:off x="6932720" y="1883710"/>
            <a:ext cx="607500" cy="418200"/>
          </a:xfrm>
          <a:prstGeom prst="rect">
            <a:avLst/>
          </a:prstGeom>
          <a:solidFill>
            <a:srgbClr val="466BB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CoreDNS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43" name="Google Shape;643;p55"/>
          <p:cNvSpPr/>
          <p:nvPr/>
        </p:nvSpPr>
        <p:spPr>
          <a:xfrm>
            <a:off x="7538788" y="2679170"/>
            <a:ext cx="1021200" cy="51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Agenda</a:t>
            </a:r>
            <a:endParaRPr/>
          </a:p>
        </p:txBody>
      </p:sp>
      <p:sp>
        <p:nvSpPr>
          <p:cNvPr descr="Istio Logo - Blue Background.svg" id="138" name="Google Shape;138;p29"/>
          <p:cNvSpPr/>
          <p:nvPr/>
        </p:nvSpPr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Istio Logo - Blue Background.svg" id="139" name="Google Shape;1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9"/>
          <p:cNvSpPr txBox="1"/>
          <p:nvPr/>
        </p:nvSpPr>
        <p:spPr>
          <a:xfrm>
            <a:off x="471900" y="1822050"/>
            <a:ext cx="7220700" cy="30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Problem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Shape of the Solution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 Brief Tour of Service Meshes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Dive Into Istio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Architecture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Use Cases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6"/>
          <p:cNvSpPr/>
          <p:nvPr/>
        </p:nvSpPr>
        <p:spPr>
          <a:xfrm>
            <a:off x="6382500" y="1784100"/>
            <a:ext cx="2340600" cy="3179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B</a:t>
            </a:r>
            <a:endParaRPr/>
          </a:p>
        </p:txBody>
      </p:sp>
      <p:sp>
        <p:nvSpPr>
          <p:cNvPr id="653" name="Google Shape;653;p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Demo Step 2 (Oops!)</a:t>
            </a:r>
            <a:endParaRPr/>
          </a:p>
        </p:txBody>
      </p:sp>
      <p:sp>
        <p:nvSpPr>
          <p:cNvPr descr="Istio Logo - Blue Background.svg" id="654" name="Google Shape;654;p56"/>
          <p:cNvSpPr/>
          <p:nvPr/>
        </p:nvSpPr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Istio Logo - Blue Background.svg" id="655" name="Google Shape;65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56"/>
          <p:cNvSpPr/>
          <p:nvPr/>
        </p:nvSpPr>
        <p:spPr>
          <a:xfrm>
            <a:off x="1882925" y="1784100"/>
            <a:ext cx="2689200" cy="3103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</a:t>
            </a:r>
            <a:endParaRPr/>
          </a:p>
        </p:txBody>
      </p:sp>
      <p:sp>
        <p:nvSpPr>
          <p:cNvPr id="657" name="Google Shape;657;p56"/>
          <p:cNvSpPr/>
          <p:nvPr/>
        </p:nvSpPr>
        <p:spPr>
          <a:xfrm>
            <a:off x="1369525" y="2679175"/>
            <a:ext cx="1021200" cy="512400"/>
          </a:xfrm>
          <a:prstGeom prst="rect">
            <a:avLst/>
          </a:prstGeom>
          <a:solidFill>
            <a:srgbClr val="466BB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Ingress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8" name="Google Shape;658;p56"/>
          <p:cNvSpPr/>
          <p:nvPr/>
        </p:nvSpPr>
        <p:spPr>
          <a:xfrm>
            <a:off x="2714396" y="2679175"/>
            <a:ext cx="1021200" cy="51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Page</a:t>
            </a:r>
            <a:endParaRPr/>
          </a:p>
        </p:txBody>
      </p:sp>
      <p:sp>
        <p:nvSpPr>
          <p:cNvPr id="659" name="Google Shape;659;p56"/>
          <p:cNvSpPr/>
          <p:nvPr/>
        </p:nvSpPr>
        <p:spPr>
          <a:xfrm>
            <a:off x="7538713" y="2860032"/>
            <a:ext cx="1021200" cy="51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 v1</a:t>
            </a:r>
            <a:endParaRPr/>
          </a:p>
        </p:txBody>
      </p:sp>
      <p:sp>
        <p:nvSpPr>
          <p:cNvPr id="660" name="Google Shape;660;p56"/>
          <p:cNvSpPr/>
          <p:nvPr/>
        </p:nvSpPr>
        <p:spPr>
          <a:xfrm>
            <a:off x="7538713" y="3572070"/>
            <a:ext cx="1021200" cy="51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 v2</a:t>
            </a:r>
            <a:endParaRPr/>
          </a:p>
        </p:txBody>
      </p:sp>
      <p:sp>
        <p:nvSpPr>
          <p:cNvPr id="661" name="Google Shape;661;p56"/>
          <p:cNvSpPr/>
          <p:nvPr/>
        </p:nvSpPr>
        <p:spPr>
          <a:xfrm>
            <a:off x="7538713" y="4283045"/>
            <a:ext cx="1021200" cy="51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 v3</a:t>
            </a:r>
            <a:endParaRPr/>
          </a:p>
        </p:txBody>
      </p:sp>
      <p:sp>
        <p:nvSpPr>
          <p:cNvPr id="662" name="Google Shape;662;p56"/>
          <p:cNvSpPr/>
          <p:nvPr/>
        </p:nvSpPr>
        <p:spPr>
          <a:xfrm>
            <a:off x="2714409" y="4103220"/>
            <a:ext cx="1021200" cy="51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Ratings</a:t>
            </a:r>
            <a:endParaRPr/>
          </a:p>
        </p:txBody>
      </p:sp>
      <p:cxnSp>
        <p:nvCxnSpPr>
          <p:cNvPr id="663" name="Google Shape;663;p56"/>
          <p:cNvCxnSpPr>
            <a:stCxn id="657" idx="3"/>
            <a:endCxn id="658" idx="1"/>
          </p:cNvCxnSpPr>
          <p:nvPr/>
        </p:nvCxnSpPr>
        <p:spPr>
          <a:xfrm>
            <a:off x="2390725" y="2935375"/>
            <a:ext cx="32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Google Shape;664;p56"/>
          <p:cNvCxnSpPr>
            <a:stCxn id="665" idx="3"/>
            <a:endCxn id="659" idx="1"/>
          </p:cNvCxnSpPr>
          <p:nvPr/>
        </p:nvCxnSpPr>
        <p:spPr>
          <a:xfrm>
            <a:off x="6887800" y="2935363"/>
            <a:ext cx="65100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Google Shape;666;p56"/>
          <p:cNvCxnSpPr>
            <a:stCxn id="665" idx="3"/>
            <a:endCxn id="660" idx="1"/>
          </p:cNvCxnSpPr>
          <p:nvPr/>
        </p:nvCxnSpPr>
        <p:spPr>
          <a:xfrm>
            <a:off x="6887800" y="2935363"/>
            <a:ext cx="6510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7" name="Google Shape;667;p56"/>
          <p:cNvCxnSpPr>
            <a:stCxn id="665" idx="3"/>
            <a:endCxn id="661" idx="1"/>
          </p:cNvCxnSpPr>
          <p:nvPr/>
        </p:nvCxnSpPr>
        <p:spPr>
          <a:xfrm>
            <a:off x="6887800" y="2935363"/>
            <a:ext cx="651000" cy="16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8" name="Google Shape;668;p56"/>
          <p:cNvCxnSpPr>
            <a:stCxn id="669" idx="3"/>
            <a:endCxn id="657" idx="1"/>
          </p:cNvCxnSpPr>
          <p:nvPr/>
        </p:nvCxnSpPr>
        <p:spPr>
          <a:xfrm>
            <a:off x="1063800" y="2935375"/>
            <a:ext cx="3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9" name="Google Shape;669;p56"/>
          <p:cNvSpPr txBox="1"/>
          <p:nvPr/>
        </p:nvSpPr>
        <p:spPr>
          <a:xfrm>
            <a:off x="381000" y="2616475"/>
            <a:ext cx="6828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Traffic</a:t>
            </a:r>
            <a:endParaRPr/>
          </a:p>
        </p:txBody>
      </p:sp>
      <p:sp>
        <p:nvSpPr>
          <p:cNvPr id="665" name="Google Shape;665;p56"/>
          <p:cNvSpPr/>
          <p:nvPr/>
        </p:nvSpPr>
        <p:spPr>
          <a:xfrm>
            <a:off x="5866600" y="2679163"/>
            <a:ext cx="1021200" cy="512400"/>
          </a:xfrm>
          <a:prstGeom prst="rect">
            <a:avLst/>
          </a:prstGeom>
          <a:solidFill>
            <a:srgbClr val="466BB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Ingress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70" name="Google Shape;670;p56"/>
          <p:cNvCxnSpPr>
            <a:stCxn id="658" idx="3"/>
            <a:endCxn id="665" idx="1"/>
          </p:cNvCxnSpPr>
          <p:nvPr/>
        </p:nvCxnSpPr>
        <p:spPr>
          <a:xfrm>
            <a:off x="3735596" y="2935375"/>
            <a:ext cx="213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1" name="Google Shape;671;p56"/>
          <p:cNvCxnSpPr>
            <a:stCxn id="665" idx="3"/>
            <a:endCxn id="672" idx="1"/>
          </p:cNvCxnSpPr>
          <p:nvPr/>
        </p:nvCxnSpPr>
        <p:spPr>
          <a:xfrm flipH="1" rot="10800000">
            <a:off x="6887800" y="2404363"/>
            <a:ext cx="651000" cy="5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Istio Logo - Blue Background.svg" id="673" name="Google Shape;67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164" y="1879475"/>
            <a:ext cx="418200" cy="41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tio Logo - Blue Background.svg" id="674" name="Google Shape;67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600" y="1883700"/>
            <a:ext cx="418200" cy="4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56"/>
          <p:cNvSpPr/>
          <p:nvPr/>
        </p:nvSpPr>
        <p:spPr>
          <a:xfrm>
            <a:off x="3427239" y="1876610"/>
            <a:ext cx="607500" cy="418200"/>
          </a:xfrm>
          <a:prstGeom prst="rect">
            <a:avLst/>
          </a:prstGeom>
          <a:solidFill>
            <a:srgbClr val="466BB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CoreDNS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76" name="Google Shape;676;p56"/>
          <p:cNvSpPr/>
          <p:nvPr/>
        </p:nvSpPr>
        <p:spPr>
          <a:xfrm>
            <a:off x="6932720" y="1883710"/>
            <a:ext cx="607500" cy="418200"/>
          </a:xfrm>
          <a:prstGeom prst="rect">
            <a:avLst/>
          </a:prstGeom>
          <a:solidFill>
            <a:srgbClr val="466BB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CoreDNS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72" name="Google Shape;672;p56"/>
          <p:cNvSpPr/>
          <p:nvPr/>
        </p:nvSpPr>
        <p:spPr>
          <a:xfrm>
            <a:off x="7538713" y="2148020"/>
            <a:ext cx="1021200" cy="51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7"/>
          <p:cNvSpPr/>
          <p:nvPr/>
        </p:nvSpPr>
        <p:spPr>
          <a:xfrm>
            <a:off x="6382500" y="1784100"/>
            <a:ext cx="2340600" cy="3179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B</a:t>
            </a:r>
            <a:endParaRPr/>
          </a:p>
        </p:txBody>
      </p:sp>
      <p:sp>
        <p:nvSpPr>
          <p:cNvPr id="682" name="Google Shape;682;p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Demo End State</a:t>
            </a:r>
            <a:endParaRPr/>
          </a:p>
        </p:txBody>
      </p:sp>
      <p:sp>
        <p:nvSpPr>
          <p:cNvPr descr="Istio Logo - Blue Background.svg" id="683" name="Google Shape;683;p57"/>
          <p:cNvSpPr/>
          <p:nvPr/>
        </p:nvSpPr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Istio Logo - Blue Background.svg" id="684" name="Google Shape;68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57"/>
          <p:cNvSpPr/>
          <p:nvPr/>
        </p:nvSpPr>
        <p:spPr>
          <a:xfrm>
            <a:off x="1882925" y="1784100"/>
            <a:ext cx="2689200" cy="3103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</a:t>
            </a:r>
            <a:endParaRPr/>
          </a:p>
        </p:txBody>
      </p:sp>
      <p:sp>
        <p:nvSpPr>
          <p:cNvPr id="686" name="Google Shape;686;p57"/>
          <p:cNvSpPr/>
          <p:nvPr/>
        </p:nvSpPr>
        <p:spPr>
          <a:xfrm>
            <a:off x="1369525" y="2679175"/>
            <a:ext cx="1021200" cy="512400"/>
          </a:xfrm>
          <a:prstGeom prst="rect">
            <a:avLst/>
          </a:prstGeom>
          <a:solidFill>
            <a:srgbClr val="466BB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Ingress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7" name="Google Shape;687;p57"/>
          <p:cNvSpPr/>
          <p:nvPr/>
        </p:nvSpPr>
        <p:spPr>
          <a:xfrm>
            <a:off x="2714396" y="2679175"/>
            <a:ext cx="1021200" cy="51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Page</a:t>
            </a:r>
            <a:endParaRPr/>
          </a:p>
        </p:txBody>
      </p:sp>
      <p:sp>
        <p:nvSpPr>
          <p:cNvPr id="688" name="Google Shape;688;p57"/>
          <p:cNvSpPr/>
          <p:nvPr/>
        </p:nvSpPr>
        <p:spPr>
          <a:xfrm>
            <a:off x="7538713" y="2860032"/>
            <a:ext cx="1021200" cy="51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 v1</a:t>
            </a:r>
            <a:endParaRPr/>
          </a:p>
        </p:txBody>
      </p:sp>
      <p:sp>
        <p:nvSpPr>
          <p:cNvPr id="689" name="Google Shape;689;p57"/>
          <p:cNvSpPr/>
          <p:nvPr/>
        </p:nvSpPr>
        <p:spPr>
          <a:xfrm>
            <a:off x="7538713" y="3572070"/>
            <a:ext cx="1021200" cy="51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 v2</a:t>
            </a:r>
            <a:endParaRPr/>
          </a:p>
        </p:txBody>
      </p:sp>
      <p:sp>
        <p:nvSpPr>
          <p:cNvPr id="690" name="Google Shape;690;p57"/>
          <p:cNvSpPr/>
          <p:nvPr/>
        </p:nvSpPr>
        <p:spPr>
          <a:xfrm>
            <a:off x="7538713" y="4283045"/>
            <a:ext cx="1021200" cy="51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 v3</a:t>
            </a:r>
            <a:endParaRPr/>
          </a:p>
        </p:txBody>
      </p:sp>
      <p:sp>
        <p:nvSpPr>
          <p:cNvPr id="691" name="Google Shape;691;p57"/>
          <p:cNvSpPr/>
          <p:nvPr/>
        </p:nvSpPr>
        <p:spPr>
          <a:xfrm>
            <a:off x="2714409" y="4103220"/>
            <a:ext cx="1021200" cy="51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Ratings</a:t>
            </a:r>
            <a:endParaRPr/>
          </a:p>
        </p:txBody>
      </p:sp>
      <p:cxnSp>
        <p:nvCxnSpPr>
          <p:cNvPr id="692" name="Google Shape;692;p57"/>
          <p:cNvCxnSpPr>
            <a:stCxn id="686" idx="3"/>
            <a:endCxn id="687" idx="1"/>
          </p:cNvCxnSpPr>
          <p:nvPr/>
        </p:nvCxnSpPr>
        <p:spPr>
          <a:xfrm>
            <a:off x="2390725" y="2935375"/>
            <a:ext cx="32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p57"/>
          <p:cNvCxnSpPr>
            <a:stCxn id="694" idx="3"/>
            <a:endCxn id="688" idx="1"/>
          </p:cNvCxnSpPr>
          <p:nvPr/>
        </p:nvCxnSpPr>
        <p:spPr>
          <a:xfrm>
            <a:off x="6887800" y="2935363"/>
            <a:ext cx="65100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5" name="Google Shape;695;p57"/>
          <p:cNvCxnSpPr>
            <a:stCxn id="694" idx="3"/>
            <a:endCxn id="689" idx="1"/>
          </p:cNvCxnSpPr>
          <p:nvPr/>
        </p:nvCxnSpPr>
        <p:spPr>
          <a:xfrm>
            <a:off x="6887800" y="2935363"/>
            <a:ext cx="6510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6" name="Google Shape;696;p57"/>
          <p:cNvCxnSpPr>
            <a:stCxn id="694" idx="3"/>
            <a:endCxn id="690" idx="1"/>
          </p:cNvCxnSpPr>
          <p:nvPr/>
        </p:nvCxnSpPr>
        <p:spPr>
          <a:xfrm>
            <a:off x="6887800" y="2935363"/>
            <a:ext cx="651000" cy="16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7" name="Google Shape;697;p57"/>
          <p:cNvCxnSpPr>
            <a:stCxn id="689" idx="1"/>
            <a:endCxn id="698" idx="3"/>
          </p:cNvCxnSpPr>
          <p:nvPr/>
        </p:nvCxnSpPr>
        <p:spPr>
          <a:xfrm flipH="1">
            <a:off x="5082613" y="3828270"/>
            <a:ext cx="2456100" cy="5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57"/>
          <p:cNvCxnSpPr>
            <a:stCxn id="690" idx="1"/>
            <a:endCxn id="698" idx="3"/>
          </p:cNvCxnSpPr>
          <p:nvPr/>
        </p:nvCxnSpPr>
        <p:spPr>
          <a:xfrm rot="10800000">
            <a:off x="5082613" y="4359545"/>
            <a:ext cx="2456100" cy="1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Google Shape;700;p57"/>
          <p:cNvCxnSpPr>
            <a:stCxn id="701" idx="3"/>
            <a:endCxn id="686" idx="1"/>
          </p:cNvCxnSpPr>
          <p:nvPr/>
        </p:nvCxnSpPr>
        <p:spPr>
          <a:xfrm>
            <a:off x="1063800" y="2935375"/>
            <a:ext cx="3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1" name="Google Shape;701;p57"/>
          <p:cNvSpPr txBox="1"/>
          <p:nvPr/>
        </p:nvSpPr>
        <p:spPr>
          <a:xfrm>
            <a:off x="381000" y="2616475"/>
            <a:ext cx="6828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Traffic</a:t>
            </a:r>
            <a:endParaRPr/>
          </a:p>
        </p:txBody>
      </p:sp>
      <p:sp>
        <p:nvSpPr>
          <p:cNvPr id="694" name="Google Shape;694;p57"/>
          <p:cNvSpPr/>
          <p:nvPr/>
        </p:nvSpPr>
        <p:spPr>
          <a:xfrm>
            <a:off x="5866600" y="2679163"/>
            <a:ext cx="1021200" cy="512400"/>
          </a:xfrm>
          <a:prstGeom prst="rect">
            <a:avLst/>
          </a:prstGeom>
          <a:solidFill>
            <a:srgbClr val="466BB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Ingress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8" name="Google Shape;698;p57"/>
          <p:cNvSpPr/>
          <p:nvPr/>
        </p:nvSpPr>
        <p:spPr>
          <a:xfrm>
            <a:off x="4061395" y="4103213"/>
            <a:ext cx="1021200" cy="512400"/>
          </a:xfrm>
          <a:prstGeom prst="rect">
            <a:avLst/>
          </a:prstGeom>
          <a:solidFill>
            <a:srgbClr val="466BB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Ingress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02" name="Google Shape;702;p57"/>
          <p:cNvCxnSpPr>
            <a:stCxn id="687" idx="3"/>
            <a:endCxn id="694" idx="1"/>
          </p:cNvCxnSpPr>
          <p:nvPr/>
        </p:nvCxnSpPr>
        <p:spPr>
          <a:xfrm>
            <a:off x="3735596" y="2935375"/>
            <a:ext cx="213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3" name="Google Shape;703;p57"/>
          <p:cNvCxnSpPr>
            <a:stCxn id="698" idx="1"/>
            <a:endCxn id="691" idx="3"/>
          </p:cNvCxnSpPr>
          <p:nvPr/>
        </p:nvCxnSpPr>
        <p:spPr>
          <a:xfrm rot="10800000">
            <a:off x="3735595" y="4359413"/>
            <a:ext cx="32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4" name="Google Shape;704;p57"/>
          <p:cNvCxnSpPr>
            <a:stCxn id="694" idx="3"/>
            <a:endCxn id="705" idx="1"/>
          </p:cNvCxnSpPr>
          <p:nvPr/>
        </p:nvCxnSpPr>
        <p:spPr>
          <a:xfrm flipH="1" rot="10800000">
            <a:off x="6887800" y="2404363"/>
            <a:ext cx="651000" cy="5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Istio Logo - Blue Background.svg" id="706" name="Google Shape;70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164" y="1879475"/>
            <a:ext cx="418200" cy="41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tio Logo - Blue Background.svg" id="707" name="Google Shape;70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600" y="1883700"/>
            <a:ext cx="418200" cy="4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57"/>
          <p:cNvSpPr/>
          <p:nvPr/>
        </p:nvSpPr>
        <p:spPr>
          <a:xfrm>
            <a:off x="3427239" y="1876610"/>
            <a:ext cx="607500" cy="418200"/>
          </a:xfrm>
          <a:prstGeom prst="rect">
            <a:avLst/>
          </a:prstGeom>
          <a:solidFill>
            <a:srgbClr val="466BB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CoreDNS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709" name="Google Shape;709;p57"/>
          <p:cNvSpPr/>
          <p:nvPr/>
        </p:nvSpPr>
        <p:spPr>
          <a:xfrm>
            <a:off x="6932720" y="1883710"/>
            <a:ext cx="607500" cy="418200"/>
          </a:xfrm>
          <a:prstGeom prst="rect">
            <a:avLst/>
          </a:prstGeom>
          <a:solidFill>
            <a:srgbClr val="466BB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CoreDNS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705" name="Google Shape;705;p57"/>
          <p:cNvSpPr/>
          <p:nvPr/>
        </p:nvSpPr>
        <p:spPr>
          <a:xfrm>
            <a:off x="7538713" y="2148020"/>
            <a:ext cx="1021200" cy="512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Thanks!</a:t>
            </a:r>
            <a:endParaRPr/>
          </a:p>
        </p:txBody>
      </p:sp>
      <p:sp>
        <p:nvSpPr>
          <p:cNvPr descr="Istio Logo - Blue Background.svg" id="715" name="Google Shape;715;p58"/>
          <p:cNvSpPr/>
          <p:nvPr/>
        </p:nvSpPr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Istio Logo - Blue Background.svg" id="716" name="Google Shape;71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58"/>
          <p:cNvSpPr txBox="1"/>
          <p:nvPr/>
        </p:nvSpPr>
        <p:spPr>
          <a:xfrm>
            <a:off x="471900" y="1762950"/>
            <a:ext cx="83250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Istio: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"/>
              <a:buChar char="●"/>
            </a:pPr>
            <a:r>
              <a:rPr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https://istio.io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"/>
              <a:buChar char="●"/>
            </a:pPr>
            <a:r>
              <a:rPr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https://github.com/istio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"/>
              <a:buChar char="●"/>
            </a:pPr>
            <a:r>
              <a:rPr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@IstioMesh</a:t>
            </a:r>
            <a:r>
              <a:rPr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on Twitter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Coddiwomple (config gen tool):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"/>
              <a:buChar char="●"/>
            </a:pPr>
            <a:r>
              <a:rPr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https://github.com/istio-ecosystem/coddiwomple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Istio CoreDNS plugin: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"/>
              <a:buChar char="●"/>
            </a:pPr>
            <a:r>
              <a:rPr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https://github.com/istio-ecosystem/istio-coredns-plugin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Me: </a:t>
            </a:r>
            <a:r>
              <a:rPr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@ZackButcher</a:t>
            </a:r>
            <a:r>
              <a:rPr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on Twitter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The Problem</a:t>
            </a:r>
            <a:endParaRPr/>
          </a:p>
        </p:txBody>
      </p:sp>
      <p:sp>
        <p:nvSpPr>
          <p:cNvPr descr="Istio Logo - Blue Background.svg" id="146" name="Google Shape;146;p30"/>
          <p:cNvSpPr/>
          <p:nvPr/>
        </p:nvSpPr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Istio Logo - Blue Background.svg" id="147" name="Google Shape;1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0"/>
          <p:cNvSpPr txBox="1"/>
          <p:nvPr/>
        </p:nvSpPr>
        <p:spPr>
          <a:xfrm>
            <a:off x="1451400" y="2220100"/>
            <a:ext cx="6241200" cy="1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IT’s shift to a modern distributed architecture has left enterprises unable to connect, monitor, manage, or secure their services in a consistent way.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The Problem</a:t>
            </a:r>
            <a:endParaRPr/>
          </a:p>
        </p:txBody>
      </p:sp>
      <p:sp>
        <p:nvSpPr>
          <p:cNvPr descr="Istio Logo - Blue Background.svg" id="154" name="Google Shape;154;p31"/>
          <p:cNvSpPr/>
          <p:nvPr/>
        </p:nvSpPr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Istio Logo - Blue Background.svg" id="155" name="Google Shape;1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1"/>
          <p:cNvSpPr txBox="1"/>
          <p:nvPr/>
        </p:nvSpPr>
        <p:spPr>
          <a:xfrm>
            <a:off x="1060200" y="2067701"/>
            <a:ext cx="70236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modern distributed architecture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1"/>
          <p:cNvSpPr txBox="1"/>
          <p:nvPr/>
        </p:nvSpPr>
        <p:spPr>
          <a:xfrm>
            <a:off x="1060200" y="3247776"/>
            <a:ext cx="70236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container based services</a:t>
            </a:r>
            <a:br>
              <a:rPr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deployed into dynamic environments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composed via the network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1"/>
          <p:cNvSpPr/>
          <p:nvPr/>
        </p:nvSpPr>
        <p:spPr>
          <a:xfrm rot="5400000">
            <a:off x="4222200" y="2620325"/>
            <a:ext cx="699600" cy="44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66B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The Problem</a:t>
            </a:r>
            <a:endParaRPr/>
          </a:p>
        </p:txBody>
      </p:sp>
      <p:sp>
        <p:nvSpPr>
          <p:cNvPr descr="Istio Logo - Blue Background.svg" id="164" name="Google Shape;164;p32"/>
          <p:cNvSpPr/>
          <p:nvPr/>
        </p:nvSpPr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Istio Logo - Blue Background.svg"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2"/>
          <p:cNvSpPr txBox="1"/>
          <p:nvPr/>
        </p:nvSpPr>
        <p:spPr>
          <a:xfrm>
            <a:off x="1451400" y="2220100"/>
            <a:ext cx="6241200" cy="1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IT’s shift to a modern distributed architecture has left enterprises unable to </a:t>
            </a:r>
            <a:r>
              <a:rPr b="1"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connect</a:t>
            </a:r>
            <a:r>
              <a:rPr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monitor</a:t>
            </a:r>
            <a:r>
              <a:rPr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manage,</a:t>
            </a:r>
            <a:r>
              <a:rPr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b="1"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secure</a:t>
            </a:r>
            <a:r>
              <a:rPr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their services in a consistent way.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Connect</a:t>
            </a:r>
            <a:endParaRPr/>
          </a:p>
        </p:txBody>
      </p:sp>
      <p:sp>
        <p:nvSpPr>
          <p:cNvPr descr="Istio Logo - Blue Background.svg" id="172" name="Google Shape;172;p33"/>
          <p:cNvSpPr/>
          <p:nvPr/>
        </p:nvSpPr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471900" y="1919075"/>
            <a:ext cx="8276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Get the network out of the application.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Service Discovery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Resiliency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retry, circuit breaking, timeouts, lame ducking, etc.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(Client Side) Load Balancing</a:t>
            </a:r>
            <a:endParaRPr sz="2000"/>
          </a:p>
        </p:txBody>
      </p:sp>
      <p:pic>
        <p:nvPicPr>
          <p:cNvPr descr="Istio Logo - Blue Background.svg" id="174" name="Google Shape;1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Monitor</a:t>
            </a:r>
            <a:endParaRPr/>
          </a:p>
        </p:txBody>
      </p:sp>
      <p:sp>
        <p:nvSpPr>
          <p:cNvPr descr="Istio Logo - Blue Background.svg" id="180" name="Google Shape;180;p34"/>
          <p:cNvSpPr/>
          <p:nvPr/>
        </p:nvSpPr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471900" y="1919075"/>
            <a:ext cx="8276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Understand what’s actually happening in your deployment.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Metrics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Logs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Tracing</a:t>
            </a:r>
            <a:endParaRPr sz="2000"/>
          </a:p>
        </p:txBody>
      </p:sp>
      <p:pic>
        <p:nvPicPr>
          <p:cNvPr descr="Istio Logo - Blue Background.svg"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Manage</a:t>
            </a:r>
            <a:endParaRPr/>
          </a:p>
        </p:txBody>
      </p:sp>
      <p:sp>
        <p:nvSpPr>
          <p:cNvPr descr="Istio Logo - Blue Background.svg" id="188" name="Google Shape;188;p35"/>
          <p:cNvSpPr/>
          <p:nvPr/>
        </p:nvSpPr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471900" y="1919075"/>
            <a:ext cx="8276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Control where and how requests flow, and which requests are allowed.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Fine grained traffic control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L7, not L4!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Route by headers, destination or source ID, etc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Policy on requests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Authn/z, rate limiting, arbitrary policy based on L7 request metadata</a:t>
            </a:r>
            <a:endParaRPr sz="2000"/>
          </a:p>
        </p:txBody>
      </p:sp>
      <p:pic>
        <p:nvPicPr>
          <p:cNvPr descr="Istio Logo - Blue Background.svg"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781150"/>
            <a:ext cx="682850" cy="6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