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rgbClr val="6AA8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FFFF00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90525" y="670275"/>
            <a:ext cx="8222100" cy="1701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햄스터봇과 자동차 운전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‘카트라이더처럼 경주하기’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For </a:t>
            </a:r>
            <a:r>
              <a:rPr lang="en">
                <a:solidFill>
                  <a:srgbClr val="FFFF00"/>
                </a:solidFill>
              </a:rPr>
              <a:t>햄스터 코딩수업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By Sam 서윤석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친구들과 함께 할 수 있는 햄스터 응용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자동차 운전을 이해하고 무엇을 할건지 이해해요 :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900" y="3487450"/>
            <a:ext cx="1609725" cy="111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4900" y="3264900"/>
            <a:ext cx="1708200" cy="1564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/>
          <p:nvPr/>
        </p:nvSpPr>
        <p:spPr>
          <a:xfrm>
            <a:off x="3400175" y="3570075"/>
            <a:ext cx="2108100" cy="116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0000FF"/>
                </a:solidFill>
              </a:rPr>
              <a:t>자동멈춤으로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0000FF"/>
                </a:solidFill>
              </a:rPr>
              <a:t>충돌방지</a:t>
            </a:r>
          </a:p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65" name="Shape 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7525" y="973025"/>
            <a:ext cx="3193403" cy="21394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/>
          <p:nvPr/>
        </p:nvSpPr>
        <p:spPr>
          <a:xfrm>
            <a:off x="4268650" y="1095338"/>
            <a:ext cx="951900" cy="550200"/>
          </a:xfrm>
          <a:prstGeom prst="wedgeRoundRectCallout">
            <a:avLst>
              <a:gd fmla="val -82984" name="adj1"/>
              <a:gd fmla="val 45908" name="adj2"/>
              <a:gd fmla="val 0" name="adj3"/>
            </a:avLst>
          </a:prstGeom>
          <a:solidFill>
            <a:srgbClr val="FFFFFF"/>
          </a:solidFill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빵빵 경적</a:t>
            </a:r>
          </a:p>
        </p:txBody>
      </p:sp>
      <p:sp>
        <p:nvSpPr>
          <p:cNvPr id="67" name="Shape 67"/>
          <p:cNvSpPr/>
          <p:nvPr/>
        </p:nvSpPr>
        <p:spPr>
          <a:xfrm>
            <a:off x="4775200" y="1920238"/>
            <a:ext cx="951900" cy="550200"/>
          </a:xfrm>
          <a:prstGeom prst="wedgeRoundRectCallout">
            <a:avLst>
              <a:gd fmla="val -94566" name="adj1"/>
              <a:gd fmla="val 13988" name="adj2"/>
              <a:gd fmla="val 0" name="adj3"/>
            </a:avLst>
          </a:prstGeom>
          <a:solidFill>
            <a:srgbClr val="FFFFFF"/>
          </a:solidFill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브레이크</a:t>
            </a:r>
          </a:p>
        </p:txBody>
      </p:sp>
      <p:sp>
        <p:nvSpPr>
          <p:cNvPr id="68" name="Shape 68"/>
          <p:cNvSpPr/>
          <p:nvPr/>
        </p:nvSpPr>
        <p:spPr>
          <a:xfrm>
            <a:off x="2953900" y="2414325"/>
            <a:ext cx="951900" cy="550200"/>
          </a:xfrm>
          <a:prstGeom prst="wedgeRoundRectCallout">
            <a:avLst>
              <a:gd fmla="val 74622" name="adj1"/>
              <a:gd fmla="val -29839" name="adj2"/>
              <a:gd fmla="val 0" name="adj3"/>
            </a:avLst>
          </a:prstGeom>
          <a:solidFill>
            <a:srgbClr val="FFFFFF"/>
          </a:solidFill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변속레버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근접센서로 보행자를 보호하고 장애물과 충돌을 피해 보아요  :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31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●"/>
            </a:pPr>
            <a:r>
              <a:rPr lang="en" sz="3200">
                <a:solidFill>
                  <a:srgbClr val="FFFF00"/>
                </a:solidFill>
              </a:rPr>
              <a:t>스크래치가 시작하면 햄스터의 충돌을 방지할 근접센서 값을 정해요.</a:t>
            </a:r>
          </a:p>
          <a:p>
            <a:pPr indent="-431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●"/>
            </a:pPr>
            <a:r>
              <a:rPr lang="en" sz="3200">
                <a:solidFill>
                  <a:srgbClr val="FFFF00"/>
                </a:solidFill>
              </a:rPr>
              <a:t>근접센서 값이 방금 전에 지정한 값보다 크면 햄스터가 뒤로 1초 이동하고 오른쪽 또는 왼쪽으로 0.6초 돌아서 장애물을 회피해요.</a:t>
            </a:r>
          </a:p>
          <a:p>
            <a:pPr indent="-431800" lvl="0" marL="457200" rtl="0">
              <a:lnSpc>
                <a:spcPct val="100000"/>
              </a:lnSpc>
              <a:spcBef>
                <a:spcPts val="0"/>
              </a:spcBef>
              <a:buClr>
                <a:srgbClr val="FFFF00"/>
              </a:buClr>
              <a:buSzPts val="3200"/>
              <a:buChar char="●"/>
            </a:pPr>
            <a:r>
              <a:rPr lang="en" sz="3200">
                <a:solidFill>
                  <a:srgbClr val="FFFF00"/>
                </a:solidFill>
              </a:rPr>
              <a:t>회피하면서 ‘도미솔’ 음으로 알려주고 난 후에는 모든 소리를 끄게 해요.</a:t>
            </a:r>
          </a:p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근접센서로 보행자를 보호하고 장애물과 충돌을 피해 보아요  :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Char char="●"/>
            </a:pPr>
            <a:r>
              <a:rPr lang="en" sz="3600">
                <a:solidFill>
                  <a:srgbClr val="FFFF00"/>
                </a:solidFill>
              </a:rPr>
              <a:t>안전을 할 때는 절대 방심하면 안되요.</a:t>
            </a:r>
          </a:p>
          <a:p>
            <a:pPr indent="-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Char char="●"/>
            </a:pPr>
            <a:r>
              <a:rPr lang="en" sz="3600">
                <a:solidFill>
                  <a:srgbClr val="FFFF00"/>
                </a:solidFill>
              </a:rPr>
              <a:t>횡단보도에 보행자가 있으면 항상 먼저 안전하게 지나가도록 보호해주세요.</a:t>
            </a:r>
          </a:p>
          <a:p>
            <a:pPr indent="-457200" lvl="0" marL="457200" rtl="0">
              <a:lnSpc>
                <a:spcPct val="100000"/>
              </a:lnSpc>
              <a:spcBef>
                <a:spcPts val="0"/>
              </a:spcBef>
              <a:buClr>
                <a:srgbClr val="FFFF00"/>
              </a:buClr>
              <a:buSzPts val="3600"/>
              <a:buChar char="●"/>
            </a:pPr>
            <a:r>
              <a:rPr lang="en" sz="3600">
                <a:solidFill>
                  <a:srgbClr val="FFFF00"/>
                </a:solidFill>
              </a:rPr>
              <a:t>다른 차가 끼어들더라도 싸우지 말고 급한 일이 있나 보다 이해하고 양보해주세요.</a:t>
            </a:r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근접센서로 보행자를 보호하고 장애물과 충돌을 피해 보아요  :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275" y="998625"/>
            <a:ext cx="6189458" cy="401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3463" y="820625"/>
            <a:ext cx="3217086" cy="40180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근접센서로 보행자를 보호하고 장애물과 충돌을 피해 보아요  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11700" y="1152475"/>
            <a:ext cx="8659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FFFF00"/>
                </a:solidFill>
              </a:rPr>
              <a:t>실습과제 : zex_racing_004_task.sb2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FFFF00"/>
                </a:solidFill>
              </a:rPr>
              <a:t>선생님의 설명을 잘 이해했는지 실습과제를 완성해보세요.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FFFF00"/>
                </a:solidFill>
              </a:rPr>
              <a:t>스스로 완성한 것과 zex_racing_004_ans.sb2 를 비교해보세요.</a:t>
            </a:r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실습을 하면서 궁금한 점은 서로 묻고 알려주세요 :</a:t>
            </a:r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