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322" r:id="rId3"/>
    <p:sldId id="343" r:id="rId4"/>
    <p:sldId id="354" r:id="rId5"/>
    <p:sldId id="352" r:id="rId6"/>
    <p:sldId id="345" r:id="rId7"/>
    <p:sldId id="349" r:id="rId8"/>
    <p:sldId id="353" r:id="rId9"/>
    <p:sldId id="350" r:id="rId10"/>
    <p:sldId id="351" r:id="rId11"/>
    <p:sldId id="324" r:id="rId12"/>
    <p:sldId id="358" r:id="rId13"/>
    <p:sldId id="361" r:id="rId14"/>
    <p:sldId id="346" r:id="rId15"/>
    <p:sldId id="359" r:id="rId16"/>
    <p:sldId id="356" r:id="rId17"/>
    <p:sldId id="355" r:id="rId18"/>
    <p:sldId id="360" r:id="rId19"/>
    <p:sldId id="357" r:id="rId20"/>
    <p:sldId id="362" r:id="rId21"/>
    <p:sldId id="363" r:id="rId22"/>
    <p:sldId id="364" r:id="rId23"/>
    <p:sldId id="366" r:id="rId24"/>
    <p:sldId id="367" r:id="rId25"/>
    <p:sldId id="368" r:id="rId26"/>
    <p:sldId id="365" r:id="rId27"/>
    <p:sldId id="373" r:id="rId28"/>
    <p:sldId id="370" r:id="rId29"/>
    <p:sldId id="374" r:id="rId30"/>
    <p:sldId id="369" r:id="rId31"/>
    <p:sldId id="372" r:id="rId32"/>
    <p:sldId id="371" r:id="rId33"/>
    <p:sldId id="395" r:id="rId34"/>
    <p:sldId id="375" r:id="rId35"/>
    <p:sldId id="378" r:id="rId36"/>
    <p:sldId id="379" r:id="rId37"/>
    <p:sldId id="382" r:id="rId38"/>
    <p:sldId id="386" r:id="rId39"/>
    <p:sldId id="385" r:id="rId40"/>
    <p:sldId id="387" r:id="rId41"/>
    <p:sldId id="383" r:id="rId42"/>
    <p:sldId id="388" r:id="rId43"/>
    <p:sldId id="392" r:id="rId44"/>
    <p:sldId id="397" r:id="rId45"/>
    <p:sldId id="398" r:id="rId46"/>
    <p:sldId id="399" r:id="rId47"/>
    <p:sldId id="390" r:id="rId48"/>
    <p:sldId id="402" r:id="rId49"/>
    <p:sldId id="401" r:id="rId50"/>
    <p:sldId id="389" r:id="rId51"/>
    <p:sldId id="391" r:id="rId52"/>
    <p:sldId id="400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393" r:id="rId61"/>
    <p:sldId id="394" r:id="rId62"/>
    <p:sldId id="380" r:id="rId63"/>
    <p:sldId id="377" r:id="rId64"/>
    <p:sldId id="37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2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EC3A-3283-4005-BB33-2E8C6EF55BD9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B71E-D4D5-43BF-B69C-C1EE46811ABB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321-7EF8-40D2-92A8-EB7673B82513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0F8-B043-49FB-8918-8755086EE51C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F3E4-CCBE-4E4A-9074-0D6B26F7B270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373-472F-41C9-B5BE-79779742EB07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E4D1-D98F-49F9-A7FB-4E37B5738CF9}" type="datetime1">
              <a:rPr lang="en-GB" smtClean="0"/>
              <a:t>18/04/2022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DC85-80B7-4950-9A0F-533BE8D41173}" type="datetime1">
              <a:rPr lang="en-GB" smtClean="0"/>
              <a:t>18/04/2022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00-0BC4-41E2-87A2-A105E68596F0}" type="datetime1">
              <a:rPr lang="en-GB" smtClean="0"/>
              <a:t>18/04/2022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2D30-8089-4BC7-BB1B-817173BFBC34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C7A-39CE-40C0-81A2-36E275C7328F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2F96-F25B-4378-ADB0-410044904F12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294718/how-to-create-a-cross-as-a-template-to-check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294718/how-to-create-a-cross-as-a-template-to-check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294718/how-to-create-a-cross-as-a-template-to-check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9306_01/server.102/b14220/consist.htm" TargetMode="External"/><Relationship Id="rId2" Type="http://schemas.openxmlformats.org/officeDocument/2006/relationships/hyperlink" Target="https://oracle-base.com/articles/misc/deadlock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Transactional systems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8: Databases</a:t>
            </a:r>
          </a:p>
        </p:txBody>
      </p:sp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CONSISTENCY</a:t>
              </a:r>
              <a:endParaRPr lang="ro-RO" sz="20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After a transaction completes successfully, the changes it has made to the database persist, even if there are system failures. </a:t>
            </a:r>
          </a:p>
          <a:p>
            <a:endParaRPr lang="en-US" dirty="0"/>
          </a:p>
          <a:p>
            <a:pPr algn="just"/>
            <a:r>
              <a:rPr lang="en-US" dirty="0"/>
              <a:t>Information about the updates performed by the transaction is written to disk and used to reconstruct the database after failure.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	 </a:t>
            </a:r>
            <a:r>
              <a:rPr lang="en-US" i="1" dirty="0">
                <a:sym typeface="Wingdings" panose="05000000000000000000" pitchFamily="2" charset="2"/>
              </a:rPr>
              <a:t>recovery system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/>
                <a:t>DURABILITY</a:t>
              </a:r>
              <a:endParaRPr lang="ro-RO" sz="2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96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states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>
            <a:spLocks noChangeAspect="1"/>
          </p:cNvSpPr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>
            <a:grpSpLocks noChangeAspect="1"/>
          </p:cNvGrpSpPr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>
            <a:spLocks noChangeAspect="1"/>
          </p:cNvSpPr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>
            <a:spLocks noChangeAspect="1"/>
          </p:cNvSpPr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>
            <a:grpSpLocks noChangeAspect="1"/>
          </p:cNvGrpSpPr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>
            <a:spLocks noChangeAspect="1"/>
          </p:cNvSpPr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>
            <a:spLocks noChangeAspect="1"/>
          </p:cNvSpPr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 noChangeAspect="1"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 noChangeAspect="1"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 noChangeAspect="1"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 noChangeAspect="1"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>
            <a:spLocks noChangeAspect="1"/>
          </p:cNvSpPr>
          <p:nvPr/>
        </p:nvSpPr>
        <p:spPr>
          <a:xfrm>
            <a:off x="1403879" y="1703949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LOG file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write old and new value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246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>
            <a:spLocks noChangeAspect="1"/>
          </p:cNvSpPr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>
            <a:grpSpLocks noChangeAspect="1"/>
          </p:cNvGrpSpPr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>
            <a:spLocks noChangeAspect="1"/>
          </p:cNvSpPr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>
            <a:spLocks noChangeAspect="1"/>
          </p:cNvSpPr>
          <p:nvPr/>
        </p:nvSpPr>
        <p:spPr>
          <a:xfrm>
            <a:off x="8866622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>
            <a:spLocks noChangeAspect="1"/>
          </p:cNvSpPr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>
            <a:spLocks noChangeAspect="1"/>
          </p:cNvSpPr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 noChangeAspect="1"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 noChangeAspect="1"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 noChangeAspect="1"/>
            <a:endCxn id="14" idx="1"/>
          </p:cNvCxnSpPr>
          <p:nvPr/>
        </p:nvCxnSpPr>
        <p:spPr>
          <a:xfrm>
            <a:off x="7531940" y="1048874"/>
            <a:ext cx="1334682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 noChangeAspect="1"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>
            <a:spLocks noChangeAspect="1"/>
          </p:cNvSpPr>
          <p:nvPr/>
        </p:nvSpPr>
        <p:spPr>
          <a:xfrm>
            <a:off x="1403879" y="1703949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LOG file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write old and new value</a:t>
            </a:r>
            <a:endParaRPr lang="ro-RO" dirty="0"/>
          </a:p>
        </p:txBody>
      </p:sp>
      <p:sp>
        <p:nvSpPr>
          <p:cNvPr id="30" name="Dreptunghi: colțuri rotunjite 29">
            <a:extLst>
              <a:ext uri="{FF2B5EF4-FFF2-40B4-BE49-F238E27FC236}">
                <a16:creationId xmlns:a16="http://schemas.microsoft.com/office/drawing/2014/main" id="{07C8FD22-ACC7-4B08-8C10-C2C7263A28DF}"/>
              </a:ext>
            </a:extLst>
          </p:cNvPr>
          <p:cNvSpPr>
            <a:spLocks noChangeAspect="1"/>
          </p:cNvSpPr>
          <p:nvPr/>
        </p:nvSpPr>
        <p:spPr>
          <a:xfrm>
            <a:off x="8866622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upare 31">
            <a:extLst>
              <a:ext uri="{FF2B5EF4-FFF2-40B4-BE49-F238E27FC236}">
                <a16:creationId xmlns:a16="http://schemas.microsoft.com/office/drawing/2014/main" id="{0B197561-0058-4DF3-8138-62FB85257B6E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2574260"/>
            <a:ext cx="2487178" cy="1466987"/>
            <a:chOff x="931282" y="1276199"/>
            <a:chExt cx="1236147" cy="784953"/>
          </a:xfrm>
        </p:grpSpPr>
        <p:sp>
          <p:nvSpPr>
            <p:cNvPr id="33" name="Dreptunghi: colțuri rotunjite 32">
              <a:extLst>
                <a:ext uri="{FF2B5EF4-FFF2-40B4-BE49-F238E27FC236}">
                  <a16:creationId xmlns:a16="http://schemas.microsoft.com/office/drawing/2014/main" id="{2DDA19A9-1A39-45AF-9A9A-EFE34FEED3B2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Dreptunghi: colțuri rotunjite 6">
              <a:extLst>
                <a:ext uri="{FF2B5EF4-FFF2-40B4-BE49-F238E27FC236}">
                  <a16:creationId xmlns:a16="http://schemas.microsoft.com/office/drawing/2014/main" id="{CF875621-2D7A-4B6E-B0C7-8AE2A95CA576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terminated</a:t>
              </a:r>
            </a:p>
          </p:txBody>
        </p:sp>
      </p:grpSp>
      <p:cxnSp>
        <p:nvCxnSpPr>
          <p:cNvPr id="3" name="Conector drept cu săgeată 2">
            <a:extLst>
              <a:ext uri="{FF2B5EF4-FFF2-40B4-BE49-F238E27FC236}">
                <a16:creationId xmlns:a16="http://schemas.microsoft.com/office/drawing/2014/main" id="{EA86AF60-7E58-43FD-8C74-F22628AC6E32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3533022" y="3307754"/>
            <a:ext cx="54709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1B987A86-2BEC-433C-88C3-487B87E41137}"/>
              </a:ext>
            </a:extLst>
          </p:cNvPr>
          <p:cNvSpPr txBox="1"/>
          <p:nvPr/>
        </p:nvSpPr>
        <p:spPr>
          <a:xfrm>
            <a:off x="5291877" y="2847412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RECOVERY SYSTEM</a:t>
            </a:r>
            <a:endParaRPr lang="ro-RO" dirty="0"/>
          </a:p>
        </p:txBody>
      </p:sp>
      <p:cxnSp>
        <p:nvCxnSpPr>
          <p:cNvPr id="38" name="Conector drept cu săgeată 37">
            <a:extLst>
              <a:ext uri="{FF2B5EF4-FFF2-40B4-BE49-F238E27FC236}">
                <a16:creationId xmlns:a16="http://schemas.microsoft.com/office/drawing/2014/main" id="{FA5264E3-6B7C-4CD3-9D9C-FD0A78136C45}"/>
              </a:ext>
            </a:extLst>
          </p:cNvPr>
          <p:cNvCxnSpPr>
            <a:cxnSpLocks/>
            <a:stCxn id="25" idx="0"/>
            <a:endCxn id="34" idx="2"/>
          </p:cNvCxnSpPr>
          <p:nvPr/>
        </p:nvCxnSpPr>
        <p:spPr>
          <a:xfrm flipV="1">
            <a:off x="10247561" y="3998282"/>
            <a:ext cx="0" cy="678125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rept cu săgeată 40">
            <a:extLst>
              <a:ext uri="{FF2B5EF4-FFF2-40B4-BE49-F238E27FC236}">
                <a16:creationId xmlns:a16="http://schemas.microsoft.com/office/drawing/2014/main" id="{D930FF16-BFA8-4FAD-AA2F-245743FE3597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10247561" y="1912850"/>
            <a:ext cx="0" cy="661410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tăText 51">
            <a:extLst>
              <a:ext uri="{FF2B5EF4-FFF2-40B4-BE49-F238E27FC236}">
                <a16:creationId xmlns:a16="http://schemas.microsoft.com/office/drawing/2014/main" id="{2A3CD911-E872-4584-BA6A-633F19F61DC7}"/>
              </a:ext>
            </a:extLst>
          </p:cNvPr>
          <p:cNvSpPr txBox="1"/>
          <p:nvPr/>
        </p:nvSpPr>
        <p:spPr>
          <a:xfrm>
            <a:off x="3493988" y="3382774"/>
            <a:ext cx="319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CONSISTENT STATE            FAILURE</a:t>
            </a:r>
            <a:endParaRPr lang="ro-RO" sz="1400" dirty="0"/>
          </a:p>
        </p:txBody>
      </p:sp>
      <p:sp>
        <p:nvSpPr>
          <p:cNvPr id="53" name="CasetăText 52">
            <a:extLst>
              <a:ext uri="{FF2B5EF4-FFF2-40B4-BE49-F238E27FC236}">
                <a16:creationId xmlns:a16="http://schemas.microsoft.com/office/drawing/2014/main" id="{15A3FA22-7C14-4A08-8711-24B241A319F5}"/>
              </a:ext>
            </a:extLst>
          </p:cNvPr>
          <p:cNvSpPr txBox="1"/>
          <p:nvPr/>
        </p:nvSpPr>
        <p:spPr>
          <a:xfrm>
            <a:off x="6807585" y="3385155"/>
            <a:ext cx="2023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CONSISTENT STATE</a:t>
            </a:r>
            <a:endParaRPr lang="ro-RO" sz="1400" dirty="0"/>
          </a:p>
        </p:txBody>
      </p: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2456C67-E122-4AD1-A577-E3D8330D3842}"/>
              </a:ext>
            </a:extLst>
          </p:cNvPr>
          <p:cNvCxnSpPr/>
          <p:nvPr/>
        </p:nvCxnSpPr>
        <p:spPr>
          <a:xfrm>
            <a:off x="5613414" y="3307753"/>
            <a:ext cx="1194171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/>
          <p:nvPr/>
        </p:nvSpPr>
        <p:spPr>
          <a:xfrm>
            <a:off x="5503785" y="150240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statement executed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89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/>
          <p:nvPr/>
        </p:nvSpPr>
        <p:spPr>
          <a:xfrm>
            <a:off x="5503785" y="150240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statement executed</a:t>
            </a:r>
            <a:endParaRPr lang="ro-RO" dirty="0"/>
          </a:p>
        </p:txBody>
      </p:sp>
      <p:cxnSp>
        <p:nvCxnSpPr>
          <p:cNvPr id="3" name="Conector: cotit 2">
            <a:extLst>
              <a:ext uri="{FF2B5EF4-FFF2-40B4-BE49-F238E27FC236}">
                <a16:creationId xmlns:a16="http://schemas.microsoft.com/office/drawing/2014/main" id="{68D2284F-8170-4BCA-AD31-1F63F958460D}"/>
              </a:ext>
            </a:extLst>
          </p:cNvPr>
          <p:cNvCxnSpPr>
            <a:stCxn id="43" idx="6"/>
            <a:endCxn id="16" idx="2"/>
          </p:cNvCxnSpPr>
          <p:nvPr/>
        </p:nvCxnSpPr>
        <p:spPr>
          <a:xfrm flipV="1">
            <a:off x="8362395" y="1912850"/>
            <a:ext cx="1838909" cy="20807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setăText 26">
            <a:extLst>
              <a:ext uri="{FF2B5EF4-FFF2-40B4-BE49-F238E27FC236}">
                <a16:creationId xmlns:a16="http://schemas.microsoft.com/office/drawing/2014/main" id="{2104086E-22B3-4978-B642-60B516AFBFA1}"/>
              </a:ext>
            </a:extLst>
          </p:cNvPr>
          <p:cNvSpPr txBox="1"/>
          <p:nvPr/>
        </p:nvSpPr>
        <p:spPr>
          <a:xfrm>
            <a:off x="8523473" y="2280212"/>
            <a:ext cx="2723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</a:t>
            </a:r>
            <a:r>
              <a:rPr lang="en-US" dirty="0">
                <a:sym typeface="Wingdings" panose="05000000000000000000" pitchFamily="2" charset="2"/>
              </a:rPr>
              <a:t> hardware failure 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System restart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recover updates  Log</a:t>
            </a:r>
          </a:p>
          <a:p>
            <a:r>
              <a:rPr lang="en-US" dirty="0">
                <a:sym typeface="Wingdings" panose="05000000000000000000" pitchFamily="2" charset="2"/>
              </a:rPr>
              <a:t>DURABILITY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5536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/>
          <p:nvPr/>
        </p:nvSpPr>
        <p:spPr>
          <a:xfrm>
            <a:off x="9231206" y="1559785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Successful completion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441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DD4988-341C-4EAA-A365-172410E18BC2}"/>
              </a:ext>
            </a:extLst>
          </p:cNvPr>
          <p:cNvSpPr/>
          <p:nvPr/>
        </p:nvSpPr>
        <p:spPr>
          <a:xfrm>
            <a:off x="5425196" y="363477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execution cannot proceed</a:t>
            </a:r>
          </a:p>
        </p:txBody>
      </p:sp>
    </p:spTree>
    <p:extLst>
      <p:ext uri="{BB962C8B-B14F-4D97-AF65-F5344CB8AC3E}">
        <p14:creationId xmlns:p14="http://schemas.microsoft.com/office/powerpoint/2010/main" val="428354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DD4988-341C-4EAA-A365-172410E18BC2}"/>
              </a:ext>
            </a:extLst>
          </p:cNvPr>
          <p:cNvSpPr/>
          <p:nvPr/>
        </p:nvSpPr>
        <p:spPr>
          <a:xfrm>
            <a:off x="5425196" y="363477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execution cannot proceed</a:t>
            </a:r>
          </a:p>
        </p:txBody>
      </p:sp>
      <p:cxnSp>
        <p:nvCxnSpPr>
          <p:cNvPr id="30" name="Conector: cotit 29">
            <a:extLst>
              <a:ext uri="{FF2B5EF4-FFF2-40B4-BE49-F238E27FC236}">
                <a16:creationId xmlns:a16="http://schemas.microsoft.com/office/drawing/2014/main" id="{1E68237E-BA3F-4837-BCD3-332955842A0C}"/>
              </a:ext>
            </a:extLst>
          </p:cNvPr>
          <p:cNvCxnSpPr>
            <a:cxnSpLocks/>
            <a:stCxn id="28" idx="6"/>
            <a:endCxn id="22" idx="0"/>
          </p:cNvCxnSpPr>
          <p:nvPr/>
        </p:nvCxnSpPr>
        <p:spPr>
          <a:xfrm>
            <a:off x="8283806" y="4253299"/>
            <a:ext cx="1826405" cy="24966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CasetăText 31">
            <a:extLst>
              <a:ext uri="{FF2B5EF4-FFF2-40B4-BE49-F238E27FC236}">
                <a16:creationId xmlns:a16="http://schemas.microsoft.com/office/drawing/2014/main" id="{0675EDEB-E662-4D99-B52B-D500F02D1033}"/>
              </a:ext>
            </a:extLst>
          </p:cNvPr>
          <p:cNvSpPr txBox="1"/>
          <p:nvPr/>
        </p:nvSpPr>
        <p:spPr>
          <a:xfrm>
            <a:off x="8232160" y="3541759"/>
            <a:ext cx="365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failure  recover initial state  LOG</a:t>
            </a:r>
          </a:p>
          <a:p>
            <a:r>
              <a:rPr lang="en-US" dirty="0">
                <a:sym typeface="Wingdings" panose="05000000000000000000" pitchFamily="2" charset="2"/>
              </a:rPr>
              <a:t>CONSISTENCY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648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DD4988-341C-4EAA-A365-172410E18BC2}"/>
              </a:ext>
            </a:extLst>
          </p:cNvPr>
          <p:cNvSpPr/>
          <p:nvPr/>
        </p:nvSpPr>
        <p:spPr>
          <a:xfrm>
            <a:off x="8035231" y="3653574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Rollbacked, initial stat resolved</a:t>
            </a:r>
          </a:p>
        </p:txBody>
      </p:sp>
    </p:spTree>
    <p:extLst>
      <p:ext uri="{BB962C8B-B14F-4D97-AF65-F5344CB8AC3E}">
        <p14:creationId xmlns:p14="http://schemas.microsoft.com/office/powerpoint/2010/main" val="233967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systems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85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94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96C1B5-A04A-492A-961E-76AF95CD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5C8A911-0CAB-4AAF-9240-2BF58B9B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response time: time for a transaction to be completed.</a:t>
            </a:r>
          </a:p>
          <a:p>
            <a:endParaRPr lang="en-US" dirty="0"/>
          </a:p>
          <a:p>
            <a:r>
              <a:rPr lang="en-US" dirty="0"/>
              <a:t>Improved workload/resource utilization.</a:t>
            </a:r>
          </a:p>
          <a:p>
            <a:endParaRPr lang="en-US" dirty="0"/>
          </a:p>
          <a:p>
            <a:r>
              <a:rPr lang="en-US" dirty="0"/>
              <a:t>ISOLATION may be violated </a:t>
            </a:r>
            <a:r>
              <a:rPr lang="en-US" dirty="0">
                <a:sym typeface="Wingdings" panose="05000000000000000000" pitchFamily="2" charset="2"/>
              </a:rPr>
              <a:t> as a result database may be found in an inconsistent state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Concurrency control</a:t>
            </a:r>
            <a:endParaRPr lang="en-US" i="1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5EFD9EE-28D9-4888-BB98-0E4A6B30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0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642FAE-F78D-46B4-9FCA-72B10D0F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 - </a:t>
            </a:r>
            <a:r>
              <a:rPr lang="en-US" i="1" dirty="0"/>
              <a:t>conflicts</a:t>
            </a:r>
            <a:endParaRPr lang="ro-RO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1A2DC7B-AC0E-45BD-A628-322F2380D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Serial execution preserves consistency, assuming that transactions preserve consistency.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finished  or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finished</a:t>
                </a:r>
              </a:p>
              <a:p>
                <a:pPr marL="457200" lvl="1" indent="0">
                  <a:buNone/>
                </a:pPr>
                <a:r>
                  <a:rPr lang="en-US" dirty="0"/>
                  <a:t>single threaded transactions</a:t>
                </a:r>
              </a:p>
              <a:p>
                <a:endParaRPr lang="en-US" dirty="0"/>
              </a:p>
              <a:p>
                <a:r>
                  <a:rPr lang="en-US" dirty="0"/>
                  <a:t>Instructions I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J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conflict </a:t>
                </a:r>
                <a:r>
                  <a:rPr lang="en-US" dirty="0">
                    <a:sym typeface="Wingdings" panose="05000000000000000000" pitchFamily="2" charset="2"/>
                  </a:rPr>
                  <a:t> there exists a </a:t>
                </a:r>
                <a:r>
                  <a:rPr lang="en-US" i="1" dirty="0">
                    <a:sym typeface="Wingdings" panose="05000000000000000000" pitchFamily="2" charset="2"/>
                  </a:rPr>
                  <a:t>data</a:t>
                </a:r>
                <a:r>
                  <a:rPr lang="en-US" dirty="0">
                    <a:sym typeface="Wingdings" panose="05000000000000000000" pitchFamily="2" charset="2"/>
                  </a:rPr>
                  <a:t> accessed by both I and J</a:t>
                </a:r>
                <a:r>
                  <a:rPr lang="en-US" dirty="0"/>
                  <a:t>, and at least one of I an J write </a:t>
                </a:r>
                <a:r>
                  <a:rPr lang="en-US" i="1" dirty="0"/>
                  <a:t>data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1. I = read(data)  	J = read(data)		I and J don’t conflict.</a:t>
                </a:r>
              </a:p>
              <a:p>
                <a:pPr marL="0" indent="0">
                  <a:buNone/>
                </a:pPr>
                <a:r>
                  <a:rPr lang="en-US" dirty="0"/>
                  <a:t>	2. l = read(data)  	J = write(data)		conflict</a:t>
                </a:r>
              </a:p>
              <a:p>
                <a:pPr marL="0" indent="0">
                  <a:buNone/>
                </a:pPr>
                <a:r>
                  <a:rPr lang="en-US" dirty="0"/>
                  <a:t>	3. I = write(data) 	J = read(data)		conflict</a:t>
                </a:r>
              </a:p>
              <a:p>
                <a:pPr marL="0" indent="0">
                  <a:buNone/>
                </a:pPr>
                <a:r>
                  <a:rPr lang="en-US" dirty="0"/>
                  <a:t>	4. I = write(data) 	J = write(data)		conflict</a:t>
                </a: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1A2DC7B-AC0E-45BD-A628-322F2380D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B134F5E-2083-4DC1-8E44-AF95DD76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5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0FACF2-E223-43F7-9259-D29493B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 -- Schedules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47CD05-D026-4861-B064-87C0844D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Schedules: sequences of instructions that specify the chronological order in which instructions of concurrent transactions are executed</a:t>
            </a:r>
          </a:p>
          <a:p>
            <a:pPr lvl="1"/>
            <a:r>
              <a:rPr lang="en-US" dirty="0"/>
              <a:t>A schedule for a set of transactions must consist of all instructions of those transactions.</a:t>
            </a:r>
          </a:p>
          <a:p>
            <a:pPr lvl="1"/>
            <a:r>
              <a:rPr lang="en-US" dirty="0"/>
              <a:t>A schedule must preserve the order in which the instructions appear in each individual transaction.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transaction that successfully completes its execution will have a commit instructions as the last statement</a:t>
            </a:r>
          </a:p>
          <a:p>
            <a:pPr lvl="2"/>
            <a:r>
              <a:rPr lang="en-US" dirty="0"/>
              <a:t>By default transaction assumed to execute commit instruction as its last step.</a:t>
            </a:r>
          </a:p>
          <a:p>
            <a:pPr lvl="1"/>
            <a:r>
              <a:rPr lang="en-US" dirty="0"/>
              <a:t>A transaction that fails to successfully complete its execution will have an abort instruction as the last statement.</a:t>
            </a:r>
          </a:p>
          <a:p>
            <a:pPr lvl="1"/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7C97B1F-C75C-4BA0-8FFA-21083C3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70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S1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Serial execution.</a:t>
            </a:r>
          </a:p>
          <a:p>
            <a:r>
              <a:rPr lang="en-US" dirty="0"/>
              <a:t>No conflicts.</a:t>
            </a:r>
          </a:p>
          <a:p>
            <a:r>
              <a:rPr lang="en-US" dirty="0"/>
              <a:t>DB in 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7640673"/>
              </p:ext>
            </p:extLst>
          </p:nvPr>
        </p:nvGraphicFramePr>
        <p:xfrm>
          <a:off x="6172202" y="1219536"/>
          <a:ext cx="5181600" cy="4794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8542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8840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239782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293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S2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 serial execution.</a:t>
            </a:r>
          </a:p>
          <a:p>
            <a:r>
              <a:rPr lang="en-US" dirty="0"/>
              <a:t>Equivalent to Schedule S1.</a:t>
            </a:r>
          </a:p>
          <a:p>
            <a:r>
              <a:rPr lang="en-US" dirty="0"/>
              <a:t>DB in 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0036932"/>
              </p:ext>
            </p:extLst>
          </p:nvPr>
        </p:nvGraphicFramePr>
        <p:xfrm>
          <a:off x="6172202" y="1219537"/>
          <a:ext cx="5181600" cy="509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8576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80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(possibly concurrent) schedule is serializable if it is equivalent to a serial schedule.  Different forms of schedule equivalence:</a:t>
            </a:r>
          </a:p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1828800" lvl="4" indent="0">
              <a:buNone/>
            </a:pPr>
            <a:endParaRPr lang="en-US" sz="2000" dirty="0"/>
          </a:p>
          <a:p>
            <a:pPr marL="1828800" lvl="4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09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(possibly concurrent) schedule is serializable if it is equivalent to a serial schedule.  Different forms of schedule equivalence:</a:t>
            </a:r>
          </a:p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1828800" lvl="4" indent="0">
              <a:buNone/>
            </a:pPr>
            <a:r>
              <a:rPr lang="en-US" sz="2000" dirty="0"/>
              <a:t>If a schedule S can be transformed into a schedule S’ by a series of swaps of non-conflicting instructions, we say that S and S’ are conflict equivalent.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95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S2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 serial execution.</a:t>
            </a:r>
          </a:p>
          <a:p>
            <a:r>
              <a:rPr lang="en-US" dirty="0"/>
              <a:t>Equivalent to Schedule S1.</a:t>
            </a:r>
          </a:p>
          <a:p>
            <a:r>
              <a:rPr lang="en-US" dirty="0"/>
              <a:t>DB in 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2841069"/>
              </p:ext>
            </p:extLst>
          </p:nvPr>
        </p:nvGraphicFramePr>
        <p:xfrm>
          <a:off x="6172202" y="1219537"/>
          <a:ext cx="5181600" cy="509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8538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64499A23-8088-4AEC-8CC4-2F511354062B}"/>
              </a:ext>
            </a:extLst>
          </p:cNvPr>
          <p:cNvCxnSpPr>
            <a:cxnSpLocks/>
          </p:cNvCxnSpPr>
          <p:nvPr/>
        </p:nvCxnSpPr>
        <p:spPr>
          <a:xfrm>
            <a:off x="3332823" y="4403324"/>
            <a:ext cx="2921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conflict, no data item is updated by both blocks, by swapping the two blocks we obtain S1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/>
          <p:nvPr/>
        </p:nvCxnSpPr>
        <p:spPr>
          <a:xfrm flipV="1">
            <a:off x="3332823" y="3693111"/>
            <a:ext cx="6548024" cy="1118586"/>
          </a:xfrm>
          <a:prstGeom prst="bentConnector3">
            <a:avLst>
              <a:gd name="adj1" fmla="val 1000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80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S3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 serial execution.</a:t>
            </a:r>
          </a:p>
          <a:p>
            <a:r>
              <a:rPr lang="en-US" dirty="0"/>
              <a:t>Not equivalent to Schedule S1.</a:t>
            </a:r>
          </a:p>
          <a:p>
            <a:r>
              <a:rPr lang="en-US" dirty="0"/>
              <a:t>DB in inconsistent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!=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217539"/>
              </p:ext>
            </p:extLst>
          </p:nvPr>
        </p:nvGraphicFramePr>
        <p:xfrm>
          <a:off x="6172202" y="1219537"/>
          <a:ext cx="5181600" cy="498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65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64499A23-8088-4AEC-8CC4-2F511354062B}"/>
              </a:ext>
            </a:extLst>
          </p:cNvPr>
          <p:cNvCxnSpPr>
            <a:cxnSpLocks/>
          </p:cNvCxnSpPr>
          <p:nvPr/>
        </p:nvCxnSpPr>
        <p:spPr>
          <a:xfrm>
            <a:off x="3332823" y="4403324"/>
            <a:ext cx="2921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conflict, A is updated by both blocks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/>
          <p:nvPr/>
        </p:nvCxnSpPr>
        <p:spPr>
          <a:xfrm flipV="1">
            <a:off x="3332823" y="3693111"/>
            <a:ext cx="6548024" cy="1118586"/>
          </a:xfrm>
          <a:prstGeom prst="bentConnector3">
            <a:avLst>
              <a:gd name="adj1" fmla="val 1000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2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Set of operations on the database, set of statements: </a:t>
            </a:r>
          </a:p>
          <a:p>
            <a:pPr lvl="1" algn="just"/>
            <a:r>
              <a:rPr lang="en-US" dirty="0"/>
              <a:t>insert, update, delete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Delimited by statements or function calls of type:</a:t>
            </a:r>
          </a:p>
          <a:p>
            <a:pPr lvl="1" algn="just"/>
            <a:r>
              <a:rPr lang="en-US" dirty="0"/>
              <a:t>begin transaction </a:t>
            </a:r>
          </a:p>
          <a:p>
            <a:pPr lvl="1" algn="just"/>
            <a:r>
              <a:rPr lang="en-US" dirty="0"/>
              <a:t>end transaction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All operations are finalized with success, or none is saved in the db.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transactional system must </a:t>
            </a:r>
          </a:p>
          <a:p>
            <a:pPr lvl="1" algn="just"/>
            <a:r>
              <a:rPr lang="en-US" dirty="0"/>
              <a:t>manage concurrent transactions.</a:t>
            </a:r>
          </a:p>
          <a:p>
            <a:pPr lvl="1" algn="just"/>
            <a:r>
              <a:rPr lang="en-US" dirty="0"/>
              <a:t>ensure consistent data in case of failure.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9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pPr marL="1828800" lvl="4" indent="0">
              <a:buNone/>
            </a:pPr>
            <a:r>
              <a:rPr lang="en-US" dirty="0"/>
              <a:t>Let S and S’ be 2 schedules with the same set of transactions.  S and S’ are view equivalent if the following 3 conditions are met, for each data item Q:</a:t>
            </a:r>
          </a:p>
          <a:p>
            <a:pPr lvl="4"/>
            <a:r>
              <a:rPr lang="en-US" dirty="0"/>
              <a:t>If in schedule S, transaction </a:t>
            </a:r>
            <a:r>
              <a:rPr lang="en-US" dirty="0" err="1"/>
              <a:t>Ti</a:t>
            </a:r>
            <a:r>
              <a:rPr lang="en-US" dirty="0"/>
              <a:t> reads the </a:t>
            </a:r>
            <a:r>
              <a:rPr lang="en-US" b="1" dirty="0">
                <a:solidFill>
                  <a:srgbClr val="FF0000"/>
                </a:solidFill>
              </a:rPr>
              <a:t>initial value of Q</a:t>
            </a:r>
            <a:r>
              <a:rPr lang="en-US" dirty="0"/>
              <a:t>, then in</a:t>
            </a:r>
            <a:br>
              <a:rPr lang="en-US" dirty="0"/>
            </a:br>
            <a:r>
              <a:rPr lang="en-US" dirty="0"/>
              <a:t> schedule S’ also transaction </a:t>
            </a:r>
            <a:r>
              <a:rPr lang="en-US" dirty="0" err="1"/>
              <a:t>Ti</a:t>
            </a:r>
            <a:r>
              <a:rPr lang="en-US" dirty="0"/>
              <a:t>  must read the initial value of Q.</a:t>
            </a:r>
          </a:p>
          <a:p>
            <a:pPr lvl="4"/>
            <a:r>
              <a:rPr lang="en-US" dirty="0"/>
              <a:t>If in schedule S transaction </a:t>
            </a:r>
            <a:r>
              <a:rPr lang="en-US" dirty="0" err="1"/>
              <a:t>Ti</a:t>
            </a:r>
            <a:r>
              <a:rPr lang="en-US" dirty="0"/>
              <a:t> executes read(Q), and that value was  produced by transaction </a:t>
            </a:r>
            <a:r>
              <a:rPr lang="en-US" dirty="0" err="1"/>
              <a:t>Tj</a:t>
            </a:r>
            <a:r>
              <a:rPr lang="en-US" dirty="0"/>
              <a:t>  (if any), then in schedule S’ also transaction </a:t>
            </a:r>
            <a:r>
              <a:rPr lang="en-US" dirty="0" err="1">
                <a:solidFill>
                  <a:srgbClr val="FF0000"/>
                </a:solidFill>
              </a:rPr>
              <a:t>Ti</a:t>
            </a:r>
            <a:r>
              <a:rPr lang="en-US" dirty="0">
                <a:solidFill>
                  <a:srgbClr val="FF0000"/>
                </a:solidFill>
              </a:rPr>
              <a:t> must read the value of Q that was produced by the same write(Q) operation of transaction </a:t>
            </a:r>
            <a:r>
              <a:rPr lang="en-US" dirty="0" err="1">
                <a:solidFill>
                  <a:srgbClr val="FF0000"/>
                </a:solidFill>
              </a:rPr>
              <a:t>Tj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.</a:t>
            </a:r>
          </a:p>
          <a:p>
            <a:pPr lvl="4"/>
            <a:r>
              <a:rPr lang="en-US" dirty="0"/>
              <a:t>The transaction (if any) that performs the </a:t>
            </a:r>
            <a:r>
              <a:rPr lang="en-US" b="1" dirty="0">
                <a:solidFill>
                  <a:srgbClr val="FF0000"/>
                </a:solidFill>
              </a:rPr>
              <a:t>final write(Q) </a:t>
            </a:r>
            <a:r>
              <a:rPr lang="en-US" dirty="0"/>
              <a:t>operation in schedule S must also perform the final write(Q) operation in schedule S’.</a:t>
            </a:r>
          </a:p>
          <a:p>
            <a:pPr marL="1828800" lvl="4" indent="0">
              <a:buNone/>
            </a:pPr>
            <a:r>
              <a:rPr lang="en-US" dirty="0"/>
              <a:t>View equivalence is based purely on reads and writes alone.</a:t>
            </a:r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221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Test serializability :</a:t>
            </a:r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pPr marL="0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 The problem of checking if a schedule is view serializable falls in the class of NP-complete problems. Thus, existence of an efficient algorithm is extremely unlikely.</a:t>
            </a:r>
          </a:p>
          <a:p>
            <a:pPr marL="1371600" lvl="3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 Practical algorithms that just check some sufficient conditions for view serializability can still be used.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441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Test serializability:</a:t>
            </a:r>
          </a:p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0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Consider some schedule of a set of transactions T1, T2, ..., Tn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Precedence graph — a direct graph where the vertices are the transactions (names).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We draw an arc from </a:t>
            </a:r>
            <a:r>
              <a:rPr lang="en-US" dirty="0" err="1"/>
              <a:t>Ti</a:t>
            </a:r>
            <a:r>
              <a:rPr lang="en-US" dirty="0"/>
              <a:t> to </a:t>
            </a:r>
            <a:r>
              <a:rPr lang="en-US" dirty="0" err="1"/>
              <a:t>Tj</a:t>
            </a:r>
            <a:r>
              <a:rPr lang="en-US" dirty="0"/>
              <a:t> if the second transaction conflict, and </a:t>
            </a:r>
            <a:r>
              <a:rPr lang="en-US" dirty="0" err="1"/>
              <a:t>Ti</a:t>
            </a:r>
            <a:r>
              <a:rPr lang="en-US" dirty="0"/>
              <a:t> accessed the data item on which the conflict arose earlier.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We may label the arc by the item that was accessed.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A schedule is CS if and only if its precedence graph is acyclic.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If precedence graph is acyclic, the serializability order can be obtained by a </a:t>
            </a:r>
            <a:r>
              <a:rPr lang="en-US" b="1" dirty="0"/>
              <a:t>topological sorting</a:t>
            </a:r>
            <a:r>
              <a:rPr lang="en-US" dirty="0"/>
              <a:t> of  the graph.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16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2" y="1219537"/>
          <a:ext cx="5181600" cy="498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65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T1: 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T2: 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T1: 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T3: 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64499A23-8088-4AEC-8CC4-2F511354062B}"/>
              </a:ext>
            </a:extLst>
          </p:cNvPr>
          <p:cNvCxnSpPr>
            <a:cxnSpLocks/>
          </p:cNvCxnSpPr>
          <p:nvPr/>
        </p:nvCxnSpPr>
        <p:spPr>
          <a:xfrm>
            <a:off x="5370990" y="4403324"/>
            <a:ext cx="883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2876365" y="4200872"/>
            <a:ext cx="2494625" cy="8793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conflict, A is updated by both blocks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5370990" y="3240352"/>
            <a:ext cx="3392012" cy="1597978"/>
          </a:xfrm>
          <a:prstGeom prst="bentConnector3">
            <a:avLst>
              <a:gd name="adj1" fmla="val 821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32685D6-B242-4358-901F-5C4D1AD6F151}"/>
              </a:ext>
            </a:extLst>
          </p:cNvPr>
          <p:cNvSpPr/>
          <p:nvPr/>
        </p:nvSpPr>
        <p:spPr>
          <a:xfrm>
            <a:off x="976544" y="1793289"/>
            <a:ext cx="559294" cy="58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T1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99B296-3A84-423F-8E84-490C9A25E5E9}"/>
              </a:ext>
            </a:extLst>
          </p:cNvPr>
          <p:cNvSpPr/>
          <p:nvPr/>
        </p:nvSpPr>
        <p:spPr>
          <a:xfrm>
            <a:off x="2596718" y="1793289"/>
            <a:ext cx="559294" cy="58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T2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ADDB41-A608-4640-AA3D-BF1B80821125}"/>
              </a:ext>
            </a:extLst>
          </p:cNvPr>
          <p:cNvSpPr/>
          <p:nvPr/>
        </p:nvSpPr>
        <p:spPr>
          <a:xfrm>
            <a:off x="1865048" y="3240352"/>
            <a:ext cx="559294" cy="58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T3</a:t>
            </a:r>
            <a:endParaRPr lang="ro-RO" sz="1600" dirty="0">
              <a:solidFill>
                <a:schemeClr val="tx1"/>
              </a:solidFill>
            </a:endParaRPr>
          </a:p>
        </p:txBody>
      </p: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5986CDF4-D275-47B9-8DF3-32E4399C9DD5}"/>
              </a:ext>
            </a:extLst>
          </p:cNvPr>
          <p:cNvCxnSpPr>
            <a:cxnSpLocks/>
            <a:stCxn id="25" idx="1"/>
            <a:endCxn id="4" idx="7"/>
          </p:cNvCxnSpPr>
          <p:nvPr/>
        </p:nvCxnSpPr>
        <p:spPr>
          <a:xfrm flipH="1">
            <a:off x="1453931" y="1879096"/>
            <a:ext cx="122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A60837F0-76A3-4D20-B76A-40891AD3687C}"/>
              </a:ext>
            </a:extLst>
          </p:cNvPr>
          <p:cNvCxnSpPr>
            <a:stCxn id="4" idx="4"/>
            <a:endCxn id="26" idx="1"/>
          </p:cNvCxnSpPr>
          <p:nvPr/>
        </p:nvCxnSpPr>
        <p:spPr>
          <a:xfrm>
            <a:off x="1256191" y="2379215"/>
            <a:ext cx="690764" cy="94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4C4F353E-07C8-4C0E-BB63-6B6956054DCA}"/>
              </a:ext>
            </a:extLst>
          </p:cNvPr>
          <p:cNvCxnSpPr>
            <a:stCxn id="4" idx="5"/>
            <a:endCxn id="25" idx="3"/>
          </p:cNvCxnSpPr>
          <p:nvPr/>
        </p:nvCxnSpPr>
        <p:spPr>
          <a:xfrm>
            <a:off x="1453931" y="2293408"/>
            <a:ext cx="122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tăText 2">
            <a:extLst>
              <a:ext uri="{FF2B5EF4-FFF2-40B4-BE49-F238E27FC236}">
                <a16:creationId xmlns:a16="http://schemas.microsoft.com/office/drawing/2014/main" id="{B146A043-B096-4E18-99F9-6214BD693804}"/>
              </a:ext>
            </a:extLst>
          </p:cNvPr>
          <p:cNvSpPr txBox="1"/>
          <p:nvPr/>
        </p:nvSpPr>
        <p:spPr>
          <a:xfrm>
            <a:off x="1973912" y="1696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7F5CC2DA-5667-4A9B-9ECE-C65D9304557A}"/>
              </a:ext>
            </a:extLst>
          </p:cNvPr>
          <p:cNvSpPr txBox="1"/>
          <p:nvPr/>
        </p:nvSpPr>
        <p:spPr>
          <a:xfrm>
            <a:off x="1985837" y="2098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C5A95DEE-EE39-4804-B1EA-03068A8A6A2B}"/>
              </a:ext>
            </a:extLst>
          </p:cNvPr>
          <p:cNvSpPr txBox="1"/>
          <p:nvPr/>
        </p:nvSpPr>
        <p:spPr>
          <a:xfrm>
            <a:off x="1535838" y="28260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3214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56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7BD424-9649-4E3D-ACCC-E01E7276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63D96BB-ABD0-40EF-8211-FFBF3D7F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Isolation:</a:t>
            </a:r>
            <a:r>
              <a:rPr lang="en-US" dirty="0"/>
              <a:t> execute a transaction </a:t>
            </a:r>
            <a:r>
              <a:rPr lang="en-US" b="1" i="1" dirty="0"/>
              <a:t>as if </a:t>
            </a:r>
            <a:r>
              <a:rPr lang="en-US" dirty="0"/>
              <a:t>there are no other concurrent transactions running simultaneously. </a:t>
            </a:r>
          </a:p>
          <a:p>
            <a:endParaRPr lang="en-US" dirty="0"/>
          </a:p>
          <a:p>
            <a:pPr lvl="1"/>
            <a:r>
              <a:rPr lang="en-US" dirty="0"/>
              <a:t>Prevent read or write of incorrect, temporary, aborted data processed by concurrent transactions</a:t>
            </a:r>
          </a:p>
          <a:p>
            <a:pPr lvl="1"/>
            <a:endParaRPr lang="en-US" dirty="0"/>
          </a:p>
          <a:p>
            <a:r>
              <a:rPr lang="en-US" b="1" dirty="0"/>
              <a:t>Isolation levels: </a:t>
            </a:r>
            <a:r>
              <a:rPr lang="en-US" dirty="0"/>
              <a:t>trade off between </a:t>
            </a:r>
            <a:r>
              <a:rPr lang="en-US" i="1" dirty="0"/>
              <a:t>perfect</a:t>
            </a:r>
            <a:r>
              <a:rPr lang="en-US" dirty="0"/>
              <a:t> isolation and performance</a:t>
            </a:r>
          </a:p>
          <a:p>
            <a:pPr lvl="1"/>
            <a:r>
              <a:rPr lang="en-US" dirty="0"/>
              <a:t>response time: time before a transaction completes</a:t>
            </a:r>
          </a:p>
          <a:p>
            <a:pPr lvl="1"/>
            <a:r>
              <a:rPr lang="en-US" dirty="0"/>
              <a:t>throughput: number of transactions per second 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5A04527-CDE5-4807-A232-B39737D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353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C96670-016A-4996-A623-88A13EC8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b="1" dirty="0"/>
              <a:t>Serializability</a:t>
            </a:r>
            <a:r>
              <a:rPr lang="en-US" dirty="0"/>
              <a:t>, perfect isolation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F5BB3B-3735-4DAB-A3B2-66B45454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state of the database is equivalent to a state of the database if the transactions were run sequentially.</a:t>
            </a:r>
          </a:p>
          <a:p>
            <a:pPr lvl="1"/>
            <a:r>
              <a:rPr lang="en-US" dirty="0"/>
              <a:t>serializable schedule  </a:t>
            </a:r>
          </a:p>
          <a:p>
            <a:endParaRPr lang="en-US" dirty="0"/>
          </a:p>
          <a:p>
            <a:r>
              <a:rPr lang="en-US" dirty="0"/>
              <a:t>Way of obtaining serializability: </a:t>
            </a:r>
          </a:p>
          <a:p>
            <a:pPr lvl="1"/>
            <a:r>
              <a:rPr lang="en-US" dirty="0"/>
              <a:t>locking </a:t>
            </a:r>
          </a:p>
          <a:p>
            <a:pPr lvl="1"/>
            <a:r>
              <a:rPr lang="en-US" dirty="0"/>
              <a:t>timestamp validation</a:t>
            </a:r>
          </a:p>
          <a:p>
            <a:pPr lvl="1"/>
            <a:r>
              <a:rPr lang="en-US" dirty="0"/>
              <a:t>multi-versioning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8AF7699-F483-4B17-A8C4-DA389B63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997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1660690"/>
              </p:ext>
            </p:extLst>
          </p:nvPr>
        </p:nvGraphicFramePr>
        <p:xfrm>
          <a:off x="5474929" y="239698"/>
          <a:ext cx="6548024" cy="65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895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1056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lost-update anomaly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12!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3332823" y="4655390"/>
            <a:ext cx="6610167" cy="497150"/>
          </a:xfrm>
          <a:prstGeom prst="bentConnector3">
            <a:avLst>
              <a:gd name="adj1" fmla="val 100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 flipV="1">
            <a:off x="3332823" y="3691216"/>
            <a:ext cx="3742680" cy="561188"/>
          </a:xfrm>
          <a:prstGeom prst="bentConnector3">
            <a:avLst>
              <a:gd name="adj1" fmla="val 100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31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577701"/>
            <a:ext cx="2494625" cy="19175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uncommitted data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41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4340367"/>
              </p:ext>
            </p:extLst>
          </p:nvPr>
        </p:nvGraphicFramePr>
        <p:xfrm>
          <a:off x="5345723" y="274955"/>
          <a:ext cx="6660307" cy="600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twice, different values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9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Statement 1</a:t>
            </a:r>
          </a:p>
          <a:p>
            <a:pPr marL="0" indent="0" algn="just">
              <a:buNone/>
            </a:pPr>
            <a:r>
              <a:rPr lang="en-US" dirty="0"/>
              <a:t>Statement 2</a:t>
            </a:r>
          </a:p>
          <a:p>
            <a:pPr marL="0" indent="0" algn="just">
              <a:buNone/>
            </a:pPr>
            <a:r>
              <a:rPr lang="en-US" dirty="0"/>
              <a:t>	commit  -- end transaction 1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Statement 3</a:t>
            </a:r>
          </a:p>
          <a:p>
            <a:pPr marL="0" indent="0" algn="just">
              <a:buNone/>
            </a:pPr>
            <a:r>
              <a:rPr lang="en-US" dirty="0"/>
              <a:t>Statement 4</a:t>
            </a:r>
          </a:p>
          <a:p>
            <a:pPr marL="0" indent="0" algn="just">
              <a:buNone/>
            </a:pPr>
            <a:r>
              <a:rPr lang="en-US" dirty="0"/>
              <a:t>Statement 5</a:t>
            </a:r>
          </a:p>
          <a:p>
            <a:pPr marL="0" indent="0" algn="just">
              <a:buNone/>
            </a:pPr>
            <a:r>
              <a:rPr lang="en-US" dirty="0"/>
              <a:t>	commit -- end transaction 2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88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9701219"/>
              </p:ext>
            </p:extLst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lignes</a:t>
            </a:r>
            <a:r>
              <a:rPr lang="en-US" dirty="0">
                <a:solidFill>
                  <a:schemeClr val="tx1"/>
                </a:solidFill>
              </a:rPr>
              <a:t> inserted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69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2301418"/>
              </p:ext>
            </p:extLst>
          </p:nvPr>
        </p:nvGraphicFramePr>
        <p:xfrm>
          <a:off x="5474929" y="239698"/>
          <a:ext cx="6548024" cy="609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80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93268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887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…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22354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dirty-write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11! In the first transaction, the stock returns to 13. Only one update should decrease the number of products.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26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weaker the isolation level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more anomalies may occur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69991"/>
              </p:ext>
            </p:extLst>
          </p:nvPr>
        </p:nvGraphicFramePr>
        <p:xfrm>
          <a:off x="1326382" y="2471895"/>
          <a:ext cx="6986509" cy="353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783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COMMITTED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2981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20675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o-RO" dirty="0"/>
                        <a:t>SERIALIZABLE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78103"/>
                  </a:ext>
                </a:extLst>
              </a:tr>
            </a:tbl>
          </a:graphicData>
        </a:graphic>
      </p:graphicFrame>
      <p:pic>
        <p:nvPicPr>
          <p:cNvPr id="13" name="Imagine 12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CD9EC91F-CBCF-43F7-901C-DFA2E904C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7231" y="3969975"/>
            <a:ext cx="471750" cy="540000"/>
          </a:xfrm>
          <a:prstGeom prst="rect">
            <a:avLst/>
          </a:prstGeom>
        </p:spPr>
      </p:pic>
      <p:pic>
        <p:nvPicPr>
          <p:cNvPr id="14" name="Imagine 13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362F92AB-02AB-4D84-9823-327884E5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9954" y="3270991"/>
            <a:ext cx="471750" cy="540000"/>
          </a:xfrm>
          <a:prstGeom prst="rect">
            <a:avLst/>
          </a:prstGeom>
        </p:spPr>
      </p:pic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7231" y="327099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9489" y="3270991"/>
            <a:ext cx="471750" cy="540000"/>
          </a:xfrm>
          <a:prstGeom prst="rect">
            <a:avLst/>
          </a:prstGeom>
        </p:spPr>
      </p:pic>
      <p:pic>
        <p:nvPicPr>
          <p:cNvPr id="17" name="Imagine 16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2F84F591-F0EC-4022-B63D-D93A56C8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9489" y="3969975"/>
            <a:ext cx="471750" cy="540000"/>
          </a:xfrm>
          <a:prstGeom prst="rect">
            <a:avLst/>
          </a:prstGeom>
        </p:spPr>
      </p:pic>
      <p:pic>
        <p:nvPicPr>
          <p:cNvPr id="18" name="Imagine 1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B4F7D6D-C567-4FAC-9578-EA5F5AAC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9489" y="4719230"/>
            <a:ext cx="471750" cy="540000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C2108D5E-7134-4E52-97F2-36B492B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8600" y="4013570"/>
            <a:ext cx="540000" cy="54000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5C8BCCB7-E857-489A-AE42-E1E8172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8600" y="4729605"/>
            <a:ext cx="540000" cy="540000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9849791F-80D8-427C-AA2B-A797B2F2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76358" y="4759832"/>
            <a:ext cx="540000" cy="540000"/>
          </a:xfrm>
          <a:prstGeom prst="rect">
            <a:avLst/>
          </a:prstGeom>
        </p:spPr>
      </p:pic>
      <p:pic>
        <p:nvPicPr>
          <p:cNvPr id="31" name="Imagine 30">
            <a:extLst>
              <a:ext uri="{FF2B5EF4-FFF2-40B4-BE49-F238E27FC236}">
                <a16:creationId xmlns:a16="http://schemas.microsoft.com/office/drawing/2014/main" id="{E091E86C-1B71-4B73-A3F9-2056488A2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8600" y="5421854"/>
            <a:ext cx="540000" cy="540000"/>
          </a:xfrm>
          <a:prstGeom prst="rect">
            <a:avLst/>
          </a:prstGeom>
        </p:spPr>
      </p:pic>
      <p:pic>
        <p:nvPicPr>
          <p:cNvPr id="32" name="Imagine 31">
            <a:extLst>
              <a:ext uri="{FF2B5EF4-FFF2-40B4-BE49-F238E27FC236}">
                <a16:creationId xmlns:a16="http://schemas.microsoft.com/office/drawing/2014/main" id="{F03B6D36-5A3B-41AA-B303-BEC7D02C8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68964" y="5382098"/>
            <a:ext cx="540000" cy="540000"/>
          </a:xfrm>
          <a:prstGeom prst="rect">
            <a:avLst/>
          </a:prstGeom>
        </p:spPr>
      </p:pic>
      <p:pic>
        <p:nvPicPr>
          <p:cNvPr id="33" name="Imagine 32">
            <a:extLst>
              <a:ext uri="{FF2B5EF4-FFF2-40B4-BE49-F238E27FC236}">
                <a16:creationId xmlns:a16="http://schemas.microsoft.com/office/drawing/2014/main" id="{6951C72B-7125-4B18-9267-EA14EDFF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69328" y="5421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13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stituent conținut 2">
            <a:extLst>
              <a:ext uri="{FF2B5EF4-FFF2-40B4-BE49-F238E27FC236}">
                <a16:creationId xmlns:a16="http://schemas.microsoft.com/office/drawing/2014/main" id="{C4D6F03C-8DF8-4BA3-A8FA-A69B6227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allows uncommitted data to be read</a:t>
            </a:r>
          </a:p>
          <a:p>
            <a:r>
              <a:rPr lang="en-US" dirty="0"/>
              <a:t>all isolation levels prevent writes to a data item that has already been written by another transaction not yet committed or aborted (rollbacked).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/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  <a:r>
                        <a:rPr lang="en-US" dirty="0"/>
                        <a:t> 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 UNCOMMITTED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783"/>
                  </a:ext>
                </a:extLst>
              </a:tr>
            </a:tbl>
          </a:graphicData>
        </a:graphic>
      </p:graphicFrame>
      <p:pic>
        <p:nvPicPr>
          <p:cNvPr id="14" name="Imagine 13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362F92AB-02AB-4D84-9823-327884E5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7075" y="3271421"/>
            <a:ext cx="471750" cy="540000"/>
          </a:xfrm>
          <a:prstGeom prst="rect">
            <a:avLst/>
          </a:prstGeom>
        </p:spPr>
      </p:pic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6378167A-B9F9-44C5-A0F7-4C469EC1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61846" y="33032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6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UNCOMMITTED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E6527B40-E569-48D5-A678-5FC1E8AA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463" y="4748339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1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UNCOMMITTED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5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78AA5F8-82D1-434C-8E71-2BE91E77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463" y="4748339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UNCOMMITTED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40D03A64-5AA8-4433-8891-27A650C39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463" y="4748339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7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stituent conținut 2">
            <a:extLst>
              <a:ext uri="{FF2B5EF4-FFF2-40B4-BE49-F238E27FC236}">
                <a16:creationId xmlns:a16="http://schemas.microsoft.com/office/drawing/2014/main" id="{8EC11E1F-44AC-44B3-8131-75B13335160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</a:t>
            </a:r>
          </a:p>
          <a:p>
            <a:r>
              <a:rPr lang="en-US" dirty="0"/>
              <a:t>does not require repeatable reads. Between two reads of a data item by the transaction, another transaction may have updated the data item and committed.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28866"/>
              </p:ext>
            </p:extLst>
          </p:nvPr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  <a:p>
                      <a:r>
                        <a:rPr lang="en-US" b="1" dirty="0"/>
                        <a:t>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2981"/>
                  </a:ext>
                </a:extLst>
              </a:tr>
            </a:tbl>
          </a:graphicData>
        </a:graphic>
      </p:graphicFrame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20" name="Imagine 19">
            <a:extLst>
              <a:ext uri="{FF2B5EF4-FFF2-40B4-BE49-F238E27FC236}">
                <a16:creationId xmlns:a16="http://schemas.microsoft.com/office/drawing/2014/main" id="{7391C172-99BC-4E06-9847-43BABA0DE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41548" y="3331712"/>
            <a:ext cx="540000" cy="540000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C2108D5E-7134-4E52-97F2-36B492B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22950" y="333171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86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>
            <a:extLst>
              <a:ext uri="{FF2B5EF4-FFF2-40B4-BE49-F238E27FC236}">
                <a16:creationId xmlns:a16="http://schemas.microsoft.com/office/drawing/2014/main" id="{E4E89F4A-6B98-46BE-B66B-6D7C6895D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736" y="48114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8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74929" y="239698"/>
          <a:ext cx="6548024" cy="65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895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1056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lost-update anomaly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12!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3332823" y="4655390"/>
            <a:ext cx="6610167" cy="497150"/>
          </a:xfrm>
          <a:prstGeom prst="bentConnector3">
            <a:avLst>
              <a:gd name="adj1" fmla="val 100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 flipV="1">
            <a:off x="3332823" y="3691216"/>
            <a:ext cx="3742680" cy="561188"/>
          </a:xfrm>
          <a:prstGeom prst="bentConnector3">
            <a:avLst>
              <a:gd name="adj1" fmla="val 100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ine 12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84A44AD2-EF03-4F66-A722-C2FB101A8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9229" y="4882540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 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ACID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764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</a:t>
            </a:r>
          </a:p>
          <a:p>
            <a:r>
              <a:rPr lang="en-US" dirty="0"/>
              <a:t>between two reads of an item by a transaction, no other transaction is allowed </a:t>
            </a:r>
            <a:r>
              <a:rPr lang="ro-RO" dirty="0" err="1"/>
              <a:t>to</a:t>
            </a:r>
            <a:r>
              <a:rPr lang="ro-RO" dirty="0"/>
              <a:t> update it.</a:t>
            </a:r>
            <a:endParaRPr lang="en-US" dirty="0"/>
          </a:p>
          <a:p>
            <a:r>
              <a:rPr lang="en-US" dirty="0"/>
              <a:t>a transaction may find other data inserted by a committed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5419"/>
              </p:ext>
            </p:extLst>
          </p:nvPr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REPEATABLE READ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20675"/>
                  </a:ext>
                </a:extLst>
              </a:tr>
            </a:tbl>
          </a:graphicData>
        </a:graphic>
      </p:graphicFrame>
      <p:pic>
        <p:nvPicPr>
          <p:cNvPr id="18" name="Imagine 1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B4F7D6D-C567-4FAC-9578-EA5F5AAC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3243" y="3281477"/>
            <a:ext cx="471750" cy="540000"/>
          </a:xfrm>
          <a:prstGeom prst="rect">
            <a:avLst/>
          </a:prstGeom>
        </p:spPr>
      </p:pic>
      <p:pic>
        <p:nvPicPr>
          <p:cNvPr id="27" name="Imagine 26">
            <a:extLst>
              <a:ext uri="{FF2B5EF4-FFF2-40B4-BE49-F238E27FC236}">
                <a16:creationId xmlns:a16="http://schemas.microsoft.com/office/drawing/2014/main" id="{19AA6128-EBA7-4C93-AB81-973B9D491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61846" y="3303274"/>
            <a:ext cx="540000" cy="54000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5C8BCCB7-E857-489A-AE42-E1E8172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92354" y="3291852"/>
            <a:ext cx="540000" cy="540000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9849791F-80D8-427C-AA2B-A797B2F2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00112" y="332207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10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stituent conținut 2">
            <a:extLst>
              <a:ext uri="{FF2B5EF4-FFF2-40B4-BE49-F238E27FC236}">
                <a16:creationId xmlns:a16="http://schemas.microsoft.com/office/drawing/2014/main" id="{C4D6F03C-8DF8-4BA3-A8FA-A69B6227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allows uncommitted data to be read</a:t>
            </a:r>
          </a:p>
          <a:p>
            <a:r>
              <a:rPr lang="en-US" dirty="0"/>
              <a:t>all the isolation levels prevent writes to a data item that has already been written by another transaction not yet committed or aborted (rollbacked).</a:t>
            </a:r>
          </a:p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6189"/>
              </p:ext>
            </p:extLst>
          </p:nvPr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 UNCOMMITTED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783"/>
                  </a:ext>
                </a:extLst>
              </a:tr>
            </a:tbl>
          </a:graphicData>
        </a:graphic>
      </p:graphicFrame>
      <p:pic>
        <p:nvPicPr>
          <p:cNvPr id="14" name="Imagine 13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362F92AB-02AB-4D84-9823-327884E5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7075" y="3271421"/>
            <a:ext cx="471750" cy="540000"/>
          </a:xfrm>
          <a:prstGeom prst="rect">
            <a:avLst/>
          </a:prstGeom>
        </p:spPr>
      </p:pic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20" name="Imagine 19">
            <a:extLst>
              <a:ext uri="{FF2B5EF4-FFF2-40B4-BE49-F238E27FC236}">
                <a16:creationId xmlns:a16="http://schemas.microsoft.com/office/drawing/2014/main" id="{7391C172-99BC-4E06-9847-43BABA0DE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41548" y="333171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22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23" name="Substituent conținut 2">
            <a:extLst>
              <a:ext uri="{FF2B5EF4-FFF2-40B4-BE49-F238E27FC236}">
                <a16:creationId xmlns:a16="http://schemas.microsoft.com/office/drawing/2014/main" id="{8EC11E1F-44AC-44B3-8131-75B13335160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</a:t>
            </a:r>
          </a:p>
          <a:p>
            <a:r>
              <a:rPr lang="en-US" dirty="0"/>
              <a:t>between two reads of a data item by the transaction, another transaction may have updated the data item and committed.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/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  <a:p>
                      <a:r>
                        <a:rPr lang="en-US" b="1" dirty="0"/>
                        <a:t>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2981"/>
                  </a:ext>
                </a:extLst>
              </a:tr>
            </a:tbl>
          </a:graphicData>
        </a:graphic>
      </p:graphicFrame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C2108D5E-7134-4E52-97F2-36B492B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22950" y="3331712"/>
            <a:ext cx="540000" cy="540000"/>
          </a:xfrm>
          <a:prstGeom prst="rect">
            <a:avLst/>
          </a:prstGeom>
        </p:spPr>
      </p:pic>
      <p:pic>
        <p:nvPicPr>
          <p:cNvPr id="12" name="Imagine 11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4E2976D5-A6BB-45AB-A1A4-A1DD4BB8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6918" y="3271421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43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5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2064A866-AA4B-4600-AE0B-F0AE4305B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350" y="4783850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3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05E4CA82-1C5E-4FBA-9686-1C6F95623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2228" y="4774972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3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committed, default in MySQL</a:t>
            </a:r>
          </a:p>
          <a:p>
            <a:r>
              <a:rPr lang="en-US" dirty="0"/>
              <a:t>between two reads of an item by a transaction, no other transaction is allowed </a:t>
            </a:r>
            <a:r>
              <a:rPr lang="ro-RO" dirty="0" err="1"/>
              <a:t>to</a:t>
            </a:r>
            <a:r>
              <a:rPr lang="ro-RO" dirty="0"/>
              <a:t> update it.</a:t>
            </a:r>
            <a:endParaRPr lang="en-US" dirty="0"/>
          </a:p>
          <a:p>
            <a:r>
              <a:rPr lang="en-US" dirty="0"/>
              <a:t>a transaction may find other data inserted by a committed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/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REPEATABLE READ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20675"/>
                  </a:ext>
                </a:extLst>
              </a:tr>
            </a:tbl>
          </a:graphicData>
        </a:graphic>
      </p:graphicFrame>
      <p:pic>
        <p:nvPicPr>
          <p:cNvPr id="18" name="Imagine 1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B4F7D6D-C567-4FAC-9578-EA5F5AAC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3243" y="3281477"/>
            <a:ext cx="471750" cy="54000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5C8BCCB7-E857-489A-AE42-E1E8172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92354" y="3291852"/>
            <a:ext cx="540000" cy="540000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9849791F-80D8-427C-AA2B-A797B2F2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00112" y="3322079"/>
            <a:ext cx="540000" cy="5400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EA314FF5-193D-4F47-897A-B5CE78314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70614" y="328147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92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74929" y="239698"/>
          <a:ext cx="6548024" cy="65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895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1056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lost-update anomaly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12!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3332823" y="4655390"/>
            <a:ext cx="6610167" cy="497150"/>
          </a:xfrm>
          <a:prstGeom prst="bentConnector3">
            <a:avLst>
              <a:gd name="adj1" fmla="val 100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 flipV="1">
            <a:off x="3332823" y="3691216"/>
            <a:ext cx="3742680" cy="561188"/>
          </a:xfrm>
          <a:prstGeom prst="bentConnector3">
            <a:avLst>
              <a:gd name="adj1" fmla="val 100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ine 11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83EEEBEF-681D-4933-95AD-E655E3C2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9520" y="4808588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53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>
            <a:extLst>
              <a:ext uri="{FF2B5EF4-FFF2-40B4-BE49-F238E27FC236}">
                <a16:creationId xmlns:a16="http://schemas.microsoft.com/office/drawing/2014/main" id="{9AF8F0BF-543D-4C10-90B4-D7814558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157" y="47060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45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5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>
            <a:extLst>
              <a:ext uri="{FF2B5EF4-FFF2-40B4-BE49-F238E27FC236}">
                <a16:creationId xmlns:a16="http://schemas.microsoft.com/office/drawing/2014/main" id="{94336EA9-33EF-4666-8280-1BCCBF41A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0891" y="477497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13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FC3CFE11-07BB-4C72-9433-280C38B8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7728" y="4774972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CONSISTENCY</a:t>
              </a:r>
              <a:endParaRPr lang="ro-RO" sz="20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all changes or none </a:t>
            </a:r>
          </a:p>
          <a:p>
            <a:pPr lvl="1"/>
            <a:r>
              <a:rPr lang="en-US" dirty="0"/>
              <a:t>collection of steps </a:t>
            </a:r>
            <a:r>
              <a:rPr lang="en-US" dirty="0">
                <a:sym typeface="Wingdings" panose="05000000000000000000" pitchFamily="2" charset="2"/>
              </a:rPr>
              <a:t> single indivisible unit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If one operation fails all changes to the database must be undone</a:t>
            </a:r>
          </a:p>
          <a:p>
            <a:pPr lvl="1"/>
            <a:r>
              <a:rPr lang="en-US" dirty="0"/>
              <a:t>Failures in transaction, example: statement error, violating unique constraint.</a:t>
            </a:r>
          </a:p>
          <a:p>
            <a:pPr lvl="1"/>
            <a:r>
              <a:rPr lang="en-US" dirty="0"/>
              <a:t>System failures, OS crashed.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DURABILITY</a:t>
              </a:r>
              <a:endParaRPr lang="ro-RO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820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30F1158-8553-4499-9292-9BFC1D2F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isolation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2603F57-91A6-4C5B-BD88-ADCE9436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pPr lvl="1"/>
            <a:r>
              <a:rPr lang="en-US" dirty="0"/>
              <a:t>Transactions read from a “snapshot” of the database.</a:t>
            </a:r>
          </a:p>
          <a:p>
            <a:pPr lvl="1"/>
            <a:endParaRPr lang="en-US" dirty="0"/>
          </a:p>
          <a:p>
            <a:r>
              <a:rPr lang="en-US" dirty="0"/>
              <a:t>Locking</a:t>
            </a:r>
          </a:p>
          <a:p>
            <a:endParaRPr lang="en-US" dirty="0"/>
          </a:p>
          <a:p>
            <a:r>
              <a:rPr lang="en-US" dirty="0"/>
              <a:t>Timestamp</a:t>
            </a:r>
          </a:p>
          <a:p>
            <a:endParaRPr lang="en-US" dirty="0"/>
          </a:p>
          <a:p>
            <a:pPr lvl="1"/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54E4E2B-6793-4D36-A961-3BB3E6CA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20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8BA380-BBAF-4E74-94AC-CA7C304C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AECCF27-5078-41F0-8D7E-8582C009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Locks prevent destructive interactions between transactions accessing the same resource.</a:t>
            </a:r>
          </a:p>
          <a:p>
            <a:pPr lvl="1"/>
            <a:r>
              <a:rPr lang="en-US" dirty="0"/>
              <a:t>Shared	access to read</a:t>
            </a:r>
          </a:p>
          <a:p>
            <a:pPr lvl="1"/>
            <a:r>
              <a:rPr lang="en-US" dirty="0"/>
              <a:t>Exclusive	access to read and write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Locks (Shared, Shared) compatible.</a:t>
            </a:r>
          </a:p>
          <a:p>
            <a:pPr lvl="1"/>
            <a:r>
              <a:rPr lang="en-US" dirty="0"/>
              <a:t>Locks (Shared, Exclusive) not compatible.</a:t>
            </a:r>
          </a:p>
          <a:p>
            <a:endParaRPr lang="en-US" dirty="0"/>
          </a:p>
          <a:p>
            <a:r>
              <a:rPr lang="en-US" i="1" dirty="0"/>
              <a:t> </a:t>
            </a:r>
            <a:r>
              <a:rPr lang="en-US" dirty="0"/>
              <a:t>A transaction waits until all incompatible locks held by other transactions are released.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https://oracle-base.com/articles/misc/deadlocks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https://docs.oracle.com/cd/B19306_01/server.102/b14220/consist.htm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4D57EB8-49DC-472A-853A-01EF5F9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532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9F93B5-552D-4DD2-A198-D71AAEFE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isolation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95C2D9-3C1F-439D-8563-485C0AD5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Snapshot of the database at the beginning of each transaction.</a:t>
            </a:r>
          </a:p>
          <a:p>
            <a:endParaRPr lang="en-US" dirty="0"/>
          </a:p>
          <a:p>
            <a:r>
              <a:rPr lang="en-US" dirty="0"/>
              <a:t>The transaction operates only on that snapshot.</a:t>
            </a:r>
          </a:p>
          <a:p>
            <a:endParaRPr lang="en-US" dirty="0"/>
          </a:p>
          <a:p>
            <a:r>
              <a:rPr lang="en-US" dirty="0"/>
              <a:t>The snapshot consists only of committed values.</a:t>
            </a:r>
          </a:p>
          <a:p>
            <a:endParaRPr lang="en-US" dirty="0"/>
          </a:p>
          <a:p>
            <a:r>
              <a:rPr lang="en-US" dirty="0"/>
              <a:t>Updates are kept in transaction workspace until commit.</a:t>
            </a:r>
          </a:p>
          <a:p>
            <a:endParaRPr lang="en-US" dirty="0"/>
          </a:p>
          <a:p>
            <a:r>
              <a:rPr lang="en-US" dirty="0"/>
              <a:t>Implemented with timestamp-versioning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88ECACB-5E31-4C49-ACD5-CA68E5C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183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added, more info in the following video.</a:t>
            </a:r>
          </a:p>
          <a:p>
            <a:endParaRPr lang="en-GB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8899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NoSql</a:t>
            </a:r>
            <a:r>
              <a:rPr lang="en-GB" dirty="0"/>
              <a:t> </a:t>
            </a:r>
            <a:r>
              <a:rPr lang="en-GB"/>
              <a:t>consistency model</a:t>
            </a:r>
            <a:endParaRPr lang="en-US" dirty="0"/>
          </a:p>
          <a:p>
            <a:endParaRPr lang="en-GB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4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CONSISTENCY</a:t>
              </a:r>
              <a:endParaRPr lang="ro-RO" sz="2800" b="1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a transaction is run starting from a database in a consistent state, the database must be consistent at the end of the transaction.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Database  constraints</a:t>
            </a:r>
          </a:p>
          <a:p>
            <a:pPr lvl="2"/>
            <a:r>
              <a:rPr lang="en-US" dirty="0"/>
              <a:t>PRIMARY KEY </a:t>
            </a:r>
            <a:r>
              <a:rPr lang="en-US" dirty="0" err="1"/>
              <a:t>key</a:t>
            </a:r>
            <a:r>
              <a:rPr lang="en-US" dirty="0"/>
              <a:t> constraint, UNIQUE, NOT NULL, FOREIGN KEY referential integrity, CHECK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Business constrains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DURABILITY</a:t>
              </a:r>
              <a:endParaRPr lang="ro-RO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96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CONSISTENCY</a:t>
              </a:r>
              <a:endParaRPr lang="ro-RO" sz="2800" b="1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database may at some point be in an </a:t>
            </a:r>
            <a:r>
              <a:rPr lang="en-US" i="1" dirty="0"/>
              <a:t>inconsistent state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Inconsistencies are not visible in a database system (ensured by </a:t>
            </a:r>
            <a:r>
              <a:rPr lang="en-US" i="1" dirty="0"/>
              <a:t>atomicity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old values of any data on which a transaction performs is written to a log file used by a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i="1" dirty="0">
                <a:sym typeface="Wingdings" panose="05000000000000000000" pitchFamily="2" charset="2"/>
              </a:rPr>
              <a:t>recovery system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DURABILITY</a:t>
              </a:r>
              <a:endParaRPr lang="ro-RO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34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CONSISTENCY</a:t>
              </a:r>
              <a:endParaRPr lang="ro-RO" sz="20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/>
                <a:t>ISOLATION</a:t>
              </a:r>
              <a:endParaRPr lang="ro-RO" sz="28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ubstituent conținut 20">
                <a:extLst>
                  <a:ext uri="{FF2B5EF4-FFF2-40B4-BE49-F238E27FC236}">
                    <a16:creationId xmlns:a16="http://schemas.microsoft.com/office/drawing/2014/main" id="{50A6C76F-73D0-4087-859E-2A6E8A18D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The database system must ensure that transactions run without interference.</a:t>
                </a:r>
              </a:p>
              <a:p>
                <a:pPr lvl="1"/>
                <a:r>
                  <a:rPr lang="en-US" dirty="0"/>
                  <a:t>For any pair of transactions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finished  or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finished.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1" name="Substituent conținut 20">
                <a:extLst>
                  <a:ext uri="{FF2B5EF4-FFF2-40B4-BE49-F238E27FC236}">
                    <a16:creationId xmlns:a16="http://schemas.microsoft.com/office/drawing/2014/main" id="{50A6C76F-73D0-4087-859E-2A6E8A18D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/>
                <a:t>DURABILITY</a:t>
              </a:r>
              <a:endParaRPr lang="ro-RO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128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10" ma:contentTypeDescription="Create a new document." ma:contentTypeScope="" ma:versionID="dcc3a87a640e037cd77c40dbb5727e09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27922f17363ca3c769dab96668612238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B6F514-C1C7-47AC-9F30-F744AF7F8E50}"/>
</file>

<file path=customXml/itemProps2.xml><?xml version="1.0" encoding="utf-8"?>
<ds:datastoreItem xmlns:ds="http://schemas.openxmlformats.org/officeDocument/2006/customXml" ds:itemID="{229A93BC-78C5-433D-8C74-6685324EB00C}"/>
</file>

<file path=customXml/itemProps3.xml><?xml version="1.0" encoding="utf-8"?>
<ds:datastoreItem xmlns:ds="http://schemas.openxmlformats.org/officeDocument/2006/customXml" ds:itemID="{B5F7CBF6-458F-4E6C-99BC-1D76F84CBE84}"/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4153</Words>
  <Application>Microsoft Office PowerPoint</Application>
  <PresentationFormat>Ecran lat</PresentationFormat>
  <Paragraphs>931</Paragraphs>
  <Slides>64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Wingdings</vt:lpstr>
      <vt:lpstr>Temă Office</vt:lpstr>
      <vt:lpstr>Transactional systems</vt:lpstr>
      <vt:lpstr>Transactional systems</vt:lpstr>
      <vt:lpstr>Transaction</vt:lpstr>
      <vt:lpstr>Transaction </vt:lpstr>
      <vt:lpstr>Transaction properties </vt:lpstr>
      <vt:lpstr>Prezentare PowerPoint</vt:lpstr>
      <vt:lpstr>Prezentare PowerPoint</vt:lpstr>
      <vt:lpstr>Prezentare PowerPoint</vt:lpstr>
      <vt:lpstr>Prezentare PowerPoint</vt:lpstr>
      <vt:lpstr>Prezentare PowerPoint</vt:lpstr>
      <vt:lpstr>Transaction states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Concurrent transactions</vt:lpstr>
      <vt:lpstr>Concurrent transactions</vt:lpstr>
      <vt:lpstr>Concurrent transactions - conflicts</vt:lpstr>
      <vt:lpstr>Concurrent transactions -- Schedules</vt:lpstr>
      <vt:lpstr>Schedules example S1</vt:lpstr>
      <vt:lpstr>Schedules example S2</vt:lpstr>
      <vt:lpstr>Concurrent transactions</vt:lpstr>
      <vt:lpstr>Concurrent transactions</vt:lpstr>
      <vt:lpstr>Schedules example S2</vt:lpstr>
      <vt:lpstr>Schedules example S3</vt:lpstr>
      <vt:lpstr>Concurrent transactions</vt:lpstr>
      <vt:lpstr>Concurrent transactions</vt:lpstr>
      <vt:lpstr>Concurrent transactions</vt:lpstr>
      <vt:lpstr>Conflict serializability</vt:lpstr>
      <vt:lpstr>Isolation levels</vt:lpstr>
      <vt:lpstr>Isolation levels</vt:lpstr>
      <vt:lpstr>Level Serializability, perfect isolation</vt:lpstr>
      <vt:lpstr>Transactions errors</vt:lpstr>
      <vt:lpstr>Transactions errors</vt:lpstr>
      <vt:lpstr>Transactions errors</vt:lpstr>
      <vt:lpstr>Transactions errors</vt:lpstr>
      <vt:lpstr>Transactions errors</vt:lpstr>
      <vt:lpstr>Isolation levels</vt:lpstr>
      <vt:lpstr>Isolation levels</vt:lpstr>
      <vt:lpstr>READ UNCOMMITTED</vt:lpstr>
      <vt:lpstr>READ UNCOMMITTED</vt:lpstr>
      <vt:lpstr>READ UNCOMMITTED</vt:lpstr>
      <vt:lpstr>Isolation levels</vt:lpstr>
      <vt:lpstr>READ COMMITTED</vt:lpstr>
      <vt:lpstr>READ COMMITTED</vt:lpstr>
      <vt:lpstr>Isolation levels</vt:lpstr>
      <vt:lpstr>Isolation levels</vt:lpstr>
      <vt:lpstr>Isolation levels</vt:lpstr>
      <vt:lpstr>READ COMMITTED</vt:lpstr>
      <vt:lpstr>READ COMMITTED</vt:lpstr>
      <vt:lpstr>Isolation levels</vt:lpstr>
      <vt:lpstr>REPEATABLE READ</vt:lpstr>
      <vt:lpstr>REPEATABLE READ</vt:lpstr>
      <vt:lpstr>REPEATABLE READ</vt:lpstr>
      <vt:lpstr>REPEATABLE READ</vt:lpstr>
      <vt:lpstr>Achieving isolation</vt:lpstr>
      <vt:lpstr>Locking</vt:lpstr>
      <vt:lpstr>Snapshot isolation</vt:lpstr>
      <vt:lpstr>Consistency levels</vt:lpstr>
      <vt:lpstr>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Rob Ban</dc:creator>
  <cp:lastModifiedBy>Iulia Banu</cp:lastModifiedBy>
  <cp:revision>236</cp:revision>
  <dcterms:created xsi:type="dcterms:W3CDTF">2020-03-01T21:41:38Z</dcterms:created>
  <dcterms:modified xsi:type="dcterms:W3CDTF">2022-04-18T04:28:44Z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