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257" r:id="rId4"/>
    <p:sldId id="283" r:id="rId5"/>
    <p:sldId id="284" r:id="rId6"/>
    <p:sldId id="285" r:id="rId7"/>
    <p:sldId id="286" r:id="rId8"/>
    <p:sldId id="359" r:id="rId9"/>
    <p:sldId id="360" r:id="rId10"/>
    <p:sldId id="361" r:id="rId11"/>
    <p:sldId id="362" r:id="rId12"/>
    <p:sldId id="294" r:id="rId13"/>
    <p:sldId id="295" r:id="rId14"/>
    <p:sldId id="298" r:id="rId15"/>
    <p:sldId id="296" r:id="rId16"/>
    <p:sldId id="299" r:id="rId17"/>
    <p:sldId id="300" r:id="rId18"/>
    <p:sldId id="301" r:id="rId19"/>
    <p:sldId id="302" r:id="rId20"/>
    <p:sldId id="322" r:id="rId21"/>
    <p:sldId id="354" r:id="rId22"/>
    <p:sldId id="343" r:id="rId23"/>
    <p:sldId id="355" r:id="rId24"/>
    <p:sldId id="356" r:id="rId25"/>
    <p:sldId id="357" r:id="rId26"/>
    <p:sldId id="260" r:id="rId27"/>
    <p:sldId id="349" r:id="rId28"/>
    <p:sldId id="352" r:id="rId29"/>
    <p:sldId id="350" r:id="rId30"/>
    <p:sldId id="353" r:id="rId31"/>
    <p:sldId id="267" r:id="rId32"/>
    <p:sldId id="365" r:id="rId33"/>
    <p:sldId id="270" r:id="rId34"/>
    <p:sldId id="269" r:id="rId35"/>
    <p:sldId id="271" r:id="rId36"/>
    <p:sldId id="287" r:id="rId37"/>
    <p:sldId id="272" r:id="rId38"/>
    <p:sldId id="288" r:id="rId39"/>
    <p:sldId id="273" r:id="rId40"/>
    <p:sldId id="274" r:id="rId41"/>
    <p:sldId id="363" r:id="rId42"/>
    <p:sldId id="289" r:id="rId43"/>
    <p:sldId id="290" r:id="rId44"/>
    <p:sldId id="292" r:id="rId45"/>
    <p:sldId id="293" r:id="rId46"/>
    <p:sldId id="364" r:id="rId47"/>
    <p:sldId id="3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1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4EE-FC1B-450E-92A7-786AAFAD230F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B4B-5D88-4D7E-98AE-ADE8D7A6ED64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D5F7-AF74-4FF2-B7C5-F88B55668C49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06E-734F-438D-90ED-35FEF95BC38C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5C58-FCB0-47C3-8D66-33957D75D319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9007-C16A-4AC7-BD1D-EB4958A30F05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369-5A35-4134-A04D-1486615A75F3}" type="datetime1">
              <a:rPr lang="en-GB" smtClean="0"/>
              <a:t>18/04/2022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51F3-80BE-4093-A1C2-413E1D8E0D01}" type="datetime1">
              <a:rPr lang="en-GB" smtClean="0"/>
              <a:t>18/04/2022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8D4-6B9C-419C-9542-E24EC7CEA7BB}" type="datetime1">
              <a:rPr lang="en-GB" smtClean="0"/>
              <a:t>18/04/2022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799-3484-467E-8DD4-FAA566ACE855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6132-9FF4-4D65-810D-BC290E0B2C46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DC9F-4601-4A43-B971-7AECF6D713EC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NoSql</a:t>
            </a:r>
            <a:r>
              <a:rPr lang="ro-RO" dirty="0"/>
              <a:t> –</a:t>
            </a:r>
            <a:r>
              <a:rPr lang="ro-RO" dirty="0" err="1"/>
              <a:t>Databases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8: Databases</a:t>
            </a:r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Nodes may not be in consistent state.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Consistency is achieved at some later point.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will be consistent in the future (but not at read time) or</a:t>
            </a:r>
          </a:p>
          <a:p>
            <a:pPr algn="just"/>
            <a:r>
              <a:rPr lang="en-US" dirty="0"/>
              <a:t>Certain past snapshots are consistent.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9248"/>
              <a:ext cx="1146036" cy="755146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19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: read the most recent write or an error, </a:t>
            </a:r>
          </a:p>
          <a:p>
            <a:pPr marL="1828800" lvl="4" indent="0">
              <a:buNone/>
            </a:pPr>
            <a:r>
              <a:rPr lang="en-US" sz="2400" dirty="0"/>
              <a:t>(</a:t>
            </a:r>
            <a:r>
              <a:rPr lang="en-US" sz="2800" dirty="0"/>
              <a:t>linearizable</a:t>
            </a:r>
            <a:r>
              <a:rPr lang="en-US" sz="2400" dirty="0"/>
              <a:t> </a:t>
            </a:r>
            <a:r>
              <a:rPr lang="en-US" sz="2800" dirty="0"/>
              <a:t>consistency</a:t>
            </a:r>
            <a:r>
              <a:rPr lang="en-US" sz="2400" dirty="0"/>
              <a:t>) </a:t>
            </a:r>
            <a:r>
              <a:rPr lang="en-US" sz="2800" dirty="0"/>
              <a:t>once an operation is complete, </a:t>
            </a:r>
          </a:p>
          <a:p>
            <a:pPr marL="1828800" lvl="4" indent="0">
              <a:buNone/>
            </a:pPr>
            <a:r>
              <a:rPr lang="en-US" sz="2800" dirty="0"/>
              <a:t>it is  visible to all nodes.</a:t>
            </a:r>
          </a:p>
          <a:p>
            <a:pPr marL="1828800" lvl="4" indent="0">
              <a:buNone/>
            </a:pPr>
            <a:r>
              <a:rPr lang="en-US" sz="2400" dirty="0"/>
              <a:t>	</a:t>
            </a:r>
            <a:r>
              <a:rPr lang="en-US" sz="2800" dirty="0">
                <a:solidFill>
                  <a:schemeClr val="accent1"/>
                </a:solidFill>
              </a:rPr>
              <a:t>eventual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consistency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:  every request receives a non-error response</a:t>
            </a:r>
          </a:p>
          <a:p>
            <a:r>
              <a:rPr lang="en-US" dirty="0">
                <a:solidFill>
                  <a:srgbClr val="FF0000"/>
                </a:solidFill>
              </a:rPr>
              <a:t>Partition tolerance</a:t>
            </a:r>
            <a:r>
              <a:rPr lang="en-US" dirty="0"/>
              <a:t>: system operates despite arbitrary number of 				  	messages being lost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469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: read the most recent write or an error, </a:t>
            </a: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:  every request receives a non-error response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  <a:r>
              <a:rPr lang="en-US" sz="2800" dirty="0"/>
              <a:t>non-failing</a:t>
            </a:r>
            <a:r>
              <a:rPr lang="en-US" sz="2000" dirty="0"/>
              <a:t> </a:t>
            </a:r>
            <a:r>
              <a:rPr lang="en-US" sz="2800" dirty="0"/>
              <a:t>nodes receiving requests returns a response</a:t>
            </a:r>
          </a:p>
          <a:p>
            <a:pPr marL="1828800" lvl="4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high availability</a:t>
            </a:r>
          </a:p>
          <a:p>
            <a:r>
              <a:rPr lang="en-US" dirty="0">
                <a:solidFill>
                  <a:srgbClr val="FF0000"/>
                </a:solidFill>
              </a:rPr>
              <a:t>Partition tolerance</a:t>
            </a:r>
            <a:r>
              <a:rPr lang="en-US" dirty="0"/>
              <a:t>: system operates despite arbitrary number of 				  	messages being lost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247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CP</a:t>
            </a:r>
            <a:r>
              <a:rPr lang="en-US" dirty="0"/>
              <a:t>: sacrifice availability, consistency and partition tolerance</a:t>
            </a:r>
          </a:p>
          <a:p>
            <a:r>
              <a:rPr lang="en-US" dirty="0">
                <a:solidFill>
                  <a:srgbClr val="FF0000"/>
                </a:solidFill>
              </a:rPr>
              <a:t>AP</a:t>
            </a:r>
            <a:r>
              <a:rPr lang="en-US" dirty="0"/>
              <a:t>: sacrifice consistency, availability and partition tolerance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CA</a:t>
            </a:r>
            <a:r>
              <a:rPr lang="en-US" strike="sngStrike" dirty="0"/>
              <a:t>: sacrifice partition tolerance, consistency and availability</a:t>
            </a:r>
          </a:p>
          <a:p>
            <a:endParaRPr lang="en-US" dirty="0"/>
          </a:p>
          <a:p>
            <a:r>
              <a:rPr lang="en-US" dirty="0"/>
              <a:t>Alternative: PACELC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518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5ED2DB-E47B-4A10-A23C-C3FA318EBC18}"/>
              </a:ext>
            </a:extLst>
          </p:cNvPr>
          <p:cNvSpPr/>
          <p:nvPr/>
        </p:nvSpPr>
        <p:spPr>
          <a:xfrm>
            <a:off x="5638800" y="8959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ro-RO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EFAA06-625D-4954-8EA2-CB6595729CEB}"/>
              </a:ext>
            </a:extLst>
          </p:cNvPr>
          <p:cNvSpPr/>
          <p:nvPr/>
        </p:nvSpPr>
        <p:spPr>
          <a:xfrm>
            <a:off x="1334171" y="44980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ro-RO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5C9280-2767-4DBD-BD6D-C9E3101DF4C3}"/>
              </a:ext>
            </a:extLst>
          </p:cNvPr>
          <p:cNvSpPr/>
          <p:nvPr/>
        </p:nvSpPr>
        <p:spPr>
          <a:xfrm>
            <a:off x="9943429" y="44980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ro-RO" sz="3600" dirty="0"/>
          </a:p>
        </p:txBody>
      </p:sp>
      <p:cxnSp>
        <p:nvCxnSpPr>
          <p:cNvPr id="6" name="Conector drept cu săgeată 5">
            <a:extLst>
              <a:ext uri="{FF2B5EF4-FFF2-40B4-BE49-F238E27FC236}">
                <a16:creationId xmlns:a16="http://schemas.microsoft.com/office/drawing/2014/main" id="{6E0ED1EB-7AAF-4EF1-8C48-B58934BA5B07}"/>
              </a:ext>
            </a:extLst>
          </p:cNvPr>
          <p:cNvCxnSpPr>
            <a:cxnSpLocks/>
            <a:stCxn id="3" idx="6"/>
            <a:endCxn id="2" idx="4"/>
          </p:cNvCxnSpPr>
          <p:nvPr/>
        </p:nvCxnSpPr>
        <p:spPr>
          <a:xfrm flipV="1">
            <a:off x="2248571" y="1810360"/>
            <a:ext cx="3847429" cy="314485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96F72C77-F0B7-4E70-B182-E1DA40ADCBD2}"/>
              </a:ext>
            </a:extLst>
          </p:cNvPr>
          <p:cNvCxnSpPr>
            <a:cxnSpLocks/>
            <a:stCxn id="4" idx="2"/>
            <a:endCxn id="2" idx="4"/>
          </p:cNvCxnSpPr>
          <p:nvPr/>
        </p:nvCxnSpPr>
        <p:spPr>
          <a:xfrm flipH="1" flipV="1">
            <a:off x="6096000" y="1810360"/>
            <a:ext cx="3847429" cy="314485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1251556C-EDC1-4DB4-A617-69D0A7C3A7DE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2248571" y="4955218"/>
            <a:ext cx="769485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reptunghi: colțuri rotunjite 20">
            <a:extLst>
              <a:ext uri="{FF2B5EF4-FFF2-40B4-BE49-F238E27FC236}">
                <a16:creationId xmlns:a16="http://schemas.microsoft.com/office/drawing/2014/main" id="{302CA72A-DE5A-42F7-984F-FE8A6FEF0F3A}"/>
              </a:ext>
            </a:extLst>
          </p:cNvPr>
          <p:cNvSpPr/>
          <p:nvPr/>
        </p:nvSpPr>
        <p:spPr>
          <a:xfrm>
            <a:off x="2504260" y="2491440"/>
            <a:ext cx="1668026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Neo4J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8F0C85FF-29A5-4E57-84DC-7CA16F37FA37}"/>
              </a:ext>
            </a:extLst>
          </p:cNvPr>
          <p:cNvSpPr/>
          <p:nvPr/>
        </p:nvSpPr>
        <p:spPr>
          <a:xfrm>
            <a:off x="4480162" y="5115301"/>
            <a:ext cx="3231676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MongoDB, HBase,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Spanner, Redis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3" name="Dreptunghi: colțuri rotunjite 22">
            <a:extLst>
              <a:ext uri="{FF2B5EF4-FFF2-40B4-BE49-F238E27FC236}">
                <a16:creationId xmlns:a16="http://schemas.microsoft.com/office/drawing/2014/main" id="{CC42FBA0-AB3B-43AB-A9B3-F78F7E8783B4}"/>
              </a:ext>
            </a:extLst>
          </p:cNvPr>
          <p:cNvSpPr/>
          <p:nvPr/>
        </p:nvSpPr>
        <p:spPr>
          <a:xfrm>
            <a:off x="8101231" y="2491440"/>
            <a:ext cx="2839789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Cassandra, DynamoDB, CouchDB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9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</a:t>
            </a:r>
            <a:r>
              <a:rPr lang="en-US" b="1" dirty="0">
                <a:solidFill>
                  <a:srgbClr val="FF0000"/>
                </a:solidFill>
              </a:rPr>
              <a:t>CP</a:t>
            </a:r>
            <a:r>
              <a:rPr lang="en-US" dirty="0"/>
              <a:t> datastore. </a:t>
            </a:r>
          </a:p>
          <a:p>
            <a:endParaRPr lang="en-US" dirty="0"/>
          </a:p>
          <a:p>
            <a:r>
              <a:rPr lang="en-US" dirty="0"/>
              <a:t>In each replica set one primary nodes receives write operations. </a:t>
            </a:r>
          </a:p>
          <a:p>
            <a:r>
              <a:rPr lang="en-US" dirty="0"/>
              <a:t>Secondary nodes replicate primary node’s operations.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case of failure of the primary node, a secondary node replace it (node with the most recent log).</a:t>
            </a:r>
          </a:p>
          <a:p>
            <a:r>
              <a:rPr lang="en-US" dirty="0"/>
              <a:t>The cluster becomes available only when all the secondary nodes replicate the primary node.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647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Cassandra </a:t>
            </a:r>
            <a:r>
              <a:rPr lang="en-US" b="1" dirty="0">
                <a:solidFill>
                  <a:srgbClr val="FF0000"/>
                </a:solidFill>
              </a:rPr>
              <a:t>AP</a:t>
            </a:r>
            <a:r>
              <a:rPr lang="en-US" dirty="0"/>
              <a:t> datastore.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Eventually consistent</a:t>
            </a:r>
            <a:r>
              <a:rPr lang="en-US" dirty="0"/>
              <a:t>: it’s not guarantee that all replicas have the same data. </a:t>
            </a:r>
          </a:p>
          <a:p>
            <a:r>
              <a:rPr lang="en-US" dirty="0"/>
              <a:t>Consistency level: number of replicas that needs to respond to a read/write operation.</a:t>
            </a:r>
          </a:p>
          <a:p>
            <a:pPr lvl="1"/>
            <a:r>
              <a:rPr lang="en-US" dirty="0"/>
              <a:t>ONE: closest replica</a:t>
            </a:r>
          </a:p>
          <a:p>
            <a:pPr lvl="1"/>
            <a:r>
              <a:rPr lang="en-US" dirty="0"/>
              <a:t>QUORUM: synchronize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majority.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263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Strict consistency: </a:t>
            </a:r>
            <a:r>
              <a:rPr lang="en-US" dirty="0"/>
              <a:t>global clock, all reads seen instantaneously by all processors.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Sequential consistency: </a:t>
            </a:r>
            <a:r>
              <a:rPr lang="en-US" dirty="0"/>
              <a:t>global order on write operations.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Atomic consistency or linearizability: </a:t>
            </a:r>
            <a:r>
              <a:rPr lang="en-US" dirty="0"/>
              <a:t>global order on operations that do not overlap in time. 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Casual consistency: </a:t>
            </a:r>
            <a:r>
              <a:rPr lang="en-US" dirty="0"/>
              <a:t>global order on related write operations.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Eventually consistent</a:t>
            </a:r>
            <a:r>
              <a:rPr lang="en-US" dirty="0"/>
              <a:t>:  if there are no writes for a period of time that is system dependent, every node will “see” the value of the last write.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90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x-</a:t>
            </a:r>
            <a:r>
              <a:rPr lang="en-US" i="1" dirty="0"/>
              <a:t>V’s</a:t>
            </a:r>
            <a:endParaRPr lang="ro-RO" i="1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81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 Graph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5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Flexible, easy to add new types of data, new relationships.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Support for big data storage in the order of petabytes (10</a:t>
            </a:r>
            <a:r>
              <a:rPr lang="en-US" baseline="30000" dirty="0"/>
              <a:t>15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Suitable for complex, unstructured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High performance querying and ACID transactions support.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Agile, database evolve with the business/application requirements.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2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Specific query language and efficient implementations for query execution. (example </a:t>
            </a:r>
            <a:r>
              <a:rPr lang="en-US" b="0" i="1" dirty="0">
                <a:solidFill>
                  <a:srgbClr val="2D3748"/>
                </a:solidFill>
                <a:effectLst/>
              </a:rPr>
              <a:t>Cypher</a:t>
            </a:r>
            <a:r>
              <a:rPr lang="en-US" b="0" i="0" dirty="0">
                <a:solidFill>
                  <a:srgbClr val="2D3748"/>
                </a:solidFill>
                <a:effectLst/>
              </a:rPr>
              <a:t> query language, AQL - </a:t>
            </a:r>
            <a:r>
              <a:rPr lang="en-US" b="0" i="1" dirty="0" err="1">
                <a:solidFill>
                  <a:srgbClr val="2D3748"/>
                </a:solidFill>
                <a:effectLst/>
              </a:rPr>
              <a:t>ArangoDB</a:t>
            </a:r>
            <a:r>
              <a:rPr lang="en-US" b="0" i="0" dirty="0">
                <a:solidFill>
                  <a:srgbClr val="2D3748"/>
                </a:solidFill>
                <a:effectLst/>
              </a:rPr>
              <a:t> Query Language</a:t>
            </a:r>
            <a:r>
              <a:rPr lang="en-US" dirty="0"/>
              <a:t>)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Support for graph visualization.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Examples: Neo4J,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Dgraph</a:t>
            </a:r>
            <a:r>
              <a:rPr lang="en-US" dirty="0"/>
              <a:t>, </a:t>
            </a:r>
            <a:r>
              <a:rPr lang="en-US" dirty="0" err="1"/>
              <a:t>ArrangoDB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9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 Graph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open-source graph database.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implemented in Java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Support for graph visualization.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Applications: recommendation systems, fraud detection, knowledge graphs, IoT etc.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7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1" dirty="0">
                <a:solidFill>
                  <a:srgbClr val="2D3748"/>
                </a:solidFill>
                <a:effectLst/>
                <a:latin typeface="Open Sans"/>
              </a:rPr>
              <a:t>Cypher</a:t>
            </a:r>
            <a:r>
              <a:rPr lang="en-US" b="0" i="0" dirty="0">
                <a:solidFill>
                  <a:srgbClr val="2D3748"/>
                </a:solidFill>
                <a:effectLst/>
                <a:latin typeface="Open Sans"/>
              </a:rPr>
              <a:t> query language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HTTP API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Index support using Apache Lucence.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9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entities in the graph, can hold attributes.</a:t>
            </a:r>
          </a:p>
          <a:p>
            <a:pPr marL="0" indent="0">
              <a:buNone/>
            </a:pPr>
            <a:r>
              <a:rPr lang="en-US" sz="2000" dirty="0"/>
              <a:t>each node has a label identifying node’s role.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535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entities in the graph, can hold attributes.</a:t>
            </a:r>
          </a:p>
          <a:p>
            <a:pPr marL="0" indent="0">
              <a:buNone/>
            </a:pPr>
            <a:r>
              <a:rPr lang="en-US" sz="2000" dirty="0"/>
              <a:t>each node has a label identifying node’s role.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provide semantic connections between two node entities.</a:t>
            </a:r>
          </a:p>
          <a:p>
            <a:pPr marL="0" indent="0">
              <a:buNone/>
            </a:pPr>
            <a:r>
              <a:rPr lang="en-US" sz="2000" dirty="0"/>
              <a:t>each relationship  has a type, a start node and  end node.</a:t>
            </a:r>
          </a:p>
          <a:p>
            <a:pPr marL="0" indent="0">
              <a:buNone/>
            </a:pPr>
            <a:r>
              <a:rPr lang="en-US" sz="2000" dirty="0"/>
              <a:t>can be navigated in both directions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54253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794061" y="55248"/>
              <a:ext cx="1269545" cy="6542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37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entities in the graph, can hold attributes.</a:t>
            </a:r>
          </a:p>
          <a:p>
            <a:pPr marL="0" indent="0">
              <a:buNone/>
            </a:pPr>
            <a:r>
              <a:rPr lang="en-US" dirty="0"/>
              <a:t>each node has a label identifying node’s role.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 semantic connections between two node entities.</a:t>
            </a:r>
          </a:p>
          <a:p>
            <a:pPr marL="0" indent="0">
              <a:buNone/>
            </a:pPr>
            <a:r>
              <a:rPr lang="en-US" dirty="0"/>
              <a:t>each relationship  has a type, a start node and an end node.</a:t>
            </a:r>
          </a:p>
          <a:p>
            <a:pPr marL="0" indent="0">
              <a:buNone/>
            </a:pPr>
            <a:r>
              <a:rPr lang="en-US" dirty="0"/>
              <a:t>can be navigated in both directions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properties of nodes or relationships.</a:t>
            </a:r>
          </a:p>
          <a:p>
            <a:pPr marL="0" indent="0">
              <a:buNone/>
            </a:pPr>
            <a:r>
              <a:rPr lang="en-US" dirty="0"/>
              <a:t>An attribute is given by a key-value pair.  </a:t>
            </a:r>
          </a:p>
          <a:p>
            <a:pPr marL="0" indent="0">
              <a:buNone/>
            </a:pPr>
            <a:r>
              <a:rPr lang="en-US" dirty="0"/>
              <a:t>Relationship attributes are typically quantitative properties (weights, costs, ratings etc.).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830388" y="370"/>
              <a:ext cx="1339749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C6E7BBD4-75AF-4A1D-B973-243EC3E747EE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CC3A4A26-ABFC-4506-B6E5-830F5E97BF7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D3BE2C18-E2F8-4FCC-AEAB-0971F64D400E}"/>
                </a:ext>
              </a:extLst>
            </p:cNvPr>
            <p:cNvSpPr txBox="1"/>
            <p:nvPr/>
          </p:nvSpPr>
          <p:spPr>
            <a:xfrm>
              <a:off x="3830389" y="78776"/>
              <a:ext cx="1146036" cy="685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ATTRIBUTE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24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CREATE (</a:t>
            </a:r>
            <a:r>
              <a:rPr lang="en-US" sz="2000" dirty="0" err="1"/>
              <a:t>TheMatrix:Movie</a:t>
            </a:r>
            <a:r>
              <a:rPr lang="en-US" sz="2000" dirty="0"/>
              <a:t> {</a:t>
            </a:r>
            <a:r>
              <a:rPr lang="en-US" sz="2000" dirty="0" err="1"/>
              <a:t>title:'The</a:t>
            </a:r>
            <a:r>
              <a:rPr lang="en-US" sz="2000" dirty="0"/>
              <a:t> Matrix', released:1999, </a:t>
            </a:r>
            <a:r>
              <a:rPr lang="en-US" sz="2000" dirty="0" err="1"/>
              <a:t>tagline:'Welcome</a:t>
            </a:r>
            <a:r>
              <a:rPr lang="en-US" sz="2000" dirty="0"/>
              <a:t> to the Real World’})</a:t>
            </a:r>
          </a:p>
          <a:p>
            <a:pPr marL="0" indent="0">
              <a:buNone/>
            </a:pPr>
            <a:r>
              <a:rPr lang="en-US" sz="2000" dirty="0"/>
              <a:t>CREATE (</a:t>
            </a:r>
            <a:r>
              <a:rPr lang="en-US" sz="2000" dirty="0" err="1"/>
              <a:t>Keanu:Person</a:t>
            </a:r>
            <a:r>
              <a:rPr lang="en-US" sz="2000" dirty="0"/>
              <a:t> {</a:t>
            </a:r>
            <a:r>
              <a:rPr lang="en-US" sz="2000" dirty="0" err="1"/>
              <a:t>name:'Keanu</a:t>
            </a:r>
            <a:r>
              <a:rPr lang="en-US" sz="2000" dirty="0"/>
              <a:t> Reeves', born:1964})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</a:t>
            </a:r>
          </a:p>
          <a:p>
            <a:pPr marL="0" indent="0">
              <a:buNone/>
            </a:pPr>
            <a:r>
              <a:rPr lang="en-US" sz="2000" dirty="0"/>
              <a:t>(Keanu)-[:ACTED_IN {roles:['Neo']}]-&gt;(</a:t>
            </a:r>
            <a:r>
              <a:rPr lang="en-US" sz="2000" dirty="0" err="1"/>
              <a:t>TheMatrix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(Carrie)-[:ACTED_IN {roles:['Trinity']}]-&gt;(</a:t>
            </a:r>
            <a:r>
              <a:rPr lang="en-US" sz="2000" dirty="0" err="1"/>
              <a:t>TheMatrix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LillyW</a:t>
            </a:r>
            <a:r>
              <a:rPr lang="en-US" sz="2000" dirty="0"/>
              <a:t>)-[:DIRECTED]-&gt;(</a:t>
            </a:r>
            <a:r>
              <a:rPr lang="en-US" sz="2000" dirty="0" err="1"/>
              <a:t>TheMatrix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title, tagline, released, roles.</a:t>
            </a:r>
          </a:p>
          <a:p>
            <a:pPr marL="0" indent="0">
              <a:buNone/>
            </a:pPr>
            <a:r>
              <a:rPr lang="en-US" sz="2000" dirty="0"/>
              <a:t>labels: Movie, Person, ACTED_IN, DIRECTED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830388" y="370"/>
              <a:ext cx="1339749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C6E7BBD4-75AF-4A1D-B973-243EC3E747EE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  <a:solidFill>
            <a:schemeClr val="accent1"/>
          </a:solidFill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CC3A4A26-ABFC-4506-B6E5-830F5E97BF7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D3BE2C18-E2F8-4FCC-AEAB-0971F64D400E}"/>
                </a:ext>
              </a:extLst>
            </p:cNvPr>
            <p:cNvSpPr txBox="1"/>
            <p:nvPr/>
          </p:nvSpPr>
          <p:spPr>
            <a:xfrm>
              <a:off x="3830389" y="78776"/>
              <a:ext cx="1146036" cy="68561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ATTRIBUTE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8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DC7BD-8277-4CF6-9C34-E90272D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vs </a:t>
            </a:r>
            <a:r>
              <a:rPr lang="en-US" dirty="0" err="1"/>
              <a:t>BigData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2905B1-0412-494B-8E11-2998B45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Structured data vs semi-structured data  (example graph data, key-value storages)</a:t>
            </a:r>
          </a:p>
          <a:p>
            <a:pPr lvl="1"/>
            <a:r>
              <a:rPr lang="en-US" dirty="0"/>
              <a:t>join: execution time increase, relational databases more expressive.</a:t>
            </a:r>
          </a:p>
          <a:p>
            <a:endParaRPr lang="en-US" dirty="0"/>
          </a:p>
          <a:p>
            <a:r>
              <a:rPr lang="en-US" dirty="0"/>
              <a:t>Data from a single enterprise vs data from multiple sources</a:t>
            </a:r>
          </a:p>
          <a:p>
            <a:endParaRPr lang="en-US" dirty="0"/>
          </a:p>
          <a:p>
            <a:r>
              <a:rPr lang="en-US" dirty="0" err="1"/>
              <a:t>BigData</a:t>
            </a:r>
            <a:r>
              <a:rPr lang="en-US" dirty="0"/>
              <a:t> requires high degree of parallelism (storage and processing)</a:t>
            </a:r>
          </a:p>
          <a:p>
            <a:endParaRPr lang="en-US" dirty="0"/>
          </a:p>
          <a:p>
            <a:r>
              <a:rPr lang="en-US" dirty="0"/>
              <a:t>Replicas and </a:t>
            </a:r>
            <a:r>
              <a:rPr lang="en-US" dirty="0" err="1"/>
              <a:t>Sharding</a:t>
            </a:r>
            <a:r>
              <a:rPr lang="en-US" dirty="0"/>
              <a:t> (key-value storage systems and documents stores)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5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99" y="1973263"/>
            <a:ext cx="8987552" cy="1178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WITH </a:t>
            </a:r>
            <a:r>
              <a:rPr lang="en-US" sz="2000" dirty="0" err="1"/>
              <a:t>TomH</a:t>
            </a:r>
            <a:r>
              <a:rPr lang="en-US" sz="2000" dirty="0"/>
              <a:t> as a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en-US" sz="2000" dirty="0"/>
              <a:t>(a)-[:</a:t>
            </a:r>
            <a:r>
              <a:rPr lang="en-US" sz="1900" dirty="0">
                <a:solidFill>
                  <a:srgbClr val="3182CE"/>
                </a:solidFill>
                <a:latin typeface="Roboto Mono"/>
              </a:rPr>
              <a:t>ACTED_IN</a:t>
            </a:r>
            <a:r>
              <a:rPr lang="en-US" sz="2000" dirty="0"/>
              <a:t>]-&gt;(m)&lt;-[:</a:t>
            </a:r>
            <a:r>
              <a:rPr lang="en-US" sz="1900" dirty="0">
                <a:solidFill>
                  <a:srgbClr val="3182CE"/>
                </a:solidFill>
                <a:latin typeface="Roboto Mono"/>
              </a:rPr>
              <a:t>DIRECTED</a:t>
            </a:r>
            <a:r>
              <a:rPr lang="en-US" sz="2000" dirty="0"/>
              <a:t>]-(d)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a,m,d</a:t>
            </a:r>
            <a:r>
              <a:rPr lang="en-US" sz="2000" dirty="0"/>
              <a:t> LIMIT 10;	</a:t>
            </a: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89825DAD-97EF-44B0-9D1A-65F4E2D6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647700"/>
            <a:ext cx="5600700" cy="5562600"/>
          </a:xfrm>
          <a:prstGeom prst="rect">
            <a:avLst/>
          </a:prstGeom>
        </p:spPr>
      </p:pic>
      <p:sp>
        <p:nvSpPr>
          <p:cNvPr id="17" name="CasetăText 16">
            <a:extLst>
              <a:ext uri="{FF2B5EF4-FFF2-40B4-BE49-F238E27FC236}">
                <a16:creationId xmlns:a16="http://schemas.microsoft.com/office/drawing/2014/main" id="{9218C7F6-C9E4-4140-BB50-F86A75AC28F7}"/>
              </a:ext>
            </a:extLst>
          </p:cNvPr>
          <p:cNvSpPr txBox="1"/>
          <p:nvPr/>
        </p:nvSpPr>
        <p:spPr>
          <a:xfrm>
            <a:off x="563999" y="39718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/>
              </a:rPr>
              <a:t>'Tom Hanks’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})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]-&gt;(: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/>
              </a:rPr>
              <a:t>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coActor.name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351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79B29E-CBD5-4628-B398-7AE05F23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algorithm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30EEA83-1985-4876-9072-089DD7E78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5468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ED75D5-25DE-40AA-A98D-F6A197E7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0F11E6-A756-4AC1-BDB7-AA22B3B7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Google </a:t>
            </a:r>
            <a:r>
              <a:rPr lang="ro-RO" dirty="0" err="1"/>
              <a:t>Spanner</a:t>
            </a:r>
            <a:r>
              <a:rPr lang="en-US" dirty="0"/>
              <a:t>, Cassandra, Neo4J etc. </a:t>
            </a:r>
          </a:p>
          <a:p>
            <a:pPr algn="ctr"/>
            <a:endParaRPr lang="en-US" dirty="0"/>
          </a:p>
          <a:p>
            <a:r>
              <a:rPr lang="en-US" dirty="0"/>
              <a:t>One run </a:t>
            </a:r>
            <a:r>
              <a:rPr lang="en-US" dirty="0">
                <a:sym typeface="Wingdings" panose="05000000000000000000" pitchFamily="2" charset="2"/>
              </a:rPr>
              <a:t> accepted value.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sz="26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), </a:t>
            </a:r>
            <a:r>
              <a:rPr lang="en-US" dirty="0">
                <a:sym typeface="Wingdings" panose="05000000000000000000" pitchFamily="2" charset="2"/>
              </a:rPr>
              <a:t>n nodes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node may take one or more roles: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acceptor, proposer, learner </a:t>
            </a:r>
            <a:r>
              <a:rPr lang="en-US" dirty="0"/>
              <a:t>[1]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 may rejoin after failure, no malicious behavior, fault tolerant </a:t>
            </a:r>
            <a:endParaRPr lang="ro-RO" dirty="0"/>
          </a:p>
          <a:p>
            <a:r>
              <a:rPr lang="en-US" dirty="0"/>
              <a:t>Nodes remember what they accept (not ensured in all variants).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4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95F8A6-408B-4E38-8E6E-71A04F3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959A85-CB22-42FD-BBB8-E76C46F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send a unique internal id request  </a:t>
            </a:r>
            <a:r>
              <a:rPr lang="en-US" b="1" dirty="0"/>
              <a:t>PREPARE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) to acceptors.</a:t>
            </a:r>
          </a:p>
          <a:p>
            <a:pPr marL="0" indent="0">
              <a:buNone/>
            </a:pPr>
            <a:r>
              <a:rPr lang="en-US" dirty="0"/>
              <a:t>	If the id is not accepted, he will send another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 (1, 3, 5 etc.)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accepts a </a:t>
            </a:r>
            <a:r>
              <a:rPr lang="en-US" b="1" dirty="0"/>
              <a:t>REQUEST</a:t>
            </a:r>
            <a:r>
              <a:rPr lang="en-US" dirty="0"/>
              <a:t> with id: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acceptor promise to ignore all request with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acceptor send a </a:t>
            </a:r>
            <a:r>
              <a:rPr lang="en-US" b="1" dirty="0"/>
              <a:t>PROMISE</a:t>
            </a:r>
            <a:r>
              <a:rPr lang="en-US" dirty="0"/>
              <a:t> id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all proposers.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			or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ignore the id if it already send a promise </a:t>
            </a:r>
            <a:r>
              <a:rPr lang="en-US" dirty="0" err="1"/>
              <a:t>R_id</a:t>
            </a:r>
            <a:r>
              <a:rPr lang="en-US" dirty="0"/>
              <a:t>’’ with </a:t>
            </a:r>
            <a:r>
              <a:rPr lang="en-US" dirty="0" err="1"/>
              <a:t>R_id</a:t>
            </a:r>
            <a:r>
              <a:rPr lang="en-US" dirty="0"/>
              <a:t>’’ &gt; </a:t>
            </a:r>
            <a:r>
              <a:rPr lang="en-US" dirty="0" err="1"/>
              <a:t>R_id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o-RO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When a proposer receives a majority of promises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proposer will pick a value and send </a:t>
            </a:r>
            <a:r>
              <a:rPr lang="en-US" b="1" dirty="0"/>
              <a:t>ACCEPT-REQUEST,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 pair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to acceptors.</a:t>
            </a:r>
          </a:p>
        </p:txBody>
      </p:sp>
    </p:spTree>
    <p:extLst>
      <p:ext uri="{BB962C8B-B14F-4D97-AF65-F5344CB8AC3E}">
        <p14:creationId xmlns:p14="http://schemas.microsoft.com/office/powerpoint/2010/main" val="408064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95F8A6-408B-4E38-8E6E-71A04F3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959A85-CB22-42FD-BBB8-E76C46F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receives </a:t>
            </a:r>
            <a:r>
              <a:rPr lang="en-US" b="1" dirty="0"/>
              <a:t>ACCEPT-REQUEST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ignore the id if it already made a promise </a:t>
            </a:r>
            <a:r>
              <a:rPr lang="en-US" dirty="0" err="1"/>
              <a:t>P_id</a:t>
            </a:r>
            <a:r>
              <a:rPr lang="en-US" dirty="0"/>
              <a:t>’ with </a:t>
            </a:r>
            <a:r>
              <a:rPr lang="en-US" dirty="0" err="1"/>
              <a:t>P_id</a:t>
            </a:r>
            <a:r>
              <a:rPr lang="en-US" dirty="0"/>
              <a:t>’ &gt; </a:t>
            </a:r>
            <a:r>
              <a:rPr lang="en-US" dirty="0" err="1"/>
              <a:t>P_id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		or</a:t>
            </a:r>
          </a:p>
          <a:p>
            <a:pPr marL="0" indent="0">
              <a:buNone/>
            </a:pPr>
            <a:r>
              <a:rPr lang="en-US" dirty="0"/>
              <a:t>	acceptor send message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  <a:p>
            <a:pPr marL="0" indent="0">
              <a:buNone/>
            </a:pPr>
            <a:endParaRPr lang="ro-RO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Learners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If a majority of acceptors accept a request consensus has been reached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>
                <a:solidFill>
                  <a:srgbClr val="FF0000"/>
                </a:solidFill>
              </a:rPr>
              <a:t>N &gt; 2f + 1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b="1" dirty="0"/>
              <a:t>ACCEPT REQUEST </a:t>
            </a:r>
            <a:r>
              <a:rPr lang="en-US" dirty="0"/>
              <a:t>with lower ID will be accepted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b="1" dirty="0"/>
              <a:t>ACCEPT REQUEST </a:t>
            </a:r>
            <a:r>
              <a:rPr lang="en-US" dirty="0"/>
              <a:t>with higher ID and a different value will be accepted 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762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6959FC50-DC73-4EFA-AF1D-2B90B5AC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6959FC50-DC73-4EFA-AF1D-2B90B5AC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2596B742-372B-4C4E-96B1-23ADAC1660E9}"/>
              </a:ext>
            </a:extLst>
          </p:cNvPr>
          <p:cNvSpPr/>
          <p:nvPr/>
        </p:nvSpPr>
        <p:spPr>
          <a:xfrm>
            <a:off x="5933243" y="7337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send a unique internal id request  </a:t>
            </a:r>
            <a:r>
              <a:rPr lang="en-US" b="1" dirty="0"/>
              <a:t>PREPARE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) to acceptors.</a:t>
            </a:r>
          </a:p>
          <a:p>
            <a:r>
              <a:rPr lang="en-US" dirty="0"/>
              <a:t>If the id is not accepted, it will send another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 (1, 3, 5 etc.)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5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642DFA9-8426-4A44-96F9-BF815BC4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4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642DFA9-8426-4A44-96F9-BF815BC4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F7AB8B19-B42C-49D1-8B85-D9B0E9A20A9E}"/>
              </a:ext>
            </a:extLst>
          </p:cNvPr>
          <p:cNvSpPr/>
          <p:nvPr/>
        </p:nvSpPr>
        <p:spPr>
          <a:xfrm>
            <a:off x="6161103" y="344841"/>
            <a:ext cx="6303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accepts a </a:t>
            </a:r>
            <a:r>
              <a:rPr lang="en-US" b="1" dirty="0"/>
              <a:t>REQUEST</a:t>
            </a:r>
            <a:r>
              <a:rPr lang="en-US" dirty="0"/>
              <a:t> with id: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acceptor promise to ignore all request with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/>
          </a:p>
          <a:p>
            <a:r>
              <a:rPr lang="en-US" dirty="0"/>
              <a:t>acceptor send a </a:t>
            </a:r>
            <a:r>
              <a:rPr lang="en-US" b="1" dirty="0"/>
              <a:t>PROMISE</a:t>
            </a:r>
            <a:r>
              <a:rPr lang="en-US" dirty="0"/>
              <a:t> id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all proposers</a:t>
            </a:r>
          </a:p>
        </p:txBody>
      </p:sp>
    </p:spTree>
    <p:extLst>
      <p:ext uri="{BB962C8B-B14F-4D97-AF65-F5344CB8AC3E}">
        <p14:creationId xmlns:p14="http://schemas.microsoft.com/office/powerpoint/2010/main" val="3848392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D0BD467D-6151-4F35-91DC-6B2F2EF2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306003BA-22B4-4C22-8670-875700C2E1C3}"/>
              </a:ext>
            </a:extLst>
          </p:cNvPr>
          <p:cNvSpPr/>
          <p:nvPr/>
        </p:nvSpPr>
        <p:spPr>
          <a:xfrm>
            <a:off x="6164062" y="4904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Proposer</a:t>
            </a:r>
            <a:r>
              <a:rPr lang="en-US" dirty="0"/>
              <a:t>: receives a majority of promises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proposer will pick value and send </a:t>
            </a:r>
            <a:r>
              <a:rPr lang="en-US" b="1" dirty="0"/>
              <a:t>ACCEPT-REQUEST, </a:t>
            </a:r>
          </a:p>
          <a:p>
            <a:r>
              <a:rPr lang="en-US" dirty="0"/>
              <a:t>a pair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to acceptors.</a:t>
            </a:r>
          </a:p>
        </p:txBody>
      </p:sp>
    </p:spTree>
    <p:extLst>
      <p:ext uri="{BB962C8B-B14F-4D97-AF65-F5344CB8AC3E}">
        <p14:creationId xmlns:p14="http://schemas.microsoft.com/office/powerpoint/2010/main" val="37785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Huge amount of data, even the number of V’ for big data is increasing.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en-US" dirty="0"/>
              <a:t>IoT devices, cloud data, mobile traffic etc.</a:t>
            </a:r>
          </a:p>
          <a:p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624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62BCB044-B4A2-4724-9A0C-8A82E3BF3869}"/>
              </a:ext>
            </a:extLst>
          </p:cNvPr>
          <p:cNvSpPr/>
          <p:nvPr/>
        </p:nvSpPr>
        <p:spPr>
          <a:xfrm>
            <a:off x="5637320" y="273819"/>
            <a:ext cx="6347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acceptor receives </a:t>
            </a:r>
            <a:r>
              <a:rPr lang="en-US" b="1" dirty="0"/>
              <a:t>ACCEPT-REQUEST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i="1" dirty="0"/>
          </a:p>
          <a:p>
            <a:r>
              <a:rPr lang="en-US" dirty="0"/>
              <a:t>ignore the id if it already made a promise </a:t>
            </a:r>
            <a:r>
              <a:rPr lang="en-US" dirty="0" err="1"/>
              <a:t>P_id</a:t>
            </a:r>
            <a:r>
              <a:rPr lang="en-US" dirty="0"/>
              <a:t>’ with </a:t>
            </a:r>
            <a:r>
              <a:rPr lang="en-US" dirty="0" err="1"/>
              <a:t>P_id</a:t>
            </a:r>
            <a:r>
              <a:rPr lang="en-US" dirty="0"/>
              <a:t>’ &gt; </a:t>
            </a:r>
            <a:r>
              <a:rPr lang="en-US" dirty="0" err="1"/>
              <a:t>P_id</a:t>
            </a:r>
            <a:r>
              <a:rPr lang="en-US" dirty="0"/>
              <a:t>.</a:t>
            </a:r>
          </a:p>
          <a:p>
            <a:r>
              <a:rPr lang="en-US" i="1" dirty="0"/>
              <a:t>		or</a:t>
            </a:r>
          </a:p>
          <a:p>
            <a:r>
              <a:rPr lang="en-US" dirty="0"/>
              <a:t>acceptor send a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</p:txBody>
      </p:sp>
    </p:spTree>
    <p:extLst>
      <p:ext uri="{BB962C8B-B14F-4D97-AF65-F5344CB8AC3E}">
        <p14:creationId xmlns:p14="http://schemas.microsoft.com/office/powerpoint/2010/main" val="941956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70E33FF-8106-4E3B-8B87-A89BE851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1651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9EE397F6-229C-496E-AC91-8B6E0E092713}"/>
              </a:ext>
            </a:extLst>
          </p:cNvPr>
          <p:cNvSpPr/>
          <p:nvPr/>
        </p:nvSpPr>
        <p:spPr>
          <a:xfrm>
            <a:off x="5933243" y="733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ignore the id if it already send a promise </a:t>
            </a:r>
          </a:p>
          <a:p>
            <a:r>
              <a:rPr lang="en-US" dirty="0" err="1"/>
              <a:t>R_id</a:t>
            </a:r>
            <a:r>
              <a:rPr lang="en-US" dirty="0"/>
              <a:t>’’ with </a:t>
            </a:r>
            <a:r>
              <a:rPr lang="en-US" dirty="0" err="1"/>
              <a:t>R_id</a:t>
            </a:r>
            <a:r>
              <a:rPr lang="en-US" dirty="0"/>
              <a:t>’’ &gt; </a:t>
            </a:r>
            <a:r>
              <a:rPr lang="en-US" dirty="0" err="1"/>
              <a:t>R_id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38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70E33FF-8106-4E3B-8B87-A89BE851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963"/>
            <a:ext cx="12781651" cy="71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57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62BCB044-B4A2-4724-9A0C-8A82E3BF3869}"/>
              </a:ext>
            </a:extLst>
          </p:cNvPr>
          <p:cNvSpPr/>
          <p:nvPr/>
        </p:nvSpPr>
        <p:spPr>
          <a:xfrm>
            <a:off x="5637320" y="273819"/>
            <a:ext cx="6347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send a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  <a:p>
            <a:r>
              <a:rPr lang="en-US" dirty="0"/>
              <a:t>if accept (</a:t>
            </a:r>
            <a:r>
              <a:rPr lang="en-US" dirty="0" err="1"/>
              <a:t>P_id</a:t>
            </a:r>
            <a:r>
              <a:rPr lang="en-US" dirty="0"/>
              <a:t>’, value) has been sent with </a:t>
            </a:r>
            <a:r>
              <a:rPr lang="en-US" dirty="0" err="1"/>
              <a:t>P_id</a:t>
            </a:r>
            <a:r>
              <a:rPr lang="en-US" dirty="0"/>
              <a:t>’ &lt; </a:t>
            </a:r>
            <a:r>
              <a:rPr lang="en-US" dirty="0" err="1"/>
              <a:t>P_id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669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A466119-72B7-4138-B7B6-7DADC4FB63A1}"/>
              </a:ext>
            </a:extLst>
          </p:cNvPr>
          <p:cNvSpPr txBox="1"/>
          <p:nvPr/>
        </p:nvSpPr>
        <p:spPr>
          <a:xfrm>
            <a:off x="9871987" y="4884484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AC_R(8, ‘v2’)</a:t>
            </a:r>
            <a:endParaRPr lang="ro-RO" dirty="0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ADE4B27-F24F-4EB2-962F-7632FE40ABBB}"/>
              </a:ext>
            </a:extLst>
          </p:cNvPr>
          <p:cNvCxnSpPr>
            <a:cxnSpLocks/>
          </p:cNvCxnSpPr>
          <p:nvPr/>
        </p:nvCxnSpPr>
        <p:spPr>
          <a:xfrm flipV="1">
            <a:off x="9685538" y="4758432"/>
            <a:ext cx="1075024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16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A466119-72B7-4138-B7B6-7DADC4FB63A1}"/>
              </a:ext>
            </a:extLst>
          </p:cNvPr>
          <p:cNvSpPr txBox="1"/>
          <p:nvPr/>
        </p:nvSpPr>
        <p:spPr>
          <a:xfrm>
            <a:off x="9871987" y="4884484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AC_R(8, ‘v2’)</a:t>
            </a:r>
            <a:endParaRPr lang="ro-RO" dirty="0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ADE4B27-F24F-4EB2-962F-7632FE40ABBB}"/>
              </a:ext>
            </a:extLst>
          </p:cNvPr>
          <p:cNvCxnSpPr>
            <a:cxnSpLocks/>
          </p:cNvCxnSpPr>
          <p:nvPr/>
        </p:nvCxnSpPr>
        <p:spPr>
          <a:xfrm flipV="1">
            <a:off x="9685538" y="4758432"/>
            <a:ext cx="1075024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tăText 15">
            <a:extLst>
              <a:ext uri="{FF2B5EF4-FFF2-40B4-BE49-F238E27FC236}">
                <a16:creationId xmlns:a16="http://schemas.microsoft.com/office/drawing/2014/main" id="{99E90052-BB16-424B-AECE-CA4E609FFEEA}"/>
              </a:ext>
            </a:extLst>
          </p:cNvPr>
          <p:cNvSpPr txBox="1"/>
          <p:nvPr/>
        </p:nvSpPr>
        <p:spPr>
          <a:xfrm>
            <a:off x="10918883" y="4375423"/>
            <a:ext cx="183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accept(8, ‘v1’)</a:t>
            </a:r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1616A6DB-2EEB-4D58-8DA2-35FDC27B1280}"/>
              </a:ext>
            </a:extLst>
          </p:cNvPr>
          <p:cNvCxnSpPr>
            <a:cxnSpLocks/>
          </p:cNvCxnSpPr>
          <p:nvPr/>
        </p:nvCxnSpPr>
        <p:spPr>
          <a:xfrm>
            <a:off x="10773941" y="4758433"/>
            <a:ext cx="1059963" cy="62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2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153638-BDC8-4AE2-B976-F2E4F124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F6D3E2-AC35-4327-B2A9-E7F57479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ro-RO" dirty="0" err="1"/>
              <a:t>Lamport</a:t>
            </a:r>
            <a:r>
              <a:rPr lang="ro-RO" dirty="0"/>
              <a:t>, Leslie. "</a:t>
            </a:r>
            <a:r>
              <a:rPr lang="ro-RO" dirty="0" err="1"/>
              <a:t>Paxos</a:t>
            </a:r>
            <a:r>
              <a:rPr lang="ro-RO" dirty="0"/>
              <a:t> made simple." </a:t>
            </a:r>
            <a:r>
              <a:rPr lang="ro-RO" i="1" dirty="0"/>
              <a:t>ACM </a:t>
            </a:r>
            <a:r>
              <a:rPr lang="ro-RO" i="1" dirty="0" err="1"/>
              <a:t>Sigact</a:t>
            </a:r>
            <a:r>
              <a:rPr lang="ro-RO" i="1" dirty="0"/>
              <a:t> </a:t>
            </a:r>
            <a:r>
              <a:rPr lang="ro-RO" i="1" dirty="0" err="1"/>
              <a:t>News</a:t>
            </a:r>
            <a:r>
              <a:rPr lang="ro-RO" dirty="0"/>
              <a:t> 32.4</a:t>
            </a:r>
            <a:r>
              <a:rPr lang="en-US" dirty="0"/>
              <a:t>,</a:t>
            </a:r>
            <a:r>
              <a:rPr lang="ro-RO" dirty="0"/>
              <a:t> 2001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EEF1B2-6589-45C1-BA13-6C9EF9FA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71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074"/>
            <a:ext cx="10515600" cy="3186113"/>
          </a:xfrm>
        </p:spPr>
        <p:txBody>
          <a:bodyPr>
            <a:normAutofit/>
          </a:bodyPr>
          <a:lstStyle/>
          <a:p>
            <a:r>
              <a:rPr lang="en-US" dirty="0"/>
              <a:t>Speed at which data is added/modified.</a:t>
            </a:r>
          </a:p>
          <a:p>
            <a:endParaRPr lang="en-US" dirty="0"/>
          </a:p>
          <a:p>
            <a:r>
              <a:rPr lang="en-US" dirty="0"/>
              <a:t>Rapid change of data model.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/>
              <a:t>Exponential growth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--175 zettabytes by 2025.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pPr marL="0" indent="0">
              <a:buNone/>
            </a:pPr>
            <a:endParaRPr lang="ro-RO" dirty="0">
              <a:hlinkClick r:id="" action="ppaction://noaction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6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Different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Structured (DBMS), semi-structured data (</a:t>
            </a:r>
            <a:r>
              <a:rPr lang="en-US" dirty="0" err="1"/>
              <a:t>json</a:t>
            </a:r>
            <a:r>
              <a:rPr lang="en-US" dirty="0"/>
              <a:t>, xml, csv files), unstructured data (images, videos, text files, audio files etc.).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5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r>
              <a:rPr lang="en-US" dirty="0"/>
              <a:t>Data accuracy and credibility.</a:t>
            </a:r>
          </a:p>
          <a:p>
            <a:r>
              <a:rPr lang="en-US" dirty="0"/>
              <a:t>Extract value using data analytics. </a:t>
            </a:r>
          </a:p>
          <a:p>
            <a:r>
              <a:rPr lang="en-US" dirty="0"/>
              <a:t>Transform data into business. 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  <a:solidFill>
            <a:srgbClr val="FF0000"/>
          </a:solidFill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  <a:solidFill>
            <a:srgbClr val="FF0000"/>
          </a:solidFill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 model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30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BASE advantages: availability, scale and resilience. </a:t>
            </a:r>
          </a:p>
          <a:p>
            <a:pPr marL="0" indent="0" algn="just">
              <a:buNone/>
            </a:pPr>
            <a:r>
              <a:rPr lang="en-US" dirty="0"/>
              <a:t>	(examples: social media apps, online services)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Database appears to work most of the time.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25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10" ma:contentTypeDescription="Create a new document." ma:contentTypeScope="" ma:versionID="dcc3a87a640e037cd77c40dbb5727e09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27922f17363ca3c769dab96668612238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C5C947-06DC-49C6-A734-5DF2CD0D04D7}"/>
</file>

<file path=customXml/itemProps2.xml><?xml version="1.0" encoding="utf-8"?>
<ds:datastoreItem xmlns:ds="http://schemas.openxmlformats.org/officeDocument/2006/customXml" ds:itemID="{F5526365-9E8C-4B0E-A1F0-6042C7A4387E}"/>
</file>

<file path=customXml/itemProps3.xml><?xml version="1.0" encoding="utf-8"?>
<ds:datastoreItem xmlns:ds="http://schemas.openxmlformats.org/officeDocument/2006/customXml" ds:itemID="{72D23C90-ED29-4ECB-826B-1EA86B732712}"/>
</file>

<file path=docProps/app.xml><?xml version="1.0" encoding="utf-8"?>
<Properties xmlns="http://schemas.openxmlformats.org/officeDocument/2006/extended-properties" xmlns:vt="http://schemas.openxmlformats.org/officeDocument/2006/docPropsVTypes">
  <TotalTime>26796</TotalTime>
  <Words>1773</Words>
  <Application>Microsoft Office PowerPoint</Application>
  <PresentationFormat>Widescreen</PresentationFormat>
  <Paragraphs>304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Open Sans</vt:lpstr>
      <vt:lpstr>Roboto Mono</vt:lpstr>
      <vt:lpstr>Temă Office</vt:lpstr>
      <vt:lpstr>NoSql –Databases</vt:lpstr>
      <vt:lpstr>Big Data x-V’s</vt:lpstr>
      <vt:lpstr>Relational database vs BigData</vt:lpstr>
      <vt:lpstr>Big data attributes</vt:lpstr>
      <vt:lpstr>Big data attributes</vt:lpstr>
      <vt:lpstr>Big data attributes</vt:lpstr>
      <vt:lpstr>Big data attributes</vt:lpstr>
      <vt:lpstr>BASE</vt:lpstr>
      <vt:lpstr>BASE</vt:lpstr>
      <vt:lpstr>BASE</vt:lpstr>
      <vt:lpstr>BASE</vt:lpstr>
      <vt:lpstr>CAP theorem</vt:lpstr>
      <vt:lpstr>CAP theorem</vt:lpstr>
      <vt:lpstr>CAP theorem</vt:lpstr>
      <vt:lpstr>PowerPoint Presentation</vt:lpstr>
      <vt:lpstr>PowerPoint Presentation</vt:lpstr>
      <vt:lpstr>CAP Theorem</vt:lpstr>
      <vt:lpstr>CAP Theorem</vt:lpstr>
      <vt:lpstr>Consistency levels</vt:lpstr>
      <vt:lpstr>Graph databases</vt:lpstr>
      <vt:lpstr>Graph databases</vt:lpstr>
      <vt:lpstr>Graph databases</vt:lpstr>
      <vt:lpstr>Neo4J</vt:lpstr>
      <vt:lpstr>Neo4J</vt:lpstr>
      <vt:lpstr>Neo4J</vt:lpstr>
      <vt:lpstr>Graph databases</vt:lpstr>
      <vt:lpstr>Graph databases</vt:lpstr>
      <vt:lpstr>Graph databases</vt:lpstr>
      <vt:lpstr>Graph databases</vt:lpstr>
      <vt:lpstr>Graph databases</vt:lpstr>
      <vt:lpstr>Paxos algorithm</vt:lpstr>
      <vt:lpstr>Paxos </vt:lpstr>
      <vt:lpstr>Paxos</vt:lpstr>
      <vt:lpstr>Paxos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- DIAGRAM</dc:title>
  <dc:creator>Rob Ban</dc:creator>
  <cp:lastModifiedBy>Profesor</cp:lastModifiedBy>
  <cp:revision>144</cp:revision>
  <dcterms:created xsi:type="dcterms:W3CDTF">2020-03-01T21:41:38Z</dcterms:created>
  <dcterms:modified xsi:type="dcterms:W3CDTF">2022-04-18T10:51:55Z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