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03" r:id="rId40"/>
    <p:sldId id="304" r:id="rId41"/>
    <p:sldId id="305" r:id="rId42"/>
    <p:sldId id="306" r:id="rId43"/>
    <p:sldId id="307" r:id="rId44"/>
    <p:sldId id="308" r:id="rId45"/>
    <p:sldId id="291" r:id="rId46"/>
    <p:sldId id="292" r:id="rId47"/>
    <p:sldId id="293" r:id="rId48"/>
    <p:sldId id="295" r:id="rId49"/>
    <p:sldId id="296" r:id="rId50"/>
    <p:sldId id="297" r:id="rId51"/>
    <p:sldId id="298" r:id="rId52"/>
    <p:sldId id="299" r:id="rId53"/>
    <p:sldId id="300" r:id="rId54"/>
    <p:sldId id="301" r:id="rId55"/>
    <p:sldId id="302"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A30B1-F03B-4F11-A209-9E8EAAABC6D9}" v="2" dt="2023-06-20T19:31:28.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avian   Tanase" userId="S::flavian.tanase@s.unibuc.ro::5c955a9f-f638-4be5-9512-b78cba1681bc" providerId="AD" clId="Web-{F08A30B1-F03B-4F11-A209-9E8EAAABC6D9}"/>
    <pc:docChg chg="modSld">
      <pc:chgData name="Flavian   Tanase" userId="S::flavian.tanase@s.unibuc.ro::5c955a9f-f638-4be5-9512-b78cba1681bc" providerId="AD" clId="Web-{F08A30B1-F03B-4F11-A209-9E8EAAABC6D9}" dt="2023-06-20T19:31:28.850" v="1" actId="20577"/>
      <pc:docMkLst>
        <pc:docMk/>
      </pc:docMkLst>
      <pc:sldChg chg="modSp">
        <pc:chgData name="Flavian   Tanase" userId="S::flavian.tanase@s.unibuc.ro::5c955a9f-f638-4be5-9512-b78cba1681bc" providerId="AD" clId="Web-{F08A30B1-F03B-4F11-A209-9E8EAAABC6D9}" dt="2023-06-20T19:31:28.850" v="1" actId="20577"/>
        <pc:sldMkLst>
          <pc:docMk/>
          <pc:sldMk cId="1959922095" sldId="256"/>
        </pc:sldMkLst>
        <pc:spChg chg="mod">
          <ac:chgData name="Flavian   Tanase" userId="S::flavian.tanase@s.unibuc.ro::5c955a9f-f638-4be5-9512-b78cba1681bc" providerId="AD" clId="Web-{F08A30B1-F03B-4F11-A209-9E8EAAABC6D9}" dt="2023-06-20T19:31:28.850" v="1" actId="20577"/>
          <ac:spMkLst>
            <pc:docMk/>
            <pc:sldMk cId="1959922095"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a:solidFill>
                  <a:schemeClr val="tx1"/>
                </a:solidFill>
                <a:latin typeface="Times New Roman" pitchFamily="18" charset="0"/>
                <a:cs typeface="Times New Roman" pitchFamily="18" charset="0"/>
              </a:rPr>
              <a:t>TEHNICI DE C</a:t>
            </a:r>
            <a:r>
              <a:rPr lang="ro-RO" sz="2800" b="1" u="sng">
                <a:solidFill>
                  <a:schemeClr val="tx1"/>
                </a:solidFill>
                <a:latin typeface="Times New Roman" pitchFamily="18" charset="0"/>
                <a:cs typeface="Times New Roman" pitchFamily="18" charset="0"/>
              </a:rPr>
              <a:t>Ă</a:t>
            </a:r>
            <a:r>
              <a:rPr lang="en-US" sz="2800" b="1" u="sng">
                <a:solidFill>
                  <a:schemeClr val="tx1"/>
                </a:solidFill>
                <a:latin typeface="Times New Roman" pitchFamily="18" charset="0"/>
                <a:cs typeface="Times New Roman" pitchFamily="18" charset="0"/>
              </a:rPr>
              <a:t>UTARE</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u="sng" err="1">
                <a:solidFill>
                  <a:schemeClr val="tx1"/>
                </a:solidFill>
                <a:latin typeface="Times New Roman" pitchFamily="18" charset="0"/>
                <a:cs typeface="Times New Roman" pitchFamily="18" charset="0"/>
              </a:rPr>
              <a:t>Căutarea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traversare</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sistematică</a:t>
            </a:r>
            <a:r>
              <a:rPr lang="en-US" sz="2800" b="1">
                <a:solidFill>
                  <a:schemeClr val="tx1"/>
                </a:solidFill>
                <a:latin typeface="Times New Roman" pitchFamily="18" charset="0"/>
                <a:cs typeface="Times New Roman" pitchFamily="18" charset="0"/>
              </a:rPr>
              <a:t> a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posibile</a:t>
            </a:r>
            <a:r>
              <a:rPr lang="en-US" sz="2800" b="1">
                <a:solidFill>
                  <a:schemeClr val="tx1"/>
                </a:solidFill>
                <a:latin typeface="Times New Roman" pitchFamily="18" charset="0"/>
                <a:cs typeface="Times New Roman" pitchFamily="18" charset="0"/>
              </a:rPr>
              <a:t> ale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a:cs typeface="Times New Roman"/>
              </a:rPr>
              <a:t>Un </a:t>
            </a:r>
            <a:r>
              <a:rPr lang="en-US" sz="2800" b="1" i="1" u="sng" err="1">
                <a:solidFill>
                  <a:schemeClr val="tx1"/>
                </a:solidFill>
                <a:latin typeface="Times New Roman"/>
                <a:cs typeface="Times New Roman"/>
              </a:rPr>
              <a:t>spaţiu</a:t>
            </a:r>
            <a:r>
              <a:rPr lang="en-US" sz="2800" b="1" i="1" u="sng">
                <a:solidFill>
                  <a:schemeClr val="tx1"/>
                </a:solidFill>
                <a:latin typeface="Times New Roman"/>
                <a:cs typeface="Times New Roman"/>
              </a:rPr>
              <a:t> de </a:t>
            </a:r>
            <a:r>
              <a:rPr lang="en-US" sz="2800" b="1" i="1" u="sng" err="1">
                <a:solidFill>
                  <a:schemeClr val="tx1"/>
                </a:solidFill>
                <a:latin typeface="Times New Roman"/>
                <a:cs typeface="Times New Roman"/>
              </a:rPr>
              <a:t>căutare</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este</a:t>
            </a:r>
            <a:r>
              <a:rPr lang="en-US" sz="2800" b="1">
                <a:solidFill>
                  <a:schemeClr val="tx1"/>
                </a:solidFill>
                <a:latin typeface="Times New Roman"/>
                <a:cs typeface="Times New Roman"/>
              </a:rPr>
              <a:t> de </a:t>
            </a:r>
            <a:r>
              <a:rPr lang="en-US" sz="2800" b="1" err="1">
                <a:solidFill>
                  <a:schemeClr val="tx1"/>
                </a:solidFill>
                <a:latin typeface="Times New Roman"/>
                <a:cs typeface="Times New Roman"/>
              </a:rPr>
              <a:t>obicei</a:t>
            </a:r>
            <a:r>
              <a:rPr lang="en-US" sz="2800" b="1">
                <a:solidFill>
                  <a:schemeClr val="tx1"/>
                </a:solidFill>
                <a:latin typeface="Times New Roman"/>
                <a:cs typeface="Times New Roman"/>
              </a:rPr>
              <a:t> un </a:t>
            </a:r>
            <a:r>
              <a:rPr lang="en-US" sz="2800" b="1" err="1">
                <a:solidFill>
                  <a:schemeClr val="tx1"/>
                </a:solidFill>
                <a:latin typeface="Times New Roman"/>
                <a:cs typeface="Times New Roman"/>
              </a:rPr>
              <a:t>graf</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sau</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mai</a:t>
            </a:r>
            <a:r>
              <a:rPr lang="en-US" sz="2800" b="1">
                <a:solidFill>
                  <a:schemeClr val="tx1"/>
                </a:solidFill>
                <a:latin typeface="Times New Roman"/>
                <a:cs typeface="Times New Roman"/>
              </a:rPr>
              <a:t> exact, un arbore) </a:t>
            </a:r>
            <a:r>
              <a:rPr lang="en-US" sz="2800" b="1" err="1">
                <a:solidFill>
                  <a:schemeClr val="tx1"/>
                </a:solidFill>
                <a:latin typeface="Times New Roman"/>
                <a:cs typeface="Times New Roman"/>
              </a:rPr>
              <a:t>în</a:t>
            </a:r>
            <a:r>
              <a:rPr lang="en-US" sz="2800" b="1">
                <a:solidFill>
                  <a:schemeClr val="tx1"/>
                </a:solidFill>
                <a:latin typeface="Times New Roman"/>
                <a:cs typeface="Times New Roman"/>
              </a:rPr>
              <a:t> care un nod </a:t>
            </a:r>
            <a:r>
              <a:rPr lang="en-US" sz="2800" b="1" err="1">
                <a:solidFill>
                  <a:schemeClr val="tx1"/>
                </a:solidFill>
                <a:latin typeface="Times New Roman"/>
                <a:cs typeface="Times New Roman"/>
              </a:rPr>
              <a:t>desemnează</a:t>
            </a:r>
            <a:r>
              <a:rPr lang="en-US" sz="2800" b="1">
                <a:solidFill>
                  <a:schemeClr val="tx1"/>
                </a:solidFill>
                <a:latin typeface="Times New Roman"/>
                <a:cs typeface="Times New Roman"/>
              </a:rPr>
              <a:t> o </a:t>
            </a:r>
            <a:r>
              <a:rPr lang="en-US" sz="2800" b="1" err="1">
                <a:solidFill>
                  <a:schemeClr val="tx1"/>
                </a:solidFill>
                <a:latin typeface="Times New Roman"/>
                <a:cs typeface="Times New Roman"/>
              </a:rPr>
              <a:t>soluţie</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parţială</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iar</a:t>
            </a:r>
            <a:r>
              <a:rPr lang="en-US" sz="2800" b="1">
                <a:solidFill>
                  <a:schemeClr val="tx1"/>
                </a:solidFill>
                <a:latin typeface="Times New Roman"/>
                <a:cs typeface="Times New Roman"/>
              </a:rPr>
              <a:t> o </a:t>
            </a:r>
            <a:r>
              <a:rPr lang="en-US" sz="2800" b="1" err="1">
                <a:solidFill>
                  <a:schemeClr val="tx1"/>
                </a:solidFill>
                <a:latin typeface="Times New Roman"/>
                <a:cs typeface="Times New Roman"/>
              </a:rPr>
              <a:t>muchie</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reprezintă</a:t>
            </a:r>
            <a:r>
              <a:rPr lang="en-US" sz="2800" b="1">
                <a:solidFill>
                  <a:schemeClr val="tx1"/>
                </a:solidFill>
                <a:latin typeface="Times New Roman"/>
                <a:cs typeface="Times New Roman"/>
              </a:rPr>
              <a:t> un pas </a:t>
            </a:r>
            <a:r>
              <a:rPr lang="en-US" sz="2800" b="1" err="1">
                <a:solidFill>
                  <a:schemeClr val="tx1"/>
                </a:solidFill>
                <a:latin typeface="Times New Roman"/>
                <a:cs typeface="Times New Roman"/>
              </a:rPr>
              <a:t>în</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construirea</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unei</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soluţii</a:t>
            </a:r>
            <a:r>
              <a:rPr lang="en-US" sz="2800" b="1">
                <a:solidFill>
                  <a:schemeClr val="tx1"/>
                </a:solidFill>
                <a:latin typeface="Times New Roman"/>
                <a:cs typeface="Times New Roman"/>
              </a:rPr>
              <a:t>. Scopul </a:t>
            </a:r>
            <a:r>
              <a:rPr lang="en-US" sz="2800" b="1" err="1">
                <a:solidFill>
                  <a:schemeClr val="tx1"/>
                </a:solidFill>
                <a:latin typeface="Times New Roman"/>
                <a:cs typeface="Times New Roman"/>
              </a:rPr>
              <a:t>căutării</a:t>
            </a:r>
            <a:r>
              <a:rPr lang="en-US" sz="2800" b="1">
                <a:solidFill>
                  <a:schemeClr val="tx1"/>
                </a:solidFill>
                <a:latin typeface="Times New Roman"/>
                <a:cs typeface="Times New Roman"/>
              </a:rPr>
              <a:t> </a:t>
            </a:r>
            <a:r>
              <a:rPr lang="en-US" sz="2800" b="1" err="1">
                <a:solidFill>
                  <a:schemeClr val="tx1"/>
                </a:solidFill>
                <a:latin typeface="Times New Roman"/>
                <a:cs typeface="Times New Roman"/>
              </a:rPr>
              <a:t>poate</a:t>
            </a:r>
            <a:r>
              <a:rPr lang="en-US" sz="2800" b="1">
                <a:solidFill>
                  <a:schemeClr val="tx1"/>
                </a:solidFill>
                <a:latin typeface="Times New Roman"/>
                <a:cs typeface="Times New Roman"/>
              </a:rPr>
              <a:t> fi </a:t>
            </a:r>
            <a:r>
              <a:rPr lang="en-US" sz="2800" b="1" err="1">
                <a:solidFill>
                  <a:schemeClr val="tx1"/>
                </a:solidFill>
                <a:latin typeface="Times New Roman"/>
                <a:cs typeface="Times New Roman"/>
              </a:rPr>
              <a:t>acela</a:t>
            </a:r>
            <a:r>
              <a:rPr lang="en-US" sz="2800" b="1">
                <a:solidFill>
                  <a:schemeClr val="tx1"/>
                </a:solidFill>
                <a:latin typeface="Times New Roman"/>
                <a:cs typeface="Times New Roman"/>
              </a:rPr>
              <a:t> de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găsi</a:t>
            </a:r>
            <a:r>
              <a:rPr lang="en-US" sz="2800" b="1">
                <a:solidFill>
                  <a:schemeClr val="tx1"/>
                </a:solidFill>
                <a:latin typeface="Times New Roman" pitchFamily="18" charset="0"/>
                <a:cs typeface="Times New Roman" pitchFamily="18" charset="0"/>
              </a:rPr>
              <a:t> </a:t>
            </a:r>
            <a:r>
              <a:rPr lang="en-US" sz="2800" b="1" i="1" u="sng">
                <a:solidFill>
                  <a:schemeClr val="tx1"/>
                </a:solidFill>
                <a:latin typeface="Times New Roman" pitchFamily="18" charset="0"/>
                <a:cs typeface="Times New Roman" pitchFamily="18" charset="0"/>
              </a:rPr>
              <a:t>un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de la o </a:t>
            </a:r>
            <a:r>
              <a:rPr lang="en-US" sz="2800" b="1" err="1">
                <a:solidFill>
                  <a:schemeClr val="tx1"/>
                </a:solidFill>
                <a:latin typeface="Times New Roman" pitchFamily="18" charset="0"/>
                <a:cs typeface="Times New Roman" pitchFamily="18" charset="0"/>
              </a:rPr>
              <a:t>situaţie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una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ajunge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într</a:t>
            </a:r>
            <a:r>
              <a:rPr lang="en-US" sz="2800" b="1">
                <a:solidFill>
                  <a:schemeClr val="tx1"/>
                </a:solidFill>
                <a:latin typeface="Times New Roman" pitchFamily="18" charset="0"/>
                <a:cs typeface="Times New Roman" pitchFamily="18" charset="0"/>
              </a:rPr>
              <a:t>-un nod care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situaţia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a:solidFill>
                  <a:schemeClr val="tx1"/>
                </a:solidFill>
                <a:latin typeface="Times New Roman" pitchFamily="18" charset="0"/>
                <a:cs typeface="Times New Roman" pitchFamily="18" charset="0"/>
              </a:rPr>
              <a:t>Un exemplu: Problema misionarilor si a canibalilor</a:t>
            </a:r>
            <a:endParaRPr lang="en-US" sz="2400" b="1" u="sng">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indent="365125" algn="just"/>
            <a:r>
              <a:rPr lang="ro-RO" sz="2400" b="1" u="sng">
                <a:solidFill>
                  <a:schemeClr val="tx1"/>
                </a:solidFill>
                <a:latin typeface="Times New Roman" pitchFamily="18" charset="0"/>
                <a:cs typeface="Times New Roman" pitchFamily="18" charset="0"/>
              </a:rPr>
              <a:t>Definiţie formală a problemei</a:t>
            </a:r>
            <a:r>
              <a:rPr lang="en-US" sz="2400" b="1" u="sng">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o stare </a:t>
            </a:r>
            <a:r>
              <a:rPr lang="en-US" sz="2400" b="1" err="1">
                <a:solidFill>
                  <a:schemeClr val="tx1"/>
                </a:solidFill>
                <a:latin typeface="Times New Roman" pitchFamily="18" charset="0"/>
                <a:cs typeface="Times New Roman" pitchFamily="18" charset="0"/>
              </a:rPr>
              <a:t>constă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ordonată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numere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reprezent</a:t>
            </a:r>
            <a:r>
              <a:rPr lang="ro-RO" sz="2400" b="1">
                <a:solidFill>
                  <a:schemeClr val="tx1"/>
                </a:solidFill>
                <a:latin typeface="Times New Roman" pitchFamily="18" charset="0"/>
                <a:cs typeface="Times New Roman" pitchFamily="18" charset="0"/>
              </a:rPr>
              <a:t>â</a:t>
            </a:r>
            <a:r>
              <a:rPr lang="en-US" sz="2400" b="1" err="1">
                <a:solidFill>
                  <a:schemeClr val="tx1"/>
                </a:solidFill>
                <a:latin typeface="Times New Roman" pitchFamily="18" charset="0"/>
                <a:cs typeface="Times New Roman" pitchFamily="18" charset="0"/>
              </a:rPr>
              <a:t>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bărci</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află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malul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râului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pornire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(3,3,1).</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stare, </a:t>
            </a:r>
            <a:r>
              <a:rPr lang="en-US" sz="2400" b="1" err="1">
                <a:solidFill>
                  <a:schemeClr val="tx1"/>
                </a:solidFill>
                <a:latin typeface="Times New Roman" pitchFamily="18" charset="0"/>
                <a:cs typeface="Times New Roman" pitchFamily="18" charset="0"/>
              </a:rPr>
              <a:t>posibilii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ia</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misionar</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canibal</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câte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unul</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transporte</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barca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urmare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cel</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mult</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cinci</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majorităţii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le </a:t>
            </a:r>
            <a:r>
              <a:rPr lang="en-US" sz="2400" b="1" err="1">
                <a:solidFill>
                  <a:schemeClr val="tx1"/>
                </a:solidFill>
                <a:latin typeface="Times New Roman" pitchFamily="18" charset="0"/>
                <a:cs typeface="Times New Roman" pitchFamily="18" charset="0"/>
              </a:rPr>
              <a:t>corespund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intrucât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evitate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interzise</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am fi ales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distingem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indivizi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loc</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cinci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existat</a:t>
            </a:r>
            <a:r>
              <a:rPr lang="en-US" sz="2400" b="1">
                <a:solidFill>
                  <a:schemeClr val="tx1"/>
                </a:solidFill>
                <a:latin typeface="Times New Roman" pitchFamily="18" charset="0"/>
                <a:cs typeface="Times New Roman" pitchFamily="18" charset="0"/>
              </a:rPr>
              <a:t> 27).</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(0,0,0).</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Costul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drumului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dat</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traversări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err="1">
                <a:solidFill>
                  <a:schemeClr val="tx1"/>
                </a:solidFill>
                <a:latin typeface="Times New Roman" pitchFamily="18" charset="0"/>
                <a:cs typeface="Times New Roman" pitchFamily="18" charset="0"/>
              </a:rPr>
              <a:t>Căutarea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soluţiilor</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generarea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secvenţelor</a:t>
            </a:r>
            <a:r>
              <a:rPr lang="en-US" sz="2800" b="1" u="sng">
                <a:solidFill>
                  <a:schemeClr val="tx1"/>
                </a:solidFill>
                <a:latin typeface="Times New Roman" pitchFamily="18" charset="0"/>
                <a:cs typeface="Times New Roman" pitchFamily="18" charset="0"/>
              </a:rPr>
              <a:t> de ac</a:t>
            </a:r>
            <a:r>
              <a:rPr lang="ro-RO" sz="2800" b="1" u="sng">
                <a:solidFill>
                  <a:schemeClr val="tx1"/>
                </a:solidFill>
                <a:latin typeface="Times New Roman" pitchFamily="18" charset="0"/>
                <a:cs typeface="Times New Roman" pitchFamily="18" charset="0"/>
              </a:rPr>
              <a:t>ţ</a:t>
            </a:r>
            <a:r>
              <a:rPr lang="en-US" sz="2800" b="1" u="sng" err="1">
                <a:solidFill>
                  <a:schemeClr val="tx1"/>
                </a:solidFill>
                <a:latin typeface="Times New Roman" pitchFamily="18" charset="0"/>
                <a:cs typeface="Times New Roman" pitchFamily="18" charset="0"/>
              </a:rPr>
              <a:t>iuni</a:t>
            </a:r>
            <a:endParaRPr lang="en-US" sz="2800" b="1">
              <a:solidFill>
                <a:schemeClr val="tx1"/>
              </a:solidFill>
              <a:latin typeface="Times New Roman" pitchFamily="18" charset="0"/>
              <a:cs typeface="Times New Roman" pitchFamily="18" charset="0"/>
            </a:endParaRPr>
          </a:p>
          <a:p>
            <a:pPr algn="just"/>
            <a:endParaRPr lang="en-US" sz="2800" b="1">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Rezolvarea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începe</a:t>
            </a:r>
            <a:r>
              <a:rPr lang="en-US" sz="2800" b="1">
                <a:solidFill>
                  <a:schemeClr val="tx1"/>
                </a:solidFill>
                <a:latin typeface="Times New Roman" pitchFamily="18" charset="0"/>
                <a:cs typeface="Times New Roman" pitchFamily="18" charset="0"/>
              </a:rPr>
              <a:t> cu </a:t>
            </a:r>
            <a:r>
              <a:rPr lang="en-US" sz="2800" b="1" i="1" err="1">
                <a:solidFill>
                  <a:schemeClr val="tx1"/>
                </a:solidFill>
                <a:latin typeface="Times New Roman" pitchFamily="18" charset="0"/>
                <a:cs typeface="Times New Roman" pitchFamily="18" charset="0"/>
              </a:rPr>
              <a:t>starea</a:t>
            </a:r>
            <a:r>
              <a:rPr lang="en-US" sz="2800" b="1" i="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Primul</a:t>
            </a:r>
            <a:r>
              <a:rPr lang="en-US" sz="2800" b="1">
                <a:solidFill>
                  <a:schemeClr val="tx1"/>
                </a:solidFill>
                <a:latin typeface="Times New Roman" pitchFamily="18" charset="0"/>
                <a:cs typeface="Times New Roman" pitchFamily="18" charset="0"/>
              </a:rPr>
              <a:t> pas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 </a:t>
            </a:r>
            <a:r>
              <a:rPr lang="en-US" sz="2800" b="1" err="1">
                <a:solidFill>
                  <a:schemeClr val="tx1"/>
                </a:solidFill>
                <a:latin typeface="Times New Roman" pitchFamily="18" charset="0"/>
                <a:cs typeface="Times New Roman" pitchFamily="18" charset="0"/>
              </a:rPr>
              <a:t>testa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i="1">
                <a:solidFill>
                  <a:schemeClr val="tx1"/>
                </a:solidFill>
                <a:latin typeface="Times New Roman" pitchFamily="18" charset="0"/>
                <a:cs typeface="Times New Roman" pitchFamily="18" charset="0"/>
              </a:rPr>
              <a:t>stare </a:t>
            </a:r>
            <a:r>
              <a:rPr lang="en-US" sz="2800" b="1" i="1" err="1">
                <a:solidFill>
                  <a:schemeClr val="tx1"/>
                </a:solidFill>
                <a:latin typeface="Times New Roman" pitchFamily="18" charset="0"/>
                <a:cs typeface="Times New Roman" pitchFamily="18" charset="0"/>
              </a:rPr>
              <a:t>scop</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nu, se </a:t>
            </a:r>
            <a:r>
              <a:rPr lang="en-US" sz="2800" b="1" err="1">
                <a:solidFill>
                  <a:schemeClr val="tx1"/>
                </a:solidFill>
                <a:latin typeface="Times New Roman" pitchFamily="18" charset="0"/>
                <a:cs typeface="Times New Roman" pitchFamily="18" charset="0"/>
              </a:rPr>
              <a:t>iau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Acest</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lucru</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realizează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aplicând</a:t>
            </a:r>
            <a:r>
              <a:rPr lang="en-US" sz="2800" b="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operatorii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asupra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curente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consecinţă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generând</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mulţime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Procesul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poartă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denumirea</a:t>
            </a:r>
            <a:r>
              <a:rPr lang="en-US" sz="2800" b="1">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extinderea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err="1">
                <a:solidFill>
                  <a:schemeClr val="tx1"/>
                </a:solidFill>
                <a:latin typeface="Times New Roman" pitchFamily="18" charset="0"/>
                <a:cs typeface="Times New Roman" pitchFamily="18" charset="0"/>
              </a:rPr>
              <a:t>Atunci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când</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generează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multe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posibilităţi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trebuie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făcută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alegere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relativ</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cea</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va</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luată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continuare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aceasta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esenţa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err="1">
                <a:solidFill>
                  <a:schemeClr val="tx1"/>
                </a:solidFill>
                <a:latin typeface="Times New Roman" pitchFamily="18" charset="0"/>
                <a:cs typeface="Times New Roman" pitchFamily="18" charset="0"/>
              </a:rPr>
              <a:t>Alegerea</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referitoare</a:t>
            </a:r>
            <a:r>
              <a:rPr lang="en-US" b="1" i="1">
                <a:solidFill>
                  <a:schemeClr val="tx1"/>
                </a:solidFill>
                <a:latin typeface="Times New Roman" pitchFamily="18" charset="0"/>
                <a:cs typeface="Times New Roman" pitchFamily="18" charset="0"/>
              </a:rPr>
              <a:t> la care </a:t>
            </a:r>
            <a:r>
              <a:rPr lang="en-US" b="1" i="1" err="1">
                <a:solidFill>
                  <a:schemeClr val="tx1"/>
                </a:solidFill>
                <a:latin typeface="Times New Roman" pitchFamily="18" charset="0"/>
                <a:cs typeface="Times New Roman" pitchFamily="18" charset="0"/>
              </a:rPr>
              <a:t>dintre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st</a:t>
            </a:r>
            <a:r>
              <a:rPr lang="ro-RO" b="1" i="1">
                <a:solidFill>
                  <a:schemeClr val="tx1"/>
                </a:solidFill>
                <a:latin typeface="Times New Roman" pitchFamily="18" charset="0"/>
                <a:cs typeface="Times New Roman" pitchFamily="18" charset="0"/>
              </a:rPr>
              <a:t>ă</a:t>
            </a:r>
            <a:r>
              <a:rPr lang="en-US" b="1" i="1" err="1">
                <a:solidFill>
                  <a:schemeClr val="tx1"/>
                </a:solidFill>
                <a:latin typeface="Times New Roman" pitchFamily="18" charset="0"/>
                <a:cs typeface="Times New Roman" pitchFamily="18" charset="0"/>
              </a:rPr>
              <a:t>ri</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trebuie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extinsă</a:t>
            </a:r>
            <a:r>
              <a:rPr lang="en-US" b="1" i="1">
                <a:solidFill>
                  <a:schemeClr val="tx1"/>
                </a:solidFill>
                <a:latin typeface="Times New Roman" pitchFamily="18" charset="0"/>
                <a:cs typeface="Times New Roman" pitchFamily="18" charset="0"/>
              </a:rPr>
              <a:t> prima </a:t>
            </a:r>
            <a:r>
              <a:rPr lang="en-US" b="1" i="1" err="1">
                <a:solidFill>
                  <a:schemeClr val="tx1"/>
                </a:solidFill>
                <a:latin typeface="Times New Roman" pitchFamily="18" charset="0"/>
                <a:cs typeface="Times New Roman" pitchFamily="18" charset="0"/>
              </a:rPr>
              <a:t>este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determinată</a:t>
            </a:r>
            <a:r>
              <a:rPr lang="en-US" b="1" i="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strategia</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i="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Procesul de căutare construieşte un </a:t>
            </a:r>
            <a:r>
              <a:rPr lang="ro-RO" b="1" i="1" u="sng">
                <a:solidFill>
                  <a:schemeClr val="tx1"/>
                </a:solidFill>
                <a:latin typeface="Times New Roman" pitchFamily="18" charset="0"/>
                <a:cs typeface="Times New Roman" pitchFamily="18" charset="0"/>
              </a:rPr>
              <a:t>arbore de căutare</a:t>
            </a:r>
            <a:r>
              <a:rPr lang="ro-RO" b="1">
                <a:solidFill>
                  <a:schemeClr val="tx1"/>
                </a:solidFill>
                <a:latin typeface="Times New Roman" pitchFamily="18" charset="0"/>
                <a:cs typeface="Times New Roman" pitchFamily="18" charset="0"/>
              </a:rPr>
              <a:t>, a cărui rădăcină este un </a:t>
            </a:r>
            <a:r>
              <a:rPr lang="ro-RO" b="1" i="1" u="sng">
                <a:solidFill>
                  <a:schemeClr val="tx1"/>
                </a:solidFill>
                <a:latin typeface="Times New Roman" pitchFamily="18" charset="0"/>
                <a:cs typeface="Times New Roman" pitchFamily="18" charset="0"/>
              </a:rPr>
              <a:t>nod de căutare</a:t>
            </a:r>
            <a:r>
              <a:rPr lang="ro-RO" b="1">
                <a:solidFill>
                  <a:schemeClr val="tx1"/>
                </a:solidFill>
                <a:latin typeface="Times New Roman" pitchFamily="18" charset="0"/>
                <a:cs typeface="Times New Roman" pitchFamily="18" charset="0"/>
              </a:rPr>
              <a:t> corespunzând stării iniţiale. La fiecare pas, algoritmul de căutare alege un nod-frunză pentru a-l extinde.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41325" algn="just"/>
            <a:r>
              <a:rPr lang="ro-RO" b="1">
                <a:solidFill>
                  <a:schemeClr val="tx1"/>
                </a:solidFill>
                <a:latin typeface="Times New Roman" pitchFamily="18" charset="0"/>
                <a:cs typeface="Times New Roman" pitchFamily="18" charset="0"/>
              </a:rPr>
              <a:t>Este important să facem</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distincţia între spaţiul stărilor şi arborele de căutare</a:t>
            </a:r>
            <a:r>
              <a:rPr lang="ro-RO" b="1">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err="1">
                <a:solidFill>
                  <a:schemeClr val="tx1"/>
                </a:solidFill>
                <a:latin typeface="Times New Roman" pitchFamily="18" charset="0"/>
                <a:cs typeface="Times New Roman" pitchFamily="18" charset="0"/>
              </a:rPr>
              <a:t>Observa</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Este </a:t>
            </a:r>
            <a:r>
              <a:rPr lang="en-US" b="1" err="1">
                <a:solidFill>
                  <a:schemeClr val="tx1"/>
                </a:solidFill>
                <a:latin typeface="Times New Roman" pitchFamily="18" charset="0"/>
                <a:cs typeface="Times New Roman" pitchFamily="18" charset="0"/>
              </a:rPr>
              <a:t>importantă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distincţia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între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şi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Un </a:t>
            </a:r>
            <a:r>
              <a:rPr lang="en-US" b="1" u="sng">
                <a:solidFill>
                  <a:schemeClr val="tx1"/>
                </a:solidFill>
                <a:latin typeface="Times New Roman" pitchFamily="18" charset="0"/>
                <a:cs typeface="Times New Roman" pitchFamily="18" charset="0"/>
              </a:rPr>
              <a:t>nod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o </a:t>
            </a:r>
            <a:r>
              <a:rPr lang="en-US" b="1" u="sng" err="1">
                <a:solidFill>
                  <a:schemeClr val="tx1"/>
                </a:solidFill>
                <a:latin typeface="Times New Roman" pitchFamily="18" charset="0"/>
                <a:cs typeface="Times New Roman" pitchFamily="18" charset="0"/>
              </a:rPr>
              <a:t>structură</a:t>
            </a:r>
            <a:r>
              <a:rPr lang="en-US" b="1" u="sng">
                <a:solidFill>
                  <a:schemeClr val="tx1"/>
                </a:solidFill>
                <a:latin typeface="Times New Roman" pitchFamily="18" charset="0"/>
                <a:cs typeface="Times New Roman" pitchFamily="18" charset="0"/>
              </a:rPr>
              <a:t> de date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folosită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reprezenta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arborele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corespunzător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realizări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de un </a:t>
            </a:r>
            <a:r>
              <a:rPr lang="en-US" b="1" err="1">
                <a:solidFill>
                  <a:schemeClr val="tx1"/>
                </a:solidFill>
                <a:latin typeface="Times New Roman" pitchFamily="18" charset="0"/>
                <a:cs typeface="Times New Roman" pitchFamily="18" charset="0"/>
              </a:rPr>
              <a:t>anumit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algoritm</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O </a:t>
            </a:r>
            <a:r>
              <a:rPr lang="en-US" b="1" u="sng">
                <a:solidFill>
                  <a:schemeClr val="tx1"/>
                </a:solidFill>
                <a:latin typeface="Times New Roman" pitchFamily="18" charset="0"/>
                <a:cs typeface="Times New Roman" pitchFamily="18" charset="0"/>
              </a:rPr>
              <a:t>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configuraţie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lumii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înconjurătoare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nodurile</a:t>
            </a:r>
            <a:r>
              <a:rPr lang="en-US" b="1">
                <a:solidFill>
                  <a:schemeClr val="tx1"/>
                </a:solidFill>
                <a:latin typeface="Times New Roman" pitchFamily="18" charset="0"/>
                <a:cs typeface="Times New Roman" pitchFamily="18" charset="0"/>
              </a:rPr>
              <a:t> au </a:t>
            </a:r>
            <a:r>
              <a:rPr lang="en-US" b="1" u="sng" err="1">
                <a:solidFill>
                  <a:schemeClr val="tx1"/>
                </a:solidFill>
                <a:latin typeface="Times New Roman" pitchFamily="18" charset="0"/>
                <a:cs typeface="Times New Roman" pitchFamily="18" charset="0"/>
              </a:rPr>
              <a:t>adâncimi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părinţi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nu le au. Mai </a:t>
            </a:r>
            <a:r>
              <a:rPr lang="en-US" b="1" err="1">
                <a:solidFill>
                  <a:schemeClr val="tx1"/>
                </a:solidFill>
                <a:latin typeface="Times New Roman" pitchFamily="18" charset="0"/>
                <a:cs typeface="Times New Roman" pitchFamily="18" charset="0"/>
              </a:rPr>
              <a:t>mult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două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diferite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conţină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aceeaşi</a:t>
            </a:r>
            <a:r>
              <a:rPr lang="en-US" b="1" u="sng">
                <a:solidFill>
                  <a:schemeClr val="tx1"/>
                </a:solidFill>
                <a:latin typeface="Times New Roman" pitchFamily="18" charset="0"/>
                <a:cs typeface="Times New Roman" pitchFamily="18" charset="0"/>
              </a:rPr>
              <a:t> 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a:t>
            </a:r>
            <a:r>
              <a:rPr lang="en-US" b="1">
                <a:solidFill>
                  <a:schemeClr val="tx1"/>
                </a:solidFill>
                <a:latin typeface="Times New Roman" pitchFamily="18" charset="0"/>
                <a:cs typeface="Times New Roman" pitchFamily="18" charset="0"/>
              </a:rPr>
              <a:t> stare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intermediul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două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secvenţe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Reprezentarea nodurilor în program</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Există numeroase moduri de a reprezenta nodurile. În </a:t>
            </a:r>
            <a:r>
              <a:rPr lang="en-US" b="1">
                <a:solidFill>
                  <a:schemeClr val="tx1"/>
                </a:solidFill>
                <a:latin typeface="Times New Roman" pitchFamily="18" charset="0"/>
                <a:cs typeface="Times New Roman" pitchFamily="18" charset="0"/>
              </a:rPr>
              <a:t>general, se</a:t>
            </a:r>
            <a:r>
              <a:rPr lang="ro-RO" b="1">
                <a:solidFill>
                  <a:schemeClr val="tx1"/>
                </a:solidFill>
                <a:latin typeface="Times New Roman" pitchFamily="18" charset="0"/>
                <a:cs typeface="Times New Roman" pitchFamily="18" charset="0"/>
              </a:rPr>
              <a:t> consideră că un nod este o </a:t>
            </a:r>
            <a:r>
              <a:rPr lang="ro-RO" b="1" u="sng">
                <a:solidFill>
                  <a:schemeClr val="tx1"/>
                </a:solidFill>
                <a:latin typeface="Times New Roman" pitchFamily="18" charset="0"/>
                <a:cs typeface="Times New Roman" pitchFamily="18" charset="0"/>
              </a:rPr>
              <a:t>structură de date cu cinci componente</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starea din spaţiul de stări căreia îi corespunde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nodul din arborele de căutare care a generat acest nod (nodul părinte);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operatorul care a fost aplicat pentru a se genera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numărul de noduri aflate pe drumul de la rădăcină la acest nod (</a:t>
            </a:r>
            <a:r>
              <a:rPr lang="ro-RO" b="1" i="1" u="sng">
                <a:solidFill>
                  <a:schemeClr val="tx1"/>
                </a:solidFill>
                <a:latin typeface="Times New Roman" pitchFamily="18" charset="0"/>
                <a:cs typeface="Times New Roman" pitchFamily="18" charset="0"/>
              </a:rPr>
              <a:t>adâncimea</a:t>
            </a:r>
            <a:r>
              <a:rPr lang="ro-RO" b="1" u="sng">
                <a:solidFill>
                  <a:schemeClr val="tx1"/>
                </a:solidFill>
                <a:latin typeface="Times New Roman" pitchFamily="18" charset="0"/>
                <a:cs typeface="Times New Roman" pitchFamily="18" charset="0"/>
              </a:rPr>
              <a:t> nodului</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costul drumului de la starea iniţială la acest nod.</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a:solidFill>
                  <a:schemeClr val="tx1"/>
                </a:solidFill>
                <a:latin typeface="Times New Roman" pitchFamily="18" charset="0"/>
                <a:cs typeface="Times New Roman" pitchFamily="18" charset="0"/>
              </a:rPr>
              <a:t>Reprezentarea colecţiei de noduri care </a:t>
            </a:r>
          </a:p>
          <a:p>
            <a:pPr>
              <a:lnSpc>
                <a:spcPct val="120000"/>
              </a:lnSpc>
            </a:pPr>
            <a:r>
              <a:rPr lang="ro-RO" b="1" u="sng">
                <a:solidFill>
                  <a:schemeClr val="tx1"/>
                </a:solidFill>
                <a:latin typeface="Times New Roman" pitchFamily="18" charset="0"/>
                <a:cs typeface="Times New Roman" pitchFamily="18" charset="0"/>
              </a:rPr>
              <a:t>aşteaptă pentru a fi extinse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colecţie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poartă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denumirea</a:t>
            </a:r>
            <a:r>
              <a:rPr lang="en-US" b="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frontieră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simplă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reprezentare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o </a:t>
            </a:r>
            <a:r>
              <a:rPr lang="en-US" b="1" err="1">
                <a:solidFill>
                  <a:schemeClr val="tx1"/>
                </a:solidFill>
                <a:latin typeface="Times New Roman" pitchFamily="18" charset="0"/>
                <a:cs typeface="Times New Roman" pitchFamily="18" charset="0"/>
              </a:rPr>
              <a:t>funcţie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selectează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următorul</a:t>
            </a:r>
            <a:r>
              <a:rPr lang="en-US" b="1">
                <a:solidFill>
                  <a:schemeClr val="tx1"/>
                </a:solidFill>
                <a:latin typeface="Times New Roman" pitchFamily="18" charset="0"/>
                <a:cs typeface="Times New Roman" pitchFamily="18" charset="0"/>
              </a:rPr>
              <a:t> nod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extins</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Deşi</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conceptual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directă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computaţional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poate</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foarte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scumpă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funcţia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se “</a:t>
            </a:r>
            <a:r>
              <a:rPr lang="en-US" b="1" err="1">
                <a:solidFill>
                  <a:schemeClr val="tx1"/>
                </a:solidFill>
                <a:latin typeface="Times New Roman" pitchFamily="18" charset="0"/>
                <a:cs typeface="Times New Roman" pitchFamily="18" charset="0"/>
              </a:rPr>
              <a:t>uite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fiecare</a:t>
            </a:r>
            <a:r>
              <a:rPr lang="en-US" b="1">
                <a:solidFill>
                  <a:schemeClr val="tx1"/>
                </a:solidFill>
                <a:latin typeface="Times New Roman" pitchFamily="18" charset="0"/>
                <a:cs typeface="Times New Roman" pitchFamily="18" charset="0"/>
              </a:rPr>
              <a:t> element al </a:t>
            </a:r>
            <a:r>
              <a:rPr lang="en-US" b="1" err="1">
                <a:solidFill>
                  <a:schemeClr val="tx1"/>
                </a:solidFill>
                <a:latin typeface="Times New Roman" pitchFamily="18" charset="0"/>
                <a:cs typeface="Times New Roman" pitchFamily="18" charset="0"/>
              </a:rPr>
              <a:t>mulţimii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alege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bun. 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vom</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presupune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această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colecţie</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noduri</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este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implementată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ca</a:t>
            </a:r>
            <a:r>
              <a:rPr lang="en-US" b="1" i="1" u="sng">
                <a:solidFill>
                  <a:schemeClr val="tx1"/>
                </a:solidFill>
                <a:latin typeface="Times New Roman" pitchFamily="18" charset="0"/>
                <a:cs typeface="Times New Roman" pitchFamily="18" charset="0"/>
              </a:rPr>
              <a:t> o </a:t>
            </a:r>
            <a:r>
              <a:rPr lang="en-US" b="1" i="1" u="sng" err="1">
                <a:solidFill>
                  <a:schemeClr val="tx1"/>
                </a:solidFill>
                <a:latin typeface="Times New Roman" pitchFamily="18" charset="0"/>
                <a:cs typeface="Times New Roman" pitchFamily="18" charset="0"/>
              </a:rPr>
              <a:t>coadă</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Evaluarea strategiilor de căutare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Strategiile de căutare se evaluează conform următoarelor patru criterii:</a:t>
            </a:r>
            <a:endParaRPr lang="en-US" i="1">
              <a:solidFill>
                <a:schemeClr val="tx1"/>
              </a:solidFill>
              <a:latin typeface="Times New Roman" pitchFamily="18" charset="0"/>
              <a:cs typeface="Times New Roman" pitchFamily="18" charset="0"/>
            </a:endParaRPr>
          </a:p>
          <a:p>
            <a:pPr algn="just">
              <a:lnSpc>
                <a:spcPct val="120000"/>
              </a:lnSpc>
            </a:pP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Completitudine</a:t>
            </a:r>
            <a:r>
              <a:rPr lang="ro-RO" b="1">
                <a:solidFill>
                  <a:schemeClr val="tx1"/>
                </a:solidFill>
                <a:latin typeface="Times New Roman" pitchFamily="18" charset="0"/>
                <a:cs typeface="Times New Roman" pitchFamily="18" charset="0"/>
              </a:rPr>
              <a:t>: dacă, atunci când o soluţie există, strategia dată garantează găsirea acesteia;</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timpului</a:t>
            </a:r>
            <a:r>
              <a:rPr lang="ro-RO" b="1">
                <a:solidFill>
                  <a:schemeClr val="tx1"/>
                </a:solidFill>
                <a:latin typeface="Times New Roman" pitchFamily="18" charset="0"/>
                <a:cs typeface="Times New Roman" pitchFamily="18" charset="0"/>
              </a:rPr>
              <a:t>: durata de timp pentru găsirea unei soluţii;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spaţiului</a:t>
            </a:r>
            <a:r>
              <a:rPr lang="ro-RO" b="1">
                <a:solidFill>
                  <a:schemeClr val="tx1"/>
                </a:solidFill>
                <a:latin typeface="Times New Roman" pitchFamily="18" charset="0"/>
                <a:cs typeface="Times New Roman" pitchFamily="18" charset="0"/>
              </a:rPr>
              <a:t>: necesităţile de memorie pentru efectuarea căutării;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Optimalitate</a:t>
            </a:r>
            <a:r>
              <a:rPr lang="ro-RO" b="1">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ele.</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Căutarea neinformată</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r>
              <a:rPr lang="ro-RO" b="1">
                <a:solidFill>
                  <a:schemeClr val="tx1"/>
                </a:solidFill>
                <a:latin typeface="Times New Roman" pitchFamily="18" charset="0"/>
                <a:cs typeface="Times New Roman" pitchFamily="18" charset="0"/>
              </a:rPr>
              <a:t>Termenul de </a:t>
            </a:r>
            <a:r>
              <a:rPr lang="ro-RO" b="1" i="1" u="sng">
                <a:solidFill>
                  <a:schemeClr val="tx1"/>
                </a:solidFill>
                <a:latin typeface="Times New Roman" pitchFamily="18" charset="0"/>
                <a:cs typeface="Times New Roman" pitchFamily="18" charset="0"/>
              </a:rPr>
              <a:t>căutare neinformată</a:t>
            </a:r>
            <a:r>
              <a:rPr lang="ro-RO" b="1">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a:solidFill>
                  <a:schemeClr val="tx1"/>
                </a:solidFill>
                <a:latin typeface="Times New Roman" pitchFamily="18" charset="0"/>
                <a:cs typeface="Times New Roman" pitchFamily="18" charset="0"/>
              </a:rPr>
              <a:t>căutarea oarbă</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a:solidFill>
                  <a:schemeClr val="tx1"/>
                </a:solidFill>
                <a:latin typeface="Times New Roman" pitchFamily="18" charset="0"/>
                <a:cs typeface="Times New Roman" pitchFamily="18" charset="0"/>
              </a:rPr>
              <a:t>Căutarea informată</a:t>
            </a:r>
            <a:endParaRPr lang="en-US">
              <a:solidFill>
                <a:schemeClr val="tx1"/>
              </a:solidFill>
              <a:latin typeface="Times New Roman" pitchFamily="18" charset="0"/>
              <a:cs typeface="Times New Roman" pitchFamily="18" charset="0"/>
            </a:endParaRPr>
          </a:p>
          <a:p>
            <a:pPr algn="just">
              <a:lnSpc>
                <a:spcPct val="14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lnSpc>
                <a:spcPct val="140000"/>
              </a:lnSpc>
            </a:pPr>
            <a:r>
              <a:rPr lang="ro-RO" b="1">
                <a:solidFill>
                  <a:schemeClr val="tx1"/>
                </a:solidFill>
                <a:latin typeface="Times New Roman" pitchFamily="18" charset="0"/>
                <a:cs typeface="Times New Roman" pitchFamily="18" charset="0"/>
              </a:rPr>
              <a:t>Să considerăm, de pildă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a:solidFill>
                  <a:schemeClr val="tx1"/>
                </a:solidFill>
                <a:latin typeface="Times New Roman" pitchFamily="18" charset="0"/>
                <a:cs typeface="Times New Roman" pitchFamily="18" charset="0"/>
              </a:rPr>
              <a:t>Sibiu</a:t>
            </a:r>
            <a:r>
              <a:rPr lang="ro-RO" b="1">
                <a:solidFill>
                  <a:schemeClr val="tx1"/>
                </a:solidFill>
                <a:latin typeface="Times New Roman" pitchFamily="18" charset="0"/>
                <a:cs typeface="Times New Roman" pitchFamily="18" charset="0"/>
              </a:rPr>
              <a:t> este în această direcţie, care reprezintă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probabil, cea mai bună alegere. Strategiile care folosesc asemenea consideraţii se numesc </a:t>
            </a:r>
            <a:r>
              <a:rPr lang="ro-RO" b="1" i="1" u="sng">
                <a:solidFill>
                  <a:schemeClr val="tx1"/>
                </a:solidFill>
                <a:latin typeface="Times New Roman" pitchFamily="18" charset="0"/>
                <a:cs typeface="Times New Roman" pitchFamily="18" charset="0"/>
              </a:rPr>
              <a:t>strategii de</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informată</a:t>
            </a:r>
            <a:r>
              <a:rPr lang="ro-RO" b="1" u="sng">
                <a:solidFill>
                  <a:schemeClr val="tx1"/>
                </a:solidFill>
                <a:latin typeface="Times New Roman" pitchFamily="18" charset="0"/>
                <a:cs typeface="Times New Roman" pitchFamily="18" charset="0"/>
              </a:rPr>
              <a:t> sau </a:t>
            </a:r>
            <a:r>
              <a:rPr lang="ro-RO" b="1" i="1" u="sng">
                <a:solidFill>
                  <a:schemeClr val="tx1"/>
                </a:solidFill>
                <a:latin typeface="Times New Roman" pitchFamily="18" charset="0"/>
                <a:cs typeface="Times New Roman" pitchFamily="18" charset="0"/>
              </a:rPr>
              <a:t>strategii de căutare euristică</a:t>
            </a:r>
            <a:r>
              <a:rPr lang="ro-RO"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err="1">
                <a:solidFill>
                  <a:schemeClr val="tx1"/>
                </a:solidFill>
                <a:latin typeface="Times New Roman" pitchFamily="18" charset="0"/>
                <a:cs typeface="Times New Roman" pitchFamily="18" charset="0"/>
              </a:rPr>
              <a:t>Programul</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Programul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reprezinta</a:t>
            </a:r>
            <a:r>
              <a:rPr lang="en-US" b="1">
                <a:solidFill>
                  <a:schemeClr val="tx1"/>
                </a:solidFill>
                <a:latin typeface="Times New Roman" pitchFamily="18" charset="0"/>
                <a:cs typeface="Times New Roman" pitchFamily="18" charset="0"/>
              </a:rPr>
              <a:t> un agent </a:t>
            </a:r>
            <a:r>
              <a:rPr lang="en-US" b="1" err="1">
                <a:solidFill>
                  <a:schemeClr val="tx1"/>
                </a:solidFill>
                <a:latin typeface="Times New Roman" pitchFamily="18" charset="0"/>
                <a:cs typeface="Times New Roman" pitchFamily="18" charset="0"/>
              </a:rPr>
              <a:t>inteligent</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Agenţii</a:t>
            </a:r>
            <a:r>
              <a:rPr lang="en-US" b="1">
                <a:solidFill>
                  <a:schemeClr val="tx1"/>
                </a:solidFill>
                <a:latin typeface="Times New Roman" pitchFamily="18" charset="0"/>
                <a:cs typeface="Times New Roman" pitchFamily="18" charset="0"/>
              </a:rPr>
              <a:t> cu care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lucra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adopta</a:t>
            </a:r>
            <a:r>
              <a:rPr lang="en-US" b="1">
                <a:solidFill>
                  <a:schemeClr val="tx1"/>
                </a:solidFill>
                <a:latin typeface="Times New Roman" pitchFamily="18" charset="0"/>
                <a:cs typeface="Times New Roman" pitchFamily="18" charset="0"/>
              </a:rPr>
              <a:t> un </a:t>
            </a:r>
            <a:r>
              <a:rPr lang="en-US" b="1" i="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urmări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satisfacerea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a:solidFill>
                  <a:schemeClr val="tx1"/>
                </a:solidFill>
                <a:latin typeface="Times New Roman" pitchFamily="18" charset="0"/>
                <a:cs typeface="Times New Roman" pitchFamily="18" charset="0"/>
              </a:rPr>
              <a:t>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informată</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a:solidFill>
                  <a:schemeClr val="tx1"/>
                </a:solidFill>
                <a:latin typeface="Times New Roman" pitchFamily="18" charset="0"/>
                <a:cs typeface="Times New Roman" pitchFamily="18" charset="0"/>
              </a:rPr>
              <a:t>Căutarea informată</a:t>
            </a:r>
            <a:r>
              <a:rPr lang="ro-RO" b="1">
                <a:solidFill>
                  <a:schemeClr val="tx1"/>
                </a:solidFill>
                <a:latin typeface="Times New Roman" pitchFamily="18" charset="0"/>
                <a:cs typeface="Times New Roman" pitchFamily="18" charset="0"/>
              </a:rPr>
              <a:t> se mai numeşte şi </a:t>
            </a:r>
            <a:r>
              <a:rPr lang="ro-RO" b="1" i="1" u="sng">
                <a:solidFill>
                  <a:schemeClr val="tx1"/>
                </a:solidFill>
                <a:latin typeface="Times New Roman" pitchFamily="18" charset="0"/>
                <a:cs typeface="Times New Roman" pitchFamily="18" charset="0"/>
              </a:rPr>
              <a:t>căutare euristică</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Euristica</a:t>
            </a:r>
            <a:r>
              <a:rPr lang="ro-RO" b="1">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a:solidFill>
                  <a:schemeClr val="tx1"/>
                </a:solidFill>
                <a:latin typeface="Times New Roman" pitchFamily="18" charset="0"/>
                <a:cs typeface="Times New Roman" pitchFamily="18" charset="0"/>
              </a:rPr>
              <a:t>probleme de optim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62500" lnSpcReduction="20000"/>
              </a:bodyPr>
              <a:lstStyle/>
              <a:p>
                <a:pPr>
                  <a:lnSpc>
                    <a:spcPct val="120000"/>
                  </a:lnSpc>
                </a:pPr>
                <a:r>
                  <a:rPr lang="ro-RO" b="1" u="sng">
                    <a:solidFill>
                      <a:schemeClr val="tx1"/>
                    </a:solidFill>
                    <a:latin typeface="Times New Roman" pitchFamily="18" charset="0"/>
                    <a:cs typeface="Times New Roman" pitchFamily="18" charset="0"/>
                  </a:rPr>
                  <a:t>Căutarea de tip best</a:t>
                </a:r>
                <a:r>
                  <a:rPr lang="en-US" b="1" u="sng">
                    <a:solidFill>
                      <a:schemeClr val="tx1"/>
                    </a:solidFill>
                    <a:latin typeface="Times New Roman" pitchFamily="18" charset="0"/>
                    <a:cs typeface="Times New Roman" pitchFamily="18" charset="0"/>
                  </a:rPr>
                  <a:t>-</a:t>
                </a:r>
                <a:r>
                  <a:rPr lang="ro-RO" b="1" u="sng">
                    <a:solidFill>
                      <a:schemeClr val="tx1"/>
                    </a:solidFill>
                    <a:latin typeface="Times New Roman" pitchFamily="18" charset="0"/>
                    <a:cs typeface="Times New Roman" pitchFamily="18" charset="0"/>
                  </a:rPr>
                  <a:t>first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a:solidFill>
                      <a:schemeClr val="tx1"/>
                    </a:solidFill>
                    <a:latin typeface="Times New Roman" pitchFamily="18" charset="0"/>
                    <a:cs typeface="Times New Roman" pitchFamily="18" charset="0"/>
                  </a:rPr>
                  <a:t>preferenţial</a:t>
                </a:r>
                <a:r>
                  <a:rPr lang="ro-RO" b="1">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a:solidFill>
                      <a:schemeClr val="tx1"/>
                    </a:solidFill>
                    <a:latin typeface="Times New Roman" pitchFamily="18" charset="0"/>
                    <a:cs typeface="Times New Roman" pitchFamily="18" charset="0"/>
                  </a:rPr>
                  <a:t>căutare euristică</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sau</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de tip best-first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Principiile pe care se bazează căutarea de tip best-first sunt următoarele:</a:t>
                </a:r>
                <a:endParaRPr lang="en-US">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presupune existenţa unei funcţii euristice de evaluare,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cu rolul de a ne ajuta să decidem care nod ar trebui extins la pasul următor. Se va adopta </a:t>
                </a:r>
                <a:r>
                  <a:rPr lang="ro-RO" b="1" i="1">
                    <a:solidFill>
                      <a:schemeClr val="tx1"/>
                    </a:solidFill>
                    <a:latin typeface="Times New Roman" pitchFamily="18" charset="0"/>
                    <a:cs typeface="Times New Roman" pitchFamily="18" charset="0"/>
                  </a:rPr>
                  <a:t>convenţia</a:t>
                </a:r>
                <a:r>
                  <a:rPr lang="ro-RO" b="1">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a:t>
                </a:r>
                <a:r>
                  <a:rPr lang="ro-RO" b="1" i="1">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615"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a:solidFill>
                  <a:schemeClr val="tx1"/>
                </a:solidFill>
                <a:latin typeface="Times New Roman" pitchFamily="18" charset="0"/>
                <a:cs typeface="Times New Roman" pitchFamily="18" charset="0"/>
              </a:rPr>
              <a:t>Figura următoare ilustrează începutul unei căutări de tip best-first:</a:t>
            </a:r>
            <a:endParaRPr lang="en-US"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r>
              <a:rPr lang="en-US" sz="2400" b="1" err="1">
                <a:solidFill>
                  <a:schemeClr val="tx1"/>
                </a:solidFill>
                <a:latin typeface="Times New Roman" pitchFamily="18" charset="0"/>
                <a:cs typeface="Times New Roman" pitchFamily="18" charset="0"/>
              </a:rPr>
              <a:t>Aici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a:t>
            </a:r>
            <a:r>
              <a:rPr lang="en-US" sz="2400" b="1">
                <a:solidFill>
                  <a:schemeClr val="tx1"/>
                </a:solidFill>
                <a:latin typeface="Times New Roman" pitchFamily="18" charset="0"/>
                <a:cs typeface="Times New Roman" pitchFamily="18" charset="0"/>
              </a:rPr>
              <a:t> un </a:t>
            </a:r>
            <a:r>
              <a:rPr lang="en-US" sz="2400" b="1" err="1">
                <a:solidFill>
                  <a:schemeClr val="tx1"/>
                </a:solidFill>
                <a:latin typeface="Times New Roman" pitchFamily="18" charset="0"/>
                <a:cs typeface="Times New Roman" pitchFamily="18" charset="0"/>
              </a:rPr>
              <a:t>singur</a:t>
            </a:r>
            <a:r>
              <a:rPr lang="en-US" sz="2400" b="1">
                <a:solidFill>
                  <a:schemeClr val="tx1"/>
                </a:solidFill>
                <a:latin typeface="Times New Roman" pitchFamily="18" charset="0"/>
                <a:cs typeface="Times New Roman" pitchFamily="18" charset="0"/>
              </a:rPr>
              <a:t> nod, A, </a:t>
            </a:r>
            <a:r>
              <a:rPr lang="en-US" sz="2400" b="1" err="1">
                <a:solidFill>
                  <a:schemeClr val="tx1"/>
                </a:solidFill>
                <a:latin typeface="Times New Roman" pitchFamily="18" charset="0"/>
                <a:cs typeface="Times New Roman" pitchFamily="18" charset="0"/>
              </a:rPr>
              <a:t>astfel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acesta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va</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extins</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a:solidFill>
                      <a:schemeClr val="tx1"/>
                    </a:solidFill>
                    <a:latin typeface="Times New Roman" pitchFamily="18" charset="0"/>
                    <a:cs typeface="Times New Roman" pitchFamily="18" charset="0"/>
                  </a:rPr>
                  <a:t> un </a:t>
                </a:r>
                <a:r>
                  <a:rPr lang="ro-RO" sz="2800" b="1" i="1" u="sng">
                    <a:solidFill>
                      <a:schemeClr val="tx1"/>
                    </a:solidFill>
                    <a:latin typeface="Times New Roman" pitchFamily="18" charset="0"/>
                    <a:cs typeface="Times New Roman" pitchFamily="18" charset="0"/>
                  </a:rPr>
                  <a:t>factor de</a:t>
                </a:r>
                <a:r>
                  <a:rPr lang="ro-RO" sz="2800" b="1" u="sng">
                    <a:solidFill>
                      <a:schemeClr val="tx1"/>
                    </a:solidFill>
                    <a:latin typeface="Times New Roman" pitchFamily="18" charset="0"/>
                    <a:cs typeface="Times New Roman" pitchFamily="18" charset="0"/>
                  </a:rPr>
                  <a:t> </a:t>
                </a:r>
                <a:r>
                  <a:rPr lang="ro-RO" sz="2800" b="1" i="1" u="sng">
                    <a:solidFill>
                      <a:schemeClr val="tx1"/>
                    </a:solidFill>
                    <a:latin typeface="Times New Roman" pitchFamily="18" charset="0"/>
                    <a:cs typeface="Times New Roman" pitchFamily="18" charset="0"/>
                  </a:rPr>
                  <a:t>adâncime</a:t>
                </a:r>
                <a:r>
                  <a:rPr lang="ro-RO" sz="2800" b="1">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panose="02040503050406030204" pitchFamily="18" charset="0"/>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ro-RO" sz="2800" b="1">
                    <a:solidFill>
                      <a:schemeClr val="tx1"/>
                    </a:solidFill>
                    <a:latin typeface="Times New Roman" pitchFamily="18" charset="0"/>
                    <a:cs typeface="Times New Roman" pitchFamily="18" charset="0"/>
                  </a:rPr>
                  <a:t>unde: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 estimaţie a adâncimii lui n în graf</a:t>
                </a:r>
                <a:r>
                  <a:rPr lang="ro-RO" sz="2800" b="1">
                    <a:solidFill>
                      <a:schemeClr val="tx1"/>
                    </a:solidFill>
                    <a:latin typeface="Times New Roman" pitchFamily="18" charset="0"/>
                    <a:cs typeface="Times New Roman" pitchFamily="18" charset="0"/>
                  </a:rPr>
                  <a:t>, adică reprezintă lungimea celui mai scurt drum de la nodul de start la </a:t>
                </a:r>
                <a:r>
                  <a:rPr lang="ro-RO" sz="2800" b="1" i="1">
                    <a:solidFill>
                      <a:schemeClr val="tx1"/>
                    </a:solidFill>
                    <a:latin typeface="Times New Roman" pitchFamily="18" charset="0"/>
                    <a:cs typeface="Times New Roman" pitchFamily="18" charset="0"/>
                  </a:rPr>
                  <a:t>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evaluare euristică a nodului 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r>
              <a:rPr lang="ro-RO" sz="2800" b="1" u="sng">
                <a:solidFill>
                  <a:schemeClr val="tx1"/>
                </a:solidFill>
                <a:latin typeface="Times New Roman" pitchFamily="18" charset="0"/>
                <a:cs typeface="Times New Roman" pitchFamily="18" charset="0"/>
              </a:rPr>
              <a:t>Algoritm de căutare general bazat pe grafuri</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449263" algn="just"/>
            <a:r>
              <a:rPr lang="ro-RO" sz="2800" b="1">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a:solidFill>
                  <a:schemeClr val="tx1"/>
                </a:solidFill>
                <a:latin typeface="Times New Roman" pitchFamily="18" charset="0"/>
                <a:cs typeface="Times New Roman" pitchFamily="18" charset="0"/>
              </a:rPr>
              <a:t>primă</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variantă</a:t>
            </a:r>
            <a:r>
              <a:rPr lang="ro-RO" sz="2800" b="1">
                <a:solidFill>
                  <a:schemeClr val="tx1"/>
                </a:solidFill>
                <a:latin typeface="Times New Roman" pitchFamily="18" charset="0"/>
                <a:cs typeface="Times New Roman" pitchFamily="18" charset="0"/>
              </a:rPr>
              <a:t> a definiţiei sale: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a:solidFill>
                  <a:schemeClr val="tx1"/>
                </a:solidFill>
                <a:latin typeface="Times New Roman" pitchFamily="18" charset="0"/>
                <a:cs typeface="Times New Roman" pitchFamily="18" charset="0"/>
              </a:rPr>
              <a:t>GraphSearch</a:t>
            </a:r>
            <a:endParaRPr lang="en-US" sz="2200">
              <a:solidFill>
                <a:schemeClr val="tx1"/>
              </a:solidFill>
              <a:latin typeface="Times New Roman" pitchFamily="18" charset="0"/>
              <a:cs typeface="Times New Roman" pitchFamily="18" charset="0"/>
            </a:endParaRPr>
          </a:p>
          <a:p>
            <a:pPr algn="just">
              <a:lnSpc>
                <a:spcPct val="120000"/>
              </a:lnSpc>
            </a:pPr>
            <a:r>
              <a:rPr lang="ro-RO" sz="2200" b="1">
                <a:solidFill>
                  <a:schemeClr val="tx1"/>
                </a:solidFill>
                <a:latin typeface="Times New Roman" pitchFamily="18" charset="0"/>
                <a:cs typeface="Times New Roman" pitchFamily="18" charset="0"/>
              </a:rPr>
              <a:t> </a:t>
            </a:r>
            <a:endParaRPr lang="en-US" sz="220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un arbore de căutare,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care constă numai din nodul de start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Plasează pe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într-o listă ordonată numită OPEN.</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o listă numită CLOSED, care iniţial este vidă.</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lista OPEN este vidă, EXIT cu eşec.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este un nod scop, algoritmul se încheie  cu succes, iar soluţia este cea obţinută prin urmarea în sens invers a unui drum de-a lungul arcelor din arborele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(Arcele sunt create la pasul 6).</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Extinde nodul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generând o mulţime,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 de succesori. Include </a:t>
            </a:r>
            <a:r>
              <a:rPr lang="ro-RO" sz="2200" b="1" i="1">
                <a:solidFill>
                  <a:schemeClr val="tx1"/>
                </a:solidFill>
                <a:latin typeface="Times New Roman" pitchFamily="18" charset="0"/>
                <a:cs typeface="Times New Roman" pitchFamily="18" charset="0"/>
              </a:rPr>
              <a:t>M </a:t>
            </a:r>
            <a:r>
              <a:rPr lang="ro-RO" sz="2200" b="1">
                <a:solidFill>
                  <a:schemeClr val="tx1"/>
                </a:solidFill>
                <a:latin typeface="Times New Roman" pitchFamily="18" charset="0"/>
                <a:cs typeface="Times New Roman" pitchFamily="18" charset="0"/>
              </a:rPr>
              <a:t>ca succesori ai lui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în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prin crearea de arce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fiecare membru al mulţimii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Reordonează lista OPEN, fie în concordanţă cu un plan arbitrar, fie în mod euristic.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Mergi la pasul 3.</a:t>
            </a:r>
            <a:endParaRPr lang="en-US" sz="22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Acest algoritm poate fi folosit pentru a efectua căutări de tip best-first, breadth-first sau depth-first. În cazul algoritmului </a:t>
            </a:r>
            <a:r>
              <a:rPr lang="ro-RO" sz="2400" b="1" i="1">
                <a:solidFill>
                  <a:schemeClr val="tx1"/>
                </a:solidFill>
                <a:latin typeface="Times New Roman" pitchFamily="18" charset="0"/>
                <a:cs typeface="Times New Roman" pitchFamily="18" charset="0"/>
              </a:rPr>
              <a:t>breadth-first</a:t>
            </a:r>
            <a:r>
              <a:rPr lang="ro-RO" sz="2400" b="1">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a:solidFill>
                  <a:schemeClr val="tx1"/>
                </a:solidFill>
                <a:latin typeface="Times New Roman" pitchFamily="18" charset="0"/>
                <a:cs typeface="Times New Roman" pitchFamily="18" charset="0"/>
              </a:rPr>
              <a:t>depth-first</a:t>
            </a:r>
            <a:r>
              <a:rPr lang="ro-RO" sz="2400" b="1">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a:solidFill>
                  <a:schemeClr val="tx1"/>
                </a:solidFill>
                <a:latin typeface="Times New Roman" pitchFamily="18" charset="0"/>
                <a:cs typeface="Times New Roman" pitchFamily="18" charset="0"/>
              </a:rPr>
              <a:t> best-first, </a:t>
            </a:r>
            <a:r>
              <a:rPr lang="ro-RO" sz="2400" b="1">
                <a:solidFill>
                  <a:schemeClr val="tx1"/>
                </a:solidFill>
                <a:latin typeface="Times New Roman" pitchFamily="18" charset="0"/>
                <a:cs typeface="Times New Roman" pitchFamily="18" charset="0"/>
              </a:rPr>
              <a:t>numită şi căutare euristică, lista OPEN este reordonată în funcţie de meritele euristice ale nodurilor.</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a:solidFill>
                      <a:schemeClr val="tx1"/>
                    </a:solidFill>
                    <a:latin typeface="Times New Roman" pitchFamily="18" charset="0"/>
                    <a:cs typeface="Times New Roman" pitchFamily="18" charset="0"/>
                  </a:rPr>
                  <a:t>Algoritmul A*</a:t>
                </a:r>
                <a:endParaRPr lang="en-US" sz="2400">
                  <a:solidFill>
                    <a:schemeClr val="tx1"/>
                  </a:solidFill>
                  <a:latin typeface="Times New Roman" pitchFamily="18" charset="0"/>
                  <a:cs typeface="Times New Roman" pitchFamily="18" charset="0"/>
                </a:endParaRPr>
              </a:p>
              <a:p>
                <a:pPr algn="just"/>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a:solidFill>
                      <a:schemeClr val="tx1"/>
                    </a:solidFill>
                    <a:latin typeface="Times New Roman" pitchFamily="18" charset="0"/>
                    <a:cs typeface="Times New Roman" pitchFamily="18" charset="0"/>
                  </a:rPr>
                  <a:t>valorile crescătoare ale</a:t>
                </a:r>
                <a:r>
                  <a:rPr lang="ro-RO" sz="2400" b="1">
                    <a:solidFill>
                      <a:schemeClr val="tx1"/>
                    </a:solidFill>
                    <a:latin typeface="Times New Roman" pitchFamily="18" charset="0"/>
                    <a:cs typeface="Times New Roman" pitchFamily="18" charset="0"/>
                  </a:rPr>
                  <a:t> </a:t>
                </a:r>
                <a:r>
                  <a:rPr lang="ro-RO" sz="2400" b="1" i="1">
                    <a:solidFill>
                      <a:schemeClr val="tx1"/>
                    </a:solidFill>
                    <a:latin typeface="Times New Roman" pitchFamily="18" charset="0"/>
                    <a:cs typeface="Times New Roman" pitchFamily="18" charset="0"/>
                  </a:rPr>
                  <a:t>funcţiei</a:t>
                </a:r>
                <a:r>
                  <a:rPr lang="en-US" sz="2400" b="1" i="1">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panose="02040503050406030204" pitchFamily="18" charset="0"/>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Această versiune a algoritmului GraphSearch se va numi Algoritmul A*.</a:t>
                </a:r>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Pentru a specifica familia funcţiilor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care vor fi folosite, introducem următoarele notaţii:</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a:t>
                </a:r>
                <a:r>
                  <a:rPr lang="ro-RO" sz="2400" b="1" i="1">
                    <a:solidFill>
                      <a:schemeClr val="tx1"/>
                    </a:solidFill>
                    <a:latin typeface="Times New Roman" pitchFamily="18" charset="0"/>
                    <a:cs typeface="Times New Roman" pitchFamily="18" charset="0"/>
                  </a:rPr>
                  <a:t>efectiv</a:t>
                </a:r>
                <a:r>
                  <a:rPr lang="ro-RO" sz="2400" b="1">
                    <a:solidFill>
                      <a:schemeClr val="tx1"/>
                    </a:solidFill>
                    <a:latin typeface="Times New Roman" pitchFamily="18" charset="0"/>
                    <a:cs typeface="Times New Roman" pitchFamily="18" charset="0"/>
                  </a:rPr>
                  <a:t> al drumului de cost minim dintre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la ele;</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unui drum de cost minim de la nodul de start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Atunci,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este costul unui drum de cost minim de la</a:t>
                </a:r>
                <a:r>
                  <a:rPr lang="en-US"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la un nod</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scop, drum ales dintre toate drumurile care trebuie să treacă prin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lvl="0" algn="just"/>
                <a:r>
                  <a:rPr lang="ro-RO" sz="2400" b="1" u="sng">
                    <a:solidFill>
                      <a:schemeClr val="tx1"/>
                    </a:solidFill>
                    <a:latin typeface="Times New Roman" pitchFamily="18" charset="0"/>
                    <a:cs typeface="Times New Roman" pitchFamily="18" charset="0"/>
                  </a:rPr>
                  <a:t>Observaţie</a:t>
                </a:r>
                <a:r>
                  <a:rPr lang="ro-RO"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reprezintă costul unui drum de cost minim nerestricţionat, de la nodul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un nod-scop.</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a:solidFill>
                      <a:schemeClr val="tx1"/>
                    </a:solidFill>
                    <a:latin typeface="Times New Roman" pitchFamily="18" charset="0"/>
                    <a:cs typeface="Times New Roman" pitchFamily="18" charset="0"/>
                  </a:rPr>
                  <a:t>Pentru fiecare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euristic</a:t>
                </a:r>
                <a:r>
                  <a:rPr lang="ro-RO" b="1">
                    <a:solidFill>
                      <a:schemeClr val="tx1"/>
                    </a:solidFill>
                    <a:latin typeface="Times New Roman" pitchFamily="18" charset="0"/>
                    <a:cs typeface="Times New Roman" pitchFamily="18" charset="0"/>
                  </a:rPr>
                  <a:t>, o estimaţie  a lui </a:t>
                </a:r>
                <a:r>
                  <a:rPr lang="en-US" b="1" i="1">
                    <a:solidFill>
                      <a:schemeClr val="tx1"/>
                    </a:solidFill>
                    <a:latin typeface="Times New Roman" pitchFamily="18" charset="0"/>
                    <a:cs typeface="Times New Roman" pitchFamily="18" charset="0"/>
                  </a:rPr>
                  <a:t>h</a:t>
                </a:r>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şi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de adâncime</a:t>
                </a:r>
                <a:r>
                  <a:rPr lang="ro-RO" b="1">
                    <a:solidFill>
                      <a:schemeClr val="tx1"/>
                    </a:solidFill>
                    <a:latin typeface="Times New Roman" pitchFamily="18" charset="0"/>
                    <a:cs typeface="Times New Roman" pitchFamily="18" charset="0"/>
                  </a:rPr>
                  <a:t>, costul drumului de cost  minim până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În definirea Algoritmului A* de până acum nu s-a ţinut cont de următoarea </a:t>
            </a:r>
            <a:r>
              <a:rPr lang="ro-RO" b="1" i="1" u="sng">
                <a:solidFill>
                  <a:schemeClr val="tx1"/>
                </a:solidFill>
                <a:latin typeface="Times New Roman" pitchFamily="18" charset="0"/>
                <a:cs typeface="Times New Roman" pitchFamily="18" charset="0"/>
              </a:rPr>
              <a:t>problemă</a:t>
            </a:r>
            <a:r>
              <a:rPr lang="ro-RO" b="1">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îl are pe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părinţi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Pentru a rezolva </a:t>
            </a:r>
            <a:r>
              <a:rPr lang="ro-RO" b="1" u="sng">
                <a:solidFill>
                  <a:schemeClr val="tx1"/>
                </a:solidFill>
                <a:latin typeface="Times New Roman" pitchFamily="18" charset="0"/>
                <a:cs typeface="Times New Roman" pitchFamily="18" charset="0"/>
              </a:rPr>
              <a:t>problema ciclurilor mai lungi</a:t>
            </a:r>
            <a:r>
              <a:rPr lang="ro-RO" b="1">
                <a:solidFill>
                  <a:schemeClr val="tx1"/>
                </a:solidFill>
                <a:latin typeface="Times New Roman" pitchFamily="18" charset="0"/>
                <a:cs typeface="Times New Roman" pitchFamily="18" charset="0"/>
              </a:rPr>
              <a:t>, se înlocuieşte pasul 6 prin următorul pas 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strămoşi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err="1">
                <a:solidFill>
                  <a:schemeClr val="tx1"/>
                </a:solidFill>
                <a:latin typeface="Times New Roman" pitchFamily="18" charset="0"/>
                <a:cs typeface="Times New Roman" pitchFamily="18" charset="0"/>
              </a:rPr>
              <a:t>Rezolvarea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problemelor</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prin</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intermediul</a:t>
            </a:r>
            <a:r>
              <a:rPr lang="en-US" b="1" u="sng">
                <a:solidFill>
                  <a:schemeClr val="tx1"/>
                </a:solidFill>
                <a:latin typeface="Times New Roman" pitchFamily="18" charset="0"/>
                <a:cs typeface="Times New Roman" pitchFamily="18" charset="0"/>
              </a:rPr>
              <a:t> 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rii</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rezolvare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problemelor</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bazată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situaţia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curentă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primul</a:t>
            </a:r>
            <a:r>
              <a:rPr lang="en-US" b="1">
                <a:solidFill>
                  <a:schemeClr val="tx1"/>
                </a:solidFill>
                <a:latin typeface="Times New Roman" pitchFamily="18" charset="0"/>
                <a:cs typeface="Times New Roman" pitchFamily="18" charset="0"/>
              </a:rPr>
              <a:t> pas.</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a:t>
            </a:r>
            <a:r>
              <a:rPr lang="en-US" b="1">
                <a:solidFill>
                  <a:schemeClr val="tx1"/>
                </a:solidFill>
                <a:latin typeface="Times New Roman" pitchFamily="18" charset="0"/>
                <a:cs typeface="Times New Roman" pitchFamily="18" charset="0"/>
              </a:rPr>
              <a:t> un </a:t>
            </a:r>
            <a:r>
              <a:rPr lang="en-US" b="1" i="1" u="sng"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privite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tranziţii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afle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conduce la o stare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Înainte</a:t>
            </a:r>
            <a:r>
              <a:rPr lang="en-US" b="1">
                <a:solidFill>
                  <a:schemeClr val="tx1"/>
                </a:solidFill>
                <a:latin typeface="Times New Roman" pitchFamily="18" charset="0"/>
                <a:cs typeface="Times New Roman" pitchFamily="18" charset="0"/>
              </a:rPr>
              <a:t> de a face </a:t>
            </a:r>
            <a:r>
              <a:rPr lang="en-US" b="1" err="1">
                <a:solidFill>
                  <a:schemeClr val="tx1"/>
                </a:solidFill>
                <a:latin typeface="Times New Roman" pitchFamily="18" charset="0"/>
                <a:cs typeface="Times New Roman" pitchFamily="18" charset="0"/>
              </a:rPr>
              <a:t>asta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tipuri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decizional</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privire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egală cu structura de date care etichetează pe oricare dintre strămoşii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  </a:t>
            </a:r>
            <a:r>
              <a:rPr lang="ro-RO" b="1">
                <a:solidFill>
                  <a:schemeClr val="tx1"/>
                </a:solidFill>
                <a:latin typeface="Times New Roman" pitchFamily="18" charset="0"/>
                <a:cs typeface="Times New Roman" pitchFamily="18" charset="0"/>
              </a:rPr>
              <a:t>sunt etichetate cu aceeaşi structură de date, vor avea sub ele subarbori identici. Prin urmare, algoritmul va duplica anumite eforturi de căutare.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Pentru a preveni duplicarea efortului de căutare </a:t>
                </a:r>
                <a:r>
                  <a:rPr lang="ro-RO" b="1" u="sng">
                    <a:solidFill>
                      <a:schemeClr val="tx1"/>
                    </a:solidFill>
                    <a:latin typeface="Times New Roman" pitchFamily="18" charset="0"/>
                    <a:cs typeface="Times New Roman" pitchFamily="18" charset="0"/>
                  </a:rPr>
                  <a:t>atunci când nu s-au impus condiţii suplimentare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a:solidFill>
                      <a:schemeClr val="tx1"/>
                    </a:solidFill>
                    <a:latin typeface="Times New Roman" pitchFamily="18" charset="0"/>
                    <a:cs typeface="Times New Roman" pitchFamily="18" charset="0"/>
                  </a:rPr>
                  <a:t>graf de căutare</a:t>
                </a:r>
                <a:r>
                  <a:rPr lang="ro-RO" b="1">
                    <a:solidFill>
                      <a:schemeClr val="tx1"/>
                    </a:solidFill>
                    <a:latin typeface="Times New Roman" pitchFamily="18" charset="0"/>
                    <a:cs typeface="Times New Roman" pitchFamily="18" charset="0"/>
                  </a:rPr>
                  <a:t>, notat cu G. </a:t>
                </a:r>
                <a:r>
                  <a:rPr lang="ro-RO" b="1" u="sng">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a:solidFill>
                      <a:schemeClr val="tx1"/>
                    </a:solidFill>
                    <a:latin typeface="Times New Roman" pitchFamily="18" charset="0"/>
                    <a:cs typeface="Times New Roman" pitchFamily="18" charset="0"/>
                  </a:rPr>
                  <a:t>.  A* menţine şi un arbore de căutare,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un subgraf al lui G, este arborele cu cele mai bune drumuri (de cost minim) produse până la pasul curent, drumuri până la toate nodurile din graful de căutare. Prin urmare, unele drumuri pot fi în graful de căutare, dar nu şi în arborele de căutare.</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a:solidFill>
                      <a:schemeClr val="tx1"/>
                    </a:solidFill>
                    <a:latin typeface="Times New Roman" pitchFamily="18" charset="0"/>
                    <a:cs typeface="Times New Roman" pitchFamily="18" charset="0"/>
                  </a:rPr>
                  <a:t>Dăm, în continuare, versiunea algoritmului A* care menţine graful de căutare. </a:t>
                </a:r>
                <a:r>
                  <a:rPr lang="ro-RO" b="1" i="1" u="sng">
                    <a:solidFill>
                      <a:schemeClr val="tx1"/>
                    </a:solidFill>
                    <a:latin typeface="Times New Roman" pitchFamily="18" charset="0"/>
                    <a:cs typeface="Times New Roman" pitchFamily="18" charset="0"/>
                  </a:rPr>
                  <a:t>În practică</a:t>
                </a:r>
                <a:r>
                  <a:rPr lang="ro-RO" b="1" i="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această versiune este folosită mai rar deoarece, de obicei, se pot impune </a:t>
                </a:r>
                <a:r>
                  <a:rPr lang="ro-RO" b="1" i="1" u="sng">
                    <a:solidFill>
                      <a:schemeClr val="tx1"/>
                    </a:solidFill>
                    <a:latin typeface="Times New Roman" pitchFamily="18" charset="0"/>
                    <a:cs typeface="Times New Roman" pitchFamily="18" charset="0"/>
                  </a:rPr>
                  <a:t>condiţii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algn="just"/>
                <a:r>
                  <a:rPr lang="ro-RO" b="1" u="sng">
                    <a:solidFill>
                      <a:schemeClr val="tx1"/>
                    </a:solidFill>
                    <a:latin typeface="Times New Roman" pitchFamily="18" charset="0"/>
                    <a:cs typeface="Times New Roman" pitchFamily="18" charset="0"/>
                  </a:rPr>
                  <a:t>Algoritmul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un graf de căutare G, constând numai din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Plasează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într-o listă numită OPEN.</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o listă numită CLOSED, care iniţial este vidă.</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lista OPEN este vidă, EXIT cu eşec.</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Selectează primul nod din lista OPEN, înlătură-l din OPEN şi plasează-l în lista CLOSED. Numeşte acest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 G. (Pointerii definesc un arbore de căutare şi sunt stabiliţi la pasul 7).</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ai lui care nu sunt deja strămoşi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 Instalează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Stabileşte un pointer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de la fiecare dintre membrii lui </a:t>
                </a:r>
                <a:r>
                  <a:rPr lang="ro-RO" b="1" i="1">
                    <a:solidFill>
                      <a:schemeClr val="tx1"/>
                    </a:solidFill>
                    <a:latin typeface="Times New Roman" pitchFamily="18" charset="0"/>
                    <a:cs typeface="Times New Roman" pitchFamily="18" charset="0"/>
                  </a:rPr>
                  <a:t>M </a:t>
                </a:r>
                <a:r>
                  <a:rPr lang="ro-RO" b="1">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listei OPEN. Pentru fiecare membru,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afla deja în OPEN sau în CLOSED, redirecţionează pointerul său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dacă cel mai bun drum la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găsit până în acel moment trece prin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Reordonează lista OPEN în ordinea valorilor crescătoare ale funcţiei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rezolvate în favoarea nodului din arborele de căutare aflat la cea mai mare adâncime).</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Mergi la pasul 3.</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a:solidFill>
                  <a:schemeClr val="tx1"/>
                </a:solidFill>
                <a:latin typeface="Times New Roman" pitchFamily="18" charset="0"/>
                <a:cs typeface="Times New Roman" pitchFamily="18" charset="0"/>
              </a:rPr>
              <a:t>Observaţie</a:t>
            </a:r>
            <a:r>
              <a:rPr lang="en-US" b="1" u="sng">
                <a:solidFill>
                  <a:schemeClr val="tx1"/>
                </a:solidFill>
                <a:latin typeface="Times New Roman" pitchFamily="18" charset="0"/>
                <a:cs typeface="Times New Roman" pitchFamily="18" charset="0"/>
              </a:rPr>
              <a: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a:solidFill>
                  <a:schemeClr val="tx1"/>
                </a:solidFill>
                <a:latin typeface="Times New Roman" pitchFamily="18" charset="0"/>
                <a:cs typeface="Times New Roman" pitchFamily="18" charset="0"/>
              </a:rPr>
              <a:t>exponenţială</a:t>
            </a:r>
            <a:r>
              <a:rPr lang="ro-RO" b="1">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a:solidFill>
                      <a:schemeClr val="tx1"/>
                    </a:solidFill>
                    <a:latin typeface="Times New Roman" pitchFamily="18" charset="0"/>
                    <a:cs typeface="Times New Roman" pitchFamily="18" charset="0"/>
                  </a:rPr>
                  <a:t>Admisibilitatea Algoritmului A* </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indent="450850" algn="just">
                  <a:lnSpc>
                    <a:spcPct val="120000"/>
                  </a:lnSpc>
                </a:pPr>
                <a:r>
                  <a:rPr lang="ro-RO" b="1">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garantează că algoritmul A*, aplicat acestor grafuri, găseşte întotdeauna drumuri de cost minim. Condiţiile asupra </a:t>
                </a:r>
                <a:r>
                  <a:rPr lang="ro-RO" b="1" i="1">
                    <a:solidFill>
                      <a:schemeClr val="tx1"/>
                    </a:solidFill>
                    <a:latin typeface="Times New Roman" pitchFamily="18" charset="0"/>
                    <a:cs typeface="Times New Roman" pitchFamily="18" charset="0"/>
                  </a:rPr>
                  <a:t>grafurilor</a:t>
                </a:r>
                <a:r>
                  <a:rPr lang="ro-RO" b="1">
                    <a:solidFill>
                      <a:schemeClr val="tx1"/>
                    </a:solidFill>
                    <a:latin typeface="Times New Roman" pitchFamily="18" charset="0"/>
                    <a:cs typeface="Times New Roman" pitchFamily="18" charset="0"/>
                  </a:rPr>
                  <a:t> sunt:</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Orice nod al grafului, dacă admite succesori, are un număr finit de succesori.</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Toate arcele din graf au costuri mai mari decât o cantitate pozitivă,</a:t>
                </a:r>
                <a:r>
                  <a:rPr lang="en-US" b="1">
                    <a:solidFill>
                      <a:schemeClr val="tx1"/>
                    </a:solidFill>
                    <a:latin typeface="Times New Roman" pitchFamily="18" charset="0"/>
                    <a:cs typeface="Times New Roman" pitchFamily="18" charset="0"/>
                  </a:rPr>
                  <a:t> </a:t>
                </a:r>
                <a:r>
                  <a:rPr lang="en-US" sz="3500" b="1" i="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a:t>
                </a:r>
                <a:endParaRPr lang="en-US" b="1">
                  <a:solidFill>
                    <a:schemeClr val="tx1"/>
                  </a:solidFill>
                  <a:latin typeface="Times New Roman" pitchFamily="18" charset="0"/>
                  <a:cs typeface="Times New Roman" pitchFamily="18" charset="0"/>
                </a:endParaRPr>
              </a:p>
              <a:p>
                <a:pPr marL="541338" algn="just">
                  <a:lnSpc>
                    <a:spcPct val="120000"/>
                  </a:lnSpc>
                </a:pPr>
                <a:r>
                  <a:rPr lang="en-US" b="1">
                    <a:solidFill>
                      <a:schemeClr val="tx1"/>
                    </a:solidFill>
                    <a:latin typeface="Times New Roman" pitchFamily="18" charset="0"/>
                    <a:cs typeface="Times New Roman" pitchFamily="18" charset="0"/>
                  </a:rPr>
                  <a:t>Co</a:t>
                </a:r>
                <a:r>
                  <a:rPr lang="ro-RO" b="1">
                    <a:solidFill>
                      <a:schemeClr val="tx1"/>
                    </a:solidFill>
                    <a:latin typeface="Times New Roman" pitchFamily="18" charset="0"/>
                    <a:cs typeface="Times New Roman" pitchFamily="18" charset="0"/>
                  </a:rPr>
                  <a:t>ndiţia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a:solidFill>
                      <a:schemeClr val="tx1"/>
                    </a:solidFill>
                    <a:latin typeface="Times New Roman" pitchFamily="18" charset="0"/>
                    <a:cs typeface="Times New Roman" pitchFamily="18" charset="0"/>
                  </a:rPr>
                  <a:t>Pentru toate nodurile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nu supraestimează niciodată valoarea efectivă</a:t>
                </a:r>
                <a:r>
                  <a:rPr lang="en-US" b="1">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a:solidFill>
                      <a:schemeClr val="tx1"/>
                    </a:solidFill>
                    <a:latin typeface="Times New Roman" pitchFamily="18" charset="0"/>
                    <a:cs typeface="Times New Roman" pitchFamily="18" charset="0"/>
                  </a:rPr>
                  <a:t>. O asemenea funcţie</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uneori numită un </a:t>
                </a:r>
                <a:r>
                  <a:rPr lang="ro-RO" b="1" i="1" u="sng">
                    <a:solidFill>
                      <a:schemeClr val="tx1"/>
                    </a:solidFill>
                    <a:latin typeface="Times New Roman" pitchFamily="18" charset="0"/>
                    <a:cs typeface="Times New Roman" pitchFamily="18" charset="0"/>
                  </a:rPr>
                  <a:t>estimator optimist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Este relativ uşor să se găsească, în probleme, o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satisface această </a:t>
                </a:r>
                <a:r>
                  <a:rPr lang="ro-RO" b="1" i="1">
                    <a:solidFill>
                      <a:schemeClr val="tx1"/>
                    </a:solidFill>
                    <a:latin typeface="Times New Roman" pitchFamily="18" charset="0"/>
                    <a:cs typeface="Times New Roman" pitchFamily="18" charset="0"/>
                  </a:rPr>
                  <a:t>condiţie a limitei de jos</a:t>
                </a:r>
                <a:r>
                  <a:rPr lang="ro-RO" b="1">
                    <a:solidFill>
                      <a:schemeClr val="tx1"/>
                    </a:solidFill>
                    <a:latin typeface="Times New Roman" pitchFamily="18" charset="0"/>
                    <a:cs typeface="Times New Roman" pitchFamily="18" charset="0"/>
                  </a:rPr>
                  <a:t>. De exemplu, în probleme de găsire a drumurilor în cadrul unor grafuri ale căror noduri sunt oraşe, distanţa de tip linie dreaptă de la un oraş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nodul-scop.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a:solidFill>
                  <a:schemeClr val="tx1"/>
                </a:solidFill>
                <a:latin typeface="Times New Roman" pitchFamily="18" charset="0"/>
                <a:cs typeface="Times New Roman" pitchFamily="18" charset="0"/>
              </a:rPr>
              <a:t>Cu </a:t>
            </a:r>
            <a:r>
              <a:rPr lang="en-US" b="1" err="1">
                <a:solidFill>
                  <a:schemeClr val="tx1"/>
                </a:solidFill>
                <a:latin typeface="Times New Roman" pitchFamily="18" charset="0"/>
                <a:cs typeface="Times New Roman" pitchFamily="18" charset="0"/>
              </a:rPr>
              <a:t>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condiţii</a:t>
            </a:r>
            <a:r>
              <a:rPr lang="en-US" b="1">
                <a:solidFill>
                  <a:schemeClr val="tx1"/>
                </a:solidFill>
                <a:latin typeface="Times New Roman" pitchFamily="18" charset="0"/>
                <a:cs typeface="Times New Roman" pitchFamily="18" charset="0"/>
              </a:rPr>
              <a:t> formulate anterior, </a:t>
            </a:r>
            <a:r>
              <a:rPr lang="en-US" b="1" err="1">
                <a:solidFill>
                  <a:schemeClr val="tx1"/>
                </a:solidFill>
                <a:latin typeface="Times New Roman" pitchFamily="18" charset="0"/>
                <a:cs typeface="Times New Roman" pitchFamily="18" charset="0"/>
              </a:rPr>
              <a:t>algoritmul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garantează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drum </a:t>
            </a:r>
            <a:r>
              <a:rPr lang="en-US" b="1" err="1">
                <a:solidFill>
                  <a:schemeClr val="tx1"/>
                </a:solidFill>
                <a:latin typeface="Times New Roman" pitchFamily="18" charset="0"/>
                <a:cs typeface="Times New Roman" pitchFamily="18" charset="0"/>
              </a:rPr>
              <a:t>optim</a:t>
            </a:r>
            <a:r>
              <a:rPr lang="en-US" b="1">
                <a:solidFill>
                  <a:schemeClr val="tx1"/>
                </a:solidFill>
                <a:latin typeface="Times New Roman" pitchFamily="18" charset="0"/>
                <a:cs typeface="Times New Roman" pitchFamily="18" charset="0"/>
              </a:rPr>
              <a:t> la un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cazul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există</a:t>
            </a:r>
            <a:r>
              <a:rPr lang="en-US" b="1">
                <a:solidFill>
                  <a:schemeClr val="tx1"/>
                </a:solidFill>
                <a:latin typeface="Times New Roman" pitchFamily="18" charset="0"/>
                <a:cs typeface="Times New Roman" pitchFamily="18" charset="0"/>
              </a:rPr>
              <a:t> un drum la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Teoremă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enunţate anterior şi cu condiţia să existe un drum de cost finit de la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la un nod-scop, algoritmul A* garantează găsirea unui drum de cost minim la un 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agent care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avea</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dispoziţie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opţiuni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imediate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decide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întâi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secvenţe</a:t>
            </a:r>
            <a:r>
              <a:rPr lang="en-US" b="1" u="sng">
                <a:solidFill>
                  <a:schemeClr val="tx1"/>
                </a:solidFill>
                <a:latin typeface="Times New Roman" pitchFamily="18" charset="0"/>
                <a:cs typeface="Times New Roman" pitchFamily="18" charset="0"/>
              </a:rPr>
              <a:t> </a:t>
            </a:r>
            <a:r>
              <a:rPr lang="en-US" b="1" i="1" u="sng">
                <a:solidFill>
                  <a:schemeClr val="tx1"/>
                </a:solidFill>
                <a:latin typeface="Times New Roman" pitchFamily="18" charset="0"/>
                <a:cs typeface="Times New Roman" pitchFamily="18" charset="0"/>
              </a:rPr>
              <a:t>de </a:t>
            </a:r>
            <a:r>
              <a:rPr lang="en-US" b="1" i="1" u="sng"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conduc</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valori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necunoscute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aleagă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bună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Procesul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examinare</a:t>
            </a:r>
            <a:r>
              <a:rPr lang="en-US" b="1" u="sng">
                <a:solidFill>
                  <a:schemeClr val="tx1"/>
                </a:solidFill>
                <a:latin typeface="Times New Roman" pitchFamily="18" charset="0"/>
                <a:cs typeface="Times New Roman" pitchFamily="18" charset="0"/>
              </a:rPr>
              <a:t> a </a:t>
            </a:r>
            <a:r>
              <a:rPr lang="en-US" b="1" u="sng" err="1">
                <a:solidFill>
                  <a:schemeClr val="tx1"/>
                </a:solidFill>
                <a:latin typeface="Times New Roman" pitchFamily="18" charset="0"/>
                <a:cs typeface="Times New Roman" pitchFamily="18" charset="0"/>
              </a:rPr>
              <a:t>unei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astfel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succesiuni</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acţiuni</a:t>
            </a:r>
            <a:r>
              <a:rPr lang="en-US" b="1" u="sng">
                <a:solidFill>
                  <a:schemeClr val="tx1"/>
                </a:solidFill>
                <a:latin typeface="Times New Roman" pitchFamily="18" charset="0"/>
                <a:cs typeface="Times New Roman" pitchFamily="18" charset="0"/>
              </a:rPr>
              <a:t> se </a:t>
            </a:r>
            <a:r>
              <a:rPr lang="en-US" b="1" u="sng" err="1">
                <a:solidFill>
                  <a:schemeClr val="tx1"/>
                </a:solidFill>
                <a:latin typeface="Times New Roman" pitchFamily="18" charset="0"/>
                <a:cs typeface="Times New Roman" pitchFamily="18" charset="0"/>
              </a:rPr>
              <a:t>numeşte</a:t>
            </a:r>
            <a:r>
              <a:rPr lang="en-US" b="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căutare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t>
            </a:r>
            <a:r>
              <a:rPr lang="en-US" b="1" i="1" u="sng" err="1">
                <a:solidFill>
                  <a:schemeClr val="tx1"/>
                </a:solidFill>
                <a:latin typeface="Times New Roman" pitchFamily="18" charset="0"/>
                <a:cs typeface="Times New Roman" pitchFamily="18" charset="0"/>
              </a:rPr>
              <a:t>algoritm</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input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problemă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întoarce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output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soluţie</a:t>
            </a:r>
            <a:r>
              <a:rPr lang="en-US" b="1">
                <a:solidFill>
                  <a:schemeClr val="tx1"/>
                </a:solidFill>
                <a:latin typeface="Times New Roman" pitchFamily="18" charset="0"/>
                <a:cs typeface="Times New Roman" pitchFamily="18" charset="0"/>
              </a:rPr>
              <a:t> sub forma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succesiuni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recomandate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duse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îndeplinire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faza</a:t>
            </a:r>
            <a:r>
              <a:rPr lang="en-US" b="1" i="1">
                <a:solidFill>
                  <a:schemeClr val="tx1"/>
                </a:solidFill>
                <a:latin typeface="Times New Roman" pitchFamily="18" charset="0"/>
                <a:cs typeface="Times New Roman" pitchFamily="18" charset="0"/>
              </a:rPr>
              <a:t> de </a:t>
            </a:r>
            <a:r>
              <a:rPr lang="en-US" b="1" i="1" err="1">
                <a:solidFill>
                  <a:schemeClr val="tx1"/>
                </a:solidFill>
                <a:latin typeface="Times New Roman" pitchFamily="18" charset="0"/>
                <a:cs typeface="Times New Roman" pitchFamily="18" charset="0"/>
              </a:rPr>
              <a:t>execuţie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urmare</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formulează</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caută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execută</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a:solidFill>
                      <a:schemeClr val="tx1"/>
                    </a:solidFill>
                    <a:latin typeface="Times New Roman" pitchFamily="18" charset="0"/>
                    <a:cs typeface="Times New Roman" pitchFamily="18" charset="0"/>
                  </a:rPr>
                  <a:t>Defini</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0850" algn="just">
                  <a:lnSpc>
                    <a:spcPct val="120000"/>
                  </a:lnSpc>
                </a:pPr>
                <a:r>
                  <a:rPr lang="ro-RO" b="1">
                    <a:solidFill>
                      <a:schemeClr val="tx1"/>
                    </a:solidFill>
                    <a:latin typeface="Times New Roman" pitchFamily="18" charset="0"/>
                    <a:cs typeface="Times New Roman" pitchFamily="18" charset="0"/>
                  </a:rPr>
                  <a:t>Orice algoritm care garantează găsirea unui drum optim la scop este un algoritm </a:t>
                </a:r>
                <a:r>
                  <a:rPr lang="ro-RO" b="1" i="1" u="sng">
                    <a:solidFill>
                      <a:schemeClr val="tx1"/>
                    </a:solidFill>
                    <a:latin typeface="Times New Roman" pitchFamily="18" charset="0"/>
                    <a:cs typeface="Times New Roman" pitchFamily="18" charset="0"/>
                  </a:rPr>
                  <a:t>admisibil</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Atunci când cele trei condiţii ale Teoremei sunt îndeplinite, </a:t>
                </a:r>
                <a:r>
                  <a:rPr lang="ro-RO" b="1" u="sng">
                    <a:solidFill>
                      <a:schemeClr val="tx1"/>
                    </a:solidFill>
                    <a:latin typeface="Times New Roman" pitchFamily="18" charset="0"/>
                    <a:cs typeface="Times New Roman" pitchFamily="18" charset="0"/>
                  </a:rPr>
                  <a:t>A* este un algoritm admisibil</a:t>
                </a:r>
                <a:r>
                  <a:rPr lang="ro-RO" b="1">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este </a:t>
                </a:r>
                <a:r>
                  <a:rPr lang="ro-RO" b="1" i="1" u="sng">
                    <a:solidFill>
                      <a:schemeClr val="tx1"/>
                    </a:solidFill>
                    <a:latin typeface="Times New Roman" pitchFamily="18" charset="0"/>
                    <a:cs typeface="Times New Roman" pitchFamily="18" charset="0"/>
                  </a:rPr>
                  <a:t>admisibilă</a:t>
                </a:r>
                <a:r>
                  <a:rPr lang="ro-RO" b="1">
                    <a:solidFill>
                      <a:schemeClr val="tx1"/>
                    </a:solidFill>
                    <a:latin typeface="Times New Roman" pitchFamily="18" charset="0"/>
                    <a:cs typeface="Times New Roman" pitchFamily="18" charset="0"/>
                  </a:rPr>
                  <a:t>. (Estimaţia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trebuie să aibă valori cât 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pentru a nu mări efortul de căutare - dar fără 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În cele ce urmează, atunci câ</a:t>
                </a:r>
                <a:r>
                  <a:rPr lang="en-US" b="1" err="1">
                    <a:solidFill>
                      <a:schemeClr val="tx1"/>
                    </a:solidFill>
                    <a:latin typeface="Times New Roman" pitchFamily="18" charset="0"/>
                    <a:cs typeface="Times New Roman" pitchFamily="18" charset="0"/>
                  </a:rPr>
                  <a:t>nd</a:t>
                </a:r>
                <a:r>
                  <a:rPr lang="en-US" b="1">
                    <a:solidFill>
                      <a:schemeClr val="tx1"/>
                    </a:solidFill>
                    <a:latin typeface="Times New Roman" pitchFamily="18" charset="0"/>
                    <a:cs typeface="Times New Roman" pitchFamily="18" charset="0"/>
                  </a:rPr>
                  <a:t> ne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referi</a:t>
                </a:r>
                <a:r>
                  <a:rPr lang="en-US" b="1">
                    <a:solidFill>
                      <a:schemeClr val="tx1"/>
                    </a:solidFill>
                    <a:latin typeface="Times New Roman" pitchFamily="18" charset="0"/>
                    <a:cs typeface="Times New Roman" pitchFamily="18" charset="0"/>
                  </a:rPr>
                  <a:t> la</a:t>
                </a:r>
                <a:r>
                  <a:rPr lang="ro-RO" b="1">
                    <a:solidFill>
                      <a:schemeClr val="tx1"/>
                    </a:solidFill>
                    <a:latin typeface="Times New Roman" pitchFamily="18" charset="0"/>
                    <a:cs typeface="Times New Roman" pitchFamily="18" charset="0"/>
                  </a:rPr>
                  <a:t> Algoritmul A*, vom presupune că cele trei condiţii ale Teoremei sunt verificate.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a:solidFill>
                  <a:schemeClr val="tx1"/>
                </a:solidFill>
                <a:latin typeface="Times New Roman" pitchFamily="18" charset="0"/>
                <a:cs typeface="Times New Roman" pitchFamily="18" charset="0"/>
              </a:rPr>
              <a:t>A* </a:t>
            </a:r>
            <a:r>
              <a:rPr lang="en-US" b="1" kern="0" spc="-10" err="1">
                <a:solidFill>
                  <a:schemeClr val="tx1"/>
                </a:solidFill>
                <a:latin typeface="Times New Roman" pitchFamily="18" charset="0"/>
                <a:cs typeface="Times New Roman" pitchFamily="18" charset="0"/>
              </a:rPr>
              <a:t>este</a:t>
            </a:r>
            <a:r>
              <a:rPr lang="en-US" b="1" kern="0" spc="-10">
                <a:solidFill>
                  <a:schemeClr val="tx1"/>
                </a:solidFill>
                <a:latin typeface="Times New Roman" pitchFamily="18" charset="0"/>
                <a:cs typeface="Times New Roman" pitchFamily="18" charset="0"/>
              </a:rPr>
              <a:t> un </a:t>
            </a:r>
            <a:r>
              <a:rPr lang="en-US" b="1" kern="0" spc="-10" err="1">
                <a:solidFill>
                  <a:schemeClr val="tx1"/>
                </a:solidFill>
                <a:latin typeface="Times New Roman" pitchFamily="18" charset="0"/>
                <a:cs typeface="Times New Roman" pitchFamily="18" charset="0"/>
              </a:rPr>
              <a:t>algoritm</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complet</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admisibil</a:t>
            </a:r>
            <a:r>
              <a:rPr lang="en-US" b="1" kern="0" spc="-10">
                <a:solidFill>
                  <a:schemeClr val="tx1"/>
                </a:solidFill>
                <a:latin typeface="Times New Roman" pitchFamily="18" charset="0"/>
                <a:cs typeface="Times New Roman" pitchFamily="18" charset="0"/>
              </a:rPr>
              <a:t> </a:t>
            </a:r>
            <a:r>
              <a:rPr lang="ro-RO" b="1" kern="0" spc="-10" err="1">
                <a:solidFill>
                  <a:schemeClr val="tx1"/>
                </a:solidFill>
                <a:latin typeface="Times New Roman" pitchFamily="18" charset="0"/>
                <a:cs typeface="Times New Roman" pitchFamily="18" charset="0"/>
              </a:rPr>
              <a:t>ş</a:t>
            </a:r>
            <a:r>
              <a:rPr lang="en-US" b="1" kern="0" spc="-10" err="1">
                <a:solidFill>
                  <a:schemeClr val="tx1"/>
                </a:solidFill>
                <a:latin typeface="Times New Roman" pitchFamily="18" charset="0"/>
                <a:cs typeface="Times New Roman" pitchFamily="18" charset="0"/>
              </a:rPr>
              <a:t>i</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optim</a:t>
            </a:r>
            <a:r>
              <a:rPr lang="en-US" b="1" kern="0" spc="-10">
                <a:solidFill>
                  <a:schemeClr val="tx1"/>
                </a:solidFill>
                <a:latin typeface="Times New Roman" pitchFamily="18" charset="0"/>
                <a:cs typeface="Times New Roman" pitchFamily="18" charset="0"/>
              </a:rPr>
              <a:t>!</a:t>
            </a:r>
            <a:endParaRPr lang="en-US" kern="0" spc="-1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a:solidFill>
                      <a:schemeClr val="tx1"/>
                    </a:solidFill>
                    <a:latin typeface="Times New Roman" pitchFamily="18" charset="0"/>
                    <a:cs typeface="Times New Roman" pitchFamily="18" charset="0"/>
                  </a:rPr>
                  <a:t>Complexitatea Algoritmului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a:solidFill>
                      <a:schemeClr val="tx1"/>
                    </a:solidFill>
                    <a:latin typeface="Times New Roman" pitchFamily="18" charset="0"/>
                    <a:cs typeface="Times New Roman" pitchFamily="18" charset="0"/>
                  </a:rPr>
                  <a:t>condiţia pentru o creştere subexponenţială</a:t>
                </a:r>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panose="02040503050406030204" pitchFamily="18" charset="0"/>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panose="02040503050406030204" pitchFamily="18" charset="0"/>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panose="02040503050406030204" pitchFamily="18" charset="0"/>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este </a:t>
                </a:r>
                <a:r>
                  <a:rPr lang="ro-RO" b="1" i="1">
                    <a:solidFill>
                      <a:schemeClr val="tx1"/>
                    </a:solidFill>
                    <a:latin typeface="Times New Roman" pitchFamily="18" charset="0"/>
                    <a:cs typeface="Times New Roman" pitchFamily="18" charset="0"/>
                  </a:rPr>
                  <a:t>adevăratul</a:t>
                </a:r>
                <a:r>
                  <a:rPr lang="ro-RO" b="1">
                    <a:solidFill>
                      <a:schemeClr val="tx1"/>
                    </a:solidFill>
                    <a:latin typeface="Times New Roman" pitchFamily="18" charset="0"/>
                    <a:cs typeface="Times New Roman" pitchFamily="18" charset="0"/>
                  </a:rPr>
                  <a:t> cost de a ajunge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scop.</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În afară de timpul mare calculator, algoritmul A* consumă şi mult spaţiu de memorie deoarece </a:t>
                </a:r>
                <a:r>
                  <a:rPr lang="ro-RO" b="1" i="1">
                    <a:solidFill>
                      <a:schemeClr val="tx1"/>
                    </a:solidFill>
                    <a:latin typeface="Times New Roman" pitchFamily="18" charset="0"/>
                    <a:cs typeface="Times New Roman" pitchFamily="18" charset="0"/>
                  </a:rPr>
                  <a:t>păstrează în memorie toate nodurile generate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Algoritmi de căutare mai noi, de tip “memory-bounded” (cu limitare a memoriei), au reuşit să înlăture neajunsul legat de problema spaţiului de memorie folosit, fără a sacrifica optimalitatea sau completitudinea. Unul dintre aceştia</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algoritmul IDA*.</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t="-1196" r="-1366" b="-1564"/>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Iterative Deepening A* (IDA*)</a:t>
            </a:r>
            <a:r>
              <a:rPr lang="ro-RO" u="sng">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În cadrul acestui algoritm fiecare iteraţie reprezintă o căutare de tip </a:t>
            </a:r>
            <a:r>
              <a:rPr lang="ro-RO" b="1" u="sng">
                <a:solidFill>
                  <a:schemeClr val="tx1"/>
                </a:solidFill>
                <a:latin typeface="Times New Roman" pitchFamily="18" charset="0"/>
                <a:cs typeface="Times New Roman" pitchFamily="18" charset="0"/>
              </a:rPr>
              <a:t>depth-first</a:t>
            </a:r>
            <a:r>
              <a:rPr lang="ro-RO" b="1">
                <a:solidFill>
                  <a:schemeClr val="tx1"/>
                </a:solidFill>
                <a:latin typeface="Times New Roman" pitchFamily="18" charset="0"/>
                <a:cs typeface="Times New Roman" pitchFamily="18" charset="0"/>
              </a:rPr>
              <a:t>, iar căutarea de tip depth-first este modificată astfel încât ea să folosească </a:t>
            </a:r>
            <a:r>
              <a:rPr lang="ro-RO" b="1" i="1" u="sng">
                <a:solidFill>
                  <a:schemeClr val="tx1"/>
                </a:solidFill>
                <a:latin typeface="Times New Roman" pitchFamily="18" charset="0"/>
                <a:cs typeface="Times New Roman" pitchFamily="18" charset="0"/>
              </a:rPr>
              <a:t>o</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limită a costului</a:t>
            </a:r>
            <a:r>
              <a:rPr lang="ro-RO" b="1" u="sng">
                <a:solidFill>
                  <a:schemeClr val="tx1"/>
                </a:solidFill>
                <a:latin typeface="Times New Roman" pitchFamily="18" charset="0"/>
                <a:cs typeface="Times New Roman" pitchFamily="18" charset="0"/>
              </a:rPr>
              <a:t> şi nu o limită a adâncimii</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a:solidFill>
                  <a:schemeClr val="tx1"/>
                </a:solidFill>
                <a:latin typeface="Times New Roman" pitchFamily="18" charset="0"/>
                <a:cs typeface="Times New Roman" pitchFamily="18" charset="0"/>
              </a:rPr>
              <a:t>Faptul că în cadrul algoritmului A*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a:solidFill>
                  <a:schemeClr val="tx1"/>
                </a:solidFill>
                <a:latin typeface="Times New Roman" pitchFamily="18" charset="0"/>
                <a:cs typeface="Times New Roman" pitchFamily="18" charset="0"/>
              </a:rPr>
              <a:t>contururi</a:t>
            </a:r>
            <a:r>
              <a:rPr lang="ro-RO" b="1">
                <a:solidFill>
                  <a:schemeClr val="tx1"/>
                </a:solidFill>
                <a:latin typeface="Times New Roman" pitchFamily="18" charset="0"/>
                <a:cs typeface="Times New Roman" pitchFamily="18" charset="0"/>
              </a:rPr>
              <a:t> în spaţiul stărilor. Astfel, în interiorul unui contur, toate nodurile au valoarea </a:t>
            </a:r>
            <a:r>
              <a:rPr lang="ro-RO" b="1" i="1">
                <a:solidFill>
                  <a:schemeClr val="tx1"/>
                </a:solidFill>
                <a:latin typeface="Times New Roman" pitchFamily="18" charset="0"/>
                <a:cs typeface="Times New Roman" pitchFamily="18" charset="0"/>
              </a:rPr>
              <a:t>f(n)</a:t>
            </a:r>
            <a:r>
              <a:rPr lang="ro-RO" b="1">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corespunzător următorului contur. Figura următoare prezintă căutări iterative în interiorul câte unui contur.</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a:solidFill>
                      <a:schemeClr val="tx1"/>
                    </a:solidFill>
                    <a:latin typeface="Times New Roman" pitchFamily="18" charset="0"/>
                    <a:cs typeface="Times New Roman" pitchFamily="18" charset="0"/>
                  </a:rPr>
                  <a:t>Algoritmul IDA* este optim cu aceleaşi amendamente ca şi A*. Deoarece este de tip depth-first </a:t>
                </a:r>
                <a:r>
                  <a:rPr lang="ro-RO" b="1" i="1">
                    <a:solidFill>
                      <a:schemeClr val="tx1"/>
                    </a:solidFill>
                    <a:latin typeface="Times New Roman" pitchFamily="18" charset="0"/>
                    <a:cs typeface="Times New Roman" pitchFamily="18" charset="0"/>
                  </a:rPr>
                  <a:t>nu necesită decât un spaţiu proporţional cu cel mai lung drum pe care îl explorează.</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Dacă </a:t>
                </a:r>
                <a:r>
                  <a:rPr lang="ro-RO" b="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 este cel mai mic cost de operator, iar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panose="02040503050406030204" pitchFamily="18" charset="0"/>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panose="02040503050406030204" pitchFamily="18" charset="0"/>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a:solidFill>
                      <a:schemeClr val="tx1"/>
                    </a:solidFill>
                    <a:latin typeface="Times New Roman" pitchFamily="18" charset="0"/>
                    <a:cs typeface="Times New Roman" pitchFamily="18" charset="0"/>
                  </a:rPr>
                  <a:t> noduri, unde </a:t>
                </a:r>
                <a:r>
                  <a:rPr lang="ro-RO" b="1" i="1">
                    <a:solidFill>
                      <a:schemeClr val="tx1"/>
                    </a:solidFill>
                    <a:latin typeface="Times New Roman" pitchFamily="18" charset="0"/>
                    <a:cs typeface="Times New Roman" pitchFamily="18" charset="0"/>
                  </a:rPr>
                  <a:t>b </a:t>
                </a:r>
                <a:r>
                  <a:rPr lang="ro-RO" b="1">
                    <a:solidFill>
                      <a:schemeClr val="tx1"/>
                    </a:solidFill>
                    <a:latin typeface="Times New Roman" pitchFamily="18" charset="0"/>
                    <a:cs typeface="Times New Roman" pitchFamily="18" charset="0"/>
                  </a:rPr>
                  <a:t>este acelaşi factor de ramificare.</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err="1">
                    <a:solidFill>
                      <a:schemeClr val="tx1"/>
                    </a:solidFill>
                    <a:latin typeface="Times New Roman" pitchFamily="18" charset="0"/>
                    <a:cs typeface="Times New Roman" pitchFamily="18" charset="0"/>
                  </a:rPr>
                  <a:t>Implementarea</a:t>
                </a:r>
                <a:r>
                  <a:rPr lang="en-US" sz="2400" b="1" u="sng">
                    <a:solidFill>
                      <a:schemeClr val="tx1"/>
                    </a:solidFill>
                    <a:latin typeface="Times New Roman" pitchFamily="18" charset="0"/>
                    <a:cs typeface="Times New Roman" pitchFamily="18" charset="0"/>
                  </a:rPr>
                  <a:t> </a:t>
                </a:r>
                <a:r>
                  <a:rPr lang="en-US" sz="2400" b="1" u="sng" err="1">
                    <a:solidFill>
                      <a:schemeClr val="tx1"/>
                    </a:solidFill>
                    <a:latin typeface="Times New Roman" pitchFamily="18" charset="0"/>
                    <a:cs typeface="Times New Roman" pitchFamily="18" charset="0"/>
                  </a:rPr>
                  <a:t>căutarii</a:t>
                </a:r>
                <a:r>
                  <a:rPr lang="en-US" sz="2400" b="1" u="sng">
                    <a:solidFill>
                      <a:schemeClr val="tx1"/>
                    </a:solidFill>
                    <a:latin typeface="Times New Roman" pitchFamily="18" charset="0"/>
                    <a:cs typeface="Times New Roman" pitchFamily="18" charset="0"/>
                  </a:rPr>
                  <a:t> de tip best-first</a:t>
                </a:r>
              </a:p>
              <a:p>
                <a:pPr algn="just">
                  <a:lnSpc>
                    <a:spcPct val="130000"/>
                  </a:lnSpc>
                </a:pP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err="1">
                    <a:solidFill>
                      <a:schemeClr val="tx1"/>
                    </a:solidFill>
                    <a:latin typeface="Times New Roman" pitchFamily="18" charset="0"/>
                    <a:cs typeface="Times New Roman" pitchFamily="18" charset="0"/>
                  </a:rPr>
                  <a:t>Vom</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mici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956" r="-1093" b="-1012"/>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-valoarea corespunzătoare celei mai apropiate alternative concurente.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a:solidFill>
                      <a:schemeClr val="tx1"/>
                    </a:solidFill>
                    <a:latin typeface="Times New Roman" pitchFamily="18" charset="0"/>
                    <a:cs typeface="Times New Roman" pitchFamily="18" charset="0"/>
                  </a:rPr>
                  <a:t>Exemplu</a:t>
                </a:r>
                <a:endParaRPr lang="en-US" b="1" u="sng">
                  <a:solidFill>
                    <a:schemeClr val="tx1"/>
                  </a:solidFill>
                  <a:latin typeface="Times New Roman" pitchFamily="18" charset="0"/>
                  <a:cs typeface="Times New Roman" pitchFamily="18" charset="0"/>
                </a:endParaRPr>
              </a:p>
              <a:p>
                <a:pPr algn="just">
                  <a:lnSpc>
                    <a:spcPct val="13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Considerăm oraşele </a:t>
                </a:r>
                <a:r>
                  <a:rPr lang="ro-RO" b="1" i="1">
                    <a:solidFill>
                      <a:schemeClr val="tx1"/>
                    </a:solidFill>
                    <a:latin typeface="Times New Roman" pitchFamily="18" charset="0"/>
                    <a:cs typeface="Times New Roman" pitchFamily="18" charset="0"/>
                  </a:rPr>
                  <a:t>s, a, b, c, d, e, f, g, t</a:t>
                </a:r>
                <a:r>
                  <a:rPr lang="ro-RO" b="1">
                    <a:solidFill>
                      <a:schemeClr val="tx1"/>
                    </a:solidFill>
                    <a:latin typeface="Times New Roman" pitchFamily="18" charset="0"/>
                    <a:cs typeface="Times New Roman" pitchFamily="18" charset="0"/>
                  </a:rPr>
                  <a:t> unite printr-o reţea de drumuri ca în figura care urmează. Aici fiecare drum direct între două oraşe este etichetat cu lungimea sa; numărul din căsuţa alăturată unui oraş reprezintă distanţa în linie dreaptă între oraşul respectiv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Ne punem problema determinării celui mai scurt drum între oraşul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utilizând strategia best-first.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bazându-ne pe distanţa în linie dreaptă între două oraşe. Astfel, pentru un oraş X, 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a:solidFill>
                    <a:schemeClr val="tx1"/>
                  </a:solidFill>
                  <a:latin typeface="Times New Roman" pitchFamily="18" charset="0"/>
                  <a:cs typeface="Times New Roman" pitchFamily="18" charset="0"/>
                </a:endParaRPr>
              </a:p>
              <a:p>
                <a:pPr marL="450850" algn="just">
                  <a:lnSpc>
                    <a:spcPct val="130000"/>
                  </a:lnSpc>
                </a:pPr>
                <a:r>
                  <a:rPr lang="ro-RO" b="1">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reprezintă distanţa în linie dreaptă între X şi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În acest  exemplu, căutarea de tip best-first este efectuată prin intermediul a două procese,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si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ce explorează fiecare câte una din cele două căi alternative. Calea de la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via nodul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iar calea prin nodul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820" r="-956" b="-368"/>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cheamă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procedură</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o </a:t>
            </a:r>
            <a:r>
              <a:rPr lang="en-US" b="1" err="1">
                <a:solidFill>
                  <a:schemeClr val="tx1"/>
                </a:solidFill>
                <a:latin typeface="Times New Roman" pitchFamily="18" charset="0"/>
                <a:cs typeface="Times New Roman" pitchFamily="18" charset="0"/>
              </a:rPr>
              <a:t>rezolva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foloseşte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ghida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sale, </a:t>
            </a:r>
            <a:r>
              <a:rPr lang="en-US" b="1" err="1">
                <a:solidFill>
                  <a:schemeClr val="tx1"/>
                </a:solidFill>
                <a:latin typeface="Times New Roman" pitchFamily="18" charset="0"/>
                <a:cs typeface="Times New Roman" pitchFamily="18" charset="0"/>
              </a:rPr>
              <a:t>executând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îndeplinit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înlătură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a:t>
            </a:r>
            <a:r>
              <a:rPr lang="en-US" b="1">
                <a:solidFill>
                  <a:schemeClr val="tx1"/>
                </a:solidFill>
                <a:latin typeface="Times New Roman" pitchFamily="18" charset="0"/>
                <a:cs typeface="Times New Roman" pitchFamily="18" charset="0"/>
              </a:rPr>
              <a:t> pas din </a:t>
            </a:r>
            <a:r>
              <a:rPr lang="en-US" b="1" err="1">
                <a:solidFill>
                  <a:schemeClr val="tx1"/>
                </a:solidFill>
                <a:latin typeface="Times New Roman" pitchFamily="18" charset="0"/>
                <a:cs typeface="Times New Roman" pitchFamily="18" charset="0"/>
              </a:rPr>
              <a:t>succesiunea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fost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executată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a:t>
            </a:r>
            <a:r>
              <a:rPr lang="en-US" b="1">
                <a:solidFill>
                  <a:schemeClr val="tx1"/>
                </a:solidFill>
                <a:latin typeface="Times New Roman" pitchFamily="18" charset="0"/>
                <a:cs typeface="Times New Roman" pitchFamily="18" charset="0"/>
              </a:rPr>
              <a:t> un </a:t>
            </a:r>
            <a:r>
              <a:rPr lang="en-US" b="1" err="1">
                <a:solidFill>
                  <a:schemeClr val="tx1"/>
                </a:solidFill>
                <a:latin typeface="Times New Roman" pitchFamily="18" charset="0"/>
                <a:cs typeface="Times New Roman" pitchFamily="18" charset="0"/>
              </a:rPr>
              <a:t>nou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a:solidFill>
                      <a:schemeClr val="tx1"/>
                    </a:solidFill>
                    <a:latin typeface="Times New Roman" pitchFamily="18" charset="0"/>
                    <a:cs typeface="Times New Roman" pitchFamily="18" charset="0"/>
                  </a:rPr>
                  <a:t>În stadiile iniţiale,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celeilalte căi. Atunci când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explorează </a:t>
                </a:r>
                <a:r>
                  <a:rPr lang="ro-RO" b="1" i="1">
                    <a:solidFill>
                      <a:schemeClr val="tx1"/>
                    </a:solidFill>
                    <a:latin typeface="Times New Roman" pitchFamily="18" charset="0"/>
                    <a:cs typeface="Times New Roman" pitchFamily="18" charset="0"/>
                  </a:rPr>
                  <a:t>c</a:t>
                </a:r>
                <a:r>
                  <a:rPr lang="ro-RO" b="1">
                    <a:solidFill>
                      <a:schemeClr val="tx1"/>
                    </a:solidFill>
                    <a:latin typeface="Times New Roman" pitchFamily="18" charset="0"/>
                    <a:cs typeface="Times New Roman" pitchFamily="18" charset="0"/>
                  </a:rPr>
                  <a:t>,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este încă la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a:solidFill>
                      <a:schemeClr val="tx1"/>
                    </a:solidFill>
                    <a:latin typeface="Times New Roman" pitchFamily="18" charset="0"/>
                    <a:cs typeface="Times New Roman" pitchFamily="18" charset="0"/>
                  </a:rPr>
                  <a:t> şi deci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În acest moment, situaţia se schimbă: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devine activ, iar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deci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devine activ şi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intră în aşteptare. Pentru că</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va reintra în aşteptare,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va rămâne activ până când se va atinge starea scop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valorilor, până la găsirea unei soluţii.</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err="1">
                <a:solidFill>
                  <a:schemeClr val="tx1"/>
                </a:solidFill>
                <a:latin typeface="Times New Roman" pitchFamily="18" charset="0"/>
                <a:cs typeface="Times New Roman" pitchFamily="18" charset="0"/>
              </a:rPr>
              <a:t>Probleme</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şi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soluţii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corect</a:t>
            </a:r>
            <a:r>
              <a:rPr lang="en-US" sz="2300" b="1" u="sng">
                <a:solidFill>
                  <a:schemeClr val="tx1"/>
                </a:solidFill>
                <a:latin typeface="Times New Roman" pitchFamily="18" charset="0"/>
                <a:cs typeface="Times New Roman" pitchFamily="18" charset="0"/>
              </a:rPr>
              <a:t> definite</a:t>
            </a:r>
            <a:endParaRPr lang="en-US" sz="2300">
              <a:solidFill>
                <a:schemeClr val="tx1"/>
              </a:solidFill>
              <a:latin typeface="Times New Roman" pitchFamily="18" charset="0"/>
              <a:cs typeface="Times New Roman" pitchFamily="18" charset="0"/>
            </a:endParaRPr>
          </a:p>
          <a:p>
            <a:pPr algn="just">
              <a:lnSpc>
                <a:spcPct val="120000"/>
              </a:lnSpc>
            </a:pPr>
            <a:r>
              <a:rPr lang="en-US"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err="1">
                <a:solidFill>
                  <a:schemeClr val="tx1"/>
                </a:solidFill>
                <a:latin typeface="Times New Roman" pitchFamily="18" charset="0"/>
                <a:cs typeface="Times New Roman" pitchFamily="18" charset="0"/>
              </a:rPr>
              <a:t>Probleme</a:t>
            </a:r>
            <a:r>
              <a:rPr lang="en-US" sz="2300" b="1" i="1" u="sng">
                <a:solidFill>
                  <a:schemeClr val="tx1"/>
                </a:solidFill>
                <a:latin typeface="Times New Roman" pitchFamily="18" charset="0"/>
                <a:cs typeface="Times New Roman" pitchFamily="18" charset="0"/>
              </a:rPr>
              <a:t> cu o </a:t>
            </a:r>
            <a:r>
              <a:rPr lang="en-US" sz="2300" b="1" i="1" u="sng" err="1">
                <a:solidFill>
                  <a:schemeClr val="tx1"/>
                </a:solidFill>
                <a:latin typeface="Times New Roman" pitchFamily="18" charset="0"/>
                <a:cs typeface="Times New Roman" pitchFamily="18" charset="0"/>
              </a:rPr>
              <a:t>singură</a:t>
            </a:r>
            <a:r>
              <a:rPr lang="en-US" sz="2300" b="1" i="1" u="sng">
                <a:solidFill>
                  <a:schemeClr val="tx1"/>
                </a:solidFill>
                <a:latin typeface="Times New Roman" pitchFamily="18" charset="0"/>
                <a:cs typeface="Times New Roman" pitchFamily="18" charset="0"/>
              </a:rPr>
              <a:t> stare</a:t>
            </a:r>
            <a:endParaRPr lang="en-US" sz="2300">
              <a:solidFill>
                <a:schemeClr val="tx1"/>
              </a:solidFill>
              <a:latin typeface="Times New Roman" pitchFamily="18" charset="0"/>
              <a:cs typeface="Times New Roman" pitchFamily="18" charset="0"/>
            </a:endParaRPr>
          </a:p>
          <a:p>
            <a:pPr algn="just">
              <a:lnSpc>
                <a:spcPct val="120000"/>
              </a:lnSpc>
            </a:pPr>
            <a:endParaRPr lang="en-US" sz="2300">
              <a:solidFill>
                <a:schemeClr val="tx1"/>
              </a:solidFill>
              <a:latin typeface="Times New Roman" pitchFamily="18" charset="0"/>
              <a:cs typeface="Times New Roman" pitchFamily="18" charset="0"/>
            </a:endParaRPr>
          </a:p>
          <a:p>
            <a:pPr indent="441325" algn="just">
              <a:lnSpc>
                <a:spcPct val="120000"/>
              </a:lnSpc>
            </a:pPr>
            <a:r>
              <a:rPr lang="en-US" sz="2300" b="1" err="1">
                <a:solidFill>
                  <a:schemeClr val="tx1"/>
                </a:solidFill>
                <a:latin typeface="Times New Roman" pitchFamily="18" charset="0"/>
                <a:cs typeface="Times New Roman" pitchFamily="18" charset="0"/>
              </a:rPr>
              <a:t>Elementele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bază</a:t>
            </a:r>
            <a:r>
              <a:rPr lang="en-US" sz="2300" b="1">
                <a:solidFill>
                  <a:schemeClr val="tx1"/>
                </a:solidFill>
                <a:latin typeface="Times New Roman" pitchFamily="18" charset="0"/>
                <a:cs typeface="Times New Roman" pitchFamily="18" charset="0"/>
              </a:rPr>
              <a:t> ale </a:t>
            </a:r>
            <a:r>
              <a:rPr lang="en-US" sz="2300" b="1" err="1">
                <a:solidFill>
                  <a:schemeClr val="tx1"/>
                </a:solidFill>
                <a:latin typeface="Times New Roman" pitchFamily="18" charset="0"/>
                <a:cs typeface="Times New Roman" pitchFamily="18" charset="0"/>
              </a:rPr>
              <a:t>definirii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probleme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sunt</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descrie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din </a:t>
            </a:r>
            <a:r>
              <a:rPr lang="en-US" sz="2300" b="1" err="1">
                <a:solidFill>
                  <a:schemeClr val="tx1"/>
                </a:solidFill>
                <a:latin typeface="Times New Roman" pitchFamily="18" charset="0"/>
                <a:cs typeface="Times New Roman" pitchFamily="18" charset="0"/>
              </a:rPr>
              <a:t>punct</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vedere</a:t>
            </a:r>
            <a:r>
              <a:rPr lang="en-US" sz="2300" b="1">
                <a:solidFill>
                  <a:schemeClr val="tx1"/>
                </a:solidFill>
                <a:latin typeface="Times New Roman" pitchFamily="18" charset="0"/>
                <a:cs typeface="Times New Roman" pitchFamily="18" charset="0"/>
              </a:rPr>
              <a:t> formal,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nevoie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următoarele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elemente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err="1">
                <a:solidFill>
                  <a:schemeClr val="tx1"/>
                </a:solidFill>
                <a:latin typeface="Times New Roman" pitchFamily="18" charset="0"/>
                <a:cs typeface="Times New Roman" pitchFamily="18" charset="0"/>
              </a:rPr>
              <a:t>Starea</a:t>
            </a:r>
            <a:r>
              <a:rPr lang="en-US" sz="2300" b="1" i="1" u="sng">
                <a:solidFill>
                  <a:schemeClr val="tx1"/>
                </a:solidFill>
                <a:latin typeface="Times New Roman" pitchFamily="18" charset="0"/>
                <a:cs typeface="Times New Roman" pitchFamily="18" charset="0"/>
              </a:rPr>
              <a:t> </a:t>
            </a:r>
            <a:r>
              <a:rPr lang="en-US" sz="2300" b="1" i="1" u="sng" err="1">
                <a:solidFill>
                  <a:schemeClr val="tx1"/>
                </a:solidFill>
                <a:latin typeface="Times New Roman" pitchFamily="18" charset="0"/>
                <a:cs typeface="Times New Roman" pitchFamily="18" charset="0"/>
              </a:rPr>
              <a:t>iniţială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a:t>
            </a:r>
            <a:r>
              <a:rPr lang="en-US" sz="2300" b="1" err="1">
                <a:solidFill>
                  <a:schemeClr val="tx1"/>
                </a:solidFill>
                <a:latin typeface="Times New Roman" pitchFamily="18" charset="0"/>
                <a:cs typeface="Times New Roman" pitchFamily="18" charset="0"/>
              </a:rPr>
              <a:t>agentul</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ştie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că</a:t>
            </a:r>
            <a:r>
              <a:rPr lang="en-US" sz="2300" b="1">
                <a:solidFill>
                  <a:schemeClr val="tx1"/>
                </a:solidFill>
                <a:latin typeface="Times New Roman" pitchFamily="18" charset="0"/>
                <a:cs typeface="Times New Roman" pitchFamily="18" charset="0"/>
              </a:rPr>
              <a:t> se </a:t>
            </a:r>
            <a:r>
              <a:rPr lang="en-US" sz="2300" b="1" err="1">
                <a:solidFill>
                  <a:schemeClr val="tx1"/>
                </a:solidFill>
                <a:latin typeface="Times New Roman" pitchFamily="18" charset="0"/>
                <a:cs typeface="Times New Roman" pitchFamily="18" charset="0"/>
              </a:rPr>
              <a:t>află</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posibile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disponibile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agentului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Termenul</a:t>
            </a:r>
            <a:r>
              <a:rPr lang="en-US" sz="2300" b="1">
                <a:solidFill>
                  <a:schemeClr val="tx1"/>
                </a:solidFill>
                <a:latin typeface="Times New Roman" pitchFamily="18" charset="0"/>
                <a:cs typeface="Times New Roman" pitchFamily="18" charset="0"/>
              </a:rPr>
              <a:t> de </a:t>
            </a:r>
            <a:r>
              <a:rPr lang="en-US" sz="2300" b="1" i="1" u="sng">
                <a:solidFill>
                  <a:schemeClr val="tx1"/>
                </a:solidFill>
                <a:latin typeface="Times New Roman" pitchFamily="18" charset="0"/>
                <a:cs typeface="Times New Roman" pitchFamily="18" charset="0"/>
              </a:rPr>
              <a:t>operator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folosit</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desemna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descrierea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specificarea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va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urmare</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îndeplinirii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acţiunii</a:t>
            </a:r>
            <a:r>
              <a:rPr lang="en-US" sz="2300" b="1">
                <a:solidFill>
                  <a:schemeClr val="tx1"/>
                </a:solidFill>
                <a:latin typeface="Times New Roman" pitchFamily="18" charset="0"/>
                <a:cs typeface="Times New Roman" pitchFamily="18" charset="0"/>
              </a:rPr>
              <a:t> respective, </a:t>
            </a:r>
            <a:r>
              <a:rPr lang="en-US" sz="2300" b="1" err="1">
                <a:solidFill>
                  <a:schemeClr val="tx1"/>
                </a:solidFill>
                <a:latin typeface="Times New Roman" pitchFamily="18" charset="0"/>
                <a:cs typeface="Times New Roman" pitchFamily="18" charset="0"/>
              </a:rPr>
              <a:t>atunci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când</a:t>
            </a:r>
            <a:r>
              <a:rPr lang="en-US" sz="2300" b="1">
                <a:solidFill>
                  <a:schemeClr val="tx1"/>
                </a:solidFill>
                <a:latin typeface="Times New Roman" pitchFamily="18" charset="0"/>
                <a:cs typeface="Times New Roman" pitchFamily="18" charset="0"/>
              </a:rPr>
              <a:t> ne </a:t>
            </a:r>
            <a:r>
              <a:rPr lang="en-US" sz="2300" b="1" err="1">
                <a:solidFill>
                  <a:schemeClr val="tx1"/>
                </a:solidFill>
                <a:latin typeface="Times New Roman" pitchFamily="18" charset="0"/>
                <a:cs typeface="Times New Roman" pitchFamily="18" charset="0"/>
              </a:rPr>
              <a:t>aflăm</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(O </a:t>
            </a:r>
            <a:r>
              <a:rPr lang="en-US" sz="2300" b="1" err="1">
                <a:solidFill>
                  <a:schemeClr val="tx1"/>
                </a:solidFill>
                <a:latin typeface="Times New Roman" pitchFamily="18" charset="0"/>
                <a:cs typeface="Times New Roman" pitchFamily="18" charset="0"/>
              </a:rPr>
              <a:t>formulare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alternativă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foloseşte</a:t>
            </a:r>
            <a:r>
              <a:rPr lang="en-US" sz="2300" b="1">
                <a:solidFill>
                  <a:schemeClr val="tx1"/>
                </a:solidFill>
                <a:latin typeface="Times New Roman" pitchFamily="18" charset="0"/>
                <a:cs typeface="Times New Roman" pitchFamily="18" charset="0"/>
              </a:rPr>
              <a:t> o </a:t>
            </a:r>
            <a:r>
              <a:rPr lang="en-US" sz="2300" b="1" i="1" err="1">
                <a:solidFill>
                  <a:schemeClr val="tx1"/>
                </a:solidFill>
                <a:latin typeface="Times New Roman" pitchFamily="18" charset="0"/>
                <a:cs typeface="Times New Roman" pitchFamily="18" charset="0"/>
              </a:rPr>
              <a:t>funcţie</a:t>
            </a:r>
            <a:r>
              <a:rPr lang="en-US" sz="2300" b="1" i="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succesor</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Fiind</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dată</a:t>
            </a:r>
            <a:r>
              <a:rPr lang="en-US" sz="2300" b="1">
                <a:solidFill>
                  <a:schemeClr val="tx1"/>
                </a:solidFill>
                <a:latin typeface="Times New Roman" pitchFamily="18" charset="0"/>
                <a:cs typeface="Times New Roman" pitchFamily="18" charset="0"/>
              </a:rPr>
              <a:t> 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întoarce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poate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din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unică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Spaţiul</a:t>
            </a:r>
            <a:r>
              <a:rPr lang="en-US" sz="2400" b="1" i="1" u="sng">
                <a:solidFill>
                  <a:schemeClr val="tx1"/>
                </a:solidFill>
                <a:latin typeface="Times New Roman" pitchFamily="18" charset="0"/>
                <a:cs typeface="Times New Roman" pitchFamily="18" charset="0"/>
              </a:rPr>
              <a:t> de </a:t>
            </a:r>
            <a:r>
              <a:rPr lang="en-US" sz="2400" b="1" i="1" u="sng" err="1">
                <a:solidFill>
                  <a:schemeClr val="tx1"/>
                </a:solidFill>
                <a:latin typeface="Times New Roman" pitchFamily="18" charset="0"/>
                <a:cs typeface="Times New Roman" pitchFamily="18" charset="0"/>
              </a:rPr>
              <a:t>stăr</a:t>
            </a:r>
            <a:r>
              <a:rPr lang="en-US" sz="2400" b="1" i="1" err="1">
                <a:solidFill>
                  <a:schemeClr val="tx1"/>
                </a:solidFill>
                <a:latin typeface="Times New Roman" pitchFamily="18" charset="0"/>
                <a:cs typeface="Times New Roman" pitchFamily="18" charset="0"/>
              </a:rPr>
              <a:t>i</a:t>
            </a:r>
            <a:r>
              <a:rPr lang="en-US" sz="2400" b="1">
                <a:solidFill>
                  <a:schemeClr val="tx1"/>
                </a:solidFill>
                <a:latin typeface="Times New Roman" pitchFamily="18" charset="0"/>
                <a:cs typeface="Times New Roman" pitchFamily="18" charset="0"/>
              </a:rPr>
              <a:t>  al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probleme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reprezintă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tuturor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ajunge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plecând</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intermediul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oricărei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secvenţe</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a:solidFill>
                  <a:schemeClr val="tx1"/>
                </a:solidFill>
                <a:latin typeface="Times New Roman" pitchFamily="18" charset="0"/>
                <a:cs typeface="Times New Roman" pitchFamily="18" charset="0"/>
              </a:rPr>
              <a:t>Un </a:t>
            </a:r>
            <a:r>
              <a:rPr lang="en-US" sz="2400" b="1" i="1" u="sng">
                <a:solidFill>
                  <a:schemeClr val="tx1"/>
                </a:solidFill>
                <a:latin typeface="Times New Roman" pitchFamily="18" charset="0"/>
                <a:cs typeface="Times New Roman" pitchFamily="18" charset="0"/>
              </a:rPr>
              <a:t>drum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spaţiul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care conduce de la o stare la </a:t>
            </a:r>
            <a:r>
              <a:rPr lang="en-US" sz="2400" b="1" err="1">
                <a:solidFill>
                  <a:schemeClr val="tx1"/>
                </a:solidFill>
                <a:latin typeface="Times New Roman" pitchFamily="18" charset="0"/>
                <a:cs typeface="Times New Roman" pitchFamily="18" charset="0"/>
              </a:rPr>
              <a:t>alta.</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care un agent </a:t>
            </a:r>
            <a:r>
              <a:rPr lang="en-US" sz="2400" b="1" err="1">
                <a:solidFill>
                  <a:schemeClr val="tx1"/>
                </a:solidFill>
                <a:latin typeface="Times New Roman" pitchFamily="18" charset="0"/>
                <a:cs typeface="Times New Roman" pitchFamily="18" charset="0"/>
              </a:rPr>
              <a:t>îl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aplica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singure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descrieri</a:t>
            </a:r>
            <a:r>
              <a:rPr lang="en-US" sz="2400" b="1">
                <a:solidFill>
                  <a:schemeClr val="tx1"/>
                </a:solidFill>
                <a:latin typeface="Times New Roman" pitchFamily="18" charset="0"/>
                <a:cs typeface="Times New Roman" pitchFamily="18" charset="0"/>
              </a:rPr>
              <a:t> de stare </a:t>
            </a:r>
            <a:r>
              <a:rPr lang="en-US" sz="2400" b="1" err="1">
                <a:solidFill>
                  <a:schemeClr val="tx1"/>
                </a:solidFill>
                <a:latin typeface="Times New Roman" pitchFamily="18" charset="0"/>
                <a:cs typeface="Times New Roman" pitchFamily="18" charset="0"/>
              </a:rPr>
              <a:t>pentru</a:t>
            </a:r>
            <a:r>
              <a:rPr lang="en-US" sz="2400" b="1">
                <a:solidFill>
                  <a:schemeClr val="tx1"/>
                </a:solidFill>
                <a:latin typeface="Times New Roman" pitchFamily="18" charset="0"/>
                <a:cs typeface="Times New Roman" pitchFamily="18" charset="0"/>
              </a:rPr>
              <a:t> a </a:t>
            </a:r>
            <a:r>
              <a:rPr lang="en-US" sz="2400" b="1" err="1">
                <a:solidFill>
                  <a:schemeClr val="tx1"/>
                </a:solidFill>
                <a:latin typeface="Times New Roman" pitchFamily="18" charset="0"/>
                <a:cs typeface="Times New Roman" pitchFamily="18" charset="0"/>
              </a:rPr>
              <a:t>determina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o </a:t>
            </a:r>
            <a:r>
              <a:rPr lang="en-US" sz="2400" b="1" i="1" u="sng">
                <a:solidFill>
                  <a:schemeClr val="tx1"/>
                </a:solidFill>
                <a:latin typeface="Times New Roman" pitchFamily="18" charset="0"/>
                <a:cs typeface="Times New Roman" pitchFamily="18" charset="0"/>
              </a:rPr>
              <a:t>stare de tip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adică</a:t>
            </a:r>
            <a:r>
              <a:rPr lang="en-US" sz="2400" b="1">
                <a:solidFill>
                  <a:schemeClr val="tx1"/>
                </a:solidFill>
                <a:latin typeface="Times New Roman" pitchFamily="18" charset="0"/>
                <a:cs typeface="Times New Roman" pitchFamily="18" charset="0"/>
              </a:rPr>
              <a:t> o stare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realizat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mulţime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explicită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posibile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efectuat</a:t>
            </a:r>
            <a:r>
              <a:rPr lang="en-US" sz="2400" b="1">
                <a:solidFill>
                  <a:schemeClr val="tx1"/>
                </a:solidFill>
                <a:latin typeface="Times New Roman" pitchFamily="18" charset="0"/>
                <a:cs typeface="Times New Roman" pitchFamily="18" charset="0"/>
              </a:rPr>
              <a:t> nu face </a:t>
            </a:r>
            <a:r>
              <a:rPr lang="en-US" sz="2400" b="1" err="1">
                <a:solidFill>
                  <a:schemeClr val="tx1"/>
                </a:solidFill>
                <a:latin typeface="Times New Roman" pitchFamily="18" charset="0"/>
                <a:cs typeface="Times New Roman" pitchFamily="18" charset="0"/>
              </a:rPr>
              <a:t>decât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verifice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s-a </a:t>
            </a:r>
            <a:r>
              <a:rPr lang="en-US" sz="2400" b="1" err="1">
                <a:solidFill>
                  <a:schemeClr val="tx1"/>
                </a:solidFill>
                <a:latin typeface="Times New Roman" pitchFamily="18" charset="0"/>
                <a:cs typeface="Times New Roman" pitchFamily="18" charset="0"/>
              </a:rPr>
              <a:t>ajuns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specificat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proprietate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abstractă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nu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enumerarea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la o stare </a:t>
            </a:r>
            <a:r>
              <a:rPr lang="en-US" sz="2400" b="1" err="1">
                <a:solidFill>
                  <a:schemeClr val="tx1"/>
                </a:solidFill>
                <a:latin typeface="Times New Roman" pitchFamily="18" charset="0"/>
                <a:cs typeface="Times New Roman" pitchFamily="18" charset="0"/>
              </a:rPr>
              <a:t>numită</a:t>
            </a:r>
            <a:r>
              <a:rPr lang="en-US" sz="2400" b="1">
                <a:solidFill>
                  <a:schemeClr val="tx1"/>
                </a:solidFill>
                <a:latin typeface="Times New Roman" pitchFamily="18" charset="0"/>
                <a:cs typeface="Times New Roman" pitchFamily="18" charset="0"/>
              </a:rPr>
              <a:t> </a:t>
            </a:r>
            <a:r>
              <a:rPr lang="fr-FR" sz="2400" b="1">
                <a:solidFill>
                  <a:schemeClr val="tx1"/>
                </a:solidFill>
                <a:latin typeface="Times New Roman" pitchFamily="18" charset="0"/>
                <a:cs typeface="Times New Roman" pitchFamily="18" charset="0"/>
              </a:rPr>
              <a:t>“</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mat”,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regele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adversarului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capturat</a:t>
            </a:r>
            <a:r>
              <a:rPr lang="en-US" sz="2400" b="1">
                <a:solidFill>
                  <a:schemeClr val="tx1"/>
                </a:solidFill>
                <a:latin typeface="Times New Roman" pitchFamily="18" charset="0"/>
                <a:cs typeface="Times New Roman" pitchFamily="18" charset="0"/>
              </a:rPr>
              <a:t> la </a:t>
            </a:r>
            <a:r>
              <a:rPr lang="en-US" sz="2400" b="1" err="1">
                <a:solidFill>
                  <a:schemeClr val="tx1"/>
                </a:solidFill>
                <a:latin typeface="Times New Roman" pitchFamily="18" charset="0"/>
                <a:cs typeface="Times New Roman" pitchFamily="18" charset="0"/>
              </a:rPr>
              <a:t>următoarea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mutare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face </a:t>
            </a:r>
            <a:r>
              <a:rPr lang="en-US" sz="2400" b="1" err="1">
                <a:solidFill>
                  <a:schemeClr val="tx1"/>
                </a:solidFill>
                <a:latin typeface="Times New Roman" pitchFamily="18" charset="0"/>
                <a:cs typeface="Times New Roman" pitchFamily="18" charset="0"/>
              </a:rPr>
              <a:t>adversarul</a:t>
            </a:r>
            <a:r>
              <a:rPr lang="en-US" sz="2400" b="1">
                <a:solidFill>
                  <a:schemeClr val="tx1"/>
                </a:solidFill>
                <a:latin typeface="Times New Roman" pitchFamily="18" charset="0"/>
                <a:cs typeface="Times New Roman" pitchFamily="18" charset="0"/>
              </a:rPr>
              <a:t>. S-</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întâmpla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soluţie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preferabilă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alteia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chiar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amândouă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ating</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pot fi </a:t>
            </a:r>
            <a:r>
              <a:rPr lang="en-US" sz="2400" b="1" err="1">
                <a:solidFill>
                  <a:schemeClr val="tx1"/>
                </a:solidFill>
                <a:latin typeface="Times New Roman" pitchFamily="18" charset="0"/>
                <a:cs typeface="Times New Roman" pitchFamily="18" charset="0"/>
              </a:rPr>
              <a:t>preferate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drumuri</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costisitoare</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funcţie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atribuie</a:t>
            </a:r>
            <a:r>
              <a:rPr lang="en-US" sz="2800" b="1">
                <a:solidFill>
                  <a:schemeClr val="tx1"/>
                </a:solidFill>
                <a:latin typeface="Times New Roman" pitchFamily="18" charset="0"/>
                <a:cs typeface="Times New Roman" pitchFamily="18" charset="0"/>
              </a:rPr>
              <a:t>  un cost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adeseori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notată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prin</a:t>
            </a:r>
            <a:r>
              <a:rPr lang="en-US" sz="2800" b="1">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g</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Vom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ca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suma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costurilor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acţiunilor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individuale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compun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drumul</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365125" algn="just"/>
            <a:r>
              <a:rPr lang="en-US" sz="2800" b="1" u="sng" err="1">
                <a:solidFill>
                  <a:schemeClr val="tx1"/>
                </a:solidFill>
                <a:latin typeface="Times New Roman" pitchFamily="18" charset="0"/>
                <a:cs typeface="Times New Roman" pitchFamily="18" charset="0"/>
              </a:rPr>
              <a:t>Împreună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starea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iniţială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mulţimea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operatorilor</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testul</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scop</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definesc</a:t>
            </a:r>
            <a:r>
              <a:rPr lang="en-US" sz="2800" b="1" u="sng">
                <a:solidFill>
                  <a:schemeClr val="tx1"/>
                </a:solidFill>
                <a:latin typeface="Times New Roman" pitchFamily="18" charset="0"/>
                <a:cs typeface="Times New Roman" pitchFamily="18" charset="0"/>
              </a:rPr>
              <a:t> o </a:t>
            </a:r>
            <a:r>
              <a:rPr lang="en-US" sz="2800" b="1" i="1" u="sng" err="1">
                <a:solidFill>
                  <a:schemeClr val="tx1"/>
                </a:solidFill>
                <a:latin typeface="Times New Roman" pitchFamily="18" charset="0"/>
                <a:cs typeface="Times New Roman" pitchFamily="18" charset="0"/>
              </a:rPr>
              <a:t>problemă</a:t>
            </a:r>
            <a:r>
              <a:rPr lang="en-US" sz="2800" b="1" u="sng">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a:solidFill>
                  <a:schemeClr val="tx1"/>
                </a:solidFill>
                <a:latin typeface="Times New Roman" pitchFamily="18" charset="0"/>
                <a:cs typeface="Times New Roman" pitchFamily="18" charset="0"/>
              </a:rPr>
              <a:t>Probleme cu stări multiple</a:t>
            </a:r>
            <a:endParaRPr lang="en-US" sz="2300">
              <a:solidFill>
                <a:schemeClr val="tx1"/>
              </a:solidFill>
              <a:latin typeface="Times New Roman" pitchFamily="18" charset="0"/>
              <a:cs typeface="Times New Roman" pitchFamily="18" charset="0"/>
            </a:endParaRPr>
          </a:p>
          <a:p>
            <a:pPr algn="just"/>
            <a:r>
              <a:rPr lang="ro-RO" sz="2300">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Pentru definirea unei astfel de probleme trebuie specificate: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a:t>
            </a:r>
            <a:r>
              <a:rPr lang="ro-RO" sz="2300" b="1" i="1" u="sng">
                <a:solidFill>
                  <a:schemeClr val="tx1"/>
                </a:solidFill>
                <a:latin typeface="Times New Roman" pitchFamily="18" charset="0"/>
                <a:cs typeface="Times New Roman" pitchFamily="18" charset="0"/>
              </a:rPr>
              <a:t>mulţime</a:t>
            </a:r>
            <a:r>
              <a:rPr lang="ro-RO" sz="2300" b="1">
                <a:solidFill>
                  <a:schemeClr val="tx1"/>
                </a:solidFill>
                <a:latin typeface="Times New Roman" pitchFamily="18" charset="0"/>
                <a:cs typeface="Times New Roman" pitchFamily="18" charset="0"/>
              </a:rPr>
              <a:t> de stări iniţiale;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un test scop (la fel ca la problema cu o singură stare);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funcţia de cost a unui drum (la fel ca la problema cu o singură stare).</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Un </a:t>
            </a:r>
            <a:r>
              <a:rPr lang="ro-RO" sz="2300" b="1" i="1" u="sng">
                <a:solidFill>
                  <a:schemeClr val="tx1"/>
                </a:solidFill>
                <a:latin typeface="Times New Roman" pitchFamily="18" charset="0"/>
                <a:cs typeface="Times New Roman" pitchFamily="18" charset="0"/>
              </a:rPr>
              <a:t>operator</a:t>
            </a:r>
            <a:r>
              <a:rPr lang="ro-RO" sz="2300" b="1">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Aici un </a:t>
            </a:r>
            <a:r>
              <a:rPr lang="ro-RO" sz="2300" b="1" i="1" u="sng">
                <a:solidFill>
                  <a:schemeClr val="tx1"/>
                </a:solidFill>
                <a:latin typeface="Times New Roman" pitchFamily="18" charset="0"/>
                <a:cs typeface="Times New Roman" pitchFamily="18" charset="0"/>
              </a:rPr>
              <a:t>drum</a:t>
            </a:r>
            <a:r>
              <a:rPr lang="ro-RO" sz="2300" b="1">
                <a:solidFill>
                  <a:schemeClr val="tx1"/>
                </a:solidFill>
                <a:latin typeface="Times New Roman" pitchFamily="18" charset="0"/>
                <a:cs typeface="Times New Roman" pitchFamily="18" charset="0"/>
              </a:rPr>
              <a:t> leagă </a:t>
            </a:r>
            <a:r>
              <a:rPr lang="ro-RO" sz="2300" b="1" i="1">
                <a:solidFill>
                  <a:schemeClr val="tx1"/>
                </a:solidFill>
                <a:latin typeface="Times New Roman" pitchFamily="18" charset="0"/>
                <a:cs typeface="Times New Roman" pitchFamily="18" charset="0"/>
              </a:rPr>
              <a:t>mulţimi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de stări</a:t>
            </a:r>
            <a:r>
              <a:rPr lang="ro-RO" sz="2300" b="1">
                <a:solidFill>
                  <a:schemeClr val="tx1"/>
                </a:solidFill>
                <a:latin typeface="Times New Roman" pitchFamily="18" charset="0"/>
                <a:cs typeface="Times New Roman" pitchFamily="18" charset="0"/>
              </a:rPr>
              <a:t>, iar o </a:t>
            </a:r>
            <a:r>
              <a:rPr lang="ro-RO" sz="2300" b="1" i="1" u="sng">
                <a:solidFill>
                  <a:schemeClr val="tx1"/>
                </a:solidFill>
                <a:latin typeface="Times New Roman" pitchFamily="18" charset="0"/>
                <a:cs typeface="Times New Roman" pitchFamily="18" charset="0"/>
              </a:rPr>
              <a:t>soluţie</a:t>
            </a:r>
            <a:r>
              <a:rPr lang="ro-RO" sz="2300" b="1">
                <a:solidFill>
                  <a:schemeClr val="tx1"/>
                </a:solidFill>
                <a:latin typeface="Times New Roman" pitchFamily="18" charset="0"/>
                <a:cs typeface="Times New Roman" pitchFamily="18" charset="0"/>
              </a:rPr>
              <a:t> este un drum care conduce la o </a:t>
            </a:r>
            <a:r>
              <a:rPr lang="ro-RO" sz="2300" b="1" i="1">
                <a:solidFill>
                  <a:schemeClr val="tx1"/>
                </a:solidFill>
                <a:latin typeface="Times New Roman" pitchFamily="18" charset="0"/>
                <a:cs typeface="Times New Roman" pitchFamily="18" charset="0"/>
              </a:rPr>
              <a:t>mulţime de stări</a:t>
            </a:r>
            <a:r>
              <a:rPr lang="ro-RO" sz="2300" b="1">
                <a:solidFill>
                  <a:schemeClr val="tx1"/>
                </a:solidFill>
                <a:latin typeface="Times New Roman" pitchFamily="18" charset="0"/>
                <a:cs typeface="Times New Roman" pitchFamily="18" charset="0"/>
              </a:rPr>
              <a:t>, dintre care </a:t>
            </a:r>
            <a:r>
              <a:rPr lang="ro-RO" sz="2300" b="1" i="1">
                <a:solidFill>
                  <a:schemeClr val="tx1"/>
                </a:solidFill>
                <a:latin typeface="Times New Roman" pitchFamily="18" charset="0"/>
                <a:cs typeface="Times New Roman" pitchFamily="18" charset="0"/>
              </a:rPr>
              <a:t>toate</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sunt</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stări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scop</a:t>
            </a:r>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a:solidFill>
                  <a:schemeClr val="tx1"/>
                </a:solidFill>
                <a:latin typeface="Times New Roman" pitchFamily="18" charset="0"/>
                <a:cs typeface="Times New Roman" pitchFamily="18" charset="0"/>
              </a:rPr>
              <a:t>Spaţiul de stări este aici înlocuit  de</a:t>
            </a:r>
            <a:r>
              <a:rPr lang="ro-RO" sz="2300" b="1" i="1">
                <a:solidFill>
                  <a:schemeClr val="tx1"/>
                </a:solidFill>
                <a:latin typeface="Times New Roman" pitchFamily="18" charset="0"/>
                <a:cs typeface="Times New Roman" pitchFamily="18" charset="0"/>
              </a:rPr>
              <a:t> </a:t>
            </a:r>
            <a:r>
              <a:rPr lang="ro-RO" sz="2300" b="1" i="1" u="sng">
                <a:solidFill>
                  <a:schemeClr val="tx1"/>
                </a:solidFill>
                <a:latin typeface="Times New Roman" pitchFamily="18" charset="0"/>
                <a:cs typeface="Times New Roman" pitchFamily="18" charset="0"/>
              </a:rPr>
              <a:t>spaţiul mulţimii de stări</a:t>
            </a:r>
            <a:r>
              <a:rPr lang="ro-RO"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4" ma:contentTypeDescription="Create a new document." ma:contentTypeScope="" ma:versionID="6e04710b541a679c8aee845d06b77f21">
  <xsd:schema xmlns:xsd="http://www.w3.org/2001/XMLSchema" xmlns:xs="http://www.w3.org/2001/XMLSchema" xmlns:p="http://schemas.microsoft.com/office/2006/metadata/properties" xmlns:ns2="c39a59f1-6792-4231-8816-bb14b52cf5f1" targetNamespace="http://schemas.microsoft.com/office/2006/metadata/properties" ma:root="true" ma:fieldsID="a491c598ef1b35002c0bbf8b9160af04" ns2:_="">
    <xsd:import namespace="c39a59f1-6792-4231-8816-bb14b52cf5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321ED-B0AA-469C-9F55-DE309678F0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F6160B-6BF5-4EA1-9B5F-F049595C9136}">
  <ds:schemaRefs>
    <ds:schemaRef ds:uri="c39a59f1-6792-4231-8816-bb14b52cf5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2C6C19-DA47-4A1F-B5DA-B67EA4A13B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Austin</Template>
  <Application>Microsoft Office PowerPoint</Application>
  <PresentationFormat>On-screen Show (4:3)</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revision>1</cp:revision>
  <cp:lastPrinted>2021-02-08T16:14:01Z</cp:lastPrinted>
  <dcterms:created xsi:type="dcterms:W3CDTF">2021-02-04T13:39:53Z</dcterms:created>
  <dcterms:modified xsi:type="dcterms:W3CDTF">2023-06-20T19:31:38Z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