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91" r:id="rId11"/>
    <p:sldId id="262" r:id="rId12"/>
    <p:sldId id="263" r:id="rId13"/>
    <p:sldId id="264" r:id="rId14"/>
    <p:sldId id="265" r:id="rId15"/>
    <p:sldId id="290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441DD-ED79-4744-A91D-BED9CF2CB5A0}" v="7" dt="2023-06-21T17:29:40.461"/>
    <p1510:client id="{C498F21E-53B1-5BBE-AF22-F944C0ADAE10}" v="2" dt="2023-06-22T08:54:48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mina Bianca  Buruiana" userId="S::cosmina-bianca.buruiana@s.unibuc.ro::57da7fed-3c3e-46ec-a9f3-6e84679f05e8" providerId="AD" clId="Web-{2AD441DD-ED79-4744-A91D-BED9CF2CB5A0}"/>
    <pc:docChg chg="modSld">
      <pc:chgData name="Cosmina Bianca  Buruiana" userId="S::cosmina-bianca.buruiana@s.unibuc.ro::57da7fed-3c3e-46ec-a9f3-6e84679f05e8" providerId="AD" clId="Web-{2AD441DD-ED79-4744-A91D-BED9CF2CB5A0}" dt="2023-06-21T17:29:40.461" v="6" actId="1076"/>
      <pc:docMkLst>
        <pc:docMk/>
      </pc:docMkLst>
      <pc:sldChg chg="modSp">
        <pc:chgData name="Cosmina Bianca  Buruiana" userId="S::cosmina-bianca.buruiana@s.unibuc.ro::57da7fed-3c3e-46ec-a9f3-6e84679f05e8" providerId="AD" clId="Web-{2AD441DD-ED79-4744-A91D-BED9CF2CB5A0}" dt="2023-06-21T17:29:40.461" v="6" actId="1076"/>
        <pc:sldMkLst>
          <pc:docMk/>
          <pc:sldMk cId="4063081546" sldId="274"/>
        </pc:sldMkLst>
        <pc:spChg chg="mod">
          <ac:chgData name="Cosmina Bianca  Buruiana" userId="S::cosmina-bianca.buruiana@s.unibuc.ro::57da7fed-3c3e-46ec-a9f3-6e84679f05e8" providerId="AD" clId="Web-{2AD441DD-ED79-4744-A91D-BED9CF2CB5A0}" dt="2023-06-21T17:29:40.461" v="6" actId="1076"/>
          <ac:spMkLst>
            <pc:docMk/>
            <pc:sldMk cId="4063081546" sldId="274"/>
            <ac:spMk id="3" creationId="{00000000-0000-0000-0000-000000000000}"/>
          </ac:spMkLst>
        </pc:spChg>
      </pc:sldChg>
    </pc:docChg>
  </pc:docChgLst>
  <pc:docChgLst>
    <pc:chgData name="Alexandru   Tindeche" userId="S::alexandru.tindeche@s.unibuc.ro::e4556303-6b87-4c8c-b9f1-9adfd84ce3d4" providerId="AD" clId="Web-{C498F21E-53B1-5BBE-AF22-F944C0ADAE10}"/>
    <pc:docChg chg="modSld">
      <pc:chgData name="Alexandru   Tindeche" userId="S::alexandru.tindeche@s.unibuc.ro::e4556303-6b87-4c8c-b9f1-9adfd84ce3d4" providerId="AD" clId="Web-{C498F21E-53B1-5BBE-AF22-F944C0ADAE10}" dt="2023-06-22T08:54:48.469" v="1" actId="1076"/>
      <pc:docMkLst>
        <pc:docMk/>
      </pc:docMkLst>
      <pc:sldChg chg="modSp">
        <pc:chgData name="Alexandru   Tindeche" userId="S::alexandru.tindeche@s.unibuc.ro::e4556303-6b87-4c8c-b9f1-9adfd84ce3d4" providerId="AD" clId="Web-{C498F21E-53B1-5BBE-AF22-F944C0ADAE10}" dt="2023-06-22T08:54:48.469" v="1" actId="1076"/>
        <pc:sldMkLst>
          <pc:docMk/>
          <pc:sldMk cId="4063081546" sldId="274"/>
        </pc:sldMkLst>
        <pc:spChg chg="mod">
          <ac:chgData name="Alexandru   Tindeche" userId="S::alexandru.tindeche@s.unibuc.ro::e4556303-6b87-4c8c-b9f1-9adfd84ce3d4" providerId="AD" clId="Web-{C498F21E-53B1-5BBE-AF22-F944C0ADAE10}" dt="2023-06-22T08:54:48.469" v="1" actId="1076"/>
          <ac:spMkLst>
            <pc:docMk/>
            <pc:sldMk cId="4063081546" sldId="27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10BC-748A-462B-9759-1AA312F97D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 CA PROBLEME DE C</a:t>
            </a:r>
            <a:r>
              <a:rPr lang="ro-RO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UTARE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complicate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existenţei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ostil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imprevizibil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aduc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dificultăţi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introduce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ştie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niciodată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trateze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contingenţă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contingenţă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întâmplare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o-R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o-R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întregul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arbore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obţine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Deplasează-te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înapoi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arbore, de la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nodurile-frunze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Propagarea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niveluri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anterioare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succesive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conform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14388" lvl="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starea-părinte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nod de tip MAX,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atribuie-i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4388" lvl="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starea-părinte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nod de tip MIN,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atribuie-i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 startAt="4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Ajuns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conduce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342900" lvl="0" indent="-342900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algn="just"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Decizia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decizia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maximizează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ipoteza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joacă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perfect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minimiza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arbore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determinate conform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determinate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numesc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calculate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dinamic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manieră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bottom-up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atins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a-b.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b-d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poartă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denumirea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</a:t>
            </a:r>
            <a:r>
              <a:rPr lang="en-US" sz="24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părţi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63" y="1078081"/>
            <a:ext cx="47339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7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lungul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mutările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conservă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i="1" baseline="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depth-first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sugerată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recursivitate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coadă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cerinţele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sale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spaţiu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liniare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ro-RO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cerinţele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total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nepractice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analizei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matematice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1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ro-RO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alcătuit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exhaustiv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diverse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porţiune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numără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obicei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constând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câteva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0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indent="-45720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amendat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înlocuită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terminal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înlocuit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tăiere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deţinerii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cantităţii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efectuează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tăiere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aibă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aleasă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depăşească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permit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robustă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„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iterative deepening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expiră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endParaRPr lang="en-US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indent="441325"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utilităţii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aşteptate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şanselor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părţi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calculării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Performanţa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dependentă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intervine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pildă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aruncarea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vremii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încerca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benignă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vremea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presupuse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introduce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naşte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faptului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lipseşte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faptului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are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calculeze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consecinţele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oricărei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aseamănă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infinit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standard.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62500" lnSpcReduction="20000"/>
          </a:bodyPr>
          <a:lstStyle/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îndeplinească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evidente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concorde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dureze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efective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acoperă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laolaltă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etichetată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pion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 un 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nebun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şamd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deschidere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prima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reuşeşte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captureze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nebun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etichetată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“3”). </a:t>
            </a:r>
            <a:endParaRPr lang="ro-RO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aleasă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întâmplare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conducă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remiză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experienţei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anterioare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(VEZI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nv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ăţ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are).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920" y="620738"/>
                <a:ext cx="8928992" cy="6624736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 marL="457200" lvl="0" indent="-457200" algn="just">
                  <a:lnSpc>
                    <a:spcPct val="130000"/>
                  </a:lnSpc>
                  <a:buFont typeface="Wingdings" pitchFamily="2" charset="2"/>
                  <a:buChar char="Ø"/>
                </a:pP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Funcţia de evaluare cel mai frecvent utilizată presupune că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valoarea unei piese poate fi stabilită </a:t>
                </a:r>
                <a:r>
                  <a:rPr lang="vi-VN" b="1" i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independent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celelalte piese existente pe tablă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Un asemenea tip de funcţie de evaluare se numeşte </a:t>
                </a:r>
                <a:r>
                  <a:rPr lang="vi-VN" b="1" i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funcţie liniară ponderată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întrucât are o expresie de forma 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  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 ...+ 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0850" algn="just">
                  <a:lnSpc>
                    <a:spcPct val="130000"/>
                  </a:lnSpc>
                </a:pP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unde valorile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ro-RO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ro-RO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reprezintă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ponderile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iar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vi-VN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ro-RO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sunt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caracteristicile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unei anumite poziţii. În cazul jocului de şah, spre exemplu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vi-VN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 putea fi valorile pieselor (1 pentru pion, 3 pentru nebun etc.), iar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 reprezenta numărul pieselor de un anumit tip aflate pe tabla de şah.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920" y="620738"/>
                <a:ext cx="8928992" cy="6624736"/>
              </a:xfrm>
              <a:blipFill>
                <a:blip r:embed="rId2"/>
                <a:stretch>
                  <a:fillRect l="-1160" r="-1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08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 construirea formulei liniare trebuie mai întâi alese caracteristicile, operaţie urmată de ajustarea ponderilor până în momentul în care programul joacă suficient de bine. Această a doua operaţie poate fi automatizată punând programul să joace multe partide cu el însuşi, dar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alegerea unor caracteristici adecvate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a fost încă realizată în mod automat.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(caracteristica ≡ feature)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implementare eficientă a principiului Minimax: Algoritmul Alpha-Beta</a:t>
            </a: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 pe care o vom examina, în cele ce urmează, este numită în literatura de specialitate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alpha-beta prunning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alpha-beta retezare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”). Atunci când este aplicată unui arbore de tip minimax standard, ea va întoarce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 care ar furniza-o şi Algoritmul Minimax, dar într-un timp mai scurt, întrucât realizează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retezare a unor ramuri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 arborelui care nu pot influenţa decizia finală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Principiul general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acestei tehnici constă în a considera un nod oarecare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arborelui, astfel încât jucătorul poate alege să facă o mutare la acel nod. Dacă acelaşi jucător dispune de o alegere mai avantajoasă,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fie la nivelul nodului părinte al lui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fie în orice punct de decizie aflat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 sus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în arbore, atunci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va fi niciodată atins în timpul jocului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Prin urmare, de îndată ce, în urma examinării unora dintre descendenţii nodului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ajungem să deţinem suficientă informaţie relativ la acesta, îl putem înlătura.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9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0000" lnSpcReduction="20000"/>
          </a:bodyPr>
          <a:lstStyle/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Ideea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tehnicii de alpha-beta retezare: a găsi o mutare “suficient de bună”, nu neapărat cea mai bună, dar suficient de bună pentru a se lua decizia corectă. Această idee poate fi formalizată prin introducerea a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 limite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şi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reprezentând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limitări ale valorii de tip minimax corespunzătoare unui nod intern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Semnificaţia acestor limite este următoarea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minimă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 care este deja garantat că o va obţine MAX;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este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maximă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 care MAX poate spera să o atingă.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 punctul de vedere al jucătorului MIN, beta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valoarea cea mai nefavorabilă pentru MIN pe care acesta o va atinge.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efectivă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va fi găsită se află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şi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8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20000"/>
          </a:bodyPr>
          <a:lstStyle/>
          <a:p>
            <a:pPr indent="441325"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alpha, asociată nodurilor de tip MAX, nu poate niciodată să descrească, iar valoarea beta, asociată nodurilor de tip MIN, nu poate niciodată să crească.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este scorul cel mai prost pe care îl poate obţine MAX, presupunând că MIN joacă perfect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Dacă, spre exemplu,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alpha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unui nod intern de tip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este 6, atunci MAX nu mai trebuie să ia în cosideraţie nici o valoare internă mai mică sau egală cu 6 care este asociată oricărui nod de tip MIN situat sub el. În mod similar, dacă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6, el nu mai trebuie să ia în consideraţie nici un nod de tip MAX situat sub el care are valoarea 6 sau o valoare mai mare decât acest număr.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Autofit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 două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 pentru încheierea căutării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bazată pe valori alpha şi beta, sunt: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vi-V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 poate fi oprită dedesubtul oricărui nod de tip MIN care are o valoare beta mai mică sau egală cu valoarea alpha a oricăruia dintre strămoşii săi de tip MAX.</a:t>
            </a:r>
            <a:endParaRPr lang="ro-RO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lvl="1" indent="-514350" algn="just">
              <a:lnSpc>
                <a:spcPct val="110000"/>
              </a:lnSpc>
              <a:buFont typeface="+mj-lt"/>
              <a:buAutoNum type="arabicPeriod"/>
            </a:pP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indent="-514350" algn="just">
              <a:lnSpc>
                <a:spcPct val="110000"/>
              </a:lnSpc>
              <a:buFont typeface="+mj-lt"/>
              <a:buAutoNum type="arabicPeriod" startAt="2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 poate fi oprită dedesubtul oricărui nod de tip MAX care are o valoare alpha mai mare sau egală cu valoarea beta a oricăruia dintre strămoşii săi de tip MIN.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Dacă, referitor la o poziţie, se arată că valoarea corespunzătoare ei se află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 afara intervalului alpha-beta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atunci această informaţie este suficientă pentru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şti că poziţia respectivă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se află de-a lungul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variaţiei principale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chiar dacă nu este cunoscută valoarea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corespunzătoare ei.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Cunoaşterea valorii exacte a unei poziţii este necesară numai atunci când această valoare se află între alpha şi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 punct de vedere formal, putem defini o </a:t>
            </a:r>
            <a:r>
              <a:rPr lang="vi-VN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 de tip minimax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unui nod intern, P, V(P, alpha, beta), ca fiind “</a:t>
            </a:r>
            <a:r>
              <a:rPr lang="vi-VN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 de bună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vi-VN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satisface următoarele cerinţe: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&lt; alpha,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V( P ) &lt; alpha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= V( P ),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alpha ≤ V( P ) ≤ beta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&gt; beta,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V ( P ) &gt; beta,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 prin V( P ) am notat valoarea de tip minimax corespunzătoare unui nod intern. </a:t>
            </a:r>
          </a:p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exactă a unui nod-rădăcină P poate fi întotdeauna calculată prin setarea limitelor după cum urmează: 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-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+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= V( P ).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 DE DOUA PERSOANE CU INFORMATIE COMPLETA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complecşi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exhaustivă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„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principiul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forma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Alpha-Beta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alpha-beta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Figura urm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toare ilustrează acţiunea Algoritmului Alpha-Beta în cazul arborelui anterior. Aşa cum se vede în figură, unele dintre valorile de tip minimax ale nodurilor interne sunt aproximative.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Totuşi, aceste aproximări sunt suficiente pentru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se determina în mod exact valoarea rădăcinii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Se observă că Algoritmul Alpha-Beta reduce complexitatea căutării de la 8 evaluări statice la numai 5 evaluări de acest tip.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4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872089"/>
            <a:ext cx="8928992" cy="2869278"/>
          </a:xfrm>
        </p:spPr>
        <p:txBody>
          <a:bodyPr anchor="b"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alpha-beta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figurate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discontinuu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câteva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aproximările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făcute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rădăcinii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exact.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56" y="126471"/>
            <a:ext cx="5396089" cy="408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15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decurge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conduce la V(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) = 4.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Întoarce-te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moment, MAX,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garantată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aflându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indiferent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celelalte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alternative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plecând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realizeze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inferioară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concluzie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trasă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cunoaşte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exactă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doilea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neglijat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aproximativă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vi-V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538124"/>
          </a:xfrm>
        </p:spPr>
        <p:txBody>
          <a:bodyPr anchor="t">
            <a:normAutofit/>
          </a:bodyPr>
          <a:lstStyle/>
          <a:p>
            <a:r>
              <a:rPr lang="ro-RO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alt exemplu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92" y="616655"/>
            <a:ext cx="4337363" cy="269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167" y="3735639"/>
            <a:ext cx="4355212" cy="269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7504" y="3280828"/>
            <a:ext cx="8928992" cy="42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Fig. 1 (Alg.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504" y="6317562"/>
            <a:ext cx="8928992" cy="421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Fig. 2 (Alg. Alpha-Beta)</a:t>
            </a:r>
          </a:p>
        </p:txBody>
      </p:sp>
    </p:spTree>
    <p:extLst>
      <p:ext uri="{BB962C8B-B14F-4D97-AF65-F5344CB8AC3E}">
        <p14:creationId xmlns:p14="http://schemas.microsoft.com/office/powerpoint/2010/main" val="18903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Fig. 2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3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depăşi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3);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b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 &gt;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3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3);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&lt;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&lt;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6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8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Consideraţii </a:t>
                </a:r>
                <a:r>
                  <a:rPr lang="en-US" sz="28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privitoare</a:t>
                </a:r>
                <a:r>
                  <a:rPr lang="en-US" sz="28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la </a:t>
                </a:r>
                <a:r>
                  <a:rPr lang="en-US" sz="28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eficienţă</a:t>
                </a:r>
                <a:endParaRPr lang="en-US" sz="2800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450850" algn="just">
                  <a:lnSpc>
                    <a:spcPct val="120000"/>
                  </a:lnSpc>
                </a:pP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Eficienţa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depinde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ordinea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sunt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examinaţi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Este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preferabil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examinaţi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întâi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despre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se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crede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buni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evident,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acest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lucru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nu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realizat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întregime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el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posibil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ordonează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utilizată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se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juca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perfect.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ipoteza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această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realizată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s-a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arătat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trebuie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examineze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alege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bună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O(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i="1" baseline="30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b="1" i="1" baseline="30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noduri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O(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i="1" baseline="30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Aceasta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factorul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ramificare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efectiv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este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𝒃</m:t>
                        </m:r>
                      </m:e>
                    </m:rad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jocului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şah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6,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35. Cu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cuvinte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“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privi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înainte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 la o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adâncime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dublă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faţă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găsi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acelaşi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cost.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093" r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3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 anchor="ctr">
                <a:normAutofit lnSpcReduction="10000"/>
              </a:bodyPr>
              <a:lstStyle/>
              <a:p>
                <a:pPr indent="450850" algn="just"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unei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ordonări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neprevăzute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spaţiul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dubla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adâncimea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spaţiului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(Nilsson 1980).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există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anumită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nefavorabilă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nodurilor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acest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mult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urmare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nefavorabil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oferi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nici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avantaj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comparaţie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exhaustivă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tip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unei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ordonări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favorabile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însă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notăm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numărul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poziţiilor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terminale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evaluate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static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către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s-a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arătat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bun,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atunci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când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puternică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este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prima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luată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consideraţie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evalua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static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poziţii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practică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o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relativ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simplă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(cum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încercarea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întâi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capturilor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ameninţărilor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înainte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ne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apropia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suficient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mult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rezultatul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obţinut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favorabil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093" t="-92" r="-1093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24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20000"/>
          </a:bodyPr>
          <a:lstStyle/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cadrul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penalizează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ineficienţa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sever.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A*,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10%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satisfăcătoare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un program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10%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disponibil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duce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partidei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nostru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concentra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cănd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ignorăm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porţiuni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nu pot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stabilirea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finale,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funcţiile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aproximăm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definire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endParaRPr lang="en-US" sz="28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lnSpc>
                <a:spcPct val="13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care 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continuare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perfectă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dispun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curente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încheie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atinsă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calificată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“mat”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iniţială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rădăcină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frunzele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41325" algn="just">
              <a:lnSpc>
                <a:spcPct val="110000"/>
              </a:lnSpc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formal,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tip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având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următoarele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componente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iniţială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include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indicaţie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cine face prima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mulţime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operatori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definesc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mişcările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permise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legale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terminal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sfârşit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numerică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remiză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pot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 -1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respectiv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prima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sfârşit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penalizări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9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/>
          </a:bodyPr>
          <a:lstStyle/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standard de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conduc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reprezentând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(conform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aparţinând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interacţionează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găsească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conduce la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indiferent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include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fiecărei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arăta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cum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găsită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dispune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endParaRPr lang="en-US" sz="28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JUCATORI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maximizeze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avantajul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minimizeze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scorul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întotdeauna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mute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stare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nefavorabilă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decide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069d87-2f0f-467a-80ca-5e5bdd8afa6a" xsi:nil="true"/>
    <lcf76f155ced4ddcb4097134ff3c332f xmlns="c39a59f1-6792-4231-8816-bb14b52cf5f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CEB3A187FE3A4AB3702E696D208065" ma:contentTypeVersion="13" ma:contentTypeDescription="Create a new document." ma:contentTypeScope="" ma:versionID="b061ec368c2f82dca47f8d1c117e371f">
  <xsd:schema xmlns:xsd="http://www.w3.org/2001/XMLSchema" xmlns:xs="http://www.w3.org/2001/XMLSchema" xmlns:p="http://schemas.microsoft.com/office/2006/metadata/properties" xmlns:ns2="c39a59f1-6792-4231-8816-bb14b52cf5f1" xmlns:ns3="ad069d87-2f0f-467a-80ca-5e5bdd8afa6a" targetNamespace="http://schemas.microsoft.com/office/2006/metadata/properties" ma:root="true" ma:fieldsID="7958f8f174a510199b820bf658ce0a76" ns2:_="" ns3:_="">
    <xsd:import namespace="c39a59f1-6792-4231-8816-bb14b52cf5f1"/>
    <xsd:import namespace="ad069d87-2f0f-467a-80ca-5e5bdd8af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a59f1-6792-4231-8816-bb14b52cf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69d87-2f0f-467a-80ca-5e5bdd8afa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85c9a8d-a362-496e-a670-3d0aae2a3253}" ma:internalName="TaxCatchAll" ma:showField="CatchAllData" ma:web="ad069d87-2f0f-467a-80ca-5e5bdd8afa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1D9F89-6B69-4072-B3D8-F60D3D135E4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3721FB-3290-4CEC-A81D-8695ACBD2290}"/>
</file>

<file path=customXml/itemProps3.xml><?xml version="1.0" encoding="utf-8"?>
<ds:datastoreItem xmlns:ds="http://schemas.openxmlformats.org/officeDocument/2006/customXml" ds:itemID="{795B5044-57B3-48A4-915A-07167CB191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917</TotalTime>
  <Words>2321</Words>
  <Application>Microsoft Office PowerPoint</Application>
  <PresentationFormat>On-screen Show (4:3)</PresentationFormat>
  <Paragraphs>160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Stanescu</dc:creator>
  <cp:lastModifiedBy>Cristian Stanescu</cp:lastModifiedBy>
  <cp:revision>181</cp:revision>
  <cp:lastPrinted>2021-03-01T22:00:09Z</cp:lastPrinted>
  <dcterms:created xsi:type="dcterms:W3CDTF">2021-02-04T13:39:53Z</dcterms:created>
  <dcterms:modified xsi:type="dcterms:W3CDTF">2023-06-22T08:54:57Z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0x010100C4CEB3A187FE3A4AB3702E696D208065</vt:lpwstr>
  </property>
</Properties>
</file>