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Amatic SC"/>
      <p:regular r:id="rId41"/>
      <p:bold r:id="rId42"/>
    </p:embeddedFont>
    <p:embeddedFont>
      <p:font typeface="Source Code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AmaticSC-bold.fntdata"/><Relationship Id="rId41" Type="http://schemas.openxmlformats.org/officeDocument/2006/relationships/font" Target="fonts/AmaticSC-regular.fntdata"/><Relationship Id="rId22" Type="http://schemas.openxmlformats.org/officeDocument/2006/relationships/slide" Target="slides/slide16.xml"/><Relationship Id="rId44" Type="http://schemas.openxmlformats.org/officeDocument/2006/relationships/font" Target="fonts/SourceCodePro-bold.fntdata"/><Relationship Id="rId21" Type="http://schemas.openxmlformats.org/officeDocument/2006/relationships/slide" Target="slides/slide15.xml"/><Relationship Id="rId43" Type="http://schemas.openxmlformats.org/officeDocument/2006/relationships/font" Target="fonts/SourceCodePro-regular.fntdata"/><Relationship Id="rId24" Type="http://schemas.openxmlformats.org/officeDocument/2006/relationships/slide" Target="slides/slide18.xml"/><Relationship Id="rId46" Type="http://schemas.openxmlformats.org/officeDocument/2006/relationships/font" Target="fonts/SourceCodePro-boldItalic.fntdata"/><Relationship Id="rId23" Type="http://schemas.openxmlformats.org/officeDocument/2006/relationships/slide" Target="slides/slide17.xml"/><Relationship Id="rId45" Type="http://schemas.openxmlformats.org/officeDocument/2006/relationships/font" Target="fonts/SourceCodePr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e9589f998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4e9589f998_1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e9589f998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4e9589f998_1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e9589f998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4e9589f998_1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e9589f998_1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4e9589f998_1_5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e9589f998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4e9589f998_1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e9589f998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4e9589f998_1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e9589f998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4e9589f998_1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e9589f998_1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4e9589f998_1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e9589f998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4e9589f998_1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e9589f998_1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4e9589f998_1_4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e9589f998_1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4e9589f998_1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e9589f998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4e9589f998_1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e9589f998_1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4e9589f998_1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e9589f998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4e9589f998_1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e9589f998_1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4e9589f998_1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e9589f998_1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4e9589f998_1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e9589f998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4e9589f998_1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e9589f998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4e9589f998_1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e9589f998_1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4e9589f998_1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e9589f998_1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4e9589f998_1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e9589f998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4e9589f998_1_5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e9589f998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4e9589f998_1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e9589f998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4e9589f998_1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e9589f998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4e9589f998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e9589f998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4e9589f998_1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e9589f998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4e9589f998_1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e9589f998_1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4e9589f998_1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e9589f998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4e9589f998_1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e9589f998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4e9589f998_1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e9589f998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4e9589f998_1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4"/>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4"/>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57" name="Google Shape;57;p1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400"/>
              <a:buNone/>
              <a:defRPr sz="5400"/>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58" name="Google Shape;58;p14"/>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9" name="Google Shape;59;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rtl="0" algn="l">
              <a:lnSpc>
                <a:spcPct val="115000"/>
              </a:lnSpc>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lgn="l">
              <a:lnSpc>
                <a:spcPct val="115000"/>
              </a:lnSpc>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lgn="l">
              <a:lnSpc>
                <a:spcPct val="115000"/>
              </a:lnSpc>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lgn="l">
              <a:lnSpc>
                <a:spcPct val="115000"/>
              </a:lnSpc>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lgn="l">
              <a:lnSpc>
                <a:spcPct val="115000"/>
              </a:lnSpc>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lgn="l">
              <a:lnSpc>
                <a:spcPct val="115000"/>
              </a:lnSpc>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lgn="l">
              <a:lnSpc>
                <a:spcPct val="115000"/>
              </a:lnSpc>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lgn="l">
              <a:lnSpc>
                <a:spcPct val="115000"/>
              </a:lnSpc>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64" name="Shape 64"/>
        <p:cNvGrpSpPr/>
        <p:nvPr/>
      </p:nvGrpSpPr>
      <p:grpSpPr>
        <a:xfrm>
          <a:off x="0" y="0"/>
          <a:ext cx="0" cy="0"/>
          <a:chOff x="0" y="0"/>
          <a:chExt cx="0" cy="0"/>
        </a:xfrm>
      </p:grpSpPr>
      <p:sp>
        <p:nvSpPr>
          <p:cNvPr id="65" name="Google Shape;65;p1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6000"/>
              <a:buNone/>
              <a:defRPr sz="6000">
                <a:solidFill>
                  <a:schemeClr val="lt1"/>
                </a:solidFill>
              </a:defRPr>
            </a:lvl1pPr>
            <a:lvl2pPr lvl="1" rtl="0" algn="l">
              <a:lnSpc>
                <a:spcPct val="100000"/>
              </a:lnSpc>
              <a:spcBef>
                <a:spcPts val="0"/>
              </a:spcBef>
              <a:spcAft>
                <a:spcPts val="0"/>
              </a:spcAft>
              <a:buClr>
                <a:schemeClr val="lt1"/>
              </a:buClr>
              <a:buSzPts val="6000"/>
              <a:buNone/>
              <a:defRPr sz="6000">
                <a:solidFill>
                  <a:schemeClr val="lt1"/>
                </a:solidFill>
              </a:defRPr>
            </a:lvl2pPr>
            <a:lvl3pPr lvl="2" rtl="0" algn="l">
              <a:lnSpc>
                <a:spcPct val="100000"/>
              </a:lnSpc>
              <a:spcBef>
                <a:spcPts val="0"/>
              </a:spcBef>
              <a:spcAft>
                <a:spcPts val="0"/>
              </a:spcAft>
              <a:buClr>
                <a:schemeClr val="lt1"/>
              </a:buClr>
              <a:buSzPts val="6000"/>
              <a:buNone/>
              <a:defRPr sz="6000">
                <a:solidFill>
                  <a:schemeClr val="lt1"/>
                </a:solidFill>
              </a:defRPr>
            </a:lvl3pPr>
            <a:lvl4pPr lvl="3" rtl="0" algn="l">
              <a:lnSpc>
                <a:spcPct val="100000"/>
              </a:lnSpc>
              <a:spcBef>
                <a:spcPts val="0"/>
              </a:spcBef>
              <a:spcAft>
                <a:spcPts val="0"/>
              </a:spcAft>
              <a:buClr>
                <a:schemeClr val="lt1"/>
              </a:buClr>
              <a:buSzPts val="6000"/>
              <a:buNone/>
              <a:defRPr sz="6000">
                <a:solidFill>
                  <a:schemeClr val="lt1"/>
                </a:solidFill>
              </a:defRPr>
            </a:lvl4pPr>
            <a:lvl5pPr lvl="4" rtl="0" algn="l">
              <a:lnSpc>
                <a:spcPct val="100000"/>
              </a:lnSpc>
              <a:spcBef>
                <a:spcPts val="0"/>
              </a:spcBef>
              <a:spcAft>
                <a:spcPts val="0"/>
              </a:spcAft>
              <a:buClr>
                <a:schemeClr val="lt1"/>
              </a:buClr>
              <a:buSzPts val="6000"/>
              <a:buNone/>
              <a:defRPr sz="6000">
                <a:solidFill>
                  <a:schemeClr val="lt1"/>
                </a:solidFill>
              </a:defRPr>
            </a:lvl5pPr>
            <a:lvl6pPr lvl="5" rtl="0" algn="l">
              <a:lnSpc>
                <a:spcPct val="100000"/>
              </a:lnSpc>
              <a:spcBef>
                <a:spcPts val="0"/>
              </a:spcBef>
              <a:spcAft>
                <a:spcPts val="0"/>
              </a:spcAft>
              <a:buClr>
                <a:schemeClr val="lt1"/>
              </a:buClr>
              <a:buSzPts val="6000"/>
              <a:buNone/>
              <a:defRPr sz="6000">
                <a:solidFill>
                  <a:schemeClr val="lt1"/>
                </a:solidFill>
              </a:defRPr>
            </a:lvl6pPr>
            <a:lvl7pPr lvl="6" rtl="0" algn="l">
              <a:lnSpc>
                <a:spcPct val="100000"/>
              </a:lnSpc>
              <a:spcBef>
                <a:spcPts val="0"/>
              </a:spcBef>
              <a:spcAft>
                <a:spcPts val="0"/>
              </a:spcAft>
              <a:buClr>
                <a:schemeClr val="lt1"/>
              </a:buClr>
              <a:buSzPts val="6000"/>
              <a:buNone/>
              <a:defRPr sz="6000">
                <a:solidFill>
                  <a:schemeClr val="lt1"/>
                </a:solidFill>
              </a:defRPr>
            </a:lvl7pPr>
            <a:lvl8pPr lvl="7" rtl="0" algn="l">
              <a:lnSpc>
                <a:spcPct val="100000"/>
              </a:lnSpc>
              <a:spcBef>
                <a:spcPts val="0"/>
              </a:spcBef>
              <a:spcAft>
                <a:spcPts val="0"/>
              </a:spcAft>
              <a:buClr>
                <a:schemeClr val="lt1"/>
              </a:buClr>
              <a:buSzPts val="6000"/>
              <a:buNone/>
              <a:defRPr sz="6000">
                <a:solidFill>
                  <a:schemeClr val="lt1"/>
                </a:solidFill>
              </a:defRPr>
            </a:lvl8pPr>
            <a:lvl9pPr lvl="8" rtl="0" algn="l">
              <a:lnSpc>
                <a:spcPct val="100000"/>
              </a:lnSpc>
              <a:spcBef>
                <a:spcPts val="0"/>
              </a:spcBef>
              <a:spcAft>
                <a:spcPts val="0"/>
              </a:spcAft>
              <a:buClr>
                <a:schemeClr val="lt1"/>
              </a:buClr>
              <a:buSzPts val="6000"/>
              <a:buNone/>
              <a:defRPr sz="6000">
                <a:solidFill>
                  <a:schemeClr val="lt1"/>
                </a:solidFil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4200"/>
              <a:buNone/>
              <a:defRPr/>
            </a:lvl1pPr>
            <a:lvl2pPr lvl="1" rtl="0" algn="l">
              <a:lnSpc>
                <a:spcPct val="100000"/>
              </a:lnSpc>
              <a:spcBef>
                <a:spcPts val="0"/>
              </a:spcBef>
              <a:spcAft>
                <a:spcPts val="0"/>
              </a:spcAft>
              <a:buSzPts val="4200"/>
              <a:buNone/>
              <a:defRPr/>
            </a:lvl2pPr>
            <a:lvl3pPr lvl="2" rtl="0" algn="l">
              <a:lnSpc>
                <a:spcPct val="100000"/>
              </a:lnSpc>
              <a:spcBef>
                <a:spcPts val="0"/>
              </a:spcBef>
              <a:spcAft>
                <a:spcPts val="0"/>
              </a:spcAft>
              <a:buSzPts val="4200"/>
              <a:buNone/>
              <a:defRPr/>
            </a:lvl3pPr>
            <a:lvl4pPr lvl="3" rtl="0" algn="l">
              <a:lnSpc>
                <a:spcPct val="100000"/>
              </a:lnSpc>
              <a:spcBef>
                <a:spcPts val="0"/>
              </a:spcBef>
              <a:spcAft>
                <a:spcPts val="0"/>
              </a:spcAft>
              <a:buSzPts val="4200"/>
              <a:buNone/>
              <a:defRPr/>
            </a:lvl4pPr>
            <a:lvl5pPr lvl="4" rtl="0" algn="l">
              <a:lnSpc>
                <a:spcPct val="100000"/>
              </a:lnSpc>
              <a:spcBef>
                <a:spcPts val="0"/>
              </a:spcBef>
              <a:spcAft>
                <a:spcPts val="0"/>
              </a:spcAft>
              <a:buSzPts val="4200"/>
              <a:buNone/>
              <a:defRPr/>
            </a:lvl5pPr>
            <a:lvl6pPr lvl="5" rtl="0" algn="l">
              <a:lnSpc>
                <a:spcPct val="100000"/>
              </a:lnSpc>
              <a:spcBef>
                <a:spcPts val="0"/>
              </a:spcBef>
              <a:spcAft>
                <a:spcPts val="0"/>
              </a:spcAft>
              <a:buSzPts val="4200"/>
              <a:buNone/>
              <a:defRPr/>
            </a:lvl6pPr>
            <a:lvl7pPr lvl="6" rtl="0" algn="l">
              <a:lnSpc>
                <a:spcPct val="100000"/>
              </a:lnSpc>
              <a:spcBef>
                <a:spcPts val="0"/>
              </a:spcBef>
              <a:spcAft>
                <a:spcPts val="0"/>
              </a:spcAft>
              <a:buSzPts val="4200"/>
              <a:buNone/>
              <a:defRPr/>
            </a:lvl7pPr>
            <a:lvl8pPr lvl="7" rtl="0" algn="l">
              <a:lnSpc>
                <a:spcPct val="100000"/>
              </a:lnSpc>
              <a:spcBef>
                <a:spcPts val="0"/>
              </a:spcBef>
              <a:spcAft>
                <a:spcPts val="0"/>
              </a:spcAft>
              <a:buSzPts val="4200"/>
              <a:buNone/>
              <a:defRPr/>
            </a:lvl8pPr>
            <a:lvl9pPr lvl="8" rtl="0" algn="l">
              <a:lnSpc>
                <a:spcPct val="100000"/>
              </a:lnSpc>
              <a:spcBef>
                <a:spcPts val="0"/>
              </a:spcBef>
              <a:spcAft>
                <a:spcPts val="0"/>
              </a:spcAft>
              <a:buSzPts val="4200"/>
              <a:buNone/>
              <a:defRPr/>
            </a:lvl9pPr>
          </a:lstStyle>
          <a:p/>
        </p:txBody>
      </p:sp>
      <p:sp>
        <p:nvSpPr>
          <p:cNvPr id="69" name="Google Shape;69;p17"/>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p17"/>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72" name="Shape 72"/>
        <p:cNvGrpSpPr/>
        <p:nvPr/>
      </p:nvGrpSpPr>
      <p:grpSpPr>
        <a:xfrm>
          <a:off x="0" y="0"/>
          <a:ext cx="0" cy="0"/>
          <a:chOff x="0" y="0"/>
          <a:chExt cx="0" cy="0"/>
        </a:xfrm>
      </p:grpSpPr>
      <p:sp>
        <p:nvSpPr>
          <p:cNvPr id="73" name="Google Shape;73;p18"/>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8000"/>
              <a:buNone/>
              <a:defRPr sz="8000"/>
            </a:lvl1pPr>
            <a:lvl2pPr lvl="1" rtl="0" algn="ctr">
              <a:lnSpc>
                <a:spcPct val="100000"/>
              </a:lnSpc>
              <a:spcBef>
                <a:spcPts val="0"/>
              </a:spcBef>
              <a:spcAft>
                <a:spcPts val="0"/>
              </a:spcAft>
              <a:buSzPts val="8000"/>
              <a:buNone/>
              <a:defRPr sz="8000"/>
            </a:lvl2pPr>
            <a:lvl3pPr lvl="2" rtl="0" algn="ctr">
              <a:lnSpc>
                <a:spcPct val="100000"/>
              </a:lnSpc>
              <a:spcBef>
                <a:spcPts val="0"/>
              </a:spcBef>
              <a:spcAft>
                <a:spcPts val="0"/>
              </a:spcAft>
              <a:buSzPts val="8000"/>
              <a:buNone/>
              <a:defRPr sz="8000"/>
            </a:lvl3pPr>
            <a:lvl4pPr lvl="3" rtl="0" algn="ctr">
              <a:lnSpc>
                <a:spcPct val="100000"/>
              </a:lnSpc>
              <a:spcBef>
                <a:spcPts val="0"/>
              </a:spcBef>
              <a:spcAft>
                <a:spcPts val="0"/>
              </a:spcAft>
              <a:buSzPts val="8000"/>
              <a:buNone/>
              <a:defRPr sz="8000"/>
            </a:lvl4pPr>
            <a:lvl5pPr lvl="4" rtl="0" algn="ctr">
              <a:lnSpc>
                <a:spcPct val="100000"/>
              </a:lnSpc>
              <a:spcBef>
                <a:spcPts val="0"/>
              </a:spcBef>
              <a:spcAft>
                <a:spcPts val="0"/>
              </a:spcAft>
              <a:buSzPts val="8000"/>
              <a:buNone/>
              <a:defRPr sz="8000"/>
            </a:lvl5pPr>
            <a:lvl6pPr lvl="5" rtl="0" algn="ctr">
              <a:lnSpc>
                <a:spcPct val="100000"/>
              </a:lnSpc>
              <a:spcBef>
                <a:spcPts val="0"/>
              </a:spcBef>
              <a:spcAft>
                <a:spcPts val="0"/>
              </a:spcAft>
              <a:buSzPts val="8000"/>
              <a:buNone/>
              <a:defRPr sz="8000"/>
            </a:lvl6pPr>
            <a:lvl7pPr lvl="6" rtl="0" algn="ctr">
              <a:lnSpc>
                <a:spcPct val="100000"/>
              </a:lnSpc>
              <a:spcBef>
                <a:spcPts val="0"/>
              </a:spcBef>
              <a:spcAft>
                <a:spcPts val="0"/>
              </a:spcAft>
              <a:buSzPts val="8000"/>
              <a:buNone/>
              <a:defRPr sz="8000"/>
            </a:lvl7pPr>
            <a:lvl8pPr lvl="7" rtl="0" algn="ctr">
              <a:lnSpc>
                <a:spcPct val="100000"/>
              </a:lnSpc>
              <a:spcBef>
                <a:spcPts val="0"/>
              </a:spcBef>
              <a:spcAft>
                <a:spcPts val="0"/>
              </a:spcAft>
              <a:buSzPts val="8000"/>
              <a:buNone/>
              <a:defRPr sz="8000"/>
            </a:lvl8pPr>
            <a:lvl9pPr lvl="8" rtl="0" algn="ctr">
              <a:lnSpc>
                <a:spcPct val="100000"/>
              </a:lnSpc>
              <a:spcBef>
                <a:spcPts val="0"/>
              </a:spcBef>
              <a:spcAft>
                <a:spcPts val="0"/>
              </a:spcAft>
              <a:buSzPts val="8000"/>
              <a:buNone/>
              <a:defRPr sz="8000"/>
            </a:lvl9pPr>
          </a:lstStyle>
          <a:p/>
        </p:txBody>
      </p:sp>
      <p:sp>
        <p:nvSpPr>
          <p:cNvPr id="75" name="Google Shape;75;p18"/>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4200"/>
              <a:buNone/>
              <a:defRPr/>
            </a:lvl1pPr>
            <a:lvl2pPr lvl="1" rtl="0" algn="l">
              <a:lnSpc>
                <a:spcPct val="100000"/>
              </a:lnSpc>
              <a:spcBef>
                <a:spcPts val="0"/>
              </a:spcBef>
              <a:spcAft>
                <a:spcPts val="0"/>
              </a:spcAft>
              <a:buSzPts val="4200"/>
              <a:buNone/>
              <a:defRPr/>
            </a:lvl2pPr>
            <a:lvl3pPr lvl="2" rtl="0" algn="l">
              <a:lnSpc>
                <a:spcPct val="100000"/>
              </a:lnSpc>
              <a:spcBef>
                <a:spcPts val="0"/>
              </a:spcBef>
              <a:spcAft>
                <a:spcPts val="0"/>
              </a:spcAft>
              <a:buSzPts val="4200"/>
              <a:buNone/>
              <a:defRPr/>
            </a:lvl3pPr>
            <a:lvl4pPr lvl="3" rtl="0" algn="l">
              <a:lnSpc>
                <a:spcPct val="100000"/>
              </a:lnSpc>
              <a:spcBef>
                <a:spcPts val="0"/>
              </a:spcBef>
              <a:spcAft>
                <a:spcPts val="0"/>
              </a:spcAft>
              <a:buSzPts val="4200"/>
              <a:buNone/>
              <a:defRPr/>
            </a:lvl4pPr>
            <a:lvl5pPr lvl="4" rtl="0" algn="l">
              <a:lnSpc>
                <a:spcPct val="100000"/>
              </a:lnSpc>
              <a:spcBef>
                <a:spcPts val="0"/>
              </a:spcBef>
              <a:spcAft>
                <a:spcPts val="0"/>
              </a:spcAft>
              <a:buSzPts val="4200"/>
              <a:buNone/>
              <a:defRPr/>
            </a:lvl5pPr>
            <a:lvl6pPr lvl="5" rtl="0" algn="l">
              <a:lnSpc>
                <a:spcPct val="100000"/>
              </a:lnSpc>
              <a:spcBef>
                <a:spcPts val="0"/>
              </a:spcBef>
              <a:spcAft>
                <a:spcPts val="0"/>
              </a:spcAft>
              <a:buSzPts val="4200"/>
              <a:buNone/>
              <a:defRPr/>
            </a:lvl6pPr>
            <a:lvl7pPr lvl="6" rtl="0" algn="l">
              <a:lnSpc>
                <a:spcPct val="100000"/>
              </a:lnSpc>
              <a:spcBef>
                <a:spcPts val="0"/>
              </a:spcBef>
              <a:spcAft>
                <a:spcPts val="0"/>
              </a:spcAft>
              <a:buSzPts val="4200"/>
              <a:buNone/>
              <a:defRPr/>
            </a:lvl7pPr>
            <a:lvl8pPr lvl="7" rtl="0" algn="l">
              <a:lnSpc>
                <a:spcPct val="100000"/>
              </a:lnSpc>
              <a:spcBef>
                <a:spcPts val="0"/>
              </a:spcBef>
              <a:spcAft>
                <a:spcPts val="0"/>
              </a:spcAft>
              <a:buSzPts val="4200"/>
              <a:buNone/>
              <a:defRPr/>
            </a:lvl8pPr>
            <a:lvl9pPr lvl="8" rtl="0" algn="l">
              <a:lnSpc>
                <a:spcPct val="100000"/>
              </a:lnSpc>
              <a:spcBef>
                <a:spcPts val="0"/>
              </a:spcBef>
              <a:spcAft>
                <a:spcPts val="0"/>
              </a:spcAft>
              <a:buSzPts val="4200"/>
              <a:buNone/>
              <a:defRPr/>
            </a:lvl9pPr>
          </a:lstStyle>
          <a:p/>
        </p:txBody>
      </p:sp>
      <p:sp>
        <p:nvSpPr>
          <p:cNvPr id="79" name="Google Shape;79;p19"/>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0"/>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highlight>
                  <a:schemeClr val="dk1"/>
                </a:highlight>
              </a:defRPr>
            </a:lvl1pPr>
            <a:lvl2pPr lvl="1" rtl="0" algn="l">
              <a:lnSpc>
                <a:spcPct val="100000"/>
              </a:lnSpc>
              <a:spcBef>
                <a:spcPts val="0"/>
              </a:spcBef>
              <a:spcAft>
                <a:spcPts val="0"/>
              </a:spcAft>
              <a:buSzPts val="3000"/>
              <a:buNone/>
              <a:defRPr sz="3000">
                <a:highlight>
                  <a:schemeClr val="dk1"/>
                </a:highlight>
              </a:defRPr>
            </a:lvl2pPr>
            <a:lvl3pPr lvl="2" rtl="0" algn="l">
              <a:lnSpc>
                <a:spcPct val="100000"/>
              </a:lnSpc>
              <a:spcBef>
                <a:spcPts val="0"/>
              </a:spcBef>
              <a:spcAft>
                <a:spcPts val="0"/>
              </a:spcAft>
              <a:buSzPts val="3000"/>
              <a:buNone/>
              <a:defRPr sz="3000">
                <a:highlight>
                  <a:schemeClr val="dk1"/>
                </a:highlight>
              </a:defRPr>
            </a:lvl3pPr>
            <a:lvl4pPr lvl="3" rtl="0" algn="l">
              <a:lnSpc>
                <a:spcPct val="100000"/>
              </a:lnSpc>
              <a:spcBef>
                <a:spcPts val="0"/>
              </a:spcBef>
              <a:spcAft>
                <a:spcPts val="0"/>
              </a:spcAft>
              <a:buSzPts val="3000"/>
              <a:buNone/>
              <a:defRPr sz="3000">
                <a:highlight>
                  <a:schemeClr val="dk1"/>
                </a:highlight>
              </a:defRPr>
            </a:lvl4pPr>
            <a:lvl5pPr lvl="4" rtl="0" algn="l">
              <a:lnSpc>
                <a:spcPct val="100000"/>
              </a:lnSpc>
              <a:spcBef>
                <a:spcPts val="0"/>
              </a:spcBef>
              <a:spcAft>
                <a:spcPts val="0"/>
              </a:spcAft>
              <a:buSzPts val="3000"/>
              <a:buNone/>
              <a:defRPr sz="3000">
                <a:highlight>
                  <a:schemeClr val="dk1"/>
                </a:highlight>
              </a:defRPr>
            </a:lvl5pPr>
            <a:lvl6pPr lvl="5" rtl="0" algn="l">
              <a:lnSpc>
                <a:spcPct val="100000"/>
              </a:lnSpc>
              <a:spcBef>
                <a:spcPts val="0"/>
              </a:spcBef>
              <a:spcAft>
                <a:spcPts val="0"/>
              </a:spcAft>
              <a:buSzPts val="3000"/>
              <a:buNone/>
              <a:defRPr sz="3000">
                <a:highlight>
                  <a:schemeClr val="dk1"/>
                </a:highlight>
              </a:defRPr>
            </a:lvl6pPr>
            <a:lvl7pPr lvl="6" rtl="0" algn="l">
              <a:lnSpc>
                <a:spcPct val="100000"/>
              </a:lnSpc>
              <a:spcBef>
                <a:spcPts val="0"/>
              </a:spcBef>
              <a:spcAft>
                <a:spcPts val="0"/>
              </a:spcAft>
              <a:buSzPts val="3000"/>
              <a:buNone/>
              <a:defRPr sz="3000">
                <a:highlight>
                  <a:schemeClr val="dk1"/>
                </a:highlight>
              </a:defRPr>
            </a:lvl7pPr>
            <a:lvl8pPr lvl="7" rtl="0" algn="l">
              <a:lnSpc>
                <a:spcPct val="100000"/>
              </a:lnSpc>
              <a:spcBef>
                <a:spcPts val="0"/>
              </a:spcBef>
              <a:spcAft>
                <a:spcPts val="0"/>
              </a:spcAft>
              <a:buSzPts val="3000"/>
              <a:buNone/>
              <a:defRPr sz="3000">
                <a:highlight>
                  <a:schemeClr val="dk1"/>
                </a:highlight>
              </a:defRPr>
            </a:lvl8pPr>
            <a:lvl9pPr lvl="8" rtl="0" algn="l">
              <a:lnSpc>
                <a:spcPct val="100000"/>
              </a:lnSpc>
              <a:spcBef>
                <a:spcPts val="0"/>
              </a:spcBef>
              <a:spcAft>
                <a:spcPts val="0"/>
              </a:spcAft>
              <a:buSzPts val="3000"/>
              <a:buNone/>
              <a:defRPr sz="3000">
                <a:highlight>
                  <a:schemeClr val="dk1"/>
                </a:highlight>
              </a:defRPr>
            </a:lvl9pPr>
          </a:lstStyle>
          <a:p/>
        </p:txBody>
      </p:sp>
      <p:sp>
        <p:nvSpPr>
          <p:cNvPr id="86" name="Google Shape;86;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rtl="0"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rtl="0"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rtl="0"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rtl="0"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rtl="0"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rtl="0"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rtl="0"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rtl="0"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3" name="Google Shape;93;p23"/>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lnSpc>
                <a:spcPct val="115000"/>
              </a:lnSpc>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lnSpc>
                <a:spcPct val="115000"/>
              </a:lnSpc>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lnSpc>
                <a:spcPct val="115000"/>
              </a:lnSpc>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lnSpc>
                <a:spcPct val="115000"/>
              </a:lnSpc>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lnSpc>
                <a:spcPct val="115000"/>
              </a:lnSpc>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lnSpc>
                <a:spcPct val="115000"/>
              </a:lnSpc>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lnSpc>
                <a:spcPct val="115000"/>
              </a:lnSpc>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lnSpc>
                <a:spcPct val="115000"/>
              </a:lnSpc>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idx="2" type="body"/>
          </p:nvPr>
        </p:nvSpPr>
        <p:spPr>
          <a:xfrm>
            <a:off x="6241750" y="1954200"/>
            <a:ext cx="1459800" cy="72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1600"/>
              </a:spcAft>
              <a:buSzPts val="1800"/>
              <a:buNone/>
            </a:pPr>
            <a:r>
              <a:t/>
            </a:r>
            <a:endParaRPr/>
          </a:p>
        </p:txBody>
      </p:sp>
      <p:sp>
        <p:nvSpPr>
          <p:cNvPr id="102" name="Google Shape;102;p25"/>
          <p:cNvSpPr txBox="1"/>
          <p:nvPr>
            <p:ph type="title"/>
          </p:nvPr>
        </p:nvSpPr>
        <p:spPr>
          <a:xfrm>
            <a:off x="223350" y="2799525"/>
            <a:ext cx="4247700" cy="1763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ro"/>
              <a:t>Evoluția structurilor de date</a:t>
            </a:r>
            <a:endParaRPr/>
          </a:p>
          <a:p>
            <a:pPr indent="0" lvl="0" marL="0" rtl="0" algn="ctr">
              <a:lnSpc>
                <a:spcPct val="100000"/>
              </a:lnSpc>
              <a:spcBef>
                <a:spcPts val="0"/>
              </a:spcBef>
              <a:spcAft>
                <a:spcPts val="0"/>
              </a:spcAft>
              <a:buSzPts val="5400"/>
              <a:buNone/>
            </a:pPr>
            <a:r>
              <a:t/>
            </a:r>
            <a:endParaRPr/>
          </a:p>
          <a:p>
            <a:pPr indent="0" lvl="0" marL="0" rtl="0" algn="ctr">
              <a:lnSpc>
                <a:spcPct val="100000"/>
              </a:lnSpc>
              <a:spcBef>
                <a:spcPts val="0"/>
              </a:spcBef>
              <a:spcAft>
                <a:spcPts val="0"/>
              </a:spcAft>
              <a:buSzPts val="5400"/>
              <a:buNone/>
            </a:pPr>
            <a:r>
              <a:rPr lang="ro"/>
              <a:t>Structuri de date dinamice</a:t>
            </a:r>
            <a:endParaRPr/>
          </a:p>
        </p:txBody>
      </p:sp>
      <p:sp>
        <p:nvSpPr>
          <p:cNvPr id="103" name="Google Shape;103;p25"/>
          <p:cNvSpPr txBox="1"/>
          <p:nvPr>
            <p:ph idx="1" type="subTitle"/>
          </p:nvPr>
        </p:nvSpPr>
        <p:spPr>
          <a:xfrm>
            <a:off x="4877200" y="4239175"/>
            <a:ext cx="4247700" cy="94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ro"/>
              <a:t>Oprea Tudor - FMI - grupa 241</a:t>
            </a:r>
            <a:endParaRPr/>
          </a:p>
        </p:txBody>
      </p:sp>
      <p:pic>
        <p:nvPicPr>
          <p:cNvPr id="104" name="Google Shape;104;p25"/>
          <p:cNvPicPr preferRelativeResize="0"/>
          <p:nvPr/>
        </p:nvPicPr>
        <p:blipFill>
          <a:blip r:embed="rId3">
            <a:alphaModFix/>
          </a:blip>
          <a:stretch>
            <a:fillRect/>
          </a:stretch>
        </p:blipFill>
        <p:spPr>
          <a:xfrm>
            <a:off x="4979963" y="853525"/>
            <a:ext cx="3730425" cy="269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Primele structuri de date</a:t>
            </a:r>
            <a:endParaRPr/>
          </a:p>
        </p:txBody>
      </p:sp>
      <p:sp>
        <p:nvSpPr>
          <p:cNvPr id="161" name="Google Shape;161;p34"/>
          <p:cNvSpPr txBox="1"/>
          <p:nvPr>
            <p:ph idx="1" type="body"/>
          </p:nvPr>
        </p:nvSpPr>
        <p:spPr>
          <a:xfrm>
            <a:off x="301150" y="1133800"/>
            <a:ext cx="8702100" cy="334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200"/>
              <a:t>Primele structuri de date au apărut odată cu dezvoltarea informaticii ca disciplină științifică și practică (anii '50 și '60).</a:t>
            </a:r>
            <a:endParaRPr sz="1200"/>
          </a:p>
          <a:p>
            <a:pPr indent="0" lvl="0" marL="0" rtl="0" algn="l">
              <a:lnSpc>
                <a:spcPct val="150000"/>
              </a:lnSpc>
              <a:spcBef>
                <a:spcPts val="1500"/>
              </a:spcBef>
              <a:spcAft>
                <a:spcPts val="0"/>
              </a:spcAft>
              <a:buNone/>
            </a:pPr>
            <a:r>
              <a:rPr lang="ro" sz="1200"/>
              <a:t>În această perioadă, s-au pus bazele teoretice și practice ale programării și organizării datelor în calculatoare. Primele structuri de date au oferit bazele pentru organizarea și manipularea datelor într-un mod structurat și eficient. Deși ele erau relativ simple, aceste concepte fundamentale au pus bazele pentru dezvoltarea și optimizarea ulterioară a structurilor de date mai complexe și eficiente.</a:t>
            </a:r>
            <a:endParaRPr sz="1200"/>
          </a:p>
          <a:p>
            <a:pPr indent="0" lvl="0" marL="0" rtl="0" algn="l">
              <a:lnSpc>
                <a:spcPct val="150000"/>
              </a:lnSpc>
              <a:spcBef>
                <a:spcPts val="1500"/>
              </a:spcBef>
              <a:spcAft>
                <a:spcPts val="0"/>
              </a:spcAft>
              <a:buNone/>
            </a:pPr>
            <a:r>
              <a:rPr lang="ro" sz="1200"/>
              <a:t>Este important de menționat că evoluția structurilor de date a continuat în decursul anilor, iar cercetătorii și dezvoltatorii au creat și optimizat o varietate de alte structuri pentru a satisface nevoile tot mai complexe ale aplicațiilor software.</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162" name="Google Shape;162;p34"/>
          <p:cNvCxnSpPr>
            <a:stCxn id="160"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Primele structuri de date - </a:t>
            </a:r>
            <a:r>
              <a:rPr lang="ro">
                <a:solidFill>
                  <a:schemeClr val="dk1"/>
                </a:solidFill>
              </a:rPr>
              <a:t>MAtrice</a:t>
            </a:r>
            <a:endParaRPr>
              <a:solidFill>
                <a:schemeClr val="dk1"/>
              </a:solidFill>
            </a:endParaRPr>
          </a:p>
        </p:txBody>
      </p:sp>
      <p:sp>
        <p:nvSpPr>
          <p:cNvPr id="168" name="Google Shape;168;p35"/>
          <p:cNvSpPr txBox="1"/>
          <p:nvPr>
            <p:ph idx="1" type="body"/>
          </p:nvPr>
        </p:nvSpPr>
        <p:spPr>
          <a:xfrm>
            <a:off x="301150" y="117595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t>Matricea este una dintre primele structuri de date utilizate în informatică. Aceasta constă într-o colecție liniară de elemente de același tip, stocate într-o secvență continuă de memorie. Matricea poate avea una sau mai multe dimensiuni, iar accesul la elemente se realizează prin intermediul unui index numeric.</a:t>
            </a:r>
            <a:br>
              <a:rPr lang="ro" sz="1200"/>
            </a:br>
            <a:endParaRPr sz="1200"/>
          </a:p>
          <a:p>
            <a:pPr indent="0" lvl="0" marL="0" rtl="0" algn="l">
              <a:spcBef>
                <a:spcPts val="1500"/>
              </a:spcBef>
              <a:spcAft>
                <a:spcPts val="0"/>
              </a:spcAft>
              <a:buNone/>
            </a:pPr>
            <a:r>
              <a:rPr lang="ro" sz="1200"/>
              <a:t>Matricele erau utilizate pentru a stoca și accesa seturi de date structurate, cum ar fi tabele sau imagini. Acestea au oferit o modalitate simplă de organizare a datelor într-un format tabular.</a:t>
            </a:r>
            <a:endParaRPr sz="1200"/>
          </a:p>
          <a:p>
            <a:pPr indent="0" lvl="0" marL="0" marR="0" rtl="0" algn="l">
              <a:lnSpc>
                <a:spcPct val="115000"/>
              </a:lnSpc>
              <a:spcBef>
                <a:spcPts val="1600"/>
              </a:spcBef>
              <a:spcAft>
                <a:spcPts val="1600"/>
              </a:spcAft>
              <a:buNone/>
            </a:pPr>
            <a:r>
              <a:t/>
            </a:r>
            <a:endParaRPr sz="1200"/>
          </a:p>
        </p:txBody>
      </p:sp>
      <p:cxnSp>
        <p:nvCxnSpPr>
          <p:cNvPr id="169" name="Google Shape;169;p35"/>
          <p:cNvCxnSpPr>
            <a:stCxn id="167"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pic>
        <p:nvPicPr>
          <p:cNvPr id="170" name="Google Shape;170;p35"/>
          <p:cNvPicPr preferRelativeResize="0"/>
          <p:nvPr/>
        </p:nvPicPr>
        <p:blipFill>
          <a:blip r:embed="rId3">
            <a:alphaModFix/>
          </a:blip>
          <a:stretch>
            <a:fillRect/>
          </a:stretch>
        </p:blipFill>
        <p:spPr>
          <a:xfrm>
            <a:off x="1905663" y="3187300"/>
            <a:ext cx="5332674" cy="177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Primele structuri de date - </a:t>
            </a:r>
            <a:r>
              <a:rPr lang="ro">
                <a:solidFill>
                  <a:schemeClr val="dk1"/>
                </a:solidFill>
              </a:rPr>
              <a:t>Listă înlănțuită</a:t>
            </a:r>
            <a:endParaRPr>
              <a:solidFill>
                <a:schemeClr val="dk1"/>
              </a:solidFill>
            </a:endParaRPr>
          </a:p>
        </p:txBody>
      </p:sp>
      <p:sp>
        <p:nvSpPr>
          <p:cNvPr id="176" name="Google Shape;176;p36"/>
          <p:cNvSpPr txBox="1"/>
          <p:nvPr>
            <p:ph idx="1" type="body"/>
          </p:nvPr>
        </p:nvSpPr>
        <p:spPr>
          <a:xfrm>
            <a:off x="301150" y="117595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t>Lista înlănțuită este o structură de date în care elementele sunt stocate în noduri legate între ele. Fiecare nod conține o valoare și o referință către următorul nod din listă. Aceasta a permis o flexibilitate mai mare în gestionarea datelor decât matricea.</a:t>
            </a:r>
            <a:endParaRPr sz="1200"/>
          </a:p>
          <a:p>
            <a:pPr indent="0" lvl="0" marL="0" rtl="0" algn="l">
              <a:spcBef>
                <a:spcPts val="1500"/>
              </a:spcBef>
              <a:spcAft>
                <a:spcPts val="0"/>
              </a:spcAft>
              <a:buNone/>
            </a:pPr>
            <a:r>
              <a:rPr lang="ro" sz="1200"/>
              <a:t>Acestea erau utilizate pentru a stoca și manipula date într-o ordine arbitrară. Ele au fost deosebit de utile în cazul în care dimensiunea sau ordinea elementelor putea varia în timpul execuției programului. Există liste simplu sau dublu înlănțuite.</a:t>
            </a:r>
            <a:endParaRPr sz="1200"/>
          </a:p>
          <a:p>
            <a:pPr indent="0" lvl="0" marL="0" rtl="0" algn="l">
              <a:spcBef>
                <a:spcPts val="15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177" name="Google Shape;177;p36"/>
          <p:cNvCxnSpPr>
            <a:stCxn id="175"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pic>
        <p:nvPicPr>
          <p:cNvPr id="178" name="Google Shape;178;p36"/>
          <p:cNvPicPr preferRelativeResize="0"/>
          <p:nvPr/>
        </p:nvPicPr>
        <p:blipFill>
          <a:blip r:embed="rId3">
            <a:alphaModFix/>
          </a:blip>
          <a:stretch>
            <a:fillRect/>
          </a:stretch>
        </p:blipFill>
        <p:spPr>
          <a:xfrm>
            <a:off x="1672325" y="3185400"/>
            <a:ext cx="5715000" cy="142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Primele structuri de date - </a:t>
            </a:r>
            <a:r>
              <a:rPr lang="ro">
                <a:solidFill>
                  <a:schemeClr val="dk1"/>
                </a:solidFill>
              </a:rPr>
              <a:t>STACk &amp; QUEUE</a:t>
            </a:r>
            <a:endParaRPr>
              <a:solidFill>
                <a:schemeClr val="dk1"/>
              </a:solidFill>
            </a:endParaRPr>
          </a:p>
        </p:txBody>
      </p:sp>
      <p:sp>
        <p:nvSpPr>
          <p:cNvPr id="184" name="Google Shape;184;p37"/>
          <p:cNvSpPr txBox="1"/>
          <p:nvPr>
            <p:ph idx="1" type="body"/>
          </p:nvPr>
        </p:nvSpPr>
        <p:spPr>
          <a:xfrm>
            <a:off x="301150" y="1175950"/>
            <a:ext cx="5687700" cy="334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500"/>
              </a:spcBef>
              <a:spcAft>
                <a:spcPts val="0"/>
              </a:spcAft>
              <a:buNone/>
            </a:pPr>
            <a:r>
              <a:rPr lang="ro" sz="1200"/>
              <a:t>Stiva și coada sunt două structuri de date liniare care au apărut în aceeași perioadă. </a:t>
            </a:r>
            <a:endParaRPr sz="1200"/>
          </a:p>
          <a:p>
            <a:pPr indent="0" lvl="0" marL="0" rtl="0" algn="l">
              <a:spcBef>
                <a:spcPts val="1500"/>
              </a:spcBef>
              <a:spcAft>
                <a:spcPts val="0"/>
              </a:spcAft>
              <a:buNone/>
            </a:pPr>
            <a:r>
              <a:rPr lang="ro" sz="1200"/>
              <a:t>Stiva funcționează pe principiul "Last In, First Out" (LIFO), în timp ce coada funcționează pe principiul "First In, First Out" (FIFO).</a:t>
            </a:r>
            <a:endParaRPr sz="1200"/>
          </a:p>
          <a:p>
            <a:pPr indent="0" lvl="0" marL="0" rtl="0" algn="l">
              <a:spcBef>
                <a:spcPts val="1500"/>
              </a:spcBef>
              <a:spcAft>
                <a:spcPts val="0"/>
              </a:spcAft>
              <a:buNone/>
            </a:pPr>
            <a:r>
              <a:rPr lang="ro" sz="1200"/>
              <a:t>Stiva a fost utilizată pentru gestionarea apelurilor de funcții într-un program, stocând adresele de revenire și variabilele locale. Coadă a fost utilizată pentru gestionarea evenimentelor într-un sistem, cum ar fi procesarea mesajelor primite.</a:t>
            </a:r>
            <a:endParaRPr sz="1200"/>
          </a:p>
          <a:p>
            <a:pPr indent="0" lvl="0" marL="0" rtl="0" algn="l">
              <a:lnSpc>
                <a:spcPct val="175000"/>
              </a:lnSpc>
              <a:spcBef>
                <a:spcPts val="15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185" name="Google Shape;185;p37"/>
          <p:cNvCxnSpPr>
            <a:stCxn id="183"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pic>
        <p:nvPicPr>
          <p:cNvPr id="186" name="Google Shape;186;p37"/>
          <p:cNvPicPr preferRelativeResize="0"/>
          <p:nvPr/>
        </p:nvPicPr>
        <p:blipFill>
          <a:blip r:embed="rId3">
            <a:alphaModFix/>
          </a:blip>
          <a:stretch>
            <a:fillRect/>
          </a:stretch>
        </p:blipFill>
        <p:spPr>
          <a:xfrm>
            <a:off x="6792200" y="1211575"/>
            <a:ext cx="1675475" cy="2339900"/>
          </a:xfrm>
          <a:prstGeom prst="rect">
            <a:avLst/>
          </a:prstGeom>
          <a:noFill/>
          <a:ln>
            <a:noFill/>
          </a:ln>
        </p:spPr>
      </p:pic>
      <p:pic>
        <p:nvPicPr>
          <p:cNvPr id="187" name="Google Shape;187;p37"/>
          <p:cNvPicPr preferRelativeResize="0"/>
          <p:nvPr/>
        </p:nvPicPr>
        <p:blipFill>
          <a:blip r:embed="rId4">
            <a:alphaModFix/>
          </a:blip>
          <a:stretch>
            <a:fillRect/>
          </a:stretch>
        </p:blipFill>
        <p:spPr>
          <a:xfrm>
            <a:off x="2176675" y="3785175"/>
            <a:ext cx="4951050" cy="1218725"/>
          </a:xfrm>
          <a:prstGeom prst="rect">
            <a:avLst/>
          </a:prstGeom>
          <a:noFill/>
          <a:ln>
            <a:noFill/>
          </a:ln>
        </p:spPr>
      </p:pic>
      <p:cxnSp>
        <p:nvCxnSpPr>
          <p:cNvPr id="188" name="Google Shape;188;p37"/>
          <p:cNvCxnSpPr/>
          <p:nvPr/>
        </p:nvCxnSpPr>
        <p:spPr>
          <a:xfrm>
            <a:off x="5261550" y="2175450"/>
            <a:ext cx="1380600" cy="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37"/>
          <p:cNvCxnSpPr/>
          <p:nvPr/>
        </p:nvCxnSpPr>
        <p:spPr>
          <a:xfrm>
            <a:off x="5683150" y="2407325"/>
            <a:ext cx="10500" cy="157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71000" y="143975"/>
            <a:ext cx="2692500" cy="2871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ro"/>
              <a:t>Pionieri ai structurilor de date </a:t>
            </a:r>
            <a:endParaRPr/>
          </a:p>
        </p:txBody>
      </p:sp>
      <p:pic>
        <p:nvPicPr>
          <p:cNvPr id="195" name="Google Shape;195;p38"/>
          <p:cNvPicPr preferRelativeResize="0"/>
          <p:nvPr/>
        </p:nvPicPr>
        <p:blipFill>
          <a:blip r:embed="rId3">
            <a:alphaModFix/>
          </a:blip>
          <a:stretch>
            <a:fillRect/>
          </a:stretch>
        </p:blipFill>
        <p:spPr>
          <a:xfrm>
            <a:off x="3944075" y="196675"/>
            <a:ext cx="1368905" cy="1711151"/>
          </a:xfrm>
          <a:prstGeom prst="rect">
            <a:avLst/>
          </a:prstGeom>
          <a:noFill/>
          <a:ln>
            <a:noFill/>
          </a:ln>
        </p:spPr>
      </p:pic>
      <p:sp>
        <p:nvSpPr>
          <p:cNvPr id="196" name="Google Shape;196;p38"/>
          <p:cNvSpPr txBox="1"/>
          <p:nvPr/>
        </p:nvSpPr>
        <p:spPr>
          <a:xfrm>
            <a:off x="3302988" y="1907825"/>
            <a:ext cx="27930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a:latin typeface="Source Code Pro"/>
                <a:ea typeface="Source Code Pro"/>
                <a:cs typeface="Source Code Pro"/>
                <a:sym typeface="Source Code Pro"/>
              </a:rPr>
              <a:t>Grace Hopper (1906-1992)</a:t>
            </a:r>
            <a:endParaRPr>
              <a:latin typeface="Source Code Pro"/>
              <a:ea typeface="Source Code Pro"/>
              <a:cs typeface="Source Code Pro"/>
              <a:sym typeface="Source Code Pro"/>
            </a:endParaRPr>
          </a:p>
          <a:p>
            <a:pPr indent="0" lvl="0" marL="0" rtl="0" algn="ctr">
              <a:spcBef>
                <a:spcPts val="0"/>
              </a:spcBef>
              <a:spcAft>
                <a:spcPts val="0"/>
              </a:spcAft>
              <a:buNone/>
            </a:pPr>
            <a:r>
              <a:rPr lang="ro" sz="1100">
                <a:latin typeface="Source Code Pro"/>
                <a:ea typeface="Source Code Pro"/>
                <a:cs typeface="Source Code Pro"/>
                <a:sym typeface="Source Code Pro"/>
              </a:rPr>
              <a:t>linked list + queue</a:t>
            </a:r>
            <a:endParaRPr sz="1100">
              <a:latin typeface="Source Code Pro"/>
              <a:ea typeface="Source Code Pro"/>
              <a:cs typeface="Source Code Pro"/>
              <a:sym typeface="Source Code Pro"/>
            </a:endParaRPr>
          </a:p>
        </p:txBody>
      </p:sp>
      <p:pic>
        <p:nvPicPr>
          <p:cNvPr id="197" name="Google Shape;197;p38"/>
          <p:cNvPicPr preferRelativeResize="0"/>
          <p:nvPr/>
        </p:nvPicPr>
        <p:blipFill>
          <a:blip r:embed="rId4">
            <a:alphaModFix/>
          </a:blip>
          <a:stretch>
            <a:fillRect/>
          </a:stretch>
        </p:blipFill>
        <p:spPr>
          <a:xfrm>
            <a:off x="7021139" y="196675"/>
            <a:ext cx="1405517" cy="1833550"/>
          </a:xfrm>
          <a:prstGeom prst="rect">
            <a:avLst/>
          </a:prstGeom>
          <a:noFill/>
          <a:ln>
            <a:noFill/>
          </a:ln>
        </p:spPr>
      </p:pic>
      <p:sp>
        <p:nvSpPr>
          <p:cNvPr id="198" name="Google Shape;198;p38"/>
          <p:cNvSpPr txBox="1"/>
          <p:nvPr/>
        </p:nvSpPr>
        <p:spPr>
          <a:xfrm>
            <a:off x="6579050" y="1907825"/>
            <a:ext cx="2413800" cy="8004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a:latin typeface="Source Code Pro"/>
                <a:ea typeface="Source Code Pro"/>
                <a:cs typeface="Source Code Pro"/>
                <a:sym typeface="Source Code Pro"/>
              </a:rPr>
              <a:t>John von Neumann (1903-1957)</a:t>
            </a:r>
            <a:endParaRPr>
              <a:latin typeface="Source Code Pro"/>
              <a:ea typeface="Source Code Pro"/>
              <a:cs typeface="Source Code Pro"/>
              <a:sym typeface="Source Code Pro"/>
            </a:endParaRPr>
          </a:p>
          <a:p>
            <a:pPr indent="0" lvl="0" marL="0" rtl="0" algn="ctr">
              <a:spcBef>
                <a:spcPts val="0"/>
              </a:spcBef>
              <a:spcAft>
                <a:spcPts val="0"/>
              </a:spcAft>
              <a:buNone/>
            </a:pPr>
            <a:r>
              <a:rPr lang="ro" sz="1200">
                <a:latin typeface="Source Code Pro"/>
                <a:ea typeface="Source Code Pro"/>
                <a:cs typeface="Source Code Pro"/>
                <a:sym typeface="Source Code Pro"/>
              </a:rPr>
              <a:t>array</a:t>
            </a:r>
            <a:endParaRPr sz="1200">
              <a:latin typeface="Source Code Pro"/>
              <a:ea typeface="Source Code Pro"/>
              <a:cs typeface="Source Code Pro"/>
              <a:sym typeface="Source Code Pro"/>
            </a:endParaRPr>
          </a:p>
        </p:txBody>
      </p:sp>
      <p:sp>
        <p:nvSpPr>
          <p:cNvPr id="199" name="Google Shape;199;p38"/>
          <p:cNvSpPr txBox="1"/>
          <p:nvPr/>
        </p:nvSpPr>
        <p:spPr>
          <a:xfrm>
            <a:off x="1836050" y="3471850"/>
            <a:ext cx="60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200" name="Google Shape;200;p38"/>
          <p:cNvPicPr preferRelativeResize="0"/>
          <p:nvPr/>
        </p:nvPicPr>
        <p:blipFill>
          <a:blip r:embed="rId5">
            <a:alphaModFix/>
          </a:blip>
          <a:stretch>
            <a:fillRect/>
          </a:stretch>
        </p:blipFill>
        <p:spPr>
          <a:xfrm>
            <a:off x="7071825" y="2823388"/>
            <a:ext cx="1219825" cy="1833550"/>
          </a:xfrm>
          <a:prstGeom prst="rect">
            <a:avLst/>
          </a:prstGeom>
          <a:noFill/>
          <a:ln>
            <a:noFill/>
          </a:ln>
        </p:spPr>
      </p:pic>
      <p:sp>
        <p:nvSpPr>
          <p:cNvPr id="201" name="Google Shape;201;p38"/>
          <p:cNvSpPr txBox="1"/>
          <p:nvPr/>
        </p:nvSpPr>
        <p:spPr>
          <a:xfrm>
            <a:off x="6494725" y="4488300"/>
            <a:ext cx="2483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a:latin typeface="Source Code Pro"/>
                <a:ea typeface="Source Code Pro"/>
                <a:cs typeface="Source Code Pro"/>
                <a:sym typeface="Source Code Pro"/>
              </a:rPr>
              <a:t>Donald Knuth</a:t>
            </a:r>
            <a:r>
              <a:rPr lang="ro">
                <a:latin typeface="Source Code Pro"/>
                <a:ea typeface="Source Code Pro"/>
                <a:cs typeface="Source Code Pro"/>
                <a:sym typeface="Source Code Pro"/>
              </a:rPr>
              <a:t> (1938- )</a:t>
            </a:r>
            <a:endParaRPr sz="1100">
              <a:latin typeface="Source Code Pro"/>
              <a:ea typeface="Source Code Pro"/>
              <a:cs typeface="Source Code Pro"/>
              <a:sym typeface="Source Code Pro"/>
            </a:endParaRPr>
          </a:p>
        </p:txBody>
      </p:sp>
      <p:pic>
        <p:nvPicPr>
          <p:cNvPr id="202" name="Google Shape;202;p38"/>
          <p:cNvPicPr preferRelativeResize="0"/>
          <p:nvPr/>
        </p:nvPicPr>
        <p:blipFill>
          <a:blip r:embed="rId6">
            <a:alphaModFix/>
          </a:blip>
          <a:stretch>
            <a:fillRect/>
          </a:stretch>
        </p:blipFill>
        <p:spPr>
          <a:xfrm>
            <a:off x="3901964" y="2571750"/>
            <a:ext cx="1595044" cy="2127925"/>
          </a:xfrm>
          <a:prstGeom prst="rect">
            <a:avLst/>
          </a:prstGeom>
          <a:noFill/>
          <a:ln>
            <a:noFill/>
          </a:ln>
        </p:spPr>
      </p:pic>
      <p:sp>
        <p:nvSpPr>
          <p:cNvPr id="203" name="Google Shape;203;p38"/>
          <p:cNvSpPr txBox="1"/>
          <p:nvPr/>
        </p:nvSpPr>
        <p:spPr>
          <a:xfrm>
            <a:off x="3353236" y="4441550"/>
            <a:ext cx="26925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a:latin typeface="Source Code Pro"/>
                <a:ea typeface="Source Code Pro"/>
                <a:cs typeface="Source Code Pro"/>
                <a:sym typeface="Source Code Pro"/>
              </a:rPr>
              <a:t>Edsger Dijkstra (1930-2002)</a:t>
            </a:r>
            <a:endParaRPr sz="1100">
              <a:latin typeface="Source Code Pro"/>
              <a:ea typeface="Source Code Pro"/>
              <a:cs typeface="Source Code Pro"/>
              <a:sym typeface="Source Code Pro"/>
            </a:endParaRPr>
          </a:p>
        </p:txBody>
      </p:sp>
      <p:sp>
        <p:nvSpPr>
          <p:cNvPr id="204" name="Google Shape;204;p38"/>
          <p:cNvSpPr txBox="1"/>
          <p:nvPr/>
        </p:nvSpPr>
        <p:spPr>
          <a:xfrm>
            <a:off x="328325" y="3303200"/>
            <a:ext cx="2793000" cy="1662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2"/>
                </a:solidFill>
                <a:latin typeface="Source Code Pro"/>
                <a:ea typeface="Source Code Pro"/>
                <a:cs typeface="Source Code Pro"/>
                <a:sym typeface="Source Code Pro"/>
              </a:rPr>
              <a:t>Este important să recunoaștem că structurile de date sunt rezultatul unei colaborări și evoluții continue în comunitatea informatică, iar atribuirea exactă a inventării poate fi dificilă. </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ro"/>
              <a:t>4</a:t>
            </a:r>
            <a:r>
              <a:rPr lang="ro"/>
              <a:t>. evoluția ulterioară</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mai complexe</a:t>
            </a:r>
            <a:endParaRPr/>
          </a:p>
        </p:txBody>
      </p:sp>
      <p:sp>
        <p:nvSpPr>
          <p:cNvPr id="215" name="Google Shape;215;p40"/>
          <p:cNvSpPr txBox="1"/>
          <p:nvPr>
            <p:ph idx="1" type="body"/>
          </p:nvPr>
        </p:nvSpPr>
        <p:spPr>
          <a:xfrm>
            <a:off x="301150" y="1133800"/>
            <a:ext cx="8702100" cy="334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200"/>
              <a:t>După primele structuri de date, dezvoltarea și evoluția continuă a adus o serie de structuri mai noi și mai complexe, adaptate pentru a satisface cerințele tot mai diverse ale aplicațiilor software. Necesitatea de a memora mai multă informație prin metode mai eficiente ne face să avem nevoie de structuri adecvate, ce să rețină informația nu numai organizat, ușor de accesat, ci și eficient din punct de vedere al memoriei.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16" name="Google Shape;216;p40"/>
          <p:cNvCxnSpPr>
            <a:stCxn id="214"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mai complexe - </a:t>
            </a:r>
            <a:r>
              <a:rPr lang="ro">
                <a:solidFill>
                  <a:schemeClr val="dk1"/>
                </a:solidFill>
              </a:rPr>
              <a:t>HASH TABLE</a:t>
            </a:r>
            <a:endParaRPr>
              <a:solidFill>
                <a:schemeClr val="dk1"/>
              </a:solidFill>
            </a:endParaRPr>
          </a:p>
        </p:txBody>
      </p:sp>
      <p:sp>
        <p:nvSpPr>
          <p:cNvPr id="222" name="Google Shape;222;p41"/>
          <p:cNvSpPr txBox="1"/>
          <p:nvPr>
            <p:ph idx="1" type="body"/>
          </p:nvPr>
        </p:nvSpPr>
        <p:spPr>
          <a:xfrm>
            <a:off x="301150" y="1051675"/>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t>Tabela hash este o structură de date care utilizează o funcție de hash pentru a asocia chei cu valori. Ea oferă o eficiență excelentă în găsirea și inserarea datelor, având o complexitate constantă în cazul cel mai bun. Tabelele de dispersie sunt utilizate într-o varietate de aplicații, inclusiv baze de date, cache-uri și algoritmi de căutare eficientă.</a:t>
            </a:r>
            <a:endParaRPr sz="1200"/>
          </a:p>
          <a:p>
            <a:pPr indent="0" lvl="0" marL="0" rtl="0" algn="l">
              <a:spcBef>
                <a:spcPts val="1500"/>
              </a:spcBef>
              <a:spcAft>
                <a:spcPts val="0"/>
              </a:spcAft>
              <a:buNone/>
            </a:pPr>
            <a:r>
              <a:rPr lang="ro" sz="1200"/>
              <a:t>Această structură de date se aseamănă cu un dicționar, iar cu cât funcția de hash asociată este mai precisă, cu atât memorarea informației se realizează mai bine.</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23" name="Google Shape;223;p41"/>
          <p:cNvCxnSpPr>
            <a:stCxn id="221"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pic>
        <p:nvPicPr>
          <p:cNvPr id="224" name="Google Shape;224;p41"/>
          <p:cNvPicPr preferRelativeResize="0"/>
          <p:nvPr/>
        </p:nvPicPr>
        <p:blipFill>
          <a:blip r:embed="rId3">
            <a:alphaModFix/>
          </a:blip>
          <a:stretch>
            <a:fillRect/>
          </a:stretch>
        </p:blipFill>
        <p:spPr>
          <a:xfrm>
            <a:off x="1995651" y="2846200"/>
            <a:ext cx="4815249" cy="206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mai complexe - </a:t>
            </a:r>
            <a:r>
              <a:rPr lang="ro">
                <a:solidFill>
                  <a:schemeClr val="dk1"/>
                </a:solidFill>
              </a:rPr>
              <a:t>Grafuri ponderate</a:t>
            </a:r>
            <a:endParaRPr>
              <a:solidFill>
                <a:schemeClr val="dk1"/>
              </a:solidFill>
            </a:endParaRPr>
          </a:p>
        </p:txBody>
      </p:sp>
      <p:sp>
        <p:nvSpPr>
          <p:cNvPr id="230" name="Google Shape;230;p42"/>
          <p:cNvSpPr txBox="1"/>
          <p:nvPr>
            <p:ph idx="1" type="body"/>
          </p:nvPr>
        </p:nvSpPr>
        <p:spPr>
          <a:xfrm>
            <a:off x="301150" y="113380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t>Grafurile ponderate sunt o extensie a grafurilor clasice, în care muchiile sunt asociate cu o valoare (sau pondere). Acestea sunt utilizate în algoritmi de căutare a celor mai scurte drumuri, algoritmi de arbori de acoperire minimă și alte aplicații care implică evaluarea și compararea costurilor între noduri și muchii.</a:t>
            </a:r>
            <a:endParaRPr sz="1200"/>
          </a:p>
          <a:p>
            <a:pPr indent="0" lvl="0" marL="0" rtl="0" algn="l">
              <a:lnSpc>
                <a:spcPct val="150000"/>
              </a:lnSpc>
              <a:spcBef>
                <a:spcPts val="15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31" name="Google Shape;231;p42"/>
          <p:cNvCxnSpPr>
            <a:stCxn id="229"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pic>
        <p:nvPicPr>
          <p:cNvPr id="232" name="Google Shape;232;p42"/>
          <p:cNvPicPr preferRelativeResize="0"/>
          <p:nvPr/>
        </p:nvPicPr>
        <p:blipFill>
          <a:blip r:embed="rId3">
            <a:alphaModFix/>
          </a:blip>
          <a:stretch>
            <a:fillRect/>
          </a:stretch>
        </p:blipFill>
        <p:spPr>
          <a:xfrm>
            <a:off x="3333851" y="2432475"/>
            <a:ext cx="2476275" cy="247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mai complexe - </a:t>
            </a:r>
            <a:r>
              <a:rPr lang="ro">
                <a:solidFill>
                  <a:schemeClr val="dk1"/>
                </a:solidFill>
              </a:rPr>
              <a:t>Prefix tree</a:t>
            </a:r>
            <a:endParaRPr>
              <a:solidFill>
                <a:schemeClr val="dk1"/>
              </a:solidFill>
            </a:endParaRPr>
          </a:p>
        </p:txBody>
      </p:sp>
      <p:sp>
        <p:nvSpPr>
          <p:cNvPr id="238" name="Google Shape;238;p43"/>
          <p:cNvSpPr txBox="1"/>
          <p:nvPr>
            <p:ph idx="1" type="body"/>
          </p:nvPr>
        </p:nvSpPr>
        <p:spPr>
          <a:xfrm>
            <a:off x="301150" y="1133800"/>
            <a:ext cx="5413500" cy="33402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t>”Prefix  Tree” este </a:t>
            </a:r>
            <a:r>
              <a:rPr lang="ro" sz="1200"/>
              <a:t>o structură de date arborescentă utilizată pentru localizarea cheilor specifice dintr-o mulțime. Aceste chei sunt cel mai adesea șiruri, cu legături între noduri definite nu de întreaga cheie, ci de caractere individuale. Pentru a accesa o cheie (pentru a-i analiza valoarea, a o modifica sau a o elimina), trie-ul este traversat mai întâi în adâncime, urmând legăturile dintre noduri, care reprezintă fiecare caracter din cheie.</a:t>
            </a:r>
            <a:endParaRPr sz="1200"/>
          </a:p>
          <a:p>
            <a:pPr indent="0" lvl="0" marL="0" rtl="0" algn="l">
              <a:spcBef>
                <a:spcPts val="1500"/>
              </a:spcBef>
              <a:spcAft>
                <a:spcPts val="0"/>
              </a:spcAft>
              <a:buNone/>
            </a:pPr>
            <a:r>
              <a:rPr lang="ro" sz="1200"/>
              <a:t>Trie este utilizat în special pentru stocarea și căutarea eficientă a cuvintelor și prefixelor acestora. Este optimizat pentru a permite căutări rapide în dicționare, autocompletare și alte operații care implică manipularea și analiza textului.</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39" name="Google Shape;239;p43"/>
          <p:cNvCxnSpPr>
            <a:stCxn id="237"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pic>
        <p:nvPicPr>
          <p:cNvPr id="240" name="Google Shape;240;p43"/>
          <p:cNvPicPr preferRelativeResize="0"/>
          <p:nvPr/>
        </p:nvPicPr>
        <p:blipFill>
          <a:blip r:embed="rId3">
            <a:alphaModFix/>
          </a:blip>
          <a:stretch>
            <a:fillRect/>
          </a:stretch>
        </p:blipFill>
        <p:spPr>
          <a:xfrm>
            <a:off x="5847200" y="1469327"/>
            <a:ext cx="3019850" cy="2832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729375" y="710400"/>
            <a:ext cx="7546500" cy="391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ro" u="sng"/>
              <a:t>CUPRINS</a:t>
            </a:r>
            <a:endParaRPr u="sng"/>
          </a:p>
          <a:p>
            <a:pPr indent="-457200" lvl="0" marL="457200" rtl="0" algn="l">
              <a:lnSpc>
                <a:spcPct val="100000"/>
              </a:lnSpc>
              <a:spcBef>
                <a:spcPts val="0"/>
              </a:spcBef>
              <a:spcAft>
                <a:spcPts val="0"/>
              </a:spcAft>
              <a:buSzPts val="3600"/>
              <a:buAutoNum type="arabicPeriod"/>
            </a:pPr>
            <a:r>
              <a:rPr lang="ro" sz="3600"/>
              <a:t>Ce sunt structurile de date?</a:t>
            </a:r>
            <a:endParaRPr sz="3600"/>
          </a:p>
          <a:p>
            <a:pPr indent="-457200" lvl="0" marL="457200" rtl="0" algn="l">
              <a:lnSpc>
                <a:spcPct val="100000"/>
              </a:lnSpc>
              <a:spcBef>
                <a:spcPts val="0"/>
              </a:spcBef>
              <a:spcAft>
                <a:spcPts val="0"/>
              </a:spcAft>
              <a:buSzPts val="3600"/>
              <a:buAutoNum type="arabicPeriod"/>
            </a:pPr>
            <a:r>
              <a:rPr lang="ro" sz="3600"/>
              <a:t>Clasificarea structurilor de date</a:t>
            </a:r>
            <a:endParaRPr sz="3600"/>
          </a:p>
          <a:p>
            <a:pPr indent="-457200" lvl="0" marL="457200" rtl="0" algn="l">
              <a:lnSpc>
                <a:spcPct val="100000"/>
              </a:lnSpc>
              <a:spcBef>
                <a:spcPts val="0"/>
              </a:spcBef>
              <a:spcAft>
                <a:spcPts val="0"/>
              </a:spcAft>
              <a:buSzPts val="3600"/>
              <a:buAutoNum type="arabicPeriod"/>
            </a:pPr>
            <a:r>
              <a:rPr lang="ro" sz="3600"/>
              <a:t>începuturile</a:t>
            </a:r>
            <a:endParaRPr sz="3600"/>
          </a:p>
          <a:p>
            <a:pPr indent="-457200" lvl="0" marL="457200" rtl="0" algn="l">
              <a:lnSpc>
                <a:spcPct val="100000"/>
              </a:lnSpc>
              <a:spcBef>
                <a:spcPts val="0"/>
              </a:spcBef>
              <a:spcAft>
                <a:spcPts val="0"/>
              </a:spcAft>
              <a:buSzPts val="3600"/>
              <a:buAutoNum type="arabicPeriod"/>
            </a:pPr>
            <a:r>
              <a:rPr lang="ro" sz="3600"/>
              <a:t>evoluția ulterioară</a:t>
            </a:r>
            <a:endParaRPr sz="3600"/>
          </a:p>
          <a:p>
            <a:pPr indent="-457200" lvl="0" marL="457200" rtl="0" algn="l">
              <a:lnSpc>
                <a:spcPct val="100000"/>
              </a:lnSpc>
              <a:spcBef>
                <a:spcPts val="0"/>
              </a:spcBef>
              <a:spcAft>
                <a:spcPts val="0"/>
              </a:spcAft>
              <a:buSzPts val="3600"/>
              <a:buAutoNum type="arabicPeriod"/>
            </a:pPr>
            <a:r>
              <a:rPr lang="ro" sz="3600"/>
              <a:t>Structuri de date randomizate</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mai complexe - </a:t>
            </a:r>
            <a:r>
              <a:rPr lang="ro">
                <a:solidFill>
                  <a:schemeClr val="dk1"/>
                </a:solidFill>
              </a:rPr>
              <a:t>HEAP</a:t>
            </a:r>
            <a:endParaRPr>
              <a:solidFill>
                <a:schemeClr val="dk1"/>
              </a:solidFill>
            </a:endParaRPr>
          </a:p>
        </p:txBody>
      </p:sp>
      <p:sp>
        <p:nvSpPr>
          <p:cNvPr id="246" name="Google Shape;246;p44"/>
          <p:cNvSpPr txBox="1"/>
          <p:nvPr>
            <p:ph idx="1" type="body"/>
          </p:nvPr>
        </p:nvSpPr>
        <p:spPr>
          <a:xfrm>
            <a:off x="301150" y="1133800"/>
            <a:ext cx="4350900" cy="33402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t>Heap-ul este o structură de date de tip arbore binar, care are proprietăți speciale de ordonare. Este folosit în special pentru a obține acces rapid la cel mai mare sau cel mai mic element dintr-un set de date. </a:t>
            </a:r>
            <a:endParaRPr sz="1200"/>
          </a:p>
          <a:p>
            <a:pPr indent="0" lvl="0" marL="0" rtl="0" algn="l">
              <a:spcBef>
                <a:spcPts val="1500"/>
              </a:spcBef>
              <a:spcAft>
                <a:spcPts val="0"/>
              </a:spcAft>
              <a:buNone/>
            </a:pPr>
            <a:r>
              <a:rPr lang="ro" sz="1200"/>
              <a:t>Heap-ul este utilizat în algoritmi de sortare (de exemplu, Heap Sort) și în alte aplicații care necesită gestionarea rapidă a elementelor în ordine parțială.</a:t>
            </a:r>
            <a:endParaRPr sz="1200"/>
          </a:p>
          <a:p>
            <a:pPr indent="0" lvl="0" marL="457200" rtl="0" algn="l">
              <a:spcBef>
                <a:spcPts val="1500"/>
              </a:spcBef>
              <a:spcAft>
                <a:spcPts val="0"/>
              </a:spcAft>
              <a:buNone/>
            </a:pPr>
            <a:r>
              <a:t/>
            </a:r>
            <a:endParaRPr sz="1200"/>
          </a:p>
          <a:p>
            <a:pPr indent="0" lvl="0" marL="0" rtl="0" algn="l">
              <a:spcBef>
                <a:spcPts val="1500"/>
              </a:spcBef>
              <a:spcAft>
                <a:spcPts val="0"/>
              </a:spcAft>
              <a:buNone/>
            </a:pPr>
            <a:r>
              <a:t/>
            </a:r>
            <a:endParaRPr sz="1200"/>
          </a:p>
          <a:p>
            <a:pPr indent="0" lvl="0" marL="0" rtl="0" algn="l">
              <a:lnSpc>
                <a:spcPct val="150000"/>
              </a:lnSpc>
              <a:spcBef>
                <a:spcPts val="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47" name="Google Shape;247;p44"/>
          <p:cNvCxnSpPr>
            <a:stCxn id="245"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pic>
        <p:nvPicPr>
          <p:cNvPr id="248" name="Google Shape;248;p44"/>
          <p:cNvPicPr preferRelativeResize="0"/>
          <p:nvPr/>
        </p:nvPicPr>
        <p:blipFill>
          <a:blip r:embed="rId3">
            <a:alphaModFix/>
          </a:blip>
          <a:stretch>
            <a:fillRect/>
          </a:stretch>
        </p:blipFill>
        <p:spPr>
          <a:xfrm>
            <a:off x="5693700" y="1133804"/>
            <a:ext cx="2997475" cy="359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490250" y="526350"/>
            <a:ext cx="82284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ro"/>
              <a:t>5</a:t>
            </a:r>
            <a:r>
              <a:rPr lang="ro"/>
              <a:t>. STRUCTURI DE DATE RANDOMIZATE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a:t>
            </a:r>
            <a:r>
              <a:rPr lang="ro"/>
              <a:t> date randomizate</a:t>
            </a:r>
            <a:endParaRPr/>
          </a:p>
        </p:txBody>
      </p:sp>
      <p:sp>
        <p:nvSpPr>
          <p:cNvPr id="259" name="Google Shape;259;p46"/>
          <p:cNvSpPr txBox="1"/>
          <p:nvPr>
            <p:ph idx="1" type="body"/>
          </p:nvPr>
        </p:nvSpPr>
        <p:spPr>
          <a:xfrm>
            <a:off x="301150" y="1133800"/>
            <a:ext cx="8702100" cy="334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200"/>
              <a:t>Structurile de date randomizate sunt structuri care utilizează aleatorizarea pentru a obține performanță sau proprietăți favorabile în operațiile lor. În loc să se bazeze strict pe algoritmi determiniști, aceste structuri de date introduc elemente aleatorii pentru a îmbunătăți timpul de rulare mediu sau pentru a evita datele de intrare mai putin bune care ar putea duce la degradarea performanței.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60" name="Google Shape;260;p46"/>
          <p:cNvCxnSpPr>
            <a:stCxn id="258"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437350" y="189550"/>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randomizate - </a:t>
            </a:r>
            <a:r>
              <a:rPr lang="ro">
                <a:solidFill>
                  <a:schemeClr val="dk1"/>
                </a:solidFill>
              </a:rPr>
              <a:t>SKIP LISTS</a:t>
            </a:r>
            <a:endParaRPr>
              <a:solidFill>
                <a:schemeClr val="dk1"/>
              </a:solidFill>
            </a:endParaRPr>
          </a:p>
        </p:txBody>
      </p:sp>
      <p:sp>
        <p:nvSpPr>
          <p:cNvPr id="266" name="Google Shape;266;p47"/>
          <p:cNvSpPr txBox="1"/>
          <p:nvPr>
            <p:ph idx="1" type="body"/>
          </p:nvPr>
        </p:nvSpPr>
        <p:spPr>
          <a:xfrm>
            <a:off x="301150" y="113380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rgbClr val="000000"/>
              </a:buClr>
              <a:buSzPts val="1300"/>
              <a:buFont typeface="Arial"/>
              <a:buNone/>
            </a:pPr>
            <a:r>
              <a:rPr lang="ro" sz="1200"/>
              <a:t>Introduse in 1989 de către W. Purgh, sunt structuri dinamice bazate pe factor aleator (randomized) </a:t>
            </a:r>
            <a:endParaRPr sz="1200"/>
          </a:p>
          <a:p>
            <a:pPr indent="0" lvl="0" marL="0" rtl="0" algn="l">
              <a:spcBef>
                <a:spcPts val="1200"/>
              </a:spcBef>
              <a:spcAft>
                <a:spcPts val="0"/>
              </a:spcAft>
              <a:buClr>
                <a:srgbClr val="000000"/>
              </a:buClr>
              <a:buSzPts val="1300"/>
              <a:buFont typeface="Arial"/>
              <a:buNone/>
            </a:pPr>
            <a:r>
              <a:rPr lang="ro" sz="1200"/>
              <a:t>”Skip lists are a probabilistic data structure that seem likely to supplant balanced trees as the implementation method of choice for many applications. Skip list algorithms have the same asymptotic expected time bounds as balanced trees and are simpler, faster and use less space.”</a:t>
            </a:r>
            <a:endParaRPr sz="1200"/>
          </a:p>
          <a:p>
            <a:pPr indent="0" lvl="0" marL="0" rtl="0" algn="l">
              <a:spcBef>
                <a:spcPts val="1200"/>
              </a:spcBef>
              <a:spcAft>
                <a:spcPts val="0"/>
              </a:spcAft>
              <a:buClr>
                <a:srgbClr val="000000"/>
              </a:buClr>
              <a:buSzPts val="1300"/>
              <a:buFont typeface="Arial"/>
              <a:buNone/>
            </a:pPr>
            <a:r>
              <a:rPr lang="ro" sz="1200"/>
              <a:t>— William Pugh, Concurrent Maintenance of Skip Lists (1989)</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67" name="Google Shape;267;p47"/>
          <p:cNvCxnSpPr>
            <a:stCxn id="265" idx="2"/>
          </p:cNvCxnSpPr>
          <p:nvPr/>
        </p:nvCxnSpPr>
        <p:spPr>
          <a:xfrm>
            <a:off x="4652200" y="990550"/>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416275" y="136850"/>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randomizate - </a:t>
            </a:r>
            <a:r>
              <a:rPr lang="ro">
                <a:solidFill>
                  <a:schemeClr val="dk1"/>
                </a:solidFill>
              </a:rPr>
              <a:t>SKIP LISTS</a:t>
            </a:r>
            <a:endParaRPr>
              <a:solidFill>
                <a:schemeClr val="dk1"/>
              </a:solidFill>
            </a:endParaRPr>
          </a:p>
        </p:txBody>
      </p:sp>
      <p:sp>
        <p:nvSpPr>
          <p:cNvPr id="273" name="Google Shape;273;p48"/>
          <p:cNvSpPr txBox="1"/>
          <p:nvPr>
            <p:ph idx="1" type="body"/>
          </p:nvPr>
        </p:nvSpPr>
        <p:spPr>
          <a:xfrm>
            <a:off x="280075" y="108110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ro" sz="1200"/>
              <a:t>Pentru o listă normală, sortată, complexitatea căutării unui element este O(n).</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ro" sz="1200"/>
              <a:t>Skip Lists presupun niște ”checkpoint”-uri care să faciliteze căutarea, adică vom avea căutare în timp O(⎷n).</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74" name="Google Shape;274;p48"/>
          <p:cNvCxnSpPr>
            <a:stCxn id="272" idx="2"/>
          </p:cNvCxnSpPr>
          <p:nvPr/>
        </p:nvCxnSpPr>
        <p:spPr>
          <a:xfrm>
            <a:off x="4631125" y="937850"/>
            <a:ext cx="0" cy="0"/>
          </a:xfrm>
          <a:prstGeom prst="straightConnector1">
            <a:avLst/>
          </a:prstGeom>
          <a:noFill/>
          <a:ln cap="flat" cmpd="sng" w="9525">
            <a:solidFill>
              <a:schemeClr val="dk2"/>
            </a:solidFill>
            <a:prstDash val="solid"/>
            <a:round/>
            <a:headEnd len="med" w="med" type="none"/>
            <a:tailEnd len="med" w="med" type="none"/>
          </a:ln>
        </p:spPr>
      </p:cxnSp>
      <p:pic>
        <p:nvPicPr>
          <p:cNvPr id="275" name="Google Shape;275;p48"/>
          <p:cNvPicPr preferRelativeResize="0"/>
          <p:nvPr/>
        </p:nvPicPr>
        <p:blipFill rotWithShape="1">
          <a:blip r:embed="rId3">
            <a:alphaModFix/>
          </a:blip>
          <a:srcRect b="12568" l="13193" r="28480" t="76125"/>
          <a:stretch/>
        </p:blipFill>
        <p:spPr>
          <a:xfrm>
            <a:off x="740000" y="1288375"/>
            <a:ext cx="4909699" cy="535199"/>
          </a:xfrm>
          <a:prstGeom prst="rect">
            <a:avLst/>
          </a:prstGeom>
          <a:noFill/>
          <a:ln>
            <a:noFill/>
          </a:ln>
        </p:spPr>
      </p:pic>
      <p:pic>
        <p:nvPicPr>
          <p:cNvPr id="276" name="Google Shape;276;p48"/>
          <p:cNvPicPr preferRelativeResize="0"/>
          <p:nvPr/>
        </p:nvPicPr>
        <p:blipFill rotWithShape="1">
          <a:blip r:embed="rId4">
            <a:alphaModFix/>
          </a:blip>
          <a:srcRect b="8290" l="13287" r="28765" t="65111"/>
          <a:stretch/>
        </p:blipFill>
        <p:spPr>
          <a:xfrm>
            <a:off x="538188" y="2519050"/>
            <a:ext cx="5313326" cy="13716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437350" y="189550"/>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randomizate - </a:t>
            </a:r>
            <a:r>
              <a:rPr lang="ro">
                <a:solidFill>
                  <a:schemeClr val="dk1"/>
                </a:solidFill>
              </a:rPr>
              <a:t>SKIP LISTS</a:t>
            </a:r>
            <a:endParaRPr>
              <a:solidFill>
                <a:schemeClr val="dk1"/>
              </a:solidFill>
            </a:endParaRPr>
          </a:p>
        </p:txBody>
      </p:sp>
      <p:sp>
        <p:nvSpPr>
          <p:cNvPr id="282" name="Google Shape;282;p49"/>
          <p:cNvSpPr txBox="1"/>
          <p:nvPr>
            <p:ph idx="1" type="body"/>
          </p:nvPr>
        </p:nvSpPr>
        <p:spPr>
          <a:xfrm>
            <a:off x="301150" y="113380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ro" sz="1200"/>
              <a:t>Skip Lists se pot expanda asemenea unui arbore, astfel încât pe primul nivel se află extremitățile mulțimii, iar pe ultimul întreaga mulțime.</a:t>
            </a:r>
            <a:endParaRPr sz="1200"/>
          </a:p>
          <a:p>
            <a:pPr indent="0" lvl="0" marL="0" rtl="0" algn="l">
              <a:spcBef>
                <a:spcPts val="1200"/>
              </a:spcBef>
              <a:spcAft>
                <a:spcPts val="0"/>
              </a:spcAft>
              <a:buNone/>
            </a:pPr>
            <a:r>
              <a:rPr lang="ro" sz="1200"/>
              <a:t>Exemplu: Căutarea numărului 72</a:t>
            </a:r>
            <a:endParaRPr sz="1200"/>
          </a:p>
          <a:p>
            <a:pPr indent="0" lvl="0" marL="0" rtl="0" algn="l">
              <a:spcBef>
                <a:spcPts val="12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83" name="Google Shape;283;p49"/>
          <p:cNvCxnSpPr>
            <a:stCxn id="281" idx="2"/>
          </p:cNvCxnSpPr>
          <p:nvPr/>
        </p:nvCxnSpPr>
        <p:spPr>
          <a:xfrm>
            <a:off x="4652200" y="990550"/>
            <a:ext cx="0" cy="0"/>
          </a:xfrm>
          <a:prstGeom prst="straightConnector1">
            <a:avLst/>
          </a:prstGeom>
          <a:noFill/>
          <a:ln cap="flat" cmpd="sng" w="9525">
            <a:solidFill>
              <a:schemeClr val="dk2"/>
            </a:solidFill>
            <a:prstDash val="solid"/>
            <a:round/>
            <a:headEnd len="med" w="med" type="none"/>
            <a:tailEnd len="med" w="med" type="none"/>
          </a:ln>
        </p:spPr>
      </p:cxnSp>
      <p:pic>
        <p:nvPicPr>
          <p:cNvPr id="284" name="Google Shape;284;p49"/>
          <p:cNvPicPr preferRelativeResize="0"/>
          <p:nvPr/>
        </p:nvPicPr>
        <p:blipFill rotWithShape="1">
          <a:blip r:embed="rId3">
            <a:alphaModFix/>
          </a:blip>
          <a:srcRect b="10992" l="13579" r="28833" t="44196"/>
          <a:stretch/>
        </p:blipFill>
        <p:spPr>
          <a:xfrm>
            <a:off x="1367625" y="2238543"/>
            <a:ext cx="5742101" cy="25133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437350" y="189550"/>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randomizate - </a:t>
            </a:r>
            <a:r>
              <a:rPr lang="ro">
                <a:solidFill>
                  <a:schemeClr val="dk1"/>
                </a:solidFill>
              </a:rPr>
              <a:t>BLOOM FILTERS</a:t>
            </a:r>
            <a:endParaRPr>
              <a:solidFill>
                <a:schemeClr val="dk1"/>
              </a:solidFill>
            </a:endParaRPr>
          </a:p>
        </p:txBody>
      </p:sp>
      <p:sp>
        <p:nvSpPr>
          <p:cNvPr id="290" name="Google Shape;290;p50"/>
          <p:cNvSpPr txBox="1"/>
          <p:nvPr>
            <p:ph idx="1" type="body"/>
          </p:nvPr>
        </p:nvSpPr>
        <p:spPr>
          <a:xfrm>
            <a:off x="301150" y="107055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ro" sz="1200"/>
              <a:t>”Bloom Filter” este o structură de date probabilistică eficientă din punct de vedere spațial, care este utilizată pentru a testa dacă un element este membru al unei mulțimi.</a:t>
            </a:r>
            <a:endParaRPr sz="1200"/>
          </a:p>
          <a:p>
            <a:pPr indent="0" lvl="0" marL="0" rtl="0" algn="l">
              <a:spcBef>
                <a:spcPts val="1200"/>
              </a:spcBef>
              <a:spcAft>
                <a:spcPts val="0"/>
              </a:spcAft>
              <a:buNone/>
            </a:pPr>
            <a:r>
              <a:rPr lang="ro" sz="1200"/>
              <a:t>Practic, bloom filters înseamnă folosirea mai multor funcții de hash pentru a stoca dacă un element apare într-o mulțime.</a:t>
            </a:r>
            <a:endParaRPr sz="1200"/>
          </a:p>
          <a:p>
            <a:pPr indent="0" lvl="0" marL="0" rtl="0" algn="l">
              <a:spcBef>
                <a:spcPts val="1200"/>
              </a:spcBef>
              <a:spcAft>
                <a:spcPts val="0"/>
              </a:spcAft>
              <a:buNone/>
            </a:pPr>
            <a:r>
              <a:rPr lang="ro" sz="1200"/>
              <a:t>Dacă la un vector normal de frecvență, atunci când un oarecare i apare in mulțime, setăm </a:t>
            </a:r>
            <a:r>
              <a:rPr i="1" lang="ro" sz="1200"/>
              <a:t>v[i] = 1</a:t>
            </a:r>
            <a:r>
              <a:rPr lang="ro" sz="1200"/>
              <a:t>, aici vom avea </a:t>
            </a:r>
            <a:r>
              <a:rPr b="1" lang="ro" sz="1200"/>
              <a:t>k funcții de hash, </a:t>
            </a:r>
            <a:r>
              <a:rPr lang="ro" sz="1200"/>
              <a:t>iar atunci când i apare, vom seta </a:t>
            </a:r>
            <a:endParaRPr sz="1200"/>
          </a:p>
          <a:p>
            <a:pPr indent="0" lvl="0" marL="0" rtl="0" algn="l">
              <a:spcBef>
                <a:spcPts val="1200"/>
              </a:spcBef>
              <a:spcAft>
                <a:spcPts val="0"/>
              </a:spcAft>
              <a:buNone/>
            </a:pPr>
            <a:r>
              <a:rPr i="1" lang="ro" sz="1200"/>
              <a:t>v[ f1(i) ] = 1, v[ f2(i) ] = 1, … v[ fk(i) ] = 1</a:t>
            </a:r>
            <a:r>
              <a:rPr lang="ro" sz="1200"/>
              <a:t>.</a:t>
            </a:r>
            <a:endParaRPr sz="1200"/>
          </a:p>
          <a:p>
            <a:pPr indent="0" lvl="0" marL="0" rtl="0" algn="l">
              <a:spcBef>
                <a:spcPts val="1200"/>
              </a:spcBef>
              <a:spcAft>
                <a:spcPts val="0"/>
              </a:spcAft>
              <a:buNone/>
            </a:pPr>
            <a:r>
              <a:rPr lang="ro" sz="1200"/>
              <a:t>De exemplu, verificarea disponibilității numelui de utilizator este chiar problema apartenenței, unde setul este lista tuturor numelui de utilizator înregistrat.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91" name="Google Shape;291;p50"/>
          <p:cNvCxnSpPr>
            <a:stCxn id="289" idx="2"/>
          </p:cNvCxnSpPr>
          <p:nvPr/>
        </p:nvCxnSpPr>
        <p:spPr>
          <a:xfrm>
            <a:off x="4652200" y="990550"/>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437350" y="189550"/>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randomizate - </a:t>
            </a:r>
            <a:r>
              <a:rPr lang="ro">
                <a:solidFill>
                  <a:schemeClr val="dk1"/>
                </a:solidFill>
              </a:rPr>
              <a:t>BLOOM FILTERS</a:t>
            </a:r>
            <a:endParaRPr>
              <a:solidFill>
                <a:schemeClr val="dk1"/>
              </a:solidFill>
            </a:endParaRPr>
          </a:p>
        </p:txBody>
      </p:sp>
      <p:sp>
        <p:nvSpPr>
          <p:cNvPr id="297" name="Google Shape;297;p51"/>
          <p:cNvSpPr txBox="1"/>
          <p:nvPr>
            <p:ph idx="1" type="body"/>
          </p:nvPr>
        </p:nvSpPr>
        <p:spPr>
          <a:xfrm>
            <a:off x="301150" y="107055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ro" sz="1200"/>
              <a:t>Spre deosebire de un tabel hash standard, un filtru Bloom de dimensiuni fixe poate reprezenta un set cu un număr arbitrar de mare de elemente.</a:t>
            </a:r>
            <a:endParaRPr sz="1200"/>
          </a:p>
          <a:p>
            <a:pPr indent="0" lvl="0" marL="0" rtl="0" algn="l">
              <a:spcBef>
                <a:spcPts val="1200"/>
              </a:spcBef>
              <a:spcAft>
                <a:spcPts val="0"/>
              </a:spcAft>
              <a:buNone/>
            </a:pPr>
            <a:r>
              <a:rPr lang="ro" sz="1200"/>
              <a:t>Filtrele Bloom nu generează niciodată rezultate fals negative, adică să spună că un nume de utilizator nu există atunci când există de fapt.</a:t>
            </a:r>
            <a:endParaRPr sz="1200"/>
          </a:p>
          <a:p>
            <a:pPr indent="0" lvl="0" marL="0" rtl="0" algn="l">
              <a:spcBef>
                <a:spcPts val="1200"/>
              </a:spcBef>
              <a:spcAft>
                <a:spcPts val="0"/>
              </a:spcAft>
              <a:buNone/>
            </a:pPr>
            <a:r>
              <a:rPr lang="ro" sz="1200"/>
              <a:t>Prețul pe care îl plătim pentru eficiență este că este de natură probabilistică, ceea ce înseamnă că ar putea exista unele rezultate fals pozitive. Fals pozitiv înseamnă, s-ar putea spune că dat numele de utilizator este deja luate, dar de fapt nu este.</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ro" sz="1200"/>
              <a:t>Cum alegem matematic numărul de funcții de hash? </a:t>
            </a:r>
            <a:endParaRPr sz="1200"/>
          </a:p>
          <a:p>
            <a:pPr indent="0" lvl="0" marL="0" rtl="0" algn="l">
              <a:spcBef>
                <a:spcPts val="12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298" name="Google Shape;298;p51"/>
          <p:cNvCxnSpPr>
            <a:stCxn id="296" idx="2"/>
          </p:cNvCxnSpPr>
          <p:nvPr/>
        </p:nvCxnSpPr>
        <p:spPr>
          <a:xfrm>
            <a:off x="4652200" y="990550"/>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437350" y="189550"/>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Structuri de date randomizate - </a:t>
            </a:r>
            <a:r>
              <a:rPr lang="ro">
                <a:solidFill>
                  <a:schemeClr val="dk1"/>
                </a:solidFill>
              </a:rPr>
              <a:t>BLOOM FILTERS</a:t>
            </a:r>
            <a:endParaRPr>
              <a:solidFill>
                <a:schemeClr val="dk1"/>
              </a:solidFill>
            </a:endParaRPr>
          </a:p>
        </p:txBody>
      </p:sp>
      <p:sp>
        <p:nvSpPr>
          <p:cNvPr id="304" name="Google Shape;304;p52"/>
          <p:cNvSpPr txBox="1"/>
          <p:nvPr>
            <p:ph idx="1" type="body"/>
          </p:nvPr>
        </p:nvSpPr>
        <p:spPr>
          <a:xfrm>
            <a:off x="301150" y="1133800"/>
            <a:ext cx="8702100" cy="334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ro" sz="1200"/>
              <a:t>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cxnSp>
        <p:nvCxnSpPr>
          <p:cNvPr id="305" name="Google Shape;305;p52"/>
          <p:cNvCxnSpPr>
            <a:stCxn id="303" idx="2"/>
          </p:cNvCxnSpPr>
          <p:nvPr/>
        </p:nvCxnSpPr>
        <p:spPr>
          <a:xfrm>
            <a:off x="4652200" y="990550"/>
            <a:ext cx="0" cy="0"/>
          </a:xfrm>
          <a:prstGeom prst="straightConnector1">
            <a:avLst/>
          </a:prstGeom>
          <a:noFill/>
          <a:ln cap="flat" cmpd="sng" w="9525">
            <a:solidFill>
              <a:schemeClr val="dk2"/>
            </a:solidFill>
            <a:prstDash val="solid"/>
            <a:round/>
            <a:headEnd len="med" w="med" type="none"/>
            <a:tailEnd len="med" w="med" type="none"/>
          </a:ln>
        </p:spPr>
      </p:cxnSp>
      <p:pic>
        <p:nvPicPr>
          <p:cNvPr id="306" name="Google Shape;306;p52"/>
          <p:cNvPicPr preferRelativeResize="0"/>
          <p:nvPr/>
        </p:nvPicPr>
        <p:blipFill>
          <a:blip r:embed="rId3">
            <a:alphaModFix/>
          </a:blip>
          <a:stretch>
            <a:fillRect/>
          </a:stretch>
        </p:blipFill>
        <p:spPr>
          <a:xfrm>
            <a:off x="1098275" y="1311550"/>
            <a:ext cx="7213076" cy="3297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39375" y="299350"/>
            <a:ext cx="3604800" cy="119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ro"/>
              <a:t>Bibliografie</a:t>
            </a:r>
            <a:endParaRPr/>
          </a:p>
        </p:txBody>
      </p:sp>
      <p:sp>
        <p:nvSpPr>
          <p:cNvPr id="312" name="Google Shape;312;p53"/>
          <p:cNvSpPr txBox="1"/>
          <p:nvPr/>
        </p:nvSpPr>
        <p:spPr>
          <a:xfrm>
            <a:off x="561600" y="1827625"/>
            <a:ext cx="8020800" cy="2068800"/>
          </a:xfrm>
          <a:prstGeom prst="rect">
            <a:avLst/>
          </a:prstGeom>
          <a:solidFill>
            <a:schemeClr val="lt1"/>
          </a:solid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2"/>
              </a:buClr>
              <a:buSzPts val="1200"/>
              <a:buFont typeface="Source Code Pro"/>
              <a:buAutoNum type="arabicPeriod"/>
            </a:pPr>
            <a:r>
              <a:rPr lang="ro" sz="1200">
                <a:solidFill>
                  <a:schemeClr val="dk2"/>
                </a:solidFill>
                <a:latin typeface="Source Code Pro"/>
                <a:ea typeface="Source Code Pro"/>
                <a:cs typeface="Source Code Pro"/>
                <a:sym typeface="Source Code Pro"/>
              </a:rPr>
              <a:t>educative.io/blog/data-structures-algorithms</a:t>
            </a:r>
            <a:endParaRPr sz="1200">
              <a:solidFill>
                <a:schemeClr val="dk2"/>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chemeClr val="dk2"/>
              </a:buClr>
              <a:buSzPts val="1200"/>
              <a:buFont typeface="Source Code Pro"/>
              <a:buAutoNum type="arabicPeriod"/>
            </a:pPr>
            <a:r>
              <a:rPr lang="ro" sz="1200">
                <a:solidFill>
                  <a:schemeClr val="dk2"/>
                </a:solidFill>
                <a:latin typeface="Source Code Pro"/>
                <a:ea typeface="Source Code Pro"/>
                <a:cs typeface="Source Code Pro"/>
                <a:sym typeface="Source Code Pro"/>
              </a:rPr>
              <a:t>irinaciocan.ro</a:t>
            </a:r>
            <a:endParaRPr sz="1200">
              <a:solidFill>
                <a:schemeClr val="dk2"/>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chemeClr val="dk2"/>
              </a:buClr>
              <a:buSzPts val="1200"/>
              <a:buFont typeface="Source Code Pro"/>
              <a:buAutoNum type="arabicPeriod"/>
            </a:pPr>
            <a:r>
              <a:rPr lang="ro" sz="1200">
                <a:solidFill>
                  <a:schemeClr val="dk2"/>
                </a:solidFill>
                <a:latin typeface="Source Code Pro"/>
                <a:ea typeface="Source Code Pro"/>
                <a:cs typeface="Source Code Pro"/>
                <a:sym typeface="Source Code Pro"/>
              </a:rPr>
              <a:t>"Introduction to Algorithms" de Thomas H. Cormen, Charles E. Leiserson, Ronald L. Rivest, and Clifford Stein</a:t>
            </a:r>
            <a:r>
              <a:rPr lang="ro" sz="1200">
                <a:solidFill>
                  <a:srgbClr val="374151"/>
                </a:solidFill>
                <a:highlight>
                  <a:srgbClr val="F7F7F8"/>
                </a:highlight>
                <a:latin typeface="Roboto"/>
                <a:ea typeface="Roboto"/>
                <a:cs typeface="Roboto"/>
                <a:sym typeface="Roboto"/>
              </a:rPr>
              <a:t> </a:t>
            </a:r>
            <a:endParaRPr sz="1200">
              <a:solidFill>
                <a:schemeClr val="dk2"/>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chemeClr val="dk2"/>
              </a:buClr>
              <a:buSzPts val="1200"/>
              <a:buFont typeface="Source Code Pro"/>
              <a:buAutoNum type="arabicPeriod"/>
            </a:pPr>
            <a:r>
              <a:rPr lang="ro" sz="1200">
                <a:solidFill>
                  <a:schemeClr val="dk2"/>
                </a:solidFill>
                <a:latin typeface="Source Code Pro"/>
                <a:ea typeface="Source Code Pro"/>
                <a:cs typeface="Source Code Pro"/>
                <a:sym typeface="Source Code Pro"/>
              </a:rPr>
              <a:t>btechsmartclass.com/data_structures</a:t>
            </a:r>
            <a:endParaRPr sz="1200">
              <a:solidFill>
                <a:schemeClr val="dk2"/>
              </a:solidFill>
              <a:latin typeface="Source Code Pro"/>
              <a:ea typeface="Source Code Pro"/>
              <a:cs typeface="Source Code Pro"/>
              <a:sym typeface="Source Code Pro"/>
            </a:endParaRPr>
          </a:p>
          <a:p>
            <a:pPr indent="-304800" lvl="0" marL="457200" marR="0" rtl="0" algn="l">
              <a:lnSpc>
                <a:spcPct val="115000"/>
              </a:lnSpc>
              <a:spcBef>
                <a:spcPts val="0"/>
              </a:spcBef>
              <a:spcAft>
                <a:spcPts val="0"/>
              </a:spcAft>
              <a:buClr>
                <a:schemeClr val="dk2"/>
              </a:buClr>
              <a:buSzPts val="1200"/>
              <a:buFont typeface="Source Code Pro"/>
              <a:buAutoNum type="arabicPeriod"/>
            </a:pPr>
            <a:r>
              <a:rPr lang="ro" sz="1200">
                <a:solidFill>
                  <a:schemeClr val="dk2"/>
                </a:solidFill>
                <a:latin typeface="Source Code Pro"/>
                <a:ea typeface="Source Code Pro"/>
                <a:cs typeface="Source Code Pro"/>
                <a:sym typeface="Source Code Pro"/>
              </a:rPr>
              <a:t>Algoritmi Avansați 2023 c-13 Randomized Data Structures: Skip Lists; Bloom Filters - </a:t>
            </a:r>
            <a:r>
              <a:rPr i="1" lang="ro" sz="1200">
                <a:solidFill>
                  <a:schemeClr val="dk2"/>
                </a:solidFill>
                <a:latin typeface="Source Code Pro"/>
                <a:ea typeface="Source Code Pro"/>
                <a:cs typeface="Source Code Pro"/>
                <a:sym typeface="Source Code Pro"/>
              </a:rPr>
              <a:t>Lect.Dr. Ștefan Popescu</a:t>
            </a:r>
            <a:endParaRPr i="1" sz="1200">
              <a:solidFill>
                <a:schemeClr val="dk2"/>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chemeClr val="dk2"/>
              </a:buClr>
              <a:buSzPts val="1200"/>
              <a:buFont typeface="Source Code Pro"/>
              <a:buAutoNum type="arabicPeriod"/>
            </a:pPr>
            <a:r>
              <a:rPr lang="ro" sz="1200">
                <a:solidFill>
                  <a:schemeClr val="dk2"/>
                </a:solidFill>
                <a:latin typeface="Source Code Pro"/>
                <a:ea typeface="Source Code Pro"/>
                <a:cs typeface="Source Code Pro"/>
                <a:sym typeface="Source Code Pro"/>
              </a:rPr>
              <a:t>en.wikipedia.org/wiki/Trie</a:t>
            </a:r>
            <a:endParaRPr sz="1200">
              <a:solidFill>
                <a:schemeClr val="dk2"/>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chemeClr val="dk2"/>
              </a:buClr>
              <a:buSzPts val="1200"/>
              <a:buFont typeface="Source Code Pro"/>
              <a:buAutoNum type="arabicPeriod"/>
            </a:pPr>
            <a:r>
              <a:rPr lang="ro" sz="1200">
                <a:solidFill>
                  <a:schemeClr val="dk2"/>
                </a:solidFill>
                <a:latin typeface="Source Code Pro"/>
                <a:ea typeface="Source Code Pro"/>
                <a:cs typeface="Source Code Pro"/>
                <a:sym typeface="Source Code Pro"/>
              </a:rPr>
              <a:t>en.wikipedia.org/wiki/Heap_(data_structure)</a:t>
            </a:r>
            <a:endParaRPr sz="1200">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32175" y="-389975"/>
            <a:ext cx="5618700" cy="4090800"/>
          </a:xfrm>
          <a:prstGeom prst="rect">
            <a:avLst/>
          </a:prstGeom>
          <a:noFill/>
          <a:ln>
            <a:noFill/>
          </a:ln>
        </p:spPr>
        <p:txBody>
          <a:bodyPr anchorCtr="0" anchor="ctr" bIns="91425" lIns="91425" spcFirstLastPara="1" rIns="91425" wrap="square" tIns="91425">
            <a:noAutofit/>
          </a:bodyPr>
          <a:lstStyle/>
          <a:p>
            <a:pPr indent="-609600" lvl="0" marL="457200" rtl="0" algn="l">
              <a:lnSpc>
                <a:spcPct val="100000"/>
              </a:lnSpc>
              <a:spcBef>
                <a:spcPts val="0"/>
              </a:spcBef>
              <a:spcAft>
                <a:spcPts val="0"/>
              </a:spcAft>
              <a:buSzPts val="6000"/>
              <a:buAutoNum type="arabicPeriod"/>
            </a:pPr>
            <a:r>
              <a:rPr lang="ro"/>
              <a:t>Ce sunt structurile de date?</a:t>
            </a:r>
            <a:endParaRPr/>
          </a:p>
        </p:txBody>
      </p:sp>
      <p:pic>
        <p:nvPicPr>
          <p:cNvPr id="115" name="Google Shape;115;p27"/>
          <p:cNvPicPr preferRelativeResize="0"/>
          <p:nvPr/>
        </p:nvPicPr>
        <p:blipFill>
          <a:blip r:embed="rId3">
            <a:alphaModFix/>
          </a:blip>
          <a:stretch>
            <a:fillRect/>
          </a:stretch>
        </p:blipFill>
        <p:spPr>
          <a:xfrm>
            <a:off x="1251375" y="3134775"/>
            <a:ext cx="6641249" cy="1345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ro" sz="4000"/>
              <a:t>Mulțumesc pentru atenție!</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4200"/>
              <a:buFont typeface="Arial"/>
              <a:buNone/>
            </a:pPr>
            <a:r>
              <a:rPr lang="ro"/>
              <a:t>Formal</a:t>
            </a:r>
            <a:r>
              <a:rPr lang="ro"/>
              <a:t>                                </a:t>
            </a:r>
            <a:r>
              <a:rPr lang="ro"/>
              <a:t>    Practic</a:t>
            </a:r>
            <a:endParaRPr/>
          </a:p>
        </p:txBody>
      </p:sp>
      <p:sp>
        <p:nvSpPr>
          <p:cNvPr id="121" name="Google Shape;121;p28"/>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SzPts val="1400"/>
              <a:buNone/>
            </a:pPr>
            <a:r>
              <a:rPr lang="ro"/>
              <a:t>Structurile de date sunt modalități de organizare și stocare a datelor într-un format eficient, astfel încât să poată fi accesate, manipulate și gestionate într-un mod optim. Ele reprezintă un aspect fundamental al informaticii și sunt utilizate în toate tipurile de aplicații software.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600"/>
              </a:spcBef>
              <a:spcAft>
                <a:spcPts val="1600"/>
              </a:spcAft>
              <a:buSzPts val="1400"/>
              <a:buNone/>
            </a:pPr>
            <a:r>
              <a:t/>
            </a:r>
            <a:endParaRPr/>
          </a:p>
        </p:txBody>
      </p:sp>
      <p:sp>
        <p:nvSpPr>
          <p:cNvPr id="122" name="Google Shape;122;p28"/>
          <p:cNvSpPr txBox="1"/>
          <p:nvPr>
            <p:ph idx="2" type="body"/>
          </p:nvPr>
        </p:nvSpPr>
        <p:spPr>
          <a:xfrm>
            <a:off x="4836900" y="1150250"/>
            <a:ext cx="3999900" cy="3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400"/>
              <a:buNone/>
            </a:pPr>
            <a:r>
              <a:rPr lang="ro"/>
              <a:t>O structură de date definește modul în care datele sunt organizate în memoria unui sistem informatic, precum și operațiile care pot fi efectuate asupra acestor date. Aceasta include modul în care datele sunt stocate într-un anumit format și cum sunt interconectate pentru a permite accesul și manipularea eficientă a acestora.</a:t>
            </a:r>
            <a:endParaRPr/>
          </a:p>
        </p:txBody>
      </p:sp>
      <p:cxnSp>
        <p:nvCxnSpPr>
          <p:cNvPr id="123" name="Google Shape;123;p28"/>
          <p:cNvCxnSpPr>
            <a:stCxn id="120" idx="2"/>
          </p:cNvCxnSpPr>
          <p:nvPr/>
        </p:nvCxnSpPr>
        <p:spPr>
          <a:xfrm>
            <a:off x="4572000" y="1093850"/>
            <a:ext cx="0" cy="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28"/>
          <p:cNvCxnSpPr>
            <a:stCxn id="120" idx="2"/>
          </p:cNvCxnSpPr>
          <p:nvPr/>
        </p:nvCxnSpPr>
        <p:spPr>
          <a:xfrm>
            <a:off x="4572000" y="1093850"/>
            <a:ext cx="4500" cy="345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21650" y="526350"/>
            <a:ext cx="8228400" cy="40908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ro"/>
              <a:t>2. Clasificarea structurilor de date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Criterii de clasificare - după tipul de organizare </a:t>
            </a:r>
            <a:endParaRPr/>
          </a:p>
        </p:txBody>
      </p:sp>
      <p:sp>
        <p:nvSpPr>
          <p:cNvPr id="135" name="Google Shape;135;p30"/>
          <p:cNvSpPr txBox="1"/>
          <p:nvPr>
            <p:ph idx="1" type="body"/>
          </p:nvPr>
        </p:nvSpPr>
        <p:spPr>
          <a:xfrm>
            <a:off x="301150" y="1175950"/>
            <a:ext cx="87021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ro" sz="1200"/>
              <a:t>Structurile de date pot fi clasificate în funcție de modul în care sunt organizate și modul în care permit accesul și manipularea datelor. În funcție de modul de organizare, amintim următoarele:</a:t>
            </a:r>
            <a:endParaRPr sz="1200"/>
          </a:p>
          <a:p>
            <a:pPr indent="0" lvl="0" marL="0" marR="0" rtl="0" algn="l">
              <a:lnSpc>
                <a:spcPct val="115000"/>
              </a:lnSpc>
              <a:spcBef>
                <a:spcPts val="1600"/>
              </a:spcBef>
              <a:spcAft>
                <a:spcPts val="0"/>
              </a:spcAft>
              <a:buNone/>
            </a:pPr>
            <a:r>
              <a:rPr lang="ro" sz="1200" u="sng"/>
              <a:t>Structuri de date liniare:</a:t>
            </a:r>
            <a:r>
              <a:rPr lang="ro" sz="1200"/>
              <a:t> structuri în care elementele sunt organizate într-o secvență liniară. Accesul la elemente se face într-un mod secvențial, de la un capăt la celălalt. Exemple: </a:t>
            </a:r>
            <a:r>
              <a:rPr i="1" lang="ro" sz="1200"/>
              <a:t>matricea</a:t>
            </a:r>
            <a:r>
              <a:rPr lang="ro" sz="1200"/>
              <a:t> (array), </a:t>
            </a:r>
            <a:r>
              <a:rPr i="1" lang="ro" sz="1200"/>
              <a:t>lista liniară</a:t>
            </a:r>
            <a:r>
              <a:rPr lang="ro" sz="1200"/>
              <a:t> (linked list), </a:t>
            </a:r>
            <a:r>
              <a:rPr i="1" lang="ro" sz="1200"/>
              <a:t>coada</a:t>
            </a:r>
            <a:r>
              <a:rPr lang="ro" sz="1200"/>
              <a:t> (queue) și </a:t>
            </a:r>
            <a:r>
              <a:rPr i="1" lang="ro" sz="1200"/>
              <a:t>stiva</a:t>
            </a:r>
            <a:r>
              <a:rPr lang="ro" sz="1200"/>
              <a:t> (stack).</a:t>
            </a:r>
            <a:endParaRPr sz="1200"/>
          </a:p>
          <a:p>
            <a:pPr indent="0" lvl="0" marL="0" marR="0" rtl="0" algn="l">
              <a:lnSpc>
                <a:spcPct val="115000"/>
              </a:lnSpc>
              <a:spcBef>
                <a:spcPts val="1600"/>
              </a:spcBef>
              <a:spcAft>
                <a:spcPts val="0"/>
              </a:spcAft>
              <a:buNone/>
            </a:pPr>
            <a:r>
              <a:rPr lang="ro" sz="1200" u="sng"/>
              <a:t>Structuri de date ierarhice:</a:t>
            </a:r>
            <a:r>
              <a:rPr lang="ro" sz="1200"/>
              <a:t> structuri care permit organizarea într-o ierarhie, în care fiecare element poate avea un părinte și zero sau mai mulți copii. Exemple includ </a:t>
            </a:r>
            <a:r>
              <a:rPr i="1" lang="ro" sz="1200"/>
              <a:t>arborii</a:t>
            </a:r>
            <a:r>
              <a:rPr lang="ro" sz="1200"/>
              <a:t> (trees), cum ar fi arborii binari și arborii de căutare echilibrată.</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000">
              <a:solidFill>
                <a:srgbClr val="374151"/>
              </a:solidFill>
              <a:highlight>
                <a:srgbClr val="F7F7F8"/>
              </a:highlight>
              <a:latin typeface="Roboto"/>
              <a:ea typeface="Roboto"/>
              <a:cs typeface="Roboto"/>
              <a:sym typeface="Roboto"/>
            </a:endParaRPr>
          </a:p>
        </p:txBody>
      </p:sp>
      <p:cxnSp>
        <p:nvCxnSpPr>
          <p:cNvPr id="136" name="Google Shape;136;p30"/>
          <p:cNvCxnSpPr>
            <a:stCxn id="134"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Criterii de clasificare - după tipul de organizare</a:t>
            </a:r>
            <a:endParaRPr/>
          </a:p>
        </p:txBody>
      </p:sp>
      <p:sp>
        <p:nvSpPr>
          <p:cNvPr id="142" name="Google Shape;142;p31"/>
          <p:cNvSpPr txBox="1"/>
          <p:nvPr>
            <p:ph idx="1" type="body"/>
          </p:nvPr>
        </p:nvSpPr>
        <p:spPr>
          <a:xfrm>
            <a:off x="301150" y="1175950"/>
            <a:ext cx="87021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ro" sz="1200" u="sng"/>
              <a:t>Structuri de date grafice (Grafurile):</a:t>
            </a:r>
            <a:r>
              <a:rPr lang="ro" sz="1200"/>
              <a:t> structuri care permit reprezentarea relațiilor complexe între elemente prin intermediul nodurilor și muchiilor. Grafurile pot fi orientate sau neorientate și pot avea diverse proprietăți. Aceste structuri sunt utilizate pentru a modela rețele, dependențe, relații sociale etc.</a:t>
            </a:r>
            <a:endParaRPr sz="1200"/>
          </a:p>
          <a:p>
            <a:pPr indent="0" lvl="0" marL="0" marR="0" rtl="0" algn="l">
              <a:lnSpc>
                <a:spcPct val="115000"/>
              </a:lnSpc>
              <a:spcBef>
                <a:spcPts val="1600"/>
              </a:spcBef>
              <a:spcAft>
                <a:spcPts val="0"/>
              </a:spcAft>
              <a:buNone/>
            </a:pPr>
            <a:r>
              <a:rPr lang="ro" sz="1200" u="sng"/>
              <a:t>Structuri de date tabulare:</a:t>
            </a:r>
            <a:r>
              <a:rPr lang="ro" sz="1200"/>
              <a:t> structuri care organizează datele în tabele sau matrice bidimensionale. Un exemplu cunoscut este </a:t>
            </a:r>
            <a:r>
              <a:rPr i="1" lang="ro" sz="1200"/>
              <a:t>tabela hash</a:t>
            </a:r>
            <a:r>
              <a:rPr lang="ro" sz="1200"/>
              <a:t> (hash table), care utilizează o funcție de hash pentru </a:t>
            </a:r>
            <a:r>
              <a:rPr b="1" lang="ro" sz="1200"/>
              <a:t>a accesa rapid elementele pe baza cheilor</a:t>
            </a:r>
            <a:r>
              <a:rPr lang="ro" sz="1200"/>
              <a:t>.</a:t>
            </a:r>
            <a:endParaRPr sz="1200"/>
          </a:p>
          <a:p>
            <a:pPr indent="0" lvl="0" marL="0" marR="0" rtl="0" algn="l">
              <a:lnSpc>
                <a:spcPct val="115000"/>
              </a:lnSpc>
              <a:spcBef>
                <a:spcPts val="1600"/>
              </a:spcBef>
              <a:spcAft>
                <a:spcPts val="0"/>
              </a:spcAft>
              <a:buNone/>
            </a:pPr>
            <a:r>
              <a:rPr lang="ro" sz="1200" u="sng"/>
              <a:t>Structuri de date speciale:</a:t>
            </a:r>
            <a:r>
              <a:rPr lang="ro" sz="1200"/>
              <a:t> structuri de date concepute pentru a rezolva probleme specifice sau pentru a optimiza anumite operații. Exemple includ </a:t>
            </a:r>
            <a:r>
              <a:rPr i="1" lang="ro" sz="1200"/>
              <a:t>heap-ul binar</a:t>
            </a:r>
            <a:r>
              <a:rPr lang="ro" sz="1200"/>
              <a:t>, </a:t>
            </a:r>
            <a:r>
              <a:rPr i="1" lang="ro" sz="1200"/>
              <a:t>arborele de sintaxă</a:t>
            </a:r>
            <a:r>
              <a:rPr lang="ro" sz="1200"/>
              <a:t>, </a:t>
            </a:r>
            <a:r>
              <a:rPr i="1" lang="ro" sz="1200"/>
              <a:t>trie</a:t>
            </a:r>
            <a:r>
              <a:rPr lang="ro" sz="1200"/>
              <a:t>-ul și multe altele.</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000">
              <a:solidFill>
                <a:srgbClr val="374151"/>
              </a:solidFill>
              <a:highlight>
                <a:srgbClr val="F7F7F8"/>
              </a:highlight>
              <a:latin typeface="Roboto"/>
              <a:ea typeface="Roboto"/>
              <a:cs typeface="Roboto"/>
              <a:sym typeface="Roboto"/>
            </a:endParaRPr>
          </a:p>
        </p:txBody>
      </p:sp>
      <p:cxnSp>
        <p:nvCxnSpPr>
          <p:cNvPr id="143" name="Google Shape;143;p31"/>
          <p:cNvCxnSpPr>
            <a:stCxn id="141"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437350" y="176875"/>
            <a:ext cx="84297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ro"/>
              <a:t>Criterii de clasificare - după modul de accesare </a:t>
            </a:r>
            <a:endParaRPr/>
          </a:p>
        </p:txBody>
      </p:sp>
      <p:sp>
        <p:nvSpPr>
          <p:cNvPr id="149" name="Google Shape;149;p32"/>
          <p:cNvSpPr txBox="1"/>
          <p:nvPr>
            <p:ph idx="1" type="body"/>
          </p:nvPr>
        </p:nvSpPr>
        <p:spPr>
          <a:xfrm>
            <a:off x="301150" y="1175950"/>
            <a:ext cx="87021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ro" sz="1200"/>
              <a:t>S</a:t>
            </a:r>
            <a:r>
              <a:rPr lang="ro" sz="1200"/>
              <a:t>tructurile de date pot fi clasificate și în funcție de modul în care permit accesul la date și modul în care acestea sunt actualizate. </a:t>
            </a:r>
            <a:endParaRPr sz="1200"/>
          </a:p>
          <a:p>
            <a:pPr indent="0" lvl="0" marL="0" marR="0" rtl="0" algn="l">
              <a:lnSpc>
                <a:spcPct val="115000"/>
              </a:lnSpc>
              <a:spcBef>
                <a:spcPts val="1600"/>
              </a:spcBef>
              <a:spcAft>
                <a:spcPts val="0"/>
              </a:spcAft>
              <a:buNone/>
            </a:pPr>
            <a:r>
              <a:rPr lang="ro" sz="1200"/>
              <a:t>Astfel, pot fi </a:t>
            </a:r>
            <a:r>
              <a:rPr b="1" lang="ro" sz="1200" u="sng"/>
              <a:t>statice</a:t>
            </a:r>
            <a:r>
              <a:rPr lang="ro" sz="1200"/>
              <a:t> (unde dimensiunea este predefinită și nu poate fi modificată) sau </a:t>
            </a:r>
            <a:r>
              <a:rPr b="1" lang="ro" sz="1200" u="sng"/>
              <a:t>dinamice</a:t>
            </a:r>
            <a:r>
              <a:rPr lang="ro" sz="1200"/>
              <a:t> (unde dimensiunea poate crește sau scădea pe măsură ce datele sunt adăugate sau eliminate).</a:t>
            </a:r>
            <a:endParaRPr sz="1200"/>
          </a:p>
          <a:p>
            <a:pPr indent="0" lvl="0" marL="0" marR="0" rtl="0" algn="l">
              <a:lnSpc>
                <a:spcPct val="115000"/>
              </a:lnSpc>
              <a:spcBef>
                <a:spcPts val="1600"/>
              </a:spcBef>
              <a:spcAft>
                <a:spcPts val="0"/>
              </a:spcAft>
              <a:buNone/>
            </a:pPr>
            <a:r>
              <a:rPr lang="ro" sz="1200"/>
              <a:t>Clasificarea structurilor de date este importantă pentru alegerea celei mai potrivite pentru o anumită problemă sau aplicație. În funcție de cerințe și operațiile pe care dorim să le efectuăm asupra datelor, putem alege o structură de date optimă care să ofere eficiență și performanță</a:t>
            </a:r>
            <a:endParaRPr sz="1200"/>
          </a:p>
          <a:p>
            <a:pPr indent="0" lvl="0" marL="0" marR="0" rtl="0" algn="l">
              <a:lnSpc>
                <a:spcPct val="115000"/>
              </a:lnSpc>
              <a:spcBef>
                <a:spcPts val="1600"/>
              </a:spcBef>
              <a:spcAft>
                <a:spcPts val="1600"/>
              </a:spcAft>
              <a:buNone/>
            </a:pPr>
            <a:r>
              <a:t/>
            </a:r>
            <a:endParaRPr sz="1000">
              <a:solidFill>
                <a:srgbClr val="374151"/>
              </a:solidFill>
              <a:highlight>
                <a:srgbClr val="F7F7F8"/>
              </a:highlight>
              <a:latin typeface="Roboto"/>
              <a:ea typeface="Roboto"/>
              <a:cs typeface="Roboto"/>
              <a:sym typeface="Roboto"/>
            </a:endParaRPr>
          </a:p>
        </p:txBody>
      </p:sp>
      <p:cxnSp>
        <p:nvCxnSpPr>
          <p:cNvPr id="150" name="Google Shape;150;p32"/>
          <p:cNvCxnSpPr>
            <a:stCxn id="148" idx="2"/>
          </p:cNvCxnSpPr>
          <p:nvPr/>
        </p:nvCxnSpPr>
        <p:spPr>
          <a:xfrm>
            <a:off x="4652200" y="9778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ro"/>
              <a:t>3. Începuturile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