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5"/>
  </p:notesMasterIdLst>
  <p:sldIdLst>
    <p:sldId id="256" r:id="rId2"/>
    <p:sldId id="257" r:id="rId3"/>
    <p:sldId id="258" r:id="rId4"/>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AD4015-8A01-71AB-0244-EB16EB732A1F}" name="Martijn van Gastel" initials="MvG" userId="9da5c86f3683b22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81719"/>
    <a:srgbClr val="C81919"/>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p:cViewPr>
        <p:scale>
          <a:sx n="30" d="100"/>
          <a:sy n="30" d="100"/>
        </p:scale>
        <p:origin x="2880" y="128"/>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8/10/relationships/authors" Target="authors.xml"/><Relationship Id="rId4" Type="http://schemas.openxmlformats.org/officeDocument/2006/relationships/slide" Target="slides/slide3.xml"/><Relationship Id="rId9" Type="http://schemas.openxmlformats.org/officeDocument/2006/relationships/tableStyles" Target="tableStyle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33B6C9DD-2C81-4142-9D42-03ACAFF10BDE}" authorId="{C6AD4015-8A01-71AB-0244-EB16EB732A1F}" created="2022-06-20T08:46:27.190">
    <pc:sldMkLst xmlns:pc="http://schemas.microsoft.com/office/powerpoint/2013/main/command">
      <pc:docMk/>
      <pc:sldMk cId="0" sldId="256"/>
    </pc:sldMkLst>
    <p188:txBody>
      <a:bodyPr/>
      <a:lstStyle/>
      <a:p>
        <a:r>
          <a:rPr lang="en-NL"/>
          <a:t>Histogram of unique conversations is not right when redoing it, because code has not been updated in GitHub</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microsoft.com/office/2018/10/relationships/comments" Target="../comments/modernComment_100_0.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a:extLst>
              <a:ext uri="{FF2B5EF4-FFF2-40B4-BE49-F238E27FC236}">
                <a16:creationId xmlns:a16="http://schemas.microsoft.com/office/drawing/2014/main" id="{F3F3B195-2981-7068-58C8-7BFE300AD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8070" y="8925738"/>
            <a:ext cx="6338091" cy="3379613"/>
          </a:xfrm>
          <a:prstGeom prst="rect">
            <a:avLst/>
          </a:prstGeom>
          <a:noFill/>
          <a:extLst>
            <a:ext uri="{909E8E84-426E-40DD-AFC4-6F175D3DCCD1}">
              <a14:hiddenFill xmlns:a14="http://schemas.microsoft.com/office/drawing/2010/main">
                <a:solidFill>
                  <a:srgbClr val="FFFFFF"/>
                </a:solidFill>
              </a14:hiddenFill>
            </a:ext>
          </a:extLst>
        </p:spPr>
      </p:pic>
      <p:sp>
        <p:nvSpPr>
          <p:cNvPr id="2050" name="Text Box 5"/>
          <p:cNvSpPr txBox="1">
            <a:spLocks noChangeArrowheads="1"/>
          </p:cNvSpPr>
          <p:nvPr/>
        </p:nvSpPr>
        <p:spPr bwMode="auto">
          <a:xfrm>
            <a:off x="1224000" y="4214813"/>
            <a:ext cx="18938799" cy="3119437"/>
          </a:xfrm>
          <a:prstGeom prst="rect">
            <a:avLst/>
          </a:prstGeom>
          <a:noFill/>
          <a:ln w="9525">
            <a:noFill/>
            <a:miter lim="800000"/>
            <a:headEnd/>
            <a:tailEnd/>
          </a:ln>
        </p:spPr>
        <p:txBody>
          <a:bodyPr lIns="0" tIns="0" rIns="0" bIns="0"/>
          <a:lstStyle/>
          <a:p>
            <a:pPr algn="ctr" defTabSz="2949575">
              <a:lnSpc>
                <a:spcPts val="6800"/>
              </a:lnSpc>
            </a:pPr>
            <a:r>
              <a:rPr lang="en-US" sz="6800" b="1" dirty="0">
                <a:solidFill>
                  <a:srgbClr val="FFFFFF"/>
                </a:solidFill>
                <a:latin typeface="Calibri" charset="0"/>
              </a:rPr>
              <a:t>Analysis of KLM’s customer service on Twitter</a:t>
            </a:r>
          </a:p>
          <a:p>
            <a:pPr algn="ctr" defTabSz="2949575">
              <a:lnSpc>
                <a:spcPts val="4000"/>
              </a:lnSpc>
            </a:pPr>
            <a:r>
              <a:rPr lang="en-US" sz="2800" b="1" dirty="0">
                <a:solidFill>
                  <a:srgbClr val="FFFFFF"/>
                </a:solidFill>
                <a:latin typeface="Calibri" charset="0"/>
              </a:rPr>
              <a:t>SENTIMENT ANALYSIS ON TWEETS CONCERNING KLM AND COMPETITIVE AIRLINES</a:t>
            </a:r>
          </a:p>
          <a:p>
            <a:pPr algn="ctr" defTabSz="2949575">
              <a:lnSpc>
                <a:spcPts val="4000"/>
              </a:lnSpc>
            </a:pPr>
            <a:endParaRPr lang="en-US" sz="2800" b="1" dirty="0">
              <a:solidFill>
                <a:srgbClr val="FFFFFF"/>
              </a:solidFill>
              <a:latin typeface="Calibri" charset="0"/>
            </a:endParaRPr>
          </a:p>
          <a:p>
            <a:pPr algn="ctr" defTabSz="2949575">
              <a:lnSpc>
                <a:spcPts val="4000"/>
              </a:lnSpc>
            </a:pPr>
            <a:endParaRPr lang="en-US" sz="2800" b="1" dirty="0">
              <a:solidFill>
                <a:srgbClr val="FFFFFF"/>
              </a:solidFill>
              <a:latin typeface="Calibri" charset="0"/>
            </a:endParaRPr>
          </a:p>
          <a:p>
            <a:pPr algn="ctr" defTabSz="2949575">
              <a:lnSpc>
                <a:spcPts val="4000"/>
              </a:lnSpc>
            </a:pPr>
            <a:r>
              <a:rPr lang="en-US" sz="2800" b="1" dirty="0">
                <a:solidFill>
                  <a:srgbClr val="FFFFFF"/>
                </a:solidFill>
                <a:latin typeface="Calibri" charset="0"/>
              </a:rPr>
              <a:t>Dennis van </a:t>
            </a:r>
            <a:r>
              <a:rPr lang="en-US" sz="2800" b="1" dirty="0" err="1">
                <a:solidFill>
                  <a:srgbClr val="FFFFFF"/>
                </a:solidFill>
                <a:latin typeface="Calibri" charset="0"/>
              </a:rPr>
              <a:t>Gastel</a:t>
            </a:r>
            <a:r>
              <a:rPr lang="en-US" sz="2800" b="1" dirty="0">
                <a:solidFill>
                  <a:srgbClr val="FFFFFF"/>
                </a:solidFill>
                <a:latin typeface="Calibri" charset="0"/>
              </a:rPr>
              <a:t> – 1773909; Dorus Hendriks - 1559524; Jesse Beekman - 1755323; Tudor </a:t>
            </a:r>
            <a:r>
              <a:rPr lang="en-US" sz="2800" b="1" dirty="0" err="1">
                <a:solidFill>
                  <a:srgbClr val="FFFFFF"/>
                </a:solidFill>
                <a:latin typeface="Calibri" charset="0"/>
              </a:rPr>
              <a:t>Balba</a:t>
            </a:r>
            <a:r>
              <a:rPr lang="en-US" sz="2800" b="1" dirty="0">
                <a:solidFill>
                  <a:srgbClr val="FFFFFF"/>
                </a:solidFill>
                <a:latin typeface="Calibri" charset="0"/>
              </a:rPr>
              <a:t> - 1743465; </a:t>
            </a:r>
            <a:r>
              <a:rPr lang="en-US" sz="2800" b="1" dirty="0" err="1">
                <a:solidFill>
                  <a:srgbClr val="FFFFFF"/>
                </a:solidFill>
                <a:latin typeface="Calibri" charset="0"/>
              </a:rPr>
              <a:t>Tijn</a:t>
            </a:r>
            <a:r>
              <a:rPr lang="en-US" sz="2800" b="1" dirty="0">
                <a:solidFill>
                  <a:srgbClr val="FFFFFF"/>
                </a:solidFill>
                <a:latin typeface="Calibri" charset="0"/>
              </a:rPr>
              <a:t> Wolfs - 1773801</a:t>
            </a:r>
          </a:p>
        </p:txBody>
      </p:sp>
      <p:sp>
        <p:nvSpPr>
          <p:cNvPr id="4101" name="Text Box 8"/>
          <p:cNvSpPr txBox="1">
            <a:spLocks noChangeArrowheads="1"/>
          </p:cNvSpPr>
          <p:nvPr/>
        </p:nvSpPr>
        <p:spPr bwMode="auto">
          <a:xfrm>
            <a:off x="9704558" y="5900037"/>
            <a:ext cx="1152128" cy="615950"/>
          </a:xfrm>
          <a:prstGeom prst="rect">
            <a:avLst/>
          </a:prstGeom>
          <a:noFill/>
          <a:ln w="9525">
            <a:noFill/>
            <a:miter lim="800000"/>
            <a:headEnd/>
            <a:tailEnd/>
          </a:ln>
        </p:spPr>
        <p:txBody>
          <a:bodyPr lIns="0" tIns="0" rIns="0" bIns="0"/>
          <a:lstStyle/>
          <a:p>
            <a:pPr defTabSz="2949575">
              <a:defRPr/>
            </a:pPr>
            <a:r>
              <a:rPr lang="en-US" sz="2800" b="1" dirty="0">
                <a:solidFill>
                  <a:schemeClr val="tx2"/>
                </a:solidFill>
                <a:latin typeface="Calibri" charset="0"/>
              </a:rPr>
              <a:t>JBG030</a:t>
            </a:r>
          </a:p>
        </p:txBody>
      </p:sp>
      <p:sp>
        <p:nvSpPr>
          <p:cNvPr id="4102" name="Text Box 9"/>
          <p:cNvSpPr txBox="1">
            <a:spLocks noChangeArrowheads="1"/>
          </p:cNvSpPr>
          <p:nvPr/>
        </p:nvSpPr>
        <p:spPr bwMode="auto">
          <a:xfrm>
            <a:off x="684288" y="8270354"/>
            <a:ext cx="8488362" cy="6591716"/>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INTRODUCTION</a:t>
            </a:r>
          </a:p>
          <a:p>
            <a:pPr defTabSz="2949575">
              <a:lnSpc>
                <a:spcPts val="3200"/>
              </a:lnSpc>
              <a:defRPr/>
            </a:pPr>
            <a:r>
              <a:rPr lang="en-US" sz="2400" dirty="0">
                <a:solidFill>
                  <a:srgbClr val="000000"/>
                </a:solidFill>
                <a:latin typeface="Calibri" charset="0"/>
              </a:rPr>
              <a:t>Twitter is becoming a bigger social media platform every year and with that companies interact more and more with their customers via this platform. Customer services that used to occur mainly via email or otherwise now largely occur on Twitter. This is also the case for KLM. KLM wants to know how well they are doing on Twitter compared to their competitors and find out if it’s worth it to maintain an active social media presence to improve customer satisfaction.</a:t>
            </a:r>
          </a:p>
          <a:p>
            <a:pPr defTabSz="2949575">
              <a:lnSpc>
                <a:spcPts val="3200"/>
              </a:lnSpc>
              <a:defRPr/>
            </a:pPr>
            <a:endParaRPr lang="en-US" sz="2400" dirty="0">
              <a:solidFill>
                <a:srgbClr val="000000"/>
              </a:solidFill>
              <a:latin typeface="Calibri" charset="0"/>
            </a:endParaRPr>
          </a:p>
          <a:p>
            <a:pPr defTabSz="2949575">
              <a:lnSpc>
                <a:spcPts val="3200"/>
              </a:lnSpc>
              <a:defRPr/>
            </a:pPr>
            <a:r>
              <a:rPr lang="en-US" sz="2400" dirty="0">
                <a:solidFill>
                  <a:srgbClr val="000000"/>
                </a:solidFill>
                <a:latin typeface="Calibri" charset="0"/>
              </a:rPr>
              <a:t>6 million tweets from May 22</a:t>
            </a:r>
            <a:r>
              <a:rPr lang="en-US" sz="2400" baseline="30000" dirty="0">
                <a:solidFill>
                  <a:srgbClr val="000000"/>
                </a:solidFill>
                <a:latin typeface="Calibri" charset="0"/>
              </a:rPr>
              <a:t>nd</a:t>
            </a:r>
            <a:r>
              <a:rPr lang="en-US" sz="2400" dirty="0">
                <a:solidFill>
                  <a:srgbClr val="000000"/>
                </a:solidFill>
                <a:latin typeface="Calibri" charset="0"/>
              </a:rPr>
              <a:t>, 2019, to March 30</a:t>
            </a:r>
            <a:r>
              <a:rPr lang="en-US" sz="2400" baseline="30000" dirty="0">
                <a:solidFill>
                  <a:srgbClr val="000000"/>
                </a:solidFill>
                <a:latin typeface="Calibri" charset="0"/>
              </a:rPr>
              <a:t>th</a:t>
            </a:r>
            <a:r>
              <a:rPr lang="en-US" sz="2400" dirty="0">
                <a:solidFill>
                  <a:srgbClr val="000000"/>
                </a:solidFill>
                <a:latin typeface="Calibri" charset="0"/>
              </a:rPr>
              <a:t>, 2020, were stored in an SQL database, splitting the data into 3 tables: tweets, users and places. This reduces the required storage space from 35 to 3.5 Gigabytes. From this data, the sentiment of relevant interactions will be analyzed to give our recommendations to KLM about their Twitter services.</a:t>
            </a:r>
          </a:p>
        </p:txBody>
      </p:sp>
      <p:sp>
        <p:nvSpPr>
          <p:cNvPr id="6" name="Text Box 9">
            <a:extLst>
              <a:ext uri="{FF2B5EF4-FFF2-40B4-BE49-F238E27FC236}">
                <a16:creationId xmlns:a16="http://schemas.microsoft.com/office/drawing/2014/main" id="{6506E8FA-7306-5361-8F8A-3DCE9CC48791}"/>
              </a:ext>
            </a:extLst>
          </p:cNvPr>
          <p:cNvSpPr txBox="1">
            <a:spLocks noChangeArrowheads="1"/>
          </p:cNvSpPr>
          <p:nvPr/>
        </p:nvSpPr>
        <p:spPr bwMode="auto">
          <a:xfrm>
            <a:off x="682162" y="15198166"/>
            <a:ext cx="8488362" cy="9721080"/>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CONVERSATIONS</a:t>
            </a:r>
          </a:p>
          <a:p>
            <a:pPr defTabSz="2949575">
              <a:lnSpc>
                <a:spcPts val="2400"/>
              </a:lnSpc>
              <a:defRPr/>
            </a:pPr>
            <a:endParaRPr lang="en-US" sz="1800" dirty="0">
              <a:solidFill>
                <a:srgbClr val="000000"/>
              </a:solidFill>
              <a:latin typeface="Calibri" charset="0"/>
            </a:endParaRPr>
          </a:p>
        </p:txBody>
      </p:sp>
      <p:sp>
        <p:nvSpPr>
          <p:cNvPr id="7" name="Text Box 9">
            <a:extLst>
              <a:ext uri="{FF2B5EF4-FFF2-40B4-BE49-F238E27FC236}">
                <a16:creationId xmlns:a16="http://schemas.microsoft.com/office/drawing/2014/main" id="{30499C9C-E74F-7854-87DE-67CA89CB6076}"/>
              </a:ext>
            </a:extLst>
          </p:cNvPr>
          <p:cNvSpPr txBox="1">
            <a:spLocks noChangeArrowheads="1"/>
          </p:cNvSpPr>
          <p:nvPr/>
        </p:nvSpPr>
        <p:spPr bwMode="auto">
          <a:xfrm>
            <a:off x="10674445" y="25178742"/>
            <a:ext cx="10009112" cy="4512559"/>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CONCLUSION</a:t>
            </a:r>
          </a:p>
          <a:p>
            <a:pPr defTabSz="2949575">
              <a:lnSpc>
                <a:spcPts val="3200"/>
              </a:lnSpc>
              <a:defRPr/>
            </a:pPr>
            <a:r>
              <a:rPr lang="en-US" sz="2400" dirty="0">
                <a:solidFill>
                  <a:srgbClr val="000000"/>
                </a:solidFill>
                <a:latin typeface="Calibri" charset="0"/>
              </a:rPr>
              <a:t>KLM is performing similarly to their competitors on Twitter. Sentiments are very neutral on average and improve very little after KLM’s customer service. However, it would be best to keep the Twitter account active, since the other airlines are doing the same. One piece of advice to KLM would be to avoid redirecting to the regular customer service and try to solve a customer’s problem then and there. A lot of the time customers only turn to the Twitter services after the internal customer services have been unhelpful. To really give any concrete advice to KLM however, we would need data from the internal customer services as well. Only then can we form a definitive opinion on whether the Twitter customer service is effective and if it’s worth maintaining.</a:t>
            </a:r>
            <a:endParaRPr lang="en-US" sz="1800" dirty="0">
              <a:solidFill>
                <a:srgbClr val="000000"/>
              </a:solidFill>
              <a:latin typeface="Calibri" charset="0"/>
            </a:endParaRPr>
          </a:p>
        </p:txBody>
      </p:sp>
      <p:pic>
        <p:nvPicPr>
          <p:cNvPr id="9" name="Picture 8" descr="Diagram&#10;&#10;Description automatically generated">
            <a:extLst>
              <a:ext uri="{FF2B5EF4-FFF2-40B4-BE49-F238E27FC236}">
                <a16:creationId xmlns:a16="http://schemas.microsoft.com/office/drawing/2014/main" id="{6883A61D-EBBC-19FB-C120-F66CADDCE8D0}"/>
              </a:ext>
            </a:extLst>
          </p:cNvPr>
          <p:cNvPicPr>
            <a:picLocks noChangeAspect="1"/>
          </p:cNvPicPr>
          <p:nvPr/>
        </p:nvPicPr>
        <p:blipFill rotWithShape="1">
          <a:blip r:embed="rId4">
            <a:extLst>
              <a:ext uri="{28A0092B-C50C-407E-A947-70E740481C1C}">
                <a14:useLocalDpi xmlns:a14="http://schemas.microsoft.com/office/drawing/2010/main" val="0"/>
              </a:ext>
            </a:extLst>
          </a:blip>
          <a:srcRect l="10190" r="10058"/>
          <a:stretch/>
        </p:blipFill>
        <p:spPr>
          <a:xfrm>
            <a:off x="682161" y="16344126"/>
            <a:ext cx="5244564" cy="3240360"/>
          </a:xfrm>
          <a:prstGeom prst="rect">
            <a:avLst/>
          </a:prstGeom>
        </p:spPr>
      </p:pic>
      <p:pic>
        <p:nvPicPr>
          <p:cNvPr id="19" name="Picture 10">
            <a:extLst>
              <a:ext uri="{FF2B5EF4-FFF2-40B4-BE49-F238E27FC236}">
                <a16:creationId xmlns:a16="http://schemas.microsoft.com/office/drawing/2014/main" id="{85706A8B-4A09-4E13-8F31-EF05E2E204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773" y="16344126"/>
            <a:ext cx="3245752" cy="32403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0A72CE9-26B1-1F1B-0542-41D20D3D67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840" y="25869670"/>
            <a:ext cx="7167239" cy="38217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04CEE5-F817-7CAA-A6CE-955CC931E9A2}"/>
              </a:ext>
            </a:extLst>
          </p:cNvPr>
          <p:cNvSpPr txBox="1"/>
          <p:nvPr/>
        </p:nvSpPr>
        <p:spPr>
          <a:xfrm>
            <a:off x="677911" y="15697795"/>
            <a:ext cx="5244564" cy="646331"/>
          </a:xfrm>
          <a:prstGeom prst="rect">
            <a:avLst/>
          </a:prstGeom>
          <a:noFill/>
        </p:spPr>
        <p:txBody>
          <a:bodyPr wrap="square" rtlCol="0">
            <a:spAutoFit/>
          </a:bodyPr>
          <a:lstStyle/>
          <a:p>
            <a:r>
              <a:rPr lang="en-GB" sz="1800" dirty="0">
                <a:solidFill>
                  <a:srgbClr val="000000"/>
                </a:solidFill>
                <a:latin typeface="Calibri" panose="020F0502020204030204" pitchFamily="34" charset="0"/>
                <a:cs typeface="Calibri" panose="020F0502020204030204" pitchFamily="34" charset="0"/>
              </a:rPr>
              <a:t>D</a:t>
            </a:r>
            <a:r>
              <a:rPr lang="en-NL" sz="1800" dirty="0">
                <a:solidFill>
                  <a:srgbClr val="000000"/>
                </a:solidFill>
                <a:latin typeface="Calibri" panose="020F0502020204030204" pitchFamily="34" charset="0"/>
                <a:cs typeface="Calibri" panose="020F0502020204030204" pitchFamily="34" charset="0"/>
              </a:rPr>
              <a:t>irect interactions have same user, indirect have different users</a:t>
            </a:r>
          </a:p>
        </p:txBody>
      </p:sp>
      <p:sp>
        <p:nvSpPr>
          <p:cNvPr id="23" name="TextBox 22">
            <a:extLst>
              <a:ext uri="{FF2B5EF4-FFF2-40B4-BE49-F238E27FC236}">
                <a16:creationId xmlns:a16="http://schemas.microsoft.com/office/drawing/2014/main" id="{22F56C1F-9524-78B2-3B77-8706E461BCE4}"/>
              </a:ext>
            </a:extLst>
          </p:cNvPr>
          <p:cNvSpPr txBox="1"/>
          <p:nvPr/>
        </p:nvSpPr>
        <p:spPr>
          <a:xfrm>
            <a:off x="5922475" y="15697795"/>
            <a:ext cx="3250175" cy="646331"/>
          </a:xfrm>
          <a:prstGeom prst="rect">
            <a:avLst/>
          </a:prstGeom>
          <a:noFill/>
        </p:spPr>
        <p:txBody>
          <a:bodyPr wrap="square" rtlCol="0">
            <a:spAutoFit/>
          </a:bodyPr>
          <a:lstStyle/>
          <a:p>
            <a:r>
              <a:rPr lang="en-NL" sz="1800" dirty="0">
                <a:solidFill>
                  <a:srgbClr val="000000"/>
                </a:solidFill>
                <a:latin typeface="Calibri" panose="020F0502020204030204" pitchFamily="34" charset="0"/>
                <a:cs typeface="Calibri" panose="020F0502020204030204" pitchFamily="34" charset="0"/>
              </a:rPr>
              <a:t>English and Dutch are most relevant for KLM</a:t>
            </a:r>
          </a:p>
        </p:txBody>
      </p:sp>
      <p:sp>
        <p:nvSpPr>
          <p:cNvPr id="24" name="TextBox 23">
            <a:extLst>
              <a:ext uri="{FF2B5EF4-FFF2-40B4-BE49-F238E27FC236}">
                <a16:creationId xmlns:a16="http://schemas.microsoft.com/office/drawing/2014/main" id="{D238F785-B95A-9A18-C802-7A8DAACE411E}"/>
              </a:ext>
            </a:extLst>
          </p:cNvPr>
          <p:cNvSpPr txBox="1"/>
          <p:nvPr/>
        </p:nvSpPr>
        <p:spPr>
          <a:xfrm>
            <a:off x="677910" y="19838254"/>
            <a:ext cx="8488361" cy="646331"/>
          </a:xfrm>
          <a:prstGeom prst="rect">
            <a:avLst/>
          </a:prstGeom>
          <a:noFill/>
        </p:spPr>
        <p:txBody>
          <a:bodyPr wrap="square" rtlCol="0">
            <a:spAutoFit/>
          </a:bodyPr>
          <a:lstStyle/>
          <a:p>
            <a:r>
              <a:rPr lang="en-NL" sz="1800" dirty="0">
                <a:solidFill>
                  <a:srgbClr val="000000"/>
                </a:solidFill>
                <a:latin typeface="Calibri" panose="020F0502020204030204" pitchFamily="34" charset="0"/>
                <a:cs typeface="Calibri" panose="020F0502020204030204" pitchFamily="34" charset="0"/>
              </a:rPr>
              <a:t>KLM has most conversations; most are 3 tweets long; other airlines have more longer conversations</a:t>
            </a:r>
          </a:p>
        </p:txBody>
      </p:sp>
      <p:sp>
        <p:nvSpPr>
          <p:cNvPr id="5" name="TextBox 4">
            <a:extLst>
              <a:ext uri="{FF2B5EF4-FFF2-40B4-BE49-F238E27FC236}">
                <a16:creationId xmlns:a16="http://schemas.microsoft.com/office/drawing/2014/main" id="{C19FC5F3-80CA-1AD4-95B2-1356D6460636}"/>
              </a:ext>
            </a:extLst>
          </p:cNvPr>
          <p:cNvSpPr txBox="1"/>
          <p:nvPr/>
        </p:nvSpPr>
        <p:spPr>
          <a:xfrm>
            <a:off x="677910" y="25346867"/>
            <a:ext cx="8488361" cy="1045607"/>
          </a:xfrm>
          <a:prstGeom prst="rect">
            <a:avLst/>
          </a:prstGeom>
          <a:noFill/>
        </p:spPr>
        <p:txBody>
          <a:bodyPr wrap="square" rtlCol="0">
            <a:spAutoFit/>
          </a:bodyPr>
          <a:lstStyle/>
          <a:p>
            <a:pPr defTabSz="2949575">
              <a:lnSpc>
                <a:spcPts val="4400"/>
              </a:lnSpc>
              <a:defRPr/>
            </a:pPr>
            <a:r>
              <a:rPr lang="en-US" sz="4400" b="1" dirty="0">
                <a:solidFill>
                  <a:srgbClr val="0066CC"/>
                </a:solidFill>
                <a:latin typeface="Calibri" charset="0"/>
              </a:rPr>
              <a:t>ANALYSIS RESULTS</a:t>
            </a:r>
          </a:p>
          <a:p>
            <a:pPr defTabSz="2949575">
              <a:lnSpc>
                <a:spcPts val="3200"/>
              </a:lnSpc>
              <a:defRPr/>
            </a:pPr>
            <a:endParaRPr lang="en-US" sz="2400" dirty="0">
              <a:solidFill>
                <a:srgbClr val="000000"/>
              </a:solidFill>
              <a:latin typeface="Calibri" charset="0"/>
            </a:endParaRPr>
          </a:p>
        </p:txBody>
      </p:sp>
      <p:sp>
        <p:nvSpPr>
          <p:cNvPr id="8" name="TextBox 7">
            <a:extLst>
              <a:ext uri="{FF2B5EF4-FFF2-40B4-BE49-F238E27FC236}">
                <a16:creationId xmlns:a16="http://schemas.microsoft.com/office/drawing/2014/main" id="{0505E38A-8EE6-F066-90D1-23B2365CF45A}"/>
              </a:ext>
            </a:extLst>
          </p:cNvPr>
          <p:cNvSpPr txBox="1"/>
          <p:nvPr/>
        </p:nvSpPr>
        <p:spPr>
          <a:xfrm>
            <a:off x="7876992" y="26626375"/>
            <a:ext cx="1813872" cy="2308324"/>
          </a:xfrm>
          <a:prstGeom prst="rect">
            <a:avLst/>
          </a:prstGeom>
          <a:noFill/>
        </p:spPr>
        <p:txBody>
          <a:bodyPr wrap="square" rtlCol="0">
            <a:spAutoFit/>
          </a:bodyPr>
          <a:lstStyle/>
          <a:p>
            <a:r>
              <a:rPr lang="en-GB" sz="1800" dirty="0">
                <a:solidFill>
                  <a:srgbClr val="000000"/>
                </a:solidFill>
              </a:rPr>
              <a:t>T</a:t>
            </a:r>
            <a:r>
              <a:rPr lang="en-NL" sz="1800" dirty="0">
                <a:solidFill>
                  <a:srgbClr val="000000"/>
                </a:solidFill>
              </a:rPr>
              <a:t>imeline with relevant events for KLM that influenced sentiment; March 2020 is start of first lockdown</a:t>
            </a:r>
          </a:p>
        </p:txBody>
      </p:sp>
      <p:sp>
        <p:nvSpPr>
          <p:cNvPr id="10" name="TextBox 9">
            <a:extLst>
              <a:ext uri="{FF2B5EF4-FFF2-40B4-BE49-F238E27FC236}">
                <a16:creationId xmlns:a16="http://schemas.microsoft.com/office/drawing/2014/main" id="{06C9CF61-E448-C357-8216-2B78BFB7D022}"/>
              </a:ext>
            </a:extLst>
          </p:cNvPr>
          <p:cNvSpPr txBox="1"/>
          <p:nvPr/>
        </p:nvSpPr>
        <p:spPr>
          <a:xfrm>
            <a:off x="10280622" y="7727736"/>
            <a:ext cx="7018937" cy="923330"/>
          </a:xfrm>
          <a:prstGeom prst="rect">
            <a:avLst/>
          </a:prstGeom>
          <a:noFill/>
        </p:spPr>
        <p:txBody>
          <a:bodyPr wrap="square" rtlCol="0">
            <a:spAutoFit/>
          </a:bodyPr>
          <a:lstStyle/>
          <a:p>
            <a:r>
              <a:rPr lang="en-NL" sz="1800" dirty="0">
                <a:solidFill>
                  <a:srgbClr val="000000"/>
                </a:solidFill>
                <a:latin typeface="Calibri" panose="020F0502020204030204" pitchFamily="34" charset="0"/>
                <a:cs typeface="Calibri" panose="020F0502020204030204" pitchFamily="34" charset="0"/>
              </a:rPr>
              <a:t>TextBlob rates the sentiment between -1 and 1, with -1 being the most negative and 1 the most positive. Reaction tweets are more positive across the board; initial tweets for KLM are among the least positive</a:t>
            </a:r>
          </a:p>
        </p:txBody>
      </p:sp>
      <p:pic>
        <p:nvPicPr>
          <p:cNvPr id="1028" name="Picture 4">
            <a:extLst>
              <a:ext uri="{FF2B5EF4-FFF2-40B4-BE49-F238E27FC236}">
                <a16:creationId xmlns:a16="http://schemas.microsoft.com/office/drawing/2014/main" id="{B9D2AC78-89F2-3985-A8FD-8E5BFB15E2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8071" y="19385328"/>
            <a:ext cx="5975425" cy="39803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BC73BE7-1A31-3B05-B1AA-265EAD4C43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78546" y="10353576"/>
            <a:ext cx="4605011" cy="30017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F3F2FD8-53FD-695D-FA6D-EC7F9CE36C44}"/>
              </a:ext>
            </a:extLst>
          </p:cNvPr>
          <p:cNvSpPr txBox="1"/>
          <p:nvPr/>
        </p:nvSpPr>
        <p:spPr>
          <a:xfrm>
            <a:off x="17318136" y="8928026"/>
            <a:ext cx="3168352" cy="1200329"/>
          </a:xfrm>
          <a:prstGeom prst="rect">
            <a:avLst/>
          </a:prstGeom>
          <a:noFill/>
        </p:spPr>
        <p:txBody>
          <a:bodyPr wrap="square" rtlCol="0">
            <a:spAutoFit/>
          </a:bodyPr>
          <a:lstStyle/>
          <a:p>
            <a:pPr algn="r"/>
            <a:r>
              <a:rPr lang="en-NL" sz="1800" dirty="0">
                <a:solidFill>
                  <a:srgbClr val="000000"/>
                </a:solidFill>
                <a:latin typeface="Calibri" panose="020F0502020204030204" pitchFamily="34" charset="0"/>
                <a:cs typeface="Calibri" panose="020F0502020204030204" pitchFamily="34" charset="0"/>
              </a:rPr>
              <a:t>English and Dutch textblob yield similar results; English TextBlob accuracy: 66.8%; Dutch TextBlob accuracy: 62.8%</a:t>
            </a:r>
          </a:p>
        </p:txBody>
      </p:sp>
      <p:pic>
        <p:nvPicPr>
          <p:cNvPr id="33" name="Picture 6">
            <a:extLst>
              <a:ext uri="{FF2B5EF4-FFF2-40B4-BE49-F238E27FC236}">
                <a16:creationId xmlns:a16="http://schemas.microsoft.com/office/drawing/2014/main" id="{B2F910C6-528D-5E28-E95C-F205C5B6B0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8071" y="13508810"/>
            <a:ext cx="6535974" cy="3485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BEC2C8D5-3562-C1C2-07B9-0CBCBD85AA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27087" y="16755036"/>
            <a:ext cx="5975425" cy="3186232"/>
          </a:xfrm>
          <a:prstGeom prst="rect">
            <a:avLst/>
          </a:prstGeom>
          <a:noFill/>
          <a:extLst>
            <a:ext uri="{909E8E84-426E-40DD-AFC4-6F175D3DCCD1}">
              <a14:hiddenFill xmlns:a14="http://schemas.microsoft.com/office/drawing/2010/main">
                <a:solidFill>
                  <a:srgbClr val="FFFFFF"/>
                </a:solidFill>
              </a14:hiddenFill>
            </a:ext>
          </a:extLst>
        </p:spPr>
      </p:pic>
      <p:sp>
        <p:nvSpPr>
          <p:cNvPr id="32" name="Chevron 31">
            <a:extLst>
              <a:ext uri="{FF2B5EF4-FFF2-40B4-BE49-F238E27FC236}">
                <a16:creationId xmlns:a16="http://schemas.microsoft.com/office/drawing/2014/main" id="{DEF8FEA6-579C-DD91-12AC-5EEDCC4DD81C}"/>
              </a:ext>
            </a:extLst>
          </p:cNvPr>
          <p:cNvSpPr/>
          <p:nvPr/>
        </p:nvSpPr>
        <p:spPr bwMode="auto">
          <a:xfrm rot="10800000">
            <a:off x="7741072" y="27791606"/>
            <a:ext cx="118007"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sp>
        <p:nvSpPr>
          <p:cNvPr id="44" name="Chevron 43">
            <a:extLst>
              <a:ext uri="{FF2B5EF4-FFF2-40B4-BE49-F238E27FC236}">
                <a16:creationId xmlns:a16="http://schemas.microsoft.com/office/drawing/2014/main" id="{3350103E-46E7-6535-905F-86083214B433}"/>
              </a:ext>
            </a:extLst>
          </p:cNvPr>
          <p:cNvSpPr/>
          <p:nvPr/>
        </p:nvSpPr>
        <p:spPr bwMode="auto">
          <a:xfrm rot="5400000">
            <a:off x="4572720" y="20214164"/>
            <a:ext cx="107279"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sp>
        <p:nvSpPr>
          <p:cNvPr id="45" name="Chevron 44">
            <a:extLst>
              <a:ext uri="{FF2B5EF4-FFF2-40B4-BE49-F238E27FC236}">
                <a16:creationId xmlns:a16="http://schemas.microsoft.com/office/drawing/2014/main" id="{B08162B0-00DA-F591-A460-1FC11AF49686}"/>
              </a:ext>
            </a:extLst>
          </p:cNvPr>
          <p:cNvSpPr/>
          <p:nvPr/>
        </p:nvSpPr>
        <p:spPr bwMode="auto">
          <a:xfrm rot="5400000">
            <a:off x="3440727" y="16074437"/>
            <a:ext cx="107279"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sp>
        <p:nvSpPr>
          <p:cNvPr id="46" name="Chevron 45">
            <a:extLst>
              <a:ext uri="{FF2B5EF4-FFF2-40B4-BE49-F238E27FC236}">
                <a16:creationId xmlns:a16="http://schemas.microsoft.com/office/drawing/2014/main" id="{C417800D-0BB5-B14A-CD00-6EE159E5E492}"/>
              </a:ext>
            </a:extLst>
          </p:cNvPr>
          <p:cNvSpPr/>
          <p:nvPr/>
        </p:nvSpPr>
        <p:spPr bwMode="auto">
          <a:xfrm rot="5400000">
            <a:off x="7977231" y="16074437"/>
            <a:ext cx="107279"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sp>
        <p:nvSpPr>
          <p:cNvPr id="47" name="Chevron 46">
            <a:extLst>
              <a:ext uri="{FF2B5EF4-FFF2-40B4-BE49-F238E27FC236}">
                <a16:creationId xmlns:a16="http://schemas.microsoft.com/office/drawing/2014/main" id="{C182D32A-1552-89B8-63FF-F491BFA47119}"/>
              </a:ext>
            </a:extLst>
          </p:cNvPr>
          <p:cNvSpPr/>
          <p:nvPr/>
        </p:nvSpPr>
        <p:spPr bwMode="auto">
          <a:xfrm rot="5400000">
            <a:off x="13374298" y="8657613"/>
            <a:ext cx="107279"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sp>
        <p:nvSpPr>
          <p:cNvPr id="48" name="Chevron 47">
            <a:extLst>
              <a:ext uri="{FF2B5EF4-FFF2-40B4-BE49-F238E27FC236}">
                <a16:creationId xmlns:a16="http://schemas.microsoft.com/office/drawing/2014/main" id="{EFF3AB16-BEB9-657F-864A-C2C02D797052}"/>
              </a:ext>
            </a:extLst>
          </p:cNvPr>
          <p:cNvSpPr/>
          <p:nvPr/>
        </p:nvSpPr>
        <p:spPr bwMode="auto">
          <a:xfrm rot="5400000">
            <a:off x="18922447" y="10097773"/>
            <a:ext cx="107279"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sp>
        <p:nvSpPr>
          <p:cNvPr id="49" name="Chevron 48">
            <a:extLst>
              <a:ext uri="{FF2B5EF4-FFF2-40B4-BE49-F238E27FC236}">
                <a16:creationId xmlns:a16="http://schemas.microsoft.com/office/drawing/2014/main" id="{01A8629E-4710-D984-EFE7-722DD4A867B6}"/>
              </a:ext>
            </a:extLst>
          </p:cNvPr>
          <p:cNvSpPr/>
          <p:nvPr/>
        </p:nvSpPr>
        <p:spPr bwMode="auto">
          <a:xfrm rot="10800000">
            <a:off x="17056113" y="15190205"/>
            <a:ext cx="118007"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sp>
        <p:nvSpPr>
          <p:cNvPr id="50" name="Chevron 49">
            <a:extLst>
              <a:ext uri="{FF2B5EF4-FFF2-40B4-BE49-F238E27FC236}">
                <a16:creationId xmlns:a16="http://schemas.microsoft.com/office/drawing/2014/main" id="{1F035A95-AFE1-6234-05AF-3ABC5AE1785B}"/>
              </a:ext>
            </a:extLst>
          </p:cNvPr>
          <p:cNvSpPr/>
          <p:nvPr/>
        </p:nvSpPr>
        <p:spPr bwMode="auto">
          <a:xfrm>
            <a:off x="14293801" y="18290083"/>
            <a:ext cx="118007"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sp>
        <p:nvSpPr>
          <p:cNvPr id="51" name="Chevron 50">
            <a:extLst>
              <a:ext uri="{FF2B5EF4-FFF2-40B4-BE49-F238E27FC236}">
                <a16:creationId xmlns:a16="http://schemas.microsoft.com/office/drawing/2014/main" id="{8761BA2F-1A8D-6F01-AA24-272370E4EA3D}"/>
              </a:ext>
            </a:extLst>
          </p:cNvPr>
          <p:cNvSpPr/>
          <p:nvPr/>
        </p:nvSpPr>
        <p:spPr bwMode="auto">
          <a:xfrm rot="10800000">
            <a:off x="16742073" y="21242411"/>
            <a:ext cx="118007"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B54924C9-F0AD-FA61-E30E-4AB3B607B3EA}"/>
              </a:ext>
            </a:extLst>
          </p:cNvPr>
          <p:cNvSpPr txBox="1"/>
          <p:nvPr/>
        </p:nvSpPr>
        <p:spPr>
          <a:xfrm>
            <a:off x="17216187" y="14248317"/>
            <a:ext cx="3168352" cy="2031325"/>
          </a:xfrm>
          <a:prstGeom prst="rect">
            <a:avLst/>
          </a:prstGeom>
          <a:noFill/>
        </p:spPr>
        <p:txBody>
          <a:bodyPr wrap="square" rtlCol="0">
            <a:spAutoFit/>
          </a:bodyPr>
          <a:lstStyle/>
          <a:p>
            <a:r>
              <a:rPr lang="en-NL" sz="1800" dirty="0">
                <a:solidFill>
                  <a:srgbClr val="000000"/>
                </a:solidFill>
                <a:latin typeface="Calibri" panose="020F0502020204030204" pitchFamily="34" charset="0"/>
                <a:cs typeface="Calibri" panose="020F0502020204030204" pitchFamily="34" charset="0"/>
              </a:rPr>
              <a:t>KLM seems to get better results with sentiment improvement when conversations are longer. However, there aren’t a lot of very long conversations, so this plot could be slightly misleading.</a:t>
            </a:r>
          </a:p>
        </p:txBody>
      </p:sp>
      <p:sp>
        <p:nvSpPr>
          <p:cNvPr id="36" name="TextBox 35">
            <a:extLst>
              <a:ext uri="{FF2B5EF4-FFF2-40B4-BE49-F238E27FC236}">
                <a16:creationId xmlns:a16="http://schemas.microsoft.com/office/drawing/2014/main" id="{0C75742C-5793-B3BE-B303-AEAD54342765}"/>
              </a:ext>
            </a:extLst>
          </p:cNvPr>
          <p:cNvSpPr txBox="1"/>
          <p:nvPr/>
        </p:nvSpPr>
        <p:spPr>
          <a:xfrm>
            <a:off x="10619962" y="17902192"/>
            <a:ext cx="3671713" cy="923330"/>
          </a:xfrm>
          <a:prstGeom prst="rect">
            <a:avLst/>
          </a:prstGeom>
          <a:noFill/>
        </p:spPr>
        <p:txBody>
          <a:bodyPr wrap="square" rtlCol="0">
            <a:spAutoFit/>
          </a:bodyPr>
          <a:lstStyle/>
          <a:p>
            <a:r>
              <a:rPr lang="en-NL" sz="1800" dirty="0">
                <a:solidFill>
                  <a:srgbClr val="000000"/>
                </a:solidFill>
                <a:latin typeface="Calibri" panose="020F0502020204030204" pitchFamily="34" charset="0"/>
                <a:cs typeface="Calibri" panose="020F0502020204030204" pitchFamily="34" charset="0"/>
              </a:rPr>
              <a:t>This plot normalises the length of the conversation to avoid misleading results due to lack of data.</a:t>
            </a:r>
          </a:p>
        </p:txBody>
      </p:sp>
      <p:sp>
        <p:nvSpPr>
          <p:cNvPr id="38" name="TextBox 37">
            <a:extLst>
              <a:ext uri="{FF2B5EF4-FFF2-40B4-BE49-F238E27FC236}">
                <a16:creationId xmlns:a16="http://schemas.microsoft.com/office/drawing/2014/main" id="{AB80317A-E5DC-8217-AD34-E3CF4B1EB5B9}"/>
              </a:ext>
            </a:extLst>
          </p:cNvPr>
          <p:cNvSpPr txBox="1"/>
          <p:nvPr/>
        </p:nvSpPr>
        <p:spPr>
          <a:xfrm>
            <a:off x="16873084" y="19974682"/>
            <a:ext cx="3452452" cy="2585323"/>
          </a:xfrm>
          <a:prstGeom prst="rect">
            <a:avLst/>
          </a:prstGeom>
          <a:noFill/>
        </p:spPr>
        <p:txBody>
          <a:bodyPr wrap="square" rtlCol="0">
            <a:spAutoFit/>
          </a:bodyPr>
          <a:lstStyle/>
          <a:p>
            <a:r>
              <a:rPr lang="en-NL" sz="1800" i="1" dirty="0">
                <a:solidFill>
                  <a:srgbClr val="000000"/>
                </a:solidFill>
                <a:latin typeface="Calibri" panose="020F0502020204030204" pitchFamily="34" charset="0"/>
                <a:cs typeface="Calibri" panose="020F0502020204030204" pitchFamily="34" charset="0"/>
              </a:rPr>
              <a:t>(legend shows most positive and negative places - in that order - for each airline)</a:t>
            </a:r>
          </a:p>
          <a:p>
            <a:endParaRPr lang="en-NL" sz="1800" dirty="0">
              <a:solidFill>
                <a:srgbClr val="000000"/>
              </a:solidFill>
              <a:latin typeface="Calibri" panose="020F0502020204030204" pitchFamily="34" charset="0"/>
              <a:cs typeface="Calibri" panose="020F0502020204030204" pitchFamily="34" charset="0"/>
            </a:endParaRPr>
          </a:p>
          <a:p>
            <a:r>
              <a:rPr lang="en-NL" sz="1800" dirty="0">
                <a:solidFill>
                  <a:srgbClr val="000000"/>
                </a:solidFill>
                <a:latin typeface="Calibri" panose="020F0502020204030204" pitchFamily="34" charset="0"/>
                <a:cs typeface="Calibri" panose="020F0502020204030204" pitchFamily="34" charset="0"/>
              </a:rPr>
              <a:t>The KLM crown lounge is the place for KLM with the most positive sentiment, while Geneva is the place with the most negative sentiment.</a:t>
            </a:r>
          </a:p>
        </p:txBody>
      </p:sp>
      <p:pic>
        <p:nvPicPr>
          <p:cNvPr id="1032" name="Picture 8">
            <a:extLst>
              <a:ext uri="{FF2B5EF4-FFF2-40B4-BE49-F238E27FC236}">
                <a16:creationId xmlns:a16="http://schemas.microsoft.com/office/drawing/2014/main" id="{5BF55472-F1B3-DC7D-9DF9-4A6856815B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59288" y="22593419"/>
            <a:ext cx="5119772" cy="25854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71B4E1C1-2BA2-4E54-A53D-E8EBA94EC086}"/>
              </a:ext>
            </a:extLst>
          </p:cNvPr>
          <p:cNvSpPr txBox="1"/>
          <p:nvPr/>
        </p:nvSpPr>
        <p:spPr>
          <a:xfrm>
            <a:off x="10674445" y="22870457"/>
            <a:ext cx="4392488" cy="2031325"/>
          </a:xfrm>
          <a:prstGeom prst="rect">
            <a:avLst/>
          </a:prstGeom>
          <a:noFill/>
        </p:spPr>
        <p:txBody>
          <a:bodyPr wrap="square" rtlCol="0">
            <a:spAutoFit/>
          </a:bodyPr>
          <a:lstStyle/>
          <a:p>
            <a:r>
              <a:rPr lang="en-NL" sz="1800" dirty="0">
                <a:solidFill>
                  <a:srgbClr val="000000"/>
                </a:solidFill>
                <a:latin typeface="Calibri" panose="020F0502020204030204" pitchFamily="34" charset="0"/>
                <a:cs typeface="Calibri" panose="020F0502020204030204" pitchFamily="34" charset="0"/>
              </a:rPr>
              <a:t>This wordcloud shows words of tweets where the sentiment doesn’t improve when KLM responds. A common theme seems to be that issues with flight attendants (racism etc.) are not very easily solved over Twitter. Also the flight nr. KL602, which flies from Schiphol to LA, seems to be troublesome.</a:t>
            </a:r>
          </a:p>
        </p:txBody>
      </p:sp>
      <p:sp>
        <p:nvSpPr>
          <p:cNvPr id="57" name="Chevron 56">
            <a:extLst>
              <a:ext uri="{FF2B5EF4-FFF2-40B4-BE49-F238E27FC236}">
                <a16:creationId xmlns:a16="http://schemas.microsoft.com/office/drawing/2014/main" id="{A396183D-0236-3024-433F-7ADA01F529F2}"/>
              </a:ext>
            </a:extLst>
          </p:cNvPr>
          <p:cNvSpPr/>
          <p:nvPr/>
        </p:nvSpPr>
        <p:spPr bwMode="auto">
          <a:xfrm>
            <a:off x="14941872" y="23762691"/>
            <a:ext cx="118007" cy="147549"/>
          </a:xfrm>
          <a:prstGeom prst="chevron">
            <a:avLst/>
          </a:prstGeom>
          <a:solidFill>
            <a:srgbClr val="C8171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NL" sz="5800" b="0" i="0" u="none" strike="noStrike" cap="none" normalizeH="0" baseline="0">
              <a:ln>
                <a:noFill/>
              </a:ln>
              <a:solidFill>
                <a:schemeClr val="tx1"/>
              </a:solidFill>
              <a:effectLst/>
              <a:latin typeface="Arial" charset="0"/>
            </a:endParaRPr>
          </a:p>
        </p:txBody>
      </p:sp>
      <p:pic>
        <p:nvPicPr>
          <p:cNvPr id="1034" name="Picture 10" descr="Logo-Tilburg-University (1) - Drieam">
            <a:extLst>
              <a:ext uri="{FF2B5EF4-FFF2-40B4-BE49-F238E27FC236}">
                <a16:creationId xmlns:a16="http://schemas.microsoft.com/office/drawing/2014/main" id="{6B9B765A-F333-16D9-5267-B7905257D3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1743" y="1344769"/>
            <a:ext cx="7761463" cy="196994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4F11531A-72FD-CAE4-7231-389F0951E70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9158" y="20521233"/>
            <a:ext cx="8467313" cy="4514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FD7B61-EE82-2F1A-73EF-D8430DCCA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7704907"/>
            <a:ext cx="10441160" cy="62646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B49EC97-7F5E-1CFD-2683-A9478ED1B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635" y="7704907"/>
            <a:ext cx="11137237" cy="62646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097C062-C9FD-93A6-FF3A-3B3C65FE0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3447" y="13986124"/>
            <a:ext cx="11137237" cy="6263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3C5388-27CA-7C4D-BAE3-00FC3C95B7B5}"/>
              </a:ext>
            </a:extLst>
          </p:cNvPr>
          <p:cNvSpPr txBox="1"/>
          <p:nvPr/>
        </p:nvSpPr>
        <p:spPr>
          <a:xfrm>
            <a:off x="2412480" y="4536555"/>
            <a:ext cx="16633848" cy="984885"/>
          </a:xfrm>
          <a:prstGeom prst="rect">
            <a:avLst/>
          </a:prstGeom>
          <a:noFill/>
        </p:spPr>
        <p:txBody>
          <a:bodyPr wrap="square" rtlCol="0">
            <a:spAutoFit/>
          </a:bodyPr>
          <a:lstStyle/>
          <a:p>
            <a:r>
              <a:rPr lang="en-NL" dirty="0">
                <a:solidFill>
                  <a:schemeClr val="tx2"/>
                </a:solidFill>
              </a:rPr>
              <a:t>Potential plots for poster</a:t>
            </a:r>
          </a:p>
        </p:txBody>
      </p:sp>
      <p:sp>
        <p:nvSpPr>
          <p:cNvPr id="3" name="TextBox 2">
            <a:extLst>
              <a:ext uri="{FF2B5EF4-FFF2-40B4-BE49-F238E27FC236}">
                <a16:creationId xmlns:a16="http://schemas.microsoft.com/office/drawing/2014/main" id="{0BB430DB-856F-474D-AAD4-A39209FC4394}"/>
              </a:ext>
            </a:extLst>
          </p:cNvPr>
          <p:cNvSpPr txBox="1"/>
          <p:nvPr/>
        </p:nvSpPr>
        <p:spPr>
          <a:xfrm>
            <a:off x="1620392" y="20882371"/>
            <a:ext cx="18866096" cy="1877437"/>
          </a:xfrm>
          <a:prstGeom prst="rect">
            <a:avLst/>
          </a:prstGeom>
          <a:noFill/>
        </p:spPr>
        <p:txBody>
          <a:bodyPr wrap="square" rtlCol="0">
            <a:spAutoFit/>
          </a:bodyPr>
          <a:lstStyle/>
          <a:p>
            <a:r>
              <a:rPr lang="en-NL" dirty="0"/>
              <a:t>+ everything for extras, polarity over conversations per airline</a:t>
            </a:r>
          </a:p>
        </p:txBody>
      </p:sp>
      <p:pic>
        <p:nvPicPr>
          <p:cNvPr id="8" name="Picture 2">
            <a:extLst>
              <a:ext uri="{FF2B5EF4-FFF2-40B4-BE49-F238E27FC236}">
                <a16:creationId xmlns:a16="http://schemas.microsoft.com/office/drawing/2014/main" id="{0F724D6A-4C9C-8DEA-55ED-354381175A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3986123"/>
            <a:ext cx="21320685" cy="113686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0DB63C8-6D5A-36DD-66D0-CB72F8C674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0747" y="10064861"/>
            <a:ext cx="7645400" cy="7632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rt, bar chart&#10;&#10;Description automatically generated">
            <a:extLst>
              <a:ext uri="{FF2B5EF4-FFF2-40B4-BE49-F238E27FC236}">
                <a16:creationId xmlns:a16="http://schemas.microsoft.com/office/drawing/2014/main" id="{1F1504FC-B060-BA36-2EBA-76CFE2C2CA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2480" y="20687184"/>
            <a:ext cx="10108483" cy="7220345"/>
          </a:xfrm>
          <a:prstGeom prst="rect">
            <a:avLst/>
          </a:prstGeom>
        </p:spPr>
      </p:pic>
      <p:pic>
        <p:nvPicPr>
          <p:cNvPr id="2052" name="Picture 4">
            <a:extLst>
              <a:ext uri="{FF2B5EF4-FFF2-40B4-BE49-F238E27FC236}">
                <a16:creationId xmlns:a16="http://schemas.microsoft.com/office/drawing/2014/main" id="{862BACE3-0DBB-5371-8215-EFE8A33E2A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0700" y="13082588"/>
            <a:ext cx="7645400" cy="4076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FD9AC3D-B821-3DC5-8578-F8289B4792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49584" y="16096099"/>
            <a:ext cx="76454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94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DE0777-8FEC-9E37-45B4-B45C140F08CB}"/>
              </a:ext>
            </a:extLst>
          </p:cNvPr>
          <p:cNvSpPr txBox="1"/>
          <p:nvPr/>
        </p:nvSpPr>
        <p:spPr>
          <a:xfrm>
            <a:off x="1116336" y="8208963"/>
            <a:ext cx="19514168" cy="1877437"/>
          </a:xfrm>
          <a:prstGeom prst="rect">
            <a:avLst/>
          </a:prstGeom>
          <a:noFill/>
        </p:spPr>
        <p:txBody>
          <a:bodyPr wrap="square" rtlCol="0">
            <a:spAutoFit/>
          </a:bodyPr>
          <a:lstStyle/>
          <a:p>
            <a:r>
              <a:rPr lang="en-NL" dirty="0"/>
              <a:t>INTRODUCTION:</a:t>
            </a:r>
          </a:p>
          <a:p>
            <a:endParaRPr lang="en-NL" dirty="0"/>
          </a:p>
        </p:txBody>
      </p:sp>
    </p:spTree>
    <p:extLst>
      <p:ext uri="{BB962C8B-B14F-4D97-AF65-F5344CB8AC3E}">
        <p14:creationId xmlns:p14="http://schemas.microsoft.com/office/powerpoint/2010/main" val="2240036064"/>
      </p:ext>
    </p:extLst>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10279</TotalTime>
  <Words>622</Words>
  <Application>Microsoft Macintosh PowerPoint</Application>
  <PresentationFormat>Custom</PresentationFormat>
  <Paragraphs>29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Poster A1 scarlet in-line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Martijn van Gastel</dc:creator>
  <cp:lastModifiedBy>Martijn van Gastel</cp:lastModifiedBy>
  <cp:revision>57</cp:revision>
  <cp:lastPrinted>2022-06-21T12:54:10Z</cp:lastPrinted>
  <dcterms:created xsi:type="dcterms:W3CDTF">2022-06-15T09:28:57Z</dcterms:created>
  <dcterms:modified xsi:type="dcterms:W3CDTF">2022-06-23T09:11:42Z</dcterms:modified>
</cp:coreProperties>
</file>