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8"/>
  </p:notesMasterIdLst>
  <p:handoutMasterIdLst>
    <p:handoutMasterId r:id="rId39"/>
  </p:handoutMasterIdLst>
  <p:sldIdLst>
    <p:sldId id="260" r:id="rId2"/>
    <p:sldId id="257" r:id="rId3"/>
    <p:sldId id="262" r:id="rId4"/>
    <p:sldId id="258" r:id="rId5"/>
    <p:sldId id="265" r:id="rId6"/>
    <p:sldId id="263" r:id="rId7"/>
    <p:sldId id="276" r:id="rId8"/>
    <p:sldId id="277" r:id="rId9"/>
    <p:sldId id="280" r:id="rId10"/>
    <p:sldId id="281" r:id="rId11"/>
    <p:sldId id="282" r:id="rId12"/>
    <p:sldId id="264" r:id="rId13"/>
    <p:sldId id="266" r:id="rId14"/>
    <p:sldId id="267" r:id="rId15"/>
    <p:sldId id="268" r:id="rId16"/>
    <p:sldId id="273" r:id="rId17"/>
    <p:sldId id="269" r:id="rId18"/>
    <p:sldId id="271" r:id="rId19"/>
    <p:sldId id="274" r:id="rId20"/>
    <p:sldId id="272" r:id="rId21"/>
    <p:sldId id="278" r:id="rId22"/>
    <p:sldId id="279" r:id="rId23"/>
    <p:sldId id="283" r:id="rId24"/>
    <p:sldId id="284" r:id="rId25"/>
    <p:sldId id="285" r:id="rId26"/>
    <p:sldId id="286" r:id="rId27"/>
    <p:sldId id="287" r:id="rId28"/>
    <p:sldId id="288" r:id="rId29"/>
    <p:sldId id="289" r:id="rId30"/>
    <p:sldId id="294" r:id="rId31"/>
    <p:sldId id="291" r:id="rId32"/>
    <p:sldId id="295" r:id="rId33"/>
    <p:sldId id="296" r:id="rId34"/>
    <p:sldId id="293" r:id="rId35"/>
    <p:sldId id="261" r:id="rId36"/>
    <p:sldId id="292" r:id="rId37"/>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436">
          <p15:clr>
            <a:srgbClr val="A4A3A4"/>
          </p15:clr>
        </p15:guide>
        <p15:guide id="3" orient="horz" pos="4176">
          <p15:clr>
            <a:srgbClr val="A4A3A4"/>
          </p15:clr>
        </p15:guide>
        <p15:guide id="4" orient="horz" pos="3888">
          <p15:clr>
            <a:srgbClr val="A4A3A4"/>
          </p15:clr>
        </p15:guide>
        <p15:guide id="5" orient="horz" pos="3984">
          <p15:clr>
            <a:srgbClr val="A4A3A4"/>
          </p15:clr>
        </p15:guide>
        <p15:guide id="6" orient="horz" pos="1104">
          <p15:clr>
            <a:srgbClr val="A4A3A4"/>
          </p15:clr>
        </p15:guide>
        <p15:guide id="7" orient="horz" pos="1008">
          <p15:clr>
            <a:srgbClr val="A4A3A4"/>
          </p15:clr>
        </p15:guide>
        <p15:guide id="8" orient="horz" pos="2448">
          <p15:clr>
            <a:srgbClr val="A4A3A4"/>
          </p15:clr>
        </p15:guide>
        <p15:guide id="9" orient="horz" pos="2544">
          <p15:clr>
            <a:srgbClr val="A4A3A4"/>
          </p15:clr>
        </p15:guide>
        <p15:guide id="10" orient="horz" pos="336">
          <p15:clr>
            <a:srgbClr val="A4A3A4"/>
          </p15:clr>
        </p15:guide>
        <p15:guide id="11" pos="3777">
          <p15:clr>
            <a:srgbClr val="A4A3A4"/>
          </p15:clr>
        </p15:guide>
        <p15:guide id="12" pos="448">
          <p15:clr>
            <a:srgbClr val="A4A3A4"/>
          </p15:clr>
        </p15:guide>
        <p15:guide id="13" pos="7234">
          <p15:clr>
            <a:srgbClr val="A4A3A4"/>
          </p15:clr>
        </p15:guide>
        <p15:guide id="14" pos="3905">
          <p15:clr>
            <a:srgbClr val="A4A3A4"/>
          </p15:clr>
        </p15:guide>
        <p15:guide id="15" pos="2625">
          <p15:clr>
            <a:srgbClr val="A4A3A4"/>
          </p15:clr>
        </p15:guide>
        <p15:guide id="16" pos="2761">
          <p15:clr>
            <a:srgbClr val="A4A3A4"/>
          </p15:clr>
        </p15:guide>
        <p15:guide id="17" pos="5057">
          <p15:clr>
            <a:srgbClr val="A4A3A4"/>
          </p15:clr>
        </p15:guide>
        <p15:guide id="18" pos="1472">
          <p15:clr>
            <a:srgbClr val="A4A3A4"/>
          </p15:clr>
        </p15:guide>
        <p15:guide id="19" pos="6210">
          <p15:clr>
            <a:srgbClr val="A4A3A4"/>
          </p15:clr>
        </p15:guide>
        <p15:guide id="20" pos="6082">
          <p15:clr>
            <a:srgbClr val="A4A3A4"/>
          </p15:clr>
        </p15:guide>
        <p15:guide id="21" pos="4929">
          <p15:clr>
            <a:srgbClr val="A4A3A4"/>
          </p15:clr>
        </p15:guide>
        <p15:guide id="22" pos="16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1" name="PwC Romania" initials="CA" lastIdx="1" clrIdx="1">
    <p:extLst>
      <p:ext uri="{19B8F6BF-5375-455C-9EA6-DF929625EA0E}">
        <p15:presenceInfo xmlns:p15="http://schemas.microsoft.com/office/powerpoint/2012/main" userId="PwC Romania" providerId="None"/>
      </p:ext>
    </p:extLst>
  </p:cmAuthor>
  <p:cmAuthor id="2" name="Irina Nistor" initials="IN" lastIdx="2" clrIdx="2">
    <p:extLst>
      <p:ext uri="{19B8F6BF-5375-455C-9EA6-DF929625EA0E}">
        <p15:presenceInfo xmlns:p15="http://schemas.microsoft.com/office/powerpoint/2012/main" userId="Irina Nis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073F8-1565-44D7-B386-08B59EADF2EE}">
  <a:tblStyle styleId="{69D073F8-1565-44D7-B386-08B59EADF2EE}" styleName="PwC Table">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i="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718" autoAdjust="0"/>
  </p:normalViewPr>
  <p:slideViewPr>
    <p:cSldViewPr>
      <p:cViewPr varScale="1">
        <p:scale>
          <a:sx n="105" d="100"/>
          <a:sy n="105" d="100"/>
        </p:scale>
        <p:origin x="114" y="240"/>
      </p:cViewPr>
      <p:guideLst>
        <p:guide orient="horz" pos="144"/>
        <p:guide orient="horz" pos="436"/>
        <p:guide orient="horz" pos="4176"/>
        <p:guide orient="horz" pos="3888"/>
        <p:guide orient="horz" pos="3984"/>
        <p:guide orient="horz" pos="1104"/>
        <p:guide orient="horz" pos="1008"/>
        <p:guide orient="horz" pos="2448"/>
        <p:guide orient="horz" pos="2544"/>
        <p:guide orient="horz" pos="336"/>
        <p:guide pos="3777"/>
        <p:guide pos="448"/>
        <p:guide pos="7234"/>
        <p:guide pos="3905"/>
        <p:guide pos="2625"/>
        <p:guide pos="2761"/>
        <p:guide pos="5057"/>
        <p:guide pos="1472"/>
        <p:guide pos="6210"/>
        <p:guide pos="6082"/>
        <p:guide pos="4929"/>
        <p:guide pos="160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8" d="100"/>
          <a:sy n="98" d="100"/>
        </p:scale>
        <p:origin x="-356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AEA28-3F5F-4E24-8379-1515EA029101}" type="doc">
      <dgm:prSet loTypeId="urn:microsoft.com/office/officeart/2008/layout/HexagonCluster" loCatId="relationship" qsTypeId="urn:microsoft.com/office/officeart/2005/8/quickstyle/simple1" qsCatId="simple" csTypeId="urn:microsoft.com/office/officeart/2005/8/colors/colorful2" csCatId="colorful" phldr="1"/>
      <dgm:spPr/>
      <dgm:t>
        <a:bodyPr/>
        <a:lstStyle/>
        <a:p>
          <a:endParaRPr lang="en-US"/>
        </a:p>
      </dgm:t>
    </dgm:pt>
    <dgm:pt modelId="{557D1357-E878-47C8-A246-9971DAF6D674}">
      <dgm:prSet/>
      <dgm:spPr/>
      <dgm:t>
        <a:bodyPr/>
        <a:lstStyle/>
        <a:p>
          <a:pPr rtl="0"/>
          <a:r>
            <a:rPr lang="ro-RO" b="1" i="1" smtClean="0">
              <a:latin typeface="+mj-lt"/>
            </a:rPr>
            <a:t>Venit net din activități independente;</a:t>
          </a:r>
          <a:endParaRPr lang="en-US">
            <a:latin typeface="+mj-lt"/>
          </a:endParaRPr>
        </a:p>
      </dgm:t>
    </dgm:pt>
    <dgm:pt modelId="{4C80DC13-04EE-4EAB-9344-FE608989E74E}" type="parTrans" cxnId="{97309147-5452-4170-B1CF-911605ADC1CE}">
      <dgm:prSet/>
      <dgm:spPr/>
      <dgm:t>
        <a:bodyPr/>
        <a:lstStyle/>
        <a:p>
          <a:endParaRPr lang="en-US">
            <a:latin typeface="+mj-lt"/>
          </a:endParaRPr>
        </a:p>
      </dgm:t>
    </dgm:pt>
    <dgm:pt modelId="{DE58BF00-ACDE-43F8-ACC4-AC35435167B6}" type="sibTrans" cxnId="{97309147-5452-4170-B1CF-911605ADC1CE}">
      <dgm:prSet/>
      <dgm:spPr/>
      <dgm:t>
        <a:bodyPr/>
        <a:lstStyle/>
        <a:p>
          <a:endParaRPr lang="en-US">
            <a:latin typeface="+mj-lt"/>
          </a:endParaRPr>
        </a:p>
      </dgm:t>
    </dgm:pt>
    <dgm:pt modelId="{2993CD25-DAA5-4DB6-B514-BCAF1B97447B}">
      <dgm:prSet/>
      <dgm:spPr/>
      <dgm:t>
        <a:bodyPr/>
        <a:lstStyle/>
        <a:p>
          <a:pPr rtl="0"/>
          <a:r>
            <a:rPr lang="ro-RO" b="1" i="1" smtClean="0">
              <a:latin typeface="+mj-lt"/>
            </a:rPr>
            <a:t>Venit net din chirii</a:t>
          </a:r>
          <a:endParaRPr lang="en-US">
            <a:latin typeface="+mj-lt"/>
          </a:endParaRPr>
        </a:p>
      </dgm:t>
    </dgm:pt>
    <dgm:pt modelId="{4D0620BF-2009-49AB-8B20-F1635B676FE2}" type="parTrans" cxnId="{0381FB83-B89E-455E-ABE0-36192397E643}">
      <dgm:prSet/>
      <dgm:spPr/>
      <dgm:t>
        <a:bodyPr/>
        <a:lstStyle/>
        <a:p>
          <a:endParaRPr lang="en-US">
            <a:latin typeface="+mj-lt"/>
          </a:endParaRPr>
        </a:p>
      </dgm:t>
    </dgm:pt>
    <dgm:pt modelId="{45E8D71E-961E-4DB2-9AF2-70C64973AA0B}" type="sibTrans" cxnId="{0381FB83-B89E-455E-ABE0-36192397E643}">
      <dgm:prSet/>
      <dgm:spPr/>
      <dgm:t>
        <a:bodyPr/>
        <a:lstStyle/>
        <a:p>
          <a:endParaRPr lang="en-US">
            <a:latin typeface="+mj-lt"/>
          </a:endParaRPr>
        </a:p>
      </dgm:t>
    </dgm:pt>
    <dgm:pt modelId="{2DAA51E1-0988-47E9-B6E0-6722F7D9CF28}">
      <dgm:prSet/>
      <dgm:spPr/>
      <dgm:t>
        <a:bodyPr/>
        <a:lstStyle/>
        <a:p>
          <a:pPr rtl="0"/>
          <a:r>
            <a:rPr lang="ro-RO" b="1" i="1" dirty="0" smtClean="0">
              <a:latin typeface="+mj-lt"/>
            </a:rPr>
            <a:t>Venit/câștig din investiții (câștig de capital, dividende, etc)</a:t>
          </a:r>
          <a:endParaRPr lang="en-US" dirty="0">
            <a:latin typeface="+mj-lt"/>
          </a:endParaRPr>
        </a:p>
      </dgm:t>
    </dgm:pt>
    <dgm:pt modelId="{A28522CA-6629-48EA-B47A-AB3751F2249D}" type="parTrans" cxnId="{27574BA0-B4A6-4BBE-B980-1704D956F4B7}">
      <dgm:prSet/>
      <dgm:spPr/>
      <dgm:t>
        <a:bodyPr/>
        <a:lstStyle/>
        <a:p>
          <a:endParaRPr lang="en-US">
            <a:latin typeface="+mj-lt"/>
          </a:endParaRPr>
        </a:p>
      </dgm:t>
    </dgm:pt>
    <dgm:pt modelId="{13FC7175-080F-4BC5-8EAD-96CAA9921033}" type="sibTrans" cxnId="{27574BA0-B4A6-4BBE-B980-1704D956F4B7}">
      <dgm:prSet/>
      <dgm:spPr/>
      <dgm:t>
        <a:bodyPr/>
        <a:lstStyle/>
        <a:p>
          <a:endParaRPr lang="en-US">
            <a:latin typeface="+mj-lt"/>
          </a:endParaRPr>
        </a:p>
      </dgm:t>
    </dgm:pt>
    <dgm:pt modelId="{36ED4DFB-CDE1-40B2-950B-8DD2BFFC5D69}">
      <dgm:prSet/>
      <dgm:spPr/>
      <dgm:t>
        <a:bodyPr/>
        <a:lstStyle/>
        <a:p>
          <a:pPr rtl="0"/>
          <a:r>
            <a:rPr lang="ro-RO" b="1" i="1" smtClean="0">
              <a:latin typeface="+mj-lt"/>
            </a:rPr>
            <a:t>Venit net din activități agricole</a:t>
          </a:r>
          <a:endParaRPr lang="en-US">
            <a:latin typeface="+mj-lt"/>
          </a:endParaRPr>
        </a:p>
      </dgm:t>
    </dgm:pt>
    <dgm:pt modelId="{D2CBF3D1-8AB3-4182-9298-73A5E3FA569C}" type="parTrans" cxnId="{24452077-27B8-4C40-AE8D-12FFD16A1B2F}">
      <dgm:prSet/>
      <dgm:spPr/>
      <dgm:t>
        <a:bodyPr/>
        <a:lstStyle/>
        <a:p>
          <a:endParaRPr lang="en-US">
            <a:latin typeface="+mj-lt"/>
          </a:endParaRPr>
        </a:p>
      </dgm:t>
    </dgm:pt>
    <dgm:pt modelId="{2F6FF4F0-71A4-4846-BF93-B3843420D440}" type="sibTrans" cxnId="{24452077-27B8-4C40-AE8D-12FFD16A1B2F}">
      <dgm:prSet/>
      <dgm:spPr/>
      <dgm:t>
        <a:bodyPr/>
        <a:lstStyle/>
        <a:p>
          <a:endParaRPr lang="en-US">
            <a:latin typeface="+mj-lt"/>
          </a:endParaRPr>
        </a:p>
      </dgm:t>
    </dgm:pt>
    <dgm:pt modelId="{A702B8CE-7570-40C6-8FA5-517B0EAF7209}">
      <dgm:prSet/>
      <dgm:spPr/>
      <dgm:t>
        <a:bodyPr/>
        <a:lstStyle/>
        <a:p>
          <a:pPr rtl="0"/>
          <a:r>
            <a:rPr lang="ro-RO" b="1" i="1" dirty="0" smtClean="0">
              <a:latin typeface="+mj-lt"/>
            </a:rPr>
            <a:t>Venit din alte surse</a:t>
          </a:r>
          <a:endParaRPr lang="en-US" dirty="0">
            <a:latin typeface="+mj-lt"/>
          </a:endParaRPr>
        </a:p>
      </dgm:t>
    </dgm:pt>
    <dgm:pt modelId="{33AE7C27-7789-499A-802D-1B7010B8F89E}" type="parTrans" cxnId="{ACC046C3-4E36-4F4B-89B4-645065FB4B1D}">
      <dgm:prSet/>
      <dgm:spPr/>
      <dgm:t>
        <a:bodyPr/>
        <a:lstStyle/>
        <a:p>
          <a:endParaRPr lang="en-US">
            <a:latin typeface="+mj-lt"/>
          </a:endParaRPr>
        </a:p>
      </dgm:t>
    </dgm:pt>
    <dgm:pt modelId="{A1B53083-FC1C-4A4E-88EF-675F87C73FD3}" type="sibTrans" cxnId="{ACC046C3-4E36-4F4B-89B4-645065FB4B1D}">
      <dgm:prSet/>
      <dgm:spPr/>
      <dgm:t>
        <a:bodyPr/>
        <a:lstStyle/>
        <a:p>
          <a:endParaRPr lang="en-US">
            <a:latin typeface="+mj-lt"/>
          </a:endParaRPr>
        </a:p>
      </dgm:t>
    </dgm:pt>
    <dgm:pt modelId="{15C05438-BC41-463C-8026-053EF1FDFCB8}" type="pres">
      <dgm:prSet presAssocID="{014AEA28-3F5F-4E24-8379-1515EA029101}" presName="Name0" presStyleCnt="0">
        <dgm:presLayoutVars>
          <dgm:chMax val="21"/>
          <dgm:chPref val="21"/>
        </dgm:presLayoutVars>
      </dgm:prSet>
      <dgm:spPr/>
      <dgm:t>
        <a:bodyPr/>
        <a:lstStyle/>
        <a:p>
          <a:endParaRPr lang="en-US"/>
        </a:p>
      </dgm:t>
    </dgm:pt>
    <dgm:pt modelId="{E1E17DF1-C180-4397-AD50-1B2DB02FA2C0}" type="pres">
      <dgm:prSet presAssocID="{557D1357-E878-47C8-A246-9971DAF6D674}" presName="text1" presStyleCnt="0"/>
      <dgm:spPr/>
    </dgm:pt>
    <dgm:pt modelId="{02C6042C-3E9F-437B-B544-677EF1560534}" type="pres">
      <dgm:prSet presAssocID="{557D1357-E878-47C8-A246-9971DAF6D674}" presName="textRepeatNode" presStyleLbl="alignNode1" presStyleIdx="0" presStyleCnt="5">
        <dgm:presLayoutVars>
          <dgm:chMax val="0"/>
          <dgm:chPref val="0"/>
          <dgm:bulletEnabled val="1"/>
        </dgm:presLayoutVars>
      </dgm:prSet>
      <dgm:spPr/>
      <dgm:t>
        <a:bodyPr/>
        <a:lstStyle/>
        <a:p>
          <a:endParaRPr lang="en-US"/>
        </a:p>
      </dgm:t>
    </dgm:pt>
    <dgm:pt modelId="{DFD474B0-28C0-4F06-A334-384193408F07}" type="pres">
      <dgm:prSet presAssocID="{557D1357-E878-47C8-A246-9971DAF6D674}" presName="textaccent1" presStyleCnt="0"/>
      <dgm:spPr/>
    </dgm:pt>
    <dgm:pt modelId="{6AD64A6A-4BAC-47A6-826C-1AE9922118F7}" type="pres">
      <dgm:prSet presAssocID="{557D1357-E878-47C8-A246-9971DAF6D674}" presName="accentRepeatNode" presStyleLbl="solidAlignAcc1" presStyleIdx="0" presStyleCnt="10"/>
      <dgm:spPr/>
    </dgm:pt>
    <dgm:pt modelId="{6537AE07-77B6-4CCD-834A-BE09989F036C}" type="pres">
      <dgm:prSet presAssocID="{DE58BF00-ACDE-43F8-ACC4-AC35435167B6}" presName="image1" presStyleCnt="0"/>
      <dgm:spPr/>
    </dgm:pt>
    <dgm:pt modelId="{F63639A5-81C3-4B60-B08B-29C6A069E883}" type="pres">
      <dgm:prSet presAssocID="{DE58BF00-ACDE-43F8-ACC4-AC35435167B6}" presName="imageRepeatNode" presStyleLbl="alignAcc1" presStyleIdx="0" presStyleCnt="5"/>
      <dgm:spPr/>
      <dgm:t>
        <a:bodyPr/>
        <a:lstStyle/>
        <a:p>
          <a:endParaRPr lang="en-US"/>
        </a:p>
      </dgm:t>
    </dgm:pt>
    <dgm:pt modelId="{D16F8725-D98C-4C76-BC89-69B2D1948ABF}" type="pres">
      <dgm:prSet presAssocID="{DE58BF00-ACDE-43F8-ACC4-AC35435167B6}" presName="imageaccent1" presStyleCnt="0"/>
      <dgm:spPr/>
    </dgm:pt>
    <dgm:pt modelId="{F64A6236-EC0A-4A42-8C04-9F972AAD332A}" type="pres">
      <dgm:prSet presAssocID="{DE58BF00-ACDE-43F8-ACC4-AC35435167B6}" presName="accentRepeatNode" presStyleLbl="solidAlignAcc1" presStyleIdx="1" presStyleCnt="10"/>
      <dgm:spPr/>
    </dgm:pt>
    <dgm:pt modelId="{3521763B-A7B1-4345-9A51-2989CBEFD11C}" type="pres">
      <dgm:prSet presAssocID="{2993CD25-DAA5-4DB6-B514-BCAF1B97447B}" presName="text2" presStyleCnt="0"/>
      <dgm:spPr/>
    </dgm:pt>
    <dgm:pt modelId="{7C73ABE1-BA1E-4665-A5AE-90F96D7FEFC2}" type="pres">
      <dgm:prSet presAssocID="{2993CD25-DAA5-4DB6-B514-BCAF1B97447B}" presName="textRepeatNode" presStyleLbl="alignNode1" presStyleIdx="1" presStyleCnt="5">
        <dgm:presLayoutVars>
          <dgm:chMax val="0"/>
          <dgm:chPref val="0"/>
          <dgm:bulletEnabled val="1"/>
        </dgm:presLayoutVars>
      </dgm:prSet>
      <dgm:spPr/>
      <dgm:t>
        <a:bodyPr/>
        <a:lstStyle/>
        <a:p>
          <a:endParaRPr lang="en-US"/>
        </a:p>
      </dgm:t>
    </dgm:pt>
    <dgm:pt modelId="{D075730C-9DFA-474F-946A-D65113A70439}" type="pres">
      <dgm:prSet presAssocID="{2993CD25-DAA5-4DB6-B514-BCAF1B97447B}" presName="textaccent2" presStyleCnt="0"/>
      <dgm:spPr/>
    </dgm:pt>
    <dgm:pt modelId="{143446FB-291F-479B-A030-3A5C1B4D2B69}" type="pres">
      <dgm:prSet presAssocID="{2993CD25-DAA5-4DB6-B514-BCAF1B97447B}" presName="accentRepeatNode" presStyleLbl="solidAlignAcc1" presStyleIdx="2" presStyleCnt="10"/>
      <dgm:spPr/>
    </dgm:pt>
    <dgm:pt modelId="{974CA041-7A5E-47EE-8EEC-3E569AB3DF6B}" type="pres">
      <dgm:prSet presAssocID="{45E8D71E-961E-4DB2-9AF2-70C64973AA0B}" presName="image2" presStyleCnt="0"/>
      <dgm:spPr/>
    </dgm:pt>
    <dgm:pt modelId="{F7FFB07D-5722-40B3-9CC2-02CBC0E3A0B4}" type="pres">
      <dgm:prSet presAssocID="{45E8D71E-961E-4DB2-9AF2-70C64973AA0B}" presName="imageRepeatNode" presStyleLbl="alignAcc1" presStyleIdx="1" presStyleCnt="5"/>
      <dgm:spPr/>
      <dgm:t>
        <a:bodyPr/>
        <a:lstStyle/>
        <a:p>
          <a:endParaRPr lang="en-US"/>
        </a:p>
      </dgm:t>
    </dgm:pt>
    <dgm:pt modelId="{627789ED-46BE-40B3-BB76-9B4919D0B29C}" type="pres">
      <dgm:prSet presAssocID="{45E8D71E-961E-4DB2-9AF2-70C64973AA0B}" presName="imageaccent2" presStyleCnt="0"/>
      <dgm:spPr/>
    </dgm:pt>
    <dgm:pt modelId="{7160666F-D937-4DE3-8A33-AD6C441C18A1}" type="pres">
      <dgm:prSet presAssocID="{45E8D71E-961E-4DB2-9AF2-70C64973AA0B}" presName="accentRepeatNode" presStyleLbl="solidAlignAcc1" presStyleIdx="3" presStyleCnt="10"/>
      <dgm:spPr/>
    </dgm:pt>
    <dgm:pt modelId="{CA7B1AAA-DE2C-4ED6-90E1-468AD50EDC46}" type="pres">
      <dgm:prSet presAssocID="{2DAA51E1-0988-47E9-B6E0-6722F7D9CF28}" presName="text3" presStyleCnt="0"/>
      <dgm:spPr/>
    </dgm:pt>
    <dgm:pt modelId="{9DD8D995-E11E-49A4-ACF4-EF62131A384B}" type="pres">
      <dgm:prSet presAssocID="{2DAA51E1-0988-47E9-B6E0-6722F7D9CF28}" presName="textRepeatNode" presStyleLbl="alignNode1" presStyleIdx="2" presStyleCnt="5">
        <dgm:presLayoutVars>
          <dgm:chMax val="0"/>
          <dgm:chPref val="0"/>
          <dgm:bulletEnabled val="1"/>
        </dgm:presLayoutVars>
      </dgm:prSet>
      <dgm:spPr/>
      <dgm:t>
        <a:bodyPr/>
        <a:lstStyle/>
        <a:p>
          <a:endParaRPr lang="en-US"/>
        </a:p>
      </dgm:t>
    </dgm:pt>
    <dgm:pt modelId="{65A0DB3E-6CDC-490B-BC14-93BDC54BA783}" type="pres">
      <dgm:prSet presAssocID="{2DAA51E1-0988-47E9-B6E0-6722F7D9CF28}" presName="textaccent3" presStyleCnt="0"/>
      <dgm:spPr/>
    </dgm:pt>
    <dgm:pt modelId="{66ED537D-54B6-4F94-97B7-60F4AD4DF235}" type="pres">
      <dgm:prSet presAssocID="{2DAA51E1-0988-47E9-B6E0-6722F7D9CF28}" presName="accentRepeatNode" presStyleLbl="solidAlignAcc1" presStyleIdx="4" presStyleCnt="10"/>
      <dgm:spPr/>
    </dgm:pt>
    <dgm:pt modelId="{B1249A65-2964-4CF0-ABDF-25337E632184}" type="pres">
      <dgm:prSet presAssocID="{13FC7175-080F-4BC5-8EAD-96CAA9921033}" presName="image3" presStyleCnt="0"/>
      <dgm:spPr/>
    </dgm:pt>
    <dgm:pt modelId="{96F7B5B2-FACE-403E-9FE9-F57F81F2626B}" type="pres">
      <dgm:prSet presAssocID="{13FC7175-080F-4BC5-8EAD-96CAA9921033}" presName="imageRepeatNode" presStyleLbl="alignAcc1" presStyleIdx="2" presStyleCnt="5"/>
      <dgm:spPr/>
      <dgm:t>
        <a:bodyPr/>
        <a:lstStyle/>
        <a:p>
          <a:endParaRPr lang="en-US"/>
        </a:p>
      </dgm:t>
    </dgm:pt>
    <dgm:pt modelId="{0FA77E5A-8CB5-4880-90BE-EA3D290A8573}" type="pres">
      <dgm:prSet presAssocID="{13FC7175-080F-4BC5-8EAD-96CAA9921033}" presName="imageaccent3" presStyleCnt="0"/>
      <dgm:spPr/>
    </dgm:pt>
    <dgm:pt modelId="{9E6E88FF-5ACD-4132-9905-371F3F026F34}" type="pres">
      <dgm:prSet presAssocID="{13FC7175-080F-4BC5-8EAD-96CAA9921033}" presName="accentRepeatNode" presStyleLbl="solidAlignAcc1" presStyleIdx="5" presStyleCnt="10"/>
      <dgm:spPr/>
    </dgm:pt>
    <dgm:pt modelId="{C975FDB7-41F0-408D-8AB0-0A81C7336650}" type="pres">
      <dgm:prSet presAssocID="{36ED4DFB-CDE1-40B2-950B-8DD2BFFC5D69}" presName="text4" presStyleCnt="0"/>
      <dgm:spPr/>
    </dgm:pt>
    <dgm:pt modelId="{2EC38ECF-650D-451B-AF56-A487B0DEF189}" type="pres">
      <dgm:prSet presAssocID="{36ED4DFB-CDE1-40B2-950B-8DD2BFFC5D69}" presName="textRepeatNode" presStyleLbl="alignNode1" presStyleIdx="3" presStyleCnt="5">
        <dgm:presLayoutVars>
          <dgm:chMax val="0"/>
          <dgm:chPref val="0"/>
          <dgm:bulletEnabled val="1"/>
        </dgm:presLayoutVars>
      </dgm:prSet>
      <dgm:spPr/>
      <dgm:t>
        <a:bodyPr/>
        <a:lstStyle/>
        <a:p>
          <a:endParaRPr lang="en-US"/>
        </a:p>
      </dgm:t>
    </dgm:pt>
    <dgm:pt modelId="{A5527821-23D6-4A91-AF3B-4583C908419A}" type="pres">
      <dgm:prSet presAssocID="{36ED4DFB-CDE1-40B2-950B-8DD2BFFC5D69}" presName="textaccent4" presStyleCnt="0"/>
      <dgm:spPr/>
    </dgm:pt>
    <dgm:pt modelId="{808AD8F3-BBD5-4B9A-8B49-B501E179643C}" type="pres">
      <dgm:prSet presAssocID="{36ED4DFB-CDE1-40B2-950B-8DD2BFFC5D69}" presName="accentRepeatNode" presStyleLbl="solidAlignAcc1" presStyleIdx="6" presStyleCnt="10"/>
      <dgm:spPr/>
    </dgm:pt>
    <dgm:pt modelId="{42841F13-5620-4C24-AD8C-C6FAD515C1FA}" type="pres">
      <dgm:prSet presAssocID="{2F6FF4F0-71A4-4846-BF93-B3843420D440}" presName="image4" presStyleCnt="0"/>
      <dgm:spPr/>
    </dgm:pt>
    <dgm:pt modelId="{19C4AB7D-DBB5-4FB7-9947-AFB7A7492BC5}" type="pres">
      <dgm:prSet presAssocID="{2F6FF4F0-71A4-4846-BF93-B3843420D440}" presName="imageRepeatNode" presStyleLbl="alignAcc1" presStyleIdx="3" presStyleCnt="5"/>
      <dgm:spPr/>
      <dgm:t>
        <a:bodyPr/>
        <a:lstStyle/>
        <a:p>
          <a:endParaRPr lang="en-US"/>
        </a:p>
      </dgm:t>
    </dgm:pt>
    <dgm:pt modelId="{191BC474-CEE9-4C62-8A4E-BD632217CA71}" type="pres">
      <dgm:prSet presAssocID="{2F6FF4F0-71A4-4846-BF93-B3843420D440}" presName="imageaccent4" presStyleCnt="0"/>
      <dgm:spPr/>
    </dgm:pt>
    <dgm:pt modelId="{34ACB9F6-996D-45D3-934D-31CB64205CF6}" type="pres">
      <dgm:prSet presAssocID="{2F6FF4F0-71A4-4846-BF93-B3843420D440}" presName="accentRepeatNode" presStyleLbl="solidAlignAcc1" presStyleIdx="7" presStyleCnt="10"/>
      <dgm:spPr/>
    </dgm:pt>
    <dgm:pt modelId="{DCF2776E-0306-47CD-BC92-9B49E3DB2EF6}" type="pres">
      <dgm:prSet presAssocID="{A702B8CE-7570-40C6-8FA5-517B0EAF7209}" presName="text5" presStyleCnt="0"/>
      <dgm:spPr/>
    </dgm:pt>
    <dgm:pt modelId="{5FDB7701-AF02-49C1-B874-C03D8CEE0C05}" type="pres">
      <dgm:prSet presAssocID="{A702B8CE-7570-40C6-8FA5-517B0EAF7209}" presName="textRepeatNode" presStyleLbl="alignNode1" presStyleIdx="4" presStyleCnt="5">
        <dgm:presLayoutVars>
          <dgm:chMax val="0"/>
          <dgm:chPref val="0"/>
          <dgm:bulletEnabled val="1"/>
        </dgm:presLayoutVars>
      </dgm:prSet>
      <dgm:spPr/>
      <dgm:t>
        <a:bodyPr/>
        <a:lstStyle/>
        <a:p>
          <a:endParaRPr lang="en-US"/>
        </a:p>
      </dgm:t>
    </dgm:pt>
    <dgm:pt modelId="{9B5B2834-8D3D-4E20-BC2C-ABED2A57AC64}" type="pres">
      <dgm:prSet presAssocID="{A702B8CE-7570-40C6-8FA5-517B0EAF7209}" presName="textaccent5" presStyleCnt="0"/>
      <dgm:spPr/>
    </dgm:pt>
    <dgm:pt modelId="{7D711777-6393-46DD-8515-F2831D0D0573}" type="pres">
      <dgm:prSet presAssocID="{A702B8CE-7570-40C6-8FA5-517B0EAF7209}" presName="accentRepeatNode" presStyleLbl="solidAlignAcc1" presStyleIdx="8" presStyleCnt="10"/>
      <dgm:spPr/>
    </dgm:pt>
    <dgm:pt modelId="{0C0BB10E-2C24-418E-A8D5-DBFB5D13C07A}" type="pres">
      <dgm:prSet presAssocID="{A1B53083-FC1C-4A4E-88EF-675F87C73FD3}" presName="image5" presStyleCnt="0"/>
      <dgm:spPr/>
    </dgm:pt>
    <dgm:pt modelId="{A29751A6-BD87-4D62-B26F-EC0BD11A013F}" type="pres">
      <dgm:prSet presAssocID="{A1B53083-FC1C-4A4E-88EF-675F87C73FD3}" presName="imageRepeatNode" presStyleLbl="alignAcc1" presStyleIdx="4" presStyleCnt="5"/>
      <dgm:spPr/>
      <dgm:t>
        <a:bodyPr/>
        <a:lstStyle/>
        <a:p>
          <a:endParaRPr lang="en-US"/>
        </a:p>
      </dgm:t>
    </dgm:pt>
    <dgm:pt modelId="{50F8A3E0-2B1B-42B1-A963-8ED0726A09E2}" type="pres">
      <dgm:prSet presAssocID="{A1B53083-FC1C-4A4E-88EF-675F87C73FD3}" presName="imageaccent5" presStyleCnt="0"/>
      <dgm:spPr/>
    </dgm:pt>
    <dgm:pt modelId="{B59BF29B-345F-4318-A55A-268FC3265DA2}" type="pres">
      <dgm:prSet presAssocID="{A1B53083-FC1C-4A4E-88EF-675F87C73FD3}" presName="accentRepeatNode" presStyleLbl="solidAlignAcc1" presStyleIdx="9" presStyleCnt="10"/>
      <dgm:spPr/>
    </dgm:pt>
  </dgm:ptLst>
  <dgm:cxnLst>
    <dgm:cxn modelId="{3BCA5EB0-6C24-42C7-9D1E-62B4678A1015}" type="presOf" srcId="{A702B8CE-7570-40C6-8FA5-517B0EAF7209}" destId="{5FDB7701-AF02-49C1-B874-C03D8CEE0C05}" srcOrd="0" destOrd="0" presId="urn:microsoft.com/office/officeart/2008/layout/HexagonCluster"/>
    <dgm:cxn modelId="{97309147-5452-4170-B1CF-911605ADC1CE}" srcId="{014AEA28-3F5F-4E24-8379-1515EA029101}" destId="{557D1357-E878-47C8-A246-9971DAF6D674}" srcOrd="0" destOrd="0" parTransId="{4C80DC13-04EE-4EAB-9344-FE608989E74E}" sibTransId="{DE58BF00-ACDE-43F8-ACC4-AC35435167B6}"/>
    <dgm:cxn modelId="{27574BA0-B4A6-4BBE-B980-1704D956F4B7}" srcId="{014AEA28-3F5F-4E24-8379-1515EA029101}" destId="{2DAA51E1-0988-47E9-B6E0-6722F7D9CF28}" srcOrd="2" destOrd="0" parTransId="{A28522CA-6629-48EA-B47A-AB3751F2249D}" sibTransId="{13FC7175-080F-4BC5-8EAD-96CAA9921033}"/>
    <dgm:cxn modelId="{C1CB3A41-2167-403A-85A4-2FA7D3AA5090}" type="presOf" srcId="{2993CD25-DAA5-4DB6-B514-BCAF1B97447B}" destId="{7C73ABE1-BA1E-4665-A5AE-90F96D7FEFC2}" srcOrd="0" destOrd="0" presId="urn:microsoft.com/office/officeart/2008/layout/HexagonCluster"/>
    <dgm:cxn modelId="{837A71C4-CE1C-4A44-8C1F-197D5B4EC25D}" type="presOf" srcId="{A1B53083-FC1C-4A4E-88EF-675F87C73FD3}" destId="{A29751A6-BD87-4D62-B26F-EC0BD11A013F}" srcOrd="0" destOrd="0" presId="urn:microsoft.com/office/officeart/2008/layout/HexagonCluster"/>
    <dgm:cxn modelId="{24452077-27B8-4C40-AE8D-12FFD16A1B2F}" srcId="{014AEA28-3F5F-4E24-8379-1515EA029101}" destId="{36ED4DFB-CDE1-40B2-950B-8DD2BFFC5D69}" srcOrd="3" destOrd="0" parTransId="{D2CBF3D1-8AB3-4182-9298-73A5E3FA569C}" sibTransId="{2F6FF4F0-71A4-4846-BF93-B3843420D440}"/>
    <dgm:cxn modelId="{8140475F-4DB1-4A5E-828E-B0F57035F398}" type="presOf" srcId="{36ED4DFB-CDE1-40B2-950B-8DD2BFFC5D69}" destId="{2EC38ECF-650D-451B-AF56-A487B0DEF189}" srcOrd="0" destOrd="0" presId="urn:microsoft.com/office/officeart/2008/layout/HexagonCluster"/>
    <dgm:cxn modelId="{EB308BEE-CC51-47BD-971A-03A013FD1BD3}" type="presOf" srcId="{2DAA51E1-0988-47E9-B6E0-6722F7D9CF28}" destId="{9DD8D995-E11E-49A4-ACF4-EF62131A384B}" srcOrd="0" destOrd="0" presId="urn:microsoft.com/office/officeart/2008/layout/HexagonCluster"/>
    <dgm:cxn modelId="{69A1D11C-3DAA-4823-9182-4D3475480537}" type="presOf" srcId="{45E8D71E-961E-4DB2-9AF2-70C64973AA0B}" destId="{F7FFB07D-5722-40B3-9CC2-02CBC0E3A0B4}" srcOrd="0" destOrd="0" presId="urn:microsoft.com/office/officeart/2008/layout/HexagonCluster"/>
    <dgm:cxn modelId="{423BE5AF-9D5B-4045-B3FF-9C4C22A2EC18}" type="presOf" srcId="{2F6FF4F0-71A4-4846-BF93-B3843420D440}" destId="{19C4AB7D-DBB5-4FB7-9947-AFB7A7492BC5}" srcOrd="0" destOrd="0" presId="urn:microsoft.com/office/officeart/2008/layout/HexagonCluster"/>
    <dgm:cxn modelId="{989874C8-9930-4973-A3F5-A39D35D5B1A1}" type="presOf" srcId="{13FC7175-080F-4BC5-8EAD-96CAA9921033}" destId="{96F7B5B2-FACE-403E-9FE9-F57F81F2626B}" srcOrd="0" destOrd="0" presId="urn:microsoft.com/office/officeart/2008/layout/HexagonCluster"/>
    <dgm:cxn modelId="{ACC046C3-4E36-4F4B-89B4-645065FB4B1D}" srcId="{014AEA28-3F5F-4E24-8379-1515EA029101}" destId="{A702B8CE-7570-40C6-8FA5-517B0EAF7209}" srcOrd="4" destOrd="0" parTransId="{33AE7C27-7789-499A-802D-1B7010B8F89E}" sibTransId="{A1B53083-FC1C-4A4E-88EF-675F87C73FD3}"/>
    <dgm:cxn modelId="{0381FB83-B89E-455E-ABE0-36192397E643}" srcId="{014AEA28-3F5F-4E24-8379-1515EA029101}" destId="{2993CD25-DAA5-4DB6-B514-BCAF1B97447B}" srcOrd="1" destOrd="0" parTransId="{4D0620BF-2009-49AB-8B20-F1635B676FE2}" sibTransId="{45E8D71E-961E-4DB2-9AF2-70C64973AA0B}"/>
    <dgm:cxn modelId="{C000D2D0-500C-410A-87D0-8AD15D45E64F}" type="presOf" srcId="{DE58BF00-ACDE-43F8-ACC4-AC35435167B6}" destId="{F63639A5-81C3-4B60-B08B-29C6A069E883}" srcOrd="0" destOrd="0" presId="urn:microsoft.com/office/officeart/2008/layout/HexagonCluster"/>
    <dgm:cxn modelId="{282526C0-399A-450E-B48A-9506CAA68E6D}" type="presOf" srcId="{014AEA28-3F5F-4E24-8379-1515EA029101}" destId="{15C05438-BC41-463C-8026-053EF1FDFCB8}" srcOrd="0" destOrd="0" presId="urn:microsoft.com/office/officeart/2008/layout/HexagonCluster"/>
    <dgm:cxn modelId="{020A0DD9-ED41-4416-8F71-704182B88E3C}" type="presOf" srcId="{557D1357-E878-47C8-A246-9971DAF6D674}" destId="{02C6042C-3E9F-437B-B544-677EF1560534}" srcOrd="0" destOrd="0" presId="urn:microsoft.com/office/officeart/2008/layout/HexagonCluster"/>
    <dgm:cxn modelId="{CE00F78B-197E-4F8A-9835-BA11903FD111}" type="presParOf" srcId="{15C05438-BC41-463C-8026-053EF1FDFCB8}" destId="{E1E17DF1-C180-4397-AD50-1B2DB02FA2C0}" srcOrd="0" destOrd="0" presId="urn:microsoft.com/office/officeart/2008/layout/HexagonCluster"/>
    <dgm:cxn modelId="{A1AF67E4-77FB-414E-AE5D-26CE93856835}" type="presParOf" srcId="{E1E17DF1-C180-4397-AD50-1B2DB02FA2C0}" destId="{02C6042C-3E9F-437B-B544-677EF1560534}" srcOrd="0" destOrd="0" presId="urn:microsoft.com/office/officeart/2008/layout/HexagonCluster"/>
    <dgm:cxn modelId="{62F95778-6B0A-4A24-836E-AFD5A4C7EFC8}" type="presParOf" srcId="{15C05438-BC41-463C-8026-053EF1FDFCB8}" destId="{DFD474B0-28C0-4F06-A334-384193408F07}" srcOrd="1" destOrd="0" presId="urn:microsoft.com/office/officeart/2008/layout/HexagonCluster"/>
    <dgm:cxn modelId="{8B1E810C-8AF4-46E5-91A0-E5517C7DF269}" type="presParOf" srcId="{DFD474B0-28C0-4F06-A334-384193408F07}" destId="{6AD64A6A-4BAC-47A6-826C-1AE9922118F7}" srcOrd="0" destOrd="0" presId="urn:microsoft.com/office/officeart/2008/layout/HexagonCluster"/>
    <dgm:cxn modelId="{16DC47E2-6855-4909-8D4F-449ADDCF8E1C}" type="presParOf" srcId="{15C05438-BC41-463C-8026-053EF1FDFCB8}" destId="{6537AE07-77B6-4CCD-834A-BE09989F036C}" srcOrd="2" destOrd="0" presId="urn:microsoft.com/office/officeart/2008/layout/HexagonCluster"/>
    <dgm:cxn modelId="{B2C4D614-55DB-46FE-A581-137D37755086}" type="presParOf" srcId="{6537AE07-77B6-4CCD-834A-BE09989F036C}" destId="{F63639A5-81C3-4B60-B08B-29C6A069E883}" srcOrd="0" destOrd="0" presId="urn:microsoft.com/office/officeart/2008/layout/HexagonCluster"/>
    <dgm:cxn modelId="{B7DF17BD-4A34-46FF-BCAD-D1AF270EAB98}" type="presParOf" srcId="{15C05438-BC41-463C-8026-053EF1FDFCB8}" destId="{D16F8725-D98C-4C76-BC89-69B2D1948ABF}" srcOrd="3" destOrd="0" presId="urn:microsoft.com/office/officeart/2008/layout/HexagonCluster"/>
    <dgm:cxn modelId="{ECE62340-1883-43EC-B5F9-D686E45E4957}" type="presParOf" srcId="{D16F8725-D98C-4C76-BC89-69B2D1948ABF}" destId="{F64A6236-EC0A-4A42-8C04-9F972AAD332A}" srcOrd="0" destOrd="0" presId="urn:microsoft.com/office/officeart/2008/layout/HexagonCluster"/>
    <dgm:cxn modelId="{113ECEDC-2EC5-41B3-AF3B-713599142A2A}" type="presParOf" srcId="{15C05438-BC41-463C-8026-053EF1FDFCB8}" destId="{3521763B-A7B1-4345-9A51-2989CBEFD11C}" srcOrd="4" destOrd="0" presId="urn:microsoft.com/office/officeart/2008/layout/HexagonCluster"/>
    <dgm:cxn modelId="{33F6F920-ECD7-4A7C-8F6B-2D5035CBA4D6}" type="presParOf" srcId="{3521763B-A7B1-4345-9A51-2989CBEFD11C}" destId="{7C73ABE1-BA1E-4665-A5AE-90F96D7FEFC2}" srcOrd="0" destOrd="0" presId="urn:microsoft.com/office/officeart/2008/layout/HexagonCluster"/>
    <dgm:cxn modelId="{D6E2AF7A-3534-4EB0-B7FC-7DF1721B8FFC}" type="presParOf" srcId="{15C05438-BC41-463C-8026-053EF1FDFCB8}" destId="{D075730C-9DFA-474F-946A-D65113A70439}" srcOrd="5" destOrd="0" presId="urn:microsoft.com/office/officeart/2008/layout/HexagonCluster"/>
    <dgm:cxn modelId="{2F873125-9897-4CED-8513-36D6B9569C24}" type="presParOf" srcId="{D075730C-9DFA-474F-946A-D65113A70439}" destId="{143446FB-291F-479B-A030-3A5C1B4D2B69}" srcOrd="0" destOrd="0" presId="urn:microsoft.com/office/officeart/2008/layout/HexagonCluster"/>
    <dgm:cxn modelId="{7FD688E2-8EEC-4A57-A9C2-22DA6D0A9E2F}" type="presParOf" srcId="{15C05438-BC41-463C-8026-053EF1FDFCB8}" destId="{974CA041-7A5E-47EE-8EEC-3E569AB3DF6B}" srcOrd="6" destOrd="0" presId="urn:microsoft.com/office/officeart/2008/layout/HexagonCluster"/>
    <dgm:cxn modelId="{B316D3ED-B1E0-44EE-B6C8-EB2E1E4C7D77}" type="presParOf" srcId="{974CA041-7A5E-47EE-8EEC-3E569AB3DF6B}" destId="{F7FFB07D-5722-40B3-9CC2-02CBC0E3A0B4}" srcOrd="0" destOrd="0" presId="urn:microsoft.com/office/officeart/2008/layout/HexagonCluster"/>
    <dgm:cxn modelId="{3673730B-662B-49C4-A983-0780280E8F99}" type="presParOf" srcId="{15C05438-BC41-463C-8026-053EF1FDFCB8}" destId="{627789ED-46BE-40B3-BB76-9B4919D0B29C}" srcOrd="7" destOrd="0" presId="urn:microsoft.com/office/officeart/2008/layout/HexagonCluster"/>
    <dgm:cxn modelId="{9BA26B45-FA02-461D-910E-92D1A6097698}" type="presParOf" srcId="{627789ED-46BE-40B3-BB76-9B4919D0B29C}" destId="{7160666F-D937-4DE3-8A33-AD6C441C18A1}" srcOrd="0" destOrd="0" presId="urn:microsoft.com/office/officeart/2008/layout/HexagonCluster"/>
    <dgm:cxn modelId="{918ACC53-ADDF-4744-AEA2-EF4B93A00A6C}" type="presParOf" srcId="{15C05438-BC41-463C-8026-053EF1FDFCB8}" destId="{CA7B1AAA-DE2C-4ED6-90E1-468AD50EDC46}" srcOrd="8" destOrd="0" presId="urn:microsoft.com/office/officeart/2008/layout/HexagonCluster"/>
    <dgm:cxn modelId="{2109D115-C00E-41AE-81A8-BBDA1E9C23F5}" type="presParOf" srcId="{CA7B1AAA-DE2C-4ED6-90E1-468AD50EDC46}" destId="{9DD8D995-E11E-49A4-ACF4-EF62131A384B}" srcOrd="0" destOrd="0" presId="urn:microsoft.com/office/officeart/2008/layout/HexagonCluster"/>
    <dgm:cxn modelId="{02EEF406-F2BE-4AD2-BD26-D00BFFBB1544}" type="presParOf" srcId="{15C05438-BC41-463C-8026-053EF1FDFCB8}" destId="{65A0DB3E-6CDC-490B-BC14-93BDC54BA783}" srcOrd="9" destOrd="0" presId="urn:microsoft.com/office/officeart/2008/layout/HexagonCluster"/>
    <dgm:cxn modelId="{3CB743B5-EAF8-4530-A961-9E040362B10D}" type="presParOf" srcId="{65A0DB3E-6CDC-490B-BC14-93BDC54BA783}" destId="{66ED537D-54B6-4F94-97B7-60F4AD4DF235}" srcOrd="0" destOrd="0" presId="urn:microsoft.com/office/officeart/2008/layout/HexagonCluster"/>
    <dgm:cxn modelId="{64488FBC-6352-42E1-8665-F6D09E91DB59}" type="presParOf" srcId="{15C05438-BC41-463C-8026-053EF1FDFCB8}" destId="{B1249A65-2964-4CF0-ABDF-25337E632184}" srcOrd="10" destOrd="0" presId="urn:microsoft.com/office/officeart/2008/layout/HexagonCluster"/>
    <dgm:cxn modelId="{72B25C67-DED4-44D8-8D2D-88310534C3BF}" type="presParOf" srcId="{B1249A65-2964-4CF0-ABDF-25337E632184}" destId="{96F7B5B2-FACE-403E-9FE9-F57F81F2626B}" srcOrd="0" destOrd="0" presId="urn:microsoft.com/office/officeart/2008/layout/HexagonCluster"/>
    <dgm:cxn modelId="{07718086-79DF-4DE5-AA52-3B0DC681A142}" type="presParOf" srcId="{15C05438-BC41-463C-8026-053EF1FDFCB8}" destId="{0FA77E5A-8CB5-4880-90BE-EA3D290A8573}" srcOrd="11" destOrd="0" presId="urn:microsoft.com/office/officeart/2008/layout/HexagonCluster"/>
    <dgm:cxn modelId="{16610152-07BE-4C02-8DCA-F0F490DDBAD4}" type="presParOf" srcId="{0FA77E5A-8CB5-4880-90BE-EA3D290A8573}" destId="{9E6E88FF-5ACD-4132-9905-371F3F026F34}" srcOrd="0" destOrd="0" presId="urn:microsoft.com/office/officeart/2008/layout/HexagonCluster"/>
    <dgm:cxn modelId="{D666E8F1-9676-4A88-A1D1-C28D55C21D8A}" type="presParOf" srcId="{15C05438-BC41-463C-8026-053EF1FDFCB8}" destId="{C975FDB7-41F0-408D-8AB0-0A81C7336650}" srcOrd="12" destOrd="0" presId="urn:microsoft.com/office/officeart/2008/layout/HexagonCluster"/>
    <dgm:cxn modelId="{D9A6E0B8-EF80-4545-BD0B-FC3784BA4E08}" type="presParOf" srcId="{C975FDB7-41F0-408D-8AB0-0A81C7336650}" destId="{2EC38ECF-650D-451B-AF56-A487B0DEF189}" srcOrd="0" destOrd="0" presId="urn:microsoft.com/office/officeart/2008/layout/HexagonCluster"/>
    <dgm:cxn modelId="{27F0529F-9747-4B81-92F6-DB6420344BB6}" type="presParOf" srcId="{15C05438-BC41-463C-8026-053EF1FDFCB8}" destId="{A5527821-23D6-4A91-AF3B-4583C908419A}" srcOrd="13" destOrd="0" presId="urn:microsoft.com/office/officeart/2008/layout/HexagonCluster"/>
    <dgm:cxn modelId="{EB8C2487-5027-4747-B01E-F3A6A619F7C5}" type="presParOf" srcId="{A5527821-23D6-4A91-AF3B-4583C908419A}" destId="{808AD8F3-BBD5-4B9A-8B49-B501E179643C}" srcOrd="0" destOrd="0" presId="urn:microsoft.com/office/officeart/2008/layout/HexagonCluster"/>
    <dgm:cxn modelId="{62C94C0C-37A3-44F6-9E03-8BB6DF55649C}" type="presParOf" srcId="{15C05438-BC41-463C-8026-053EF1FDFCB8}" destId="{42841F13-5620-4C24-AD8C-C6FAD515C1FA}" srcOrd="14" destOrd="0" presId="urn:microsoft.com/office/officeart/2008/layout/HexagonCluster"/>
    <dgm:cxn modelId="{6F58908F-78B9-4BEA-9903-6C47C557DEE6}" type="presParOf" srcId="{42841F13-5620-4C24-AD8C-C6FAD515C1FA}" destId="{19C4AB7D-DBB5-4FB7-9947-AFB7A7492BC5}" srcOrd="0" destOrd="0" presId="urn:microsoft.com/office/officeart/2008/layout/HexagonCluster"/>
    <dgm:cxn modelId="{5F75ACFF-7D1C-43C1-9FFB-3AD25CC80FBE}" type="presParOf" srcId="{15C05438-BC41-463C-8026-053EF1FDFCB8}" destId="{191BC474-CEE9-4C62-8A4E-BD632217CA71}" srcOrd="15" destOrd="0" presId="urn:microsoft.com/office/officeart/2008/layout/HexagonCluster"/>
    <dgm:cxn modelId="{7E3788B4-9538-4868-844E-D3B3722783D9}" type="presParOf" srcId="{191BC474-CEE9-4C62-8A4E-BD632217CA71}" destId="{34ACB9F6-996D-45D3-934D-31CB64205CF6}" srcOrd="0" destOrd="0" presId="urn:microsoft.com/office/officeart/2008/layout/HexagonCluster"/>
    <dgm:cxn modelId="{96CE3CB0-13AE-4E06-8C8C-34CC09A04D60}" type="presParOf" srcId="{15C05438-BC41-463C-8026-053EF1FDFCB8}" destId="{DCF2776E-0306-47CD-BC92-9B49E3DB2EF6}" srcOrd="16" destOrd="0" presId="urn:microsoft.com/office/officeart/2008/layout/HexagonCluster"/>
    <dgm:cxn modelId="{62E3B601-EB6E-450F-B9A6-ED17C88F437F}" type="presParOf" srcId="{DCF2776E-0306-47CD-BC92-9B49E3DB2EF6}" destId="{5FDB7701-AF02-49C1-B874-C03D8CEE0C05}" srcOrd="0" destOrd="0" presId="urn:microsoft.com/office/officeart/2008/layout/HexagonCluster"/>
    <dgm:cxn modelId="{7FB9AECB-860D-49D5-85F7-AA7CB9B041AB}" type="presParOf" srcId="{15C05438-BC41-463C-8026-053EF1FDFCB8}" destId="{9B5B2834-8D3D-4E20-BC2C-ABED2A57AC64}" srcOrd="17" destOrd="0" presId="urn:microsoft.com/office/officeart/2008/layout/HexagonCluster"/>
    <dgm:cxn modelId="{2A88BBD0-B7C9-4A3C-B03E-BAA4E583FE8F}" type="presParOf" srcId="{9B5B2834-8D3D-4E20-BC2C-ABED2A57AC64}" destId="{7D711777-6393-46DD-8515-F2831D0D0573}" srcOrd="0" destOrd="0" presId="urn:microsoft.com/office/officeart/2008/layout/HexagonCluster"/>
    <dgm:cxn modelId="{4308C987-633F-44B5-864C-E78D4747CBC4}" type="presParOf" srcId="{15C05438-BC41-463C-8026-053EF1FDFCB8}" destId="{0C0BB10E-2C24-418E-A8D5-DBFB5D13C07A}" srcOrd="18" destOrd="0" presId="urn:microsoft.com/office/officeart/2008/layout/HexagonCluster"/>
    <dgm:cxn modelId="{5DC8F09D-613A-4667-8FFC-B1713A3E1927}" type="presParOf" srcId="{0C0BB10E-2C24-418E-A8D5-DBFB5D13C07A}" destId="{A29751A6-BD87-4D62-B26F-EC0BD11A013F}" srcOrd="0" destOrd="0" presId="urn:microsoft.com/office/officeart/2008/layout/HexagonCluster"/>
    <dgm:cxn modelId="{C74D12EE-BAF7-4871-A1C4-313F18B7567B}" type="presParOf" srcId="{15C05438-BC41-463C-8026-053EF1FDFCB8}" destId="{50F8A3E0-2B1B-42B1-A963-8ED0726A09E2}" srcOrd="19" destOrd="0" presId="urn:microsoft.com/office/officeart/2008/layout/HexagonCluster"/>
    <dgm:cxn modelId="{C524ADFB-7206-4612-976C-A9D3AA2994C1}" type="presParOf" srcId="{50F8A3E0-2B1B-42B1-A963-8ED0726A09E2}" destId="{B59BF29B-345F-4318-A55A-268FC3265DA2}"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6042C-3E9F-437B-B544-677EF1560534}">
      <dsp:nvSpPr>
        <dsp:cNvPr id="0" name=""/>
        <dsp:cNvSpPr/>
      </dsp:nvSpPr>
      <dsp:spPr>
        <a:xfrm>
          <a:off x="1022230" y="1614017"/>
          <a:ext cx="1131359" cy="97130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rtl="0">
            <a:lnSpc>
              <a:spcPct val="90000"/>
            </a:lnSpc>
            <a:spcBef>
              <a:spcPct val="0"/>
            </a:spcBef>
            <a:spcAft>
              <a:spcPct val="35000"/>
            </a:spcAft>
          </a:pPr>
          <a:r>
            <a:rPr lang="ro-RO" sz="800" b="1" i="1" kern="1200" smtClean="0">
              <a:latin typeface="+mj-lt"/>
            </a:rPr>
            <a:t>Venit net din activități independente;</a:t>
          </a:r>
          <a:endParaRPr lang="en-US" sz="800" kern="1200">
            <a:latin typeface="+mj-lt"/>
          </a:endParaRPr>
        </a:p>
      </dsp:txBody>
      <dsp:txXfrm>
        <a:off x="1197452" y="1764450"/>
        <a:ext cx="780915" cy="670439"/>
      </dsp:txXfrm>
    </dsp:sp>
    <dsp:sp modelId="{6AD64A6A-4BAC-47A6-826C-1AE9922118F7}">
      <dsp:nvSpPr>
        <dsp:cNvPr id="0" name=""/>
        <dsp:cNvSpPr/>
      </dsp:nvSpPr>
      <dsp:spPr>
        <a:xfrm>
          <a:off x="1049224" y="2048351"/>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639A5-81C3-4B60-B08B-29C6A069E883}">
      <dsp:nvSpPr>
        <dsp:cNvPr id="0" name=""/>
        <dsp:cNvSpPr/>
      </dsp:nvSpPr>
      <dsp:spPr>
        <a:xfrm>
          <a:off x="48637" y="1077045"/>
          <a:ext cx="1131359" cy="97130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4A6236-EC0A-4A42-8C04-9F972AAD332A}">
      <dsp:nvSpPr>
        <dsp:cNvPr id="0" name=""/>
        <dsp:cNvSpPr/>
      </dsp:nvSpPr>
      <dsp:spPr>
        <a:xfrm>
          <a:off x="823672" y="1919343"/>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266689"/>
              <a:satOff val="-5555"/>
              <a:lumOff val="-2767"/>
              <a:alphaOff val="0"/>
            </a:schemeClr>
          </a:solidFill>
          <a:prstDash val="solid"/>
        </a:ln>
        <a:effectLst/>
      </dsp:spPr>
      <dsp:style>
        <a:lnRef idx="2">
          <a:scrgbClr r="0" g="0" b="0"/>
        </a:lnRef>
        <a:fillRef idx="1">
          <a:scrgbClr r="0" g="0" b="0"/>
        </a:fillRef>
        <a:effectRef idx="0">
          <a:scrgbClr r="0" g="0" b="0"/>
        </a:effectRef>
        <a:fontRef idx="minor"/>
      </dsp:style>
    </dsp:sp>
    <dsp:sp modelId="{7C73ABE1-BA1E-4665-A5AE-90F96D7FEFC2}">
      <dsp:nvSpPr>
        <dsp:cNvPr id="0" name=""/>
        <dsp:cNvSpPr/>
      </dsp:nvSpPr>
      <dsp:spPr>
        <a:xfrm>
          <a:off x="1995823" y="1073943"/>
          <a:ext cx="1131359" cy="971305"/>
        </a:xfrm>
        <a:prstGeom prst="hexagon">
          <a:avLst>
            <a:gd name="adj" fmla="val 25000"/>
            <a:gd name="vf" fmla="val 115470"/>
          </a:avLst>
        </a:prstGeom>
        <a:solidFill>
          <a:schemeClr val="accent2">
            <a:hueOff val="-600049"/>
            <a:satOff val="-12498"/>
            <a:lumOff val="-6226"/>
            <a:alphaOff val="0"/>
          </a:schemeClr>
        </a:solidFill>
        <a:ln w="25400" cap="flat" cmpd="sng" algn="ctr">
          <a:solidFill>
            <a:schemeClr val="accent2">
              <a:hueOff val="-600049"/>
              <a:satOff val="-12498"/>
              <a:lumOff val="-6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rtl="0">
            <a:lnSpc>
              <a:spcPct val="90000"/>
            </a:lnSpc>
            <a:spcBef>
              <a:spcPct val="0"/>
            </a:spcBef>
            <a:spcAft>
              <a:spcPct val="35000"/>
            </a:spcAft>
          </a:pPr>
          <a:r>
            <a:rPr lang="ro-RO" sz="800" b="1" i="1" kern="1200" smtClean="0">
              <a:latin typeface="+mj-lt"/>
            </a:rPr>
            <a:t>Venit net din chirii</a:t>
          </a:r>
          <a:endParaRPr lang="en-US" sz="800" kern="1200">
            <a:latin typeface="+mj-lt"/>
          </a:endParaRPr>
        </a:p>
      </dsp:txBody>
      <dsp:txXfrm>
        <a:off x="2171045" y="1224376"/>
        <a:ext cx="780915" cy="670439"/>
      </dsp:txXfrm>
    </dsp:sp>
    <dsp:sp modelId="{143446FB-291F-479B-A030-3A5C1B4D2B69}">
      <dsp:nvSpPr>
        <dsp:cNvPr id="0" name=""/>
        <dsp:cNvSpPr/>
      </dsp:nvSpPr>
      <dsp:spPr>
        <a:xfrm>
          <a:off x="2774458" y="1914173"/>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533377"/>
              <a:satOff val="-11110"/>
              <a:lumOff val="-5534"/>
              <a:alphaOff val="0"/>
            </a:schemeClr>
          </a:solidFill>
          <a:prstDash val="solid"/>
        </a:ln>
        <a:effectLst/>
      </dsp:spPr>
      <dsp:style>
        <a:lnRef idx="2">
          <a:scrgbClr r="0" g="0" b="0"/>
        </a:lnRef>
        <a:fillRef idx="1">
          <a:scrgbClr r="0" g="0" b="0"/>
        </a:fillRef>
        <a:effectRef idx="0">
          <a:scrgbClr r="0" g="0" b="0"/>
        </a:effectRef>
        <a:fontRef idx="minor"/>
      </dsp:style>
    </dsp:sp>
    <dsp:sp modelId="{F7FFB07D-5722-40B3-9CC2-02CBC0E3A0B4}">
      <dsp:nvSpPr>
        <dsp:cNvPr id="0" name=""/>
        <dsp:cNvSpPr/>
      </dsp:nvSpPr>
      <dsp:spPr>
        <a:xfrm>
          <a:off x="2968816" y="1611948"/>
          <a:ext cx="1131359" cy="97130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600049"/>
              <a:satOff val="-12498"/>
              <a:lumOff val="-6226"/>
              <a:alphaOff val="0"/>
            </a:schemeClr>
          </a:solidFill>
          <a:prstDash val="solid"/>
        </a:ln>
        <a:effectLst/>
      </dsp:spPr>
      <dsp:style>
        <a:lnRef idx="2">
          <a:scrgbClr r="0" g="0" b="0"/>
        </a:lnRef>
        <a:fillRef idx="1">
          <a:scrgbClr r="0" g="0" b="0"/>
        </a:fillRef>
        <a:effectRef idx="0">
          <a:scrgbClr r="0" g="0" b="0"/>
        </a:effectRef>
        <a:fontRef idx="minor"/>
      </dsp:style>
    </dsp:sp>
    <dsp:sp modelId="{7160666F-D937-4DE3-8A33-AD6C441C18A1}">
      <dsp:nvSpPr>
        <dsp:cNvPr id="0" name=""/>
        <dsp:cNvSpPr/>
      </dsp:nvSpPr>
      <dsp:spPr>
        <a:xfrm>
          <a:off x="2996410" y="2044214"/>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800066"/>
              <a:satOff val="-16665"/>
              <a:lumOff val="-8301"/>
              <a:alphaOff val="0"/>
            </a:schemeClr>
          </a:solidFill>
          <a:prstDash val="solid"/>
        </a:ln>
        <a:effectLst/>
      </dsp:spPr>
      <dsp:style>
        <a:lnRef idx="2">
          <a:scrgbClr r="0" g="0" b="0"/>
        </a:lnRef>
        <a:fillRef idx="1">
          <a:scrgbClr r="0" g="0" b="0"/>
        </a:fillRef>
        <a:effectRef idx="0">
          <a:scrgbClr r="0" g="0" b="0"/>
        </a:effectRef>
        <a:fontRef idx="minor"/>
      </dsp:style>
    </dsp:sp>
    <dsp:sp modelId="{9DD8D995-E11E-49A4-ACF4-EF62131A384B}">
      <dsp:nvSpPr>
        <dsp:cNvPr id="0" name=""/>
        <dsp:cNvSpPr/>
      </dsp:nvSpPr>
      <dsp:spPr>
        <a:xfrm>
          <a:off x="1022230" y="540073"/>
          <a:ext cx="1131359" cy="971305"/>
        </a:xfrm>
        <a:prstGeom prst="hexagon">
          <a:avLst>
            <a:gd name="adj" fmla="val 25000"/>
            <a:gd name="vf" fmla="val 115470"/>
          </a:avLst>
        </a:prstGeom>
        <a:solidFill>
          <a:schemeClr val="accent2">
            <a:hueOff val="-1200099"/>
            <a:satOff val="-24997"/>
            <a:lumOff val="-12451"/>
            <a:alphaOff val="0"/>
          </a:schemeClr>
        </a:solidFill>
        <a:ln w="25400" cap="flat" cmpd="sng" algn="ctr">
          <a:solidFill>
            <a:schemeClr val="accent2">
              <a:hueOff val="-1200099"/>
              <a:satOff val="-24997"/>
              <a:lumOff val="-12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rtl="0">
            <a:lnSpc>
              <a:spcPct val="90000"/>
            </a:lnSpc>
            <a:spcBef>
              <a:spcPct val="0"/>
            </a:spcBef>
            <a:spcAft>
              <a:spcPct val="35000"/>
            </a:spcAft>
          </a:pPr>
          <a:r>
            <a:rPr lang="ro-RO" sz="800" b="1" i="1" kern="1200" dirty="0" smtClean="0">
              <a:latin typeface="+mj-lt"/>
            </a:rPr>
            <a:t>Venit/câștig din investiții (câștig de capital, dividende, etc)</a:t>
          </a:r>
          <a:endParaRPr lang="en-US" sz="800" kern="1200" dirty="0">
            <a:latin typeface="+mj-lt"/>
          </a:endParaRPr>
        </a:p>
      </dsp:txBody>
      <dsp:txXfrm>
        <a:off x="1197452" y="690506"/>
        <a:ext cx="780915" cy="670439"/>
      </dsp:txXfrm>
    </dsp:sp>
    <dsp:sp modelId="{66ED537D-54B6-4F94-97B7-60F4AD4DF235}">
      <dsp:nvSpPr>
        <dsp:cNvPr id="0" name=""/>
        <dsp:cNvSpPr/>
      </dsp:nvSpPr>
      <dsp:spPr>
        <a:xfrm>
          <a:off x="1797265" y="558429"/>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1066755"/>
              <a:satOff val="-22220"/>
              <a:lumOff val="-11068"/>
              <a:alphaOff val="0"/>
            </a:schemeClr>
          </a:solidFill>
          <a:prstDash val="solid"/>
        </a:ln>
        <a:effectLst/>
      </dsp:spPr>
      <dsp:style>
        <a:lnRef idx="2">
          <a:scrgbClr r="0" g="0" b="0"/>
        </a:lnRef>
        <a:fillRef idx="1">
          <a:scrgbClr r="0" g="0" b="0"/>
        </a:fillRef>
        <a:effectRef idx="0">
          <a:scrgbClr r="0" g="0" b="0"/>
        </a:effectRef>
        <a:fontRef idx="minor"/>
      </dsp:style>
    </dsp:sp>
    <dsp:sp modelId="{96F7B5B2-FACE-403E-9FE9-F57F81F2626B}">
      <dsp:nvSpPr>
        <dsp:cNvPr id="0" name=""/>
        <dsp:cNvSpPr/>
      </dsp:nvSpPr>
      <dsp:spPr>
        <a:xfrm>
          <a:off x="1995823" y="0"/>
          <a:ext cx="1131359" cy="97130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1200099"/>
              <a:satOff val="-24997"/>
              <a:lumOff val="-12451"/>
              <a:alphaOff val="0"/>
            </a:schemeClr>
          </a:solidFill>
          <a:prstDash val="solid"/>
        </a:ln>
        <a:effectLst/>
      </dsp:spPr>
      <dsp:style>
        <a:lnRef idx="2">
          <a:scrgbClr r="0" g="0" b="0"/>
        </a:lnRef>
        <a:fillRef idx="1">
          <a:scrgbClr r="0" g="0" b="0"/>
        </a:fillRef>
        <a:effectRef idx="0">
          <a:scrgbClr r="0" g="0" b="0"/>
        </a:effectRef>
        <a:fontRef idx="minor"/>
      </dsp:style>
    </dsp:sp>
    <dsp:sp modelId="{9E6E88FF-5ACD-4132-9905-371F3F026F34}">
      <dsp:nvSpPr>
        <dsp:cNvPr id="0" name=""/>
        <dsp:cNvSpPr/>
      </dsp:nvSpPr>
      <dsp:spPr>
        <a:xfrm>
          <a:off x="2027616" y="430456"/>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1333443"/>
              <a:satOff val="-27774"/>
              <a:lumOff val="-13835"/>
              <a:alphaOff val="0"/>
            </a:schemeClr>
          </a:solidFill>
          <a:prstDash val="solid"/>
        </a:ln>
        <a:effectLst/>
      </dsp:spPr>
      <dsp:style>
        <a:lnRef idx="2">
          <a:scrgbClr r="0" g="0" b="0"/>
        </a:lnRef>
        <a:fillRef idx="1">
          <a:scrgbClr r="0" g="0" b="0"/>
        </a:fillRef>
        <a:effectRef idx="0">
          <a:scrgbClr r="0" g="0" b="0"/>
        </a:effectRef>
        <a:fontRef idx="minor"/>
      </dsp:style>
    </dsp:sp>
    <dsp:sp modelId="{2EC38ECF-650D-451B-AF56-A487B0DEF189}">
      <dsp:nvSpPr>
        <dsp:cNvPr id="0" name=""/>
        <dsp:cNvSpPr/>
      </dsp:nvSpPr>
      <dsp:spPr>
        <a:xfrm>
          <a:off x="2968816" y="538005"/>
          <a:ext cx="1131359" cy="971305"/>
        </a:xfrm>
        <a:prstGeom prst="hexagon">
          <a:avLst>
            <a:gd name="adj" fmla="val 25000"/>
            <a:gd name="vf" fmla="val 115470"/>
          </a:avLst>
        </a:prstGeom>
        <a:solidFill>
          <a:schemeClr val="accent2">
            <a:hueOff val="-1800149"/>
            <a:satOff val="-37495"/>
            <a:lumOff val="-18677"/>
            <a:alphaOff val="0"/>
          </a:schemeClr>
        </a:solidFill>
        <a:ln w="25400" cap="flat" cmpd="sng" algn="ctr">
          <a:solidFill>
            <a:schemeClr val="accent2">
              <a:hueOff val="-1800149"/>
              <a:satOff val="-37495"/>
              <a:lumOff val="-18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rtl="0">
            <a:lnSpc>
              <a:spcPct val="90000"/>
            </a:lnSpc>
            <a:spcBef>
              <a:spcPct val="0"/>
            </a:spcBef>
            <a:spcAft>
              <a:spcPct val="35000"/>
            </a:spcAft>
          </a:pPr>
          <a:r>
            <a:rPr lang="ro-RO" sz="800" b="1" i="1" kern="1200" smtClean="0">
              <a:latin typeface="+mj-lt"/>
            </a:rPr>
            <a:t>Venit net din activități agricole</a:t>
          </a:r>
          <a:endParaRPr lang="en-US" sz="800" kern="1200">
            <a:latin typeface="+mj-lt"/>
          </a:endParaRPr>
        </a:p>
      </dsp:txBody>
      <dsp:txXfrm>
        <a:off x="3144038" y="688438"/>
        <a:ext cx="780915" cy="670439"/>
      </dsp:txXfrm>
    </dsp:sp>
    <dsp:sp modelId="{808AD8F3-BBD5-4B9A-8B49-B501E179643C}">
      <dsp:nvSpPr>
        <dsp:cNvPr id="0" name=""/>
        <dsp:cNvSpPr/>
      </dsp:nvSpPr>
      <dsp:spPr>
        <a:xfrm>
          <a:off x="3947808" y="968461"/>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1600132"/>
              <a:satOff val="-33329"/>
              <a:lumOff val="-16602"/>
              <a:alphaOff val="0"/>
            </a:schemeClr>
          </a:solidFill>
          <a:prstDash val="solid"/>
        </a:ln>
        <a:effectLst/>
      </dsp:spPr>
      <dsp:style>
        <a:lnRef idx="2">
          <a:scrgbClr r="0" g="0" b="0"/>
        </a:lnRef>
        <a:fillRef idx="1">
          <a:scrgbClr r="0" g="0" b="0"/>
        </a:fillRef>
        <a:effectRef idx="0">
          <a:scrgbClr r="0" g="0" b="0"/>
        </a:effectRef>
        <a:fontRef idx="minor"/>
      </dsp:style>
    </dsp:sp>
    <dsp:sp modelId="{19C4AB7D-DBB5-4FB7-9947-AFB7A7492BC5}">
      <dsp:nvSpPr>
        <dsp:cNvPr id="0" name=""/>
        <dsp:cNvSpPr/>
      </dsp:nvSpPr>
      <dsp:spPr>
        <a:xfrm>
          <a:off x="3942409" y="1084025"/>
          <a:ext cx="1131359" cy="97130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1800149"/>
              <a:satOff val="-37495"/>
              <a:lumOff val="-18677"/>
              <a:alphaOff val="0"/>
            </a:schemeClr>
          </a:solidFill>
          <a:prstDash val="solid"/>
        </a:ln>
        <a:effectLst/>
      </dsp:spPr>
      <dsp:style>
        <a:lnRef idx="2">
          <a:scrgbClr r="0" g="0" b="0"/>
        </a:lnRef>
        <a:fillRef idx="1">
          <a:scrgbClr r="0" g="0" b="0"/>
        </a:fillRef>
        <a:effectRef idx="0">
          <a:scrgbClr r="0" g="0" b="0"/>
        </a:effectRef>
        <a:fontRef idx="minor"/>
      </dsp:style>
    </dsp:sp>
    <dsp:sp modelId="{34ACB9F6-996D-45D3-934D-31CB64205CF6}">
      <dsp:nvSpPr>
        <dsp:cNvPr id="0" name=""/>
        <dsp:cNvSpPr/>
      </dsp:nvSpPr>
      <dsp:spPr>
        <a:xfrm>
          <a:off x="4163162" y="1101606"/>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1866821"/>
              <a:satOff val="-38884"/>
              <a:lumOff val="-19369"/>
              <a:alphaOff val="0"/>
            </a:schemeClr>
          </a:solidFill>
          <a:prstDash val="solid"/>
        </a:ln>
        <a:effectLst/>
      </dsp:spPr>
      <dsp:style>
        <a:lnRef idx="2">
          <a:scrgbClr r="0" g="0" b="0"/>
        </a:lnRef>
        <a:fillRef idx="1">
          <a:scrgbClr r="0" g="0" b="0"/>
        </a:fillRef>
        <a:effectRef idx="0">
          <a:scrgbClr r="0" g="0" b="0"/>
        </a:effectRef>
        <a:fontRef idx="minor"/>
      </dsp:style>
    </dsp:sp>
    <dsp:sp modelId="{5FDB7701-AF02-49C1-B874-C03D8CEE0C05}">
      <dsp:nvSpPr>
        <dsp:cNvPr id="0" name=""/>
        <dsp:cNvSpPr/>
      </dsp:nvSpPr>
      <dsp:spPr>
        <a:xfrm>
          <a:off x="3942409" y="10341"/>
          <a:ext cx="1131359" cy="971305"/>
        </a:xfrm>
        <a:prstGeom prst="hexagon">
          <a:avLst>
            <a:gd name="adj" fmla="val 25000"/>
            <a:gd name="vf" fmla="val 115470"/>
          </a:avLst>
        </a:prstGeom>
        <a:solidFill>
          <a:schemeClr val="accent2">
            <a:hueOff val="-2400198"/>
            <a:satOff val="-49994"/>
            <a:lumOff val="-24903"/>
            <a:alphaOff val="0"/>
          </a:schemeClr>
        </a:solidFill>
        <a:ln w="25400" cap="flat" cmpd="sng" algn="ctr">
          <a:solidFill>
            <a:schemeClr val="accent2">
              <a:hueOff val="-2400198"/>
              <a:satOff val="-49994"/>
              <a:lumOff val="-249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160" rIns="0" bIns="10160" numCol="1" spcCol="1270" anchor="ctr" anchorCtr="0">
          <a:noAutofit/>
        </a:bodyPr>
        <a:lstStyle/>
        <a:p>
          <a:pPr lvl="0" algn="ctr" defTabSz="355600" rtl="0">
            <a:lnSpc>
              <a:spcPct val="90000"/>
            </a:lnSpc>
            <a:spcBef>
              <a:spcPct val="0"/>
            </a:spcBef>
            <a:spcAft>
              <a:spcPct val="35000"/>
            </a:spcAft>
          </a:pPr>
          <a:r>
            <a:rPr lang="ro-RO" sz="800" b="1" i="1" kern="1200" dirty="0" smtClean="0">
              <a:latin typeface="+mj-lt"/>
            </a:rPr>
            <a:t>Venit din alte surse</a:t>
          </a:r>
          <a:endParaRPr lang="en-US" sz="800" kern="1200" dirty="0">
            <a:latin typeface="+mj-lt"/>
          </a:endParaRPr>
        </a:p>
      </dsp:txBody>
      <dsp:txXfrm>
        <a:off x="4117631" y="160774"/>
        <a:ext cx="780915" cy="670439"/>
      </dsp:txXfrm>
    </dsp:sp>
    <dsp:sp modelId="{7D711777-6393-46DD-8515-F2831D0D0573}">
      <dsp:nvSpPr>
        <dsp:cNvPr id="0" name=""/>
        <dsp:cNvSpPr/>
      </dsp:nvSpPr>
      <dsp:spPr>
        <a:xfrm>
          <a:off x="4921401" y="445709"/>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2133509"/>
              <a:satOff val="-44439"/>
              <a:lumOff val="-22136"/>
              <a:alphaOff val="0"/>
            </a:schemeClr>
          </a:solidFill>
          <a:prstDash val="solid"/>
        </a:ln>
        <a:effectLst/>
      </dsp:spPr>
      <dsp:style>
        <a:lnRef idx="2">
          <a:scrgbClr r="0" g="0" b="0"/>
        </a:lnRef>
        <a:fillRef idx="1">
          <a:scrgbClr r="0" g="0" b="0"/>
        </a:fillRef>
        <a:effectRef idx="0">
          <a:scrgbClr r="0" g="0" b="0"/>
        </a:effectRef>
        <a:fontRef idx="minor"/>
      </dsp:style>
    </dsp:sp>
    <dsp:sp modelId="{A29751A6-BD87-4D62-B26F-EC0BD11A013F}">
      <dsp:nvSpPr>
        <dsp:cNvPr id="0" name=""/>
        <dsp:cNvSpPr/>
      </dsp:nvSpPr>
      <dsp:spPr>
        <a:xfrm>
          <a:off x="4916002" y="552224"/>
          <a:ext cx="1131359" cy="97130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2400198"/>
              <a:satOff val="-49994"/>
              <a:lumOff val="-24903"/>
              <a:alphaOff val="0"/>
            </a:schemeClr>
          </a:solidFill>
          <a:prstDash val="solid"/>
        </a:ln>
        <a:effectLst/>
      </dsp:spPr>
      <dsp:style>
        <a:lnRef idx="2">
          <a:scrgbClr r="0" g="0" b="0"/>
        </a:lnRef>
        <a:fillRef idx="1">
          <a:scrgbClr r="0" g="0" b="0"/>
        </a:fillRef>
        <a:effectRef idx="0">
          <a:scrgbClr r="0" g="0" b="0"/>
        </a:effectRef>
        <a:fontRef idx="minor"/>
      </dsp:style>
    </dsp:sp>
    <dsp:sp modelId="{B59BF29B-345F-4318-A55A-268FC3265DA2}">
      <dsp:nvSpPr>
        <dsp:cNvPr id="0" name=""/>
        <dsp:cNvSpPr/>
      </dsp:nvSpPr>
      <dsp:spPr>
        <a:xfrm>
          <a:off x="5141555" y="573941"/>
          <a:ext cx="131971" cy="11375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2400198"/>
              <a:satOff val="-49994"/>
              <a:lumOff val="-2490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dirty="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F05CFF-548C-4E04-B325-CF1209D66BDC}" type="datetimeFigureOut">
              <a:rPr lang="ro-RO" smtClean="0">
                <a:latin typeface="Arial" pitchFamily="34" charset="0"/>
                <a:cs typeface="Arial" pitchFamily="34" charset="0"/>
              </a:rPr>
              <a:pPr/>
              <a:t>23.01.2018</a:t>
            </a:fld>
            <a:endParaRPr lang="ro-RO" dirty="0">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dirty="0">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E90EF7-3E10-491C-87C2-59674BB3AAF6}" type="slidenum">
              <a:rPr lang="ro-RO" smtClean="0">
                <a:latin typeface="Arial" pitchFamily="34" charset="0"/>
                <a:cs typeface="Arial" pitchFamily="34" charset="0"/>
              </a:rPr>
              <a:pPr/>
              <a:t>‹#›</a:t>
            </a:fld>
            <a:endParaRPr lang="ro-RO" dirty="0">
              <a:latin typeface="Arial" pitchFamily="34" charset="0"/>
              <a:cs typeface="Arial" pitchFamily="34" charset="0"/>
            </a:endParaRPr>
          </a:p>
        </p:txBody>
      </p:sp>
    </p:spTree>
    <p:extLst>
      <p:ext uri="{BB962C8B-B14F-4D97-AF65-F5344CB8AC3E}">
        <p14:creationId xmlns:p14="http://schemas.microsoft.com/office/powerpoint/2010/main" val="1045184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ro-R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5EFB8DA3-BCA9-4B7D-B50D-14F47506B614}" type="datetimeFigureOut">
              <a:rPr lang="ro-RO" smtClean="0"/>
              <a:pPr/>
              <a:t>23.01.2018</a:t>
            </a:fld>
            <a:endParaRPr lang="ro-RO"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o-RO" dirty="0" smtClean="0"/>
              <a:t>Click </a:t>
            </a:r>
            <a:r>
              <a:rPr lang="ro-RO" dirty="0" err="1" smtClean="0"/>
              <a:t>to</a:t>
            </a:r>
            <a:r>
              <a:rPr lang="ro-RO" dirty="0" smtClean="0"/>
              <a:t> </a:t>
            </a:r>
            <a:r>
              <a:rPr lang="ro-RO" dirty="0" err="1" smtClean="0"/>
              <a:t>edit</a:t>
            </a:r>
            <a:r>
              <a:rPr lang="ro-RO" dirty="0" smtClean="0"/>
              <a:t> Master text </a:t>
            </a:r>
            <a:r>
              <a:rPr lang="ro-RO" dirty="0" err="1" smtClean="0"/>
              <a:t>styles</a:t>
            </a:r>
            <a:endParaRPr lang="ro-RO" dirty="0" smtClean="0"/>
          </a:p>
          <a:p>
            <a:pPr lvl="1"/>
            <a:r>
              <a:rPr lang="ro-RO" dirty="0" err="1" smtClean="0"/>
              <a:t>Second</a:t>
            </a:r>
            <a:r>
              <a:rPr lang="ro-RO" dirty="0" smtClean="0"/>
              <a:t> </a:t>
            </a:r>
            <a:r>
              <a:rPr lang="ro-RO" dirty="0" err="1" smtClean="0"/>
              <a:t>level</a:t>
            </a:r>
            <a:endParaRPr lang="ro-RO" dirty="0" smtClean="0"/>
          </a:p>
          <a:p>
            <a:pPr lvl="2"/>
            <a:r>
              <a:rPr lang="ro-RO" dirty="0" err="1" smtClean="0"/>
              <a:t>Third</a:t>
            </a:r>
            <a:r>
              <a:rPr lang="ro-RO" dirty="0" smtClean="0"/>
              <a:t> </a:t>
            </a:r>
            <a:r>
              <a:rPr lang="ro-RO" dirty="0" err="1" smtClean="0"/>
              <a:t>level</a:t>
            </a:r>
            <a:endParaRPr lang="ro-RO" dirty="0" smtClean="0"/>
          </a:p>
          <a:p>
            <a:pPr lvl="3"/>
            <a:r>
              <a:rPr lang="ro-RO" dirty="0" err="1" smtClean="0"/>
              <a:t>Fourth</a:t>
            </a:r>
            <a:r>
              <a:rPr lang="ro-RO" dirty="0" smtClean="0"/>
              <a:t> </a:t>
            </a:r>
            <a:r>
              <a:rPr lang="ro-RO" dirty="0" err="1" smtClean="0"/>
              <a:t>level</a:t>
            </a:r>
            <a:endParaRPr lang="ro-RO" dirty="0" smtClean="0"/>
          </a:p>
          <a:p>
            <a:pPr lvl="4"/>
            <a:r>
              <a:rPr lang="ro-RO" dirty="0" err="1" smtClean="0"/>
              <a:t>Fifth</a:t>
            </a:r>
            <a:r>
              <a:rPr lang="ro-RO" dirty="0" smtClean="0"/>
              <a:t> </a:t>
            </a:r>
            <a:r>
              <a:rPr lang="ro-RO" dirty="0" err="1" smtClean="0"/>
              <a:t>level</a:t>
            </a:r>
            <a:endParaRPr lang="ro-RO"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endParaRPr lang="ro-R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F07B8F03-BC93-4120-96CA-A36DF640BE24}" type="slidenum">
              <a:rPr lang="ro-RO" smtClean="0"/>
              <a:pPr/>
              <a:t>‹#›</a:t>
            </a:fld>
            <a:endParaRPr lang="ro-RO" dirty="0"/>
          </a:p>
        </p:txBody>
      </p:sp>
    </p:spTree>
    <p:extLst>
      <p:ext uri="{BB962C8B-B14F-4D97-AF65-F5344CB8AC3E}">
        <p14:creationId xmlns:p14="http://schemas.microsoft.com/office/powerpoint/2010/main" val="43916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F07B8F03-BC93-4120-96CA-A36DF640BE24}" type="slidenum">
              <a:rPr lang="ro-RO" smtClean="0"/>
              <a:pPr/>
              <a:t>1</a:t>
            </a:fld>
            <a:endParaRPr lang="ro-R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F07B8F03-BC93-4120-96CA-A36DF640BE24}" type="slidenum">
              <a:rPr lang="ro-RO" smtClean="0"/>
              <a:pPr/>
              <a:t>15</a:t>
            </a:fld>
            <a:endParaRPr lang="ro-RO" dirty="0"/>
          </a:p>
        </p:txBody>
      </p:sp>
    </p:spTree>
    <p:extLst>
      <p:ext uri="{BB962C8B-B14F-4D97-AF65-F5344CB8AC3E}">
        <p14:creationId xmlns:p14="http://schemas.microsoft.com/office/powerpoint/2010/main" val="1741598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ro-RO" smtClean="0"/>
              <a:pPr/>
              <a:t>16</a:t>
            </a:fld>
            <a:endParaRPr lang="ro-RO" dirty="0"/>
          </a:p>
        </p:txBody>
      </p:sp>
    </p:spTree>
    <p:extLst>
      <p:ext uri="{BB962C8B-B14F-4D97-AF65-F5344CB8AC3E}">
        <p14:creationId xmlns:p14="http://schemas.microsoft.com/office/powerpoint/2010/main" val="1389108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ro-RO" smtClean="0"/>
              <a:pPr/>
              <a:t>25</a:t>
            </a:fld>
            <a:endParaRPr lang="ro-RO" dirty="0"/>
          </a:p>
        </p:txBody>
      </p:sp>
    </p:spTree>
    <p:extLst>
      <p:ext uri="{BB962C8B-B14F-4D97-AF65-F5344CB8AC3E}">
        <p14:creationId xmlns:p14="http://schemas.microsoft.com/office/powerpoint/2010/main" val="1153724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n-GB" smtClean="0"/>
              <a:pPr/>
              <a:t>31</a:t>
            </a:fld>
            <a:endParaRPr lang="en-GB" dirty="0"/>
          </a:p>
        </p:txBody>
      </p:sp>
    </p:spTree>
    <p:extLst>
      <p:ext uri="{BB962C8B-B14F-4D97-AF65-F5344CB8AC3E}">
        <p14:creationId xmlns:p14="http://schemas.microsoft.com/office/powerpoint/2010/main" val="751406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n-GB" smtClean="0"/>
              <a:pPr/>
              <a:t>34</a:t>
            </a:fld>
            <a:endParaRPr lang="en-GB" dirty="0"/>
          </a:p>
        </p:txBody>
      </p:sp>
    </p:spTree>
    <p:extLst>
      <p:ext uri="{BB962C8B-B14F-4D97-AF65-F5344CB8AC3E}">
        <p14:creationId xmlns:p14="http://schemas.microsoft.com/office/powerpoint/2010/main" val="1495804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19731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20401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F07B8F03-BC93-4120-96CA-A36DF640BE24}" type="slidenum">
              <a:rPr lang="ro-RO" smtClean="0"/>
              <a:pPr/>
              <a:t>2</a:t>
            </a:fld>
            <a:endParaRPr lang="ro-RO" dirty="0"/>
          </a:p>
        </p:txBody>
      </p:sp>
    </p:spTree>
    <p:extLst>
      <p:ext uri="{BB962C8B-B14F-4D97-AF65-F5344CB8AC3E}">
        <p14:creationId xmlns:p14="http://schemas.microsoft.com/office/powerpoint/2010/main" val="930075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ro-RO" smtClean="0"/>
              <a:pPr/>
              <a:t>3</a:t>
            </a:fld>
            <a:endParaRPr lang="ro-R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F07B8F03-BC93-4120-96CA-A36DF640BE24}" type="slidenum">
              <a:rPr lang="ro-RO" smtClean="0"/>
              <a:pPr/>
              <a:t>4</a:t>
            </a:fld>
            <a:endParaRPr lang="ro-RO" dirty="0"/>
          </a:p>
        </p:txBody>
      </p:sp>
    </p:spTree>
    <p:extLst>
      <p:ext uri="{BB962C8B-B14F-4D97-AF65-F5344CB8AC3E}">
        <p14:creationId xmlns:p14="http://schemas.microsoft.com/office/powerpoint/2010/main" val="126101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F07B8F03-BC93-4120-96CA-A36DF640BE24}" type="slidenum">
              <a:rPr lang="ro-RO" smtClean="0"/>
              <a:pPr/>
              <a:t>5</a:t>
            </a:fld>
            <a:endParaRPr lang="ro-RO" dirty="0"/>
          </a:p>
        </p:txBody>
      </p:sp>
    </p:spTree>
    <p:extLst>
      <p:ext uri="{BB962C8B-B14F-4D97-AF65-F5344CB8AC3E}">
        <p14:creationId xmlns:p14="http://schemas.microsoft.com/office/powerpoint/2010/main" val="3133808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F07B8F03-BC93-4120-96CA-A36DF640BE24}" type="slidenum">
              <a:rPr lang="ro-RO" smtClean="0"/>
              <a:pPr/>
              <a:t>6</a:t>
            </a:fld>
            <a:endParaRPr lang="ro-RO" dirty="0"/>
          </a:p>
        </p:txBody>
      </p:sp>
    </p:spTree>
    <p:extLst>
      <p:ext uri="{BB962C8B-B14F-4D97-AF65-F5344CB8AC3E}">
        <p14:creationId xmlns:p14="http://schemas.microsoft.com/office/powerpoint/2010/main" val="207449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ro-RO" smtClean="0"/>
              <a:pPr/>
              <a:t>12</a:t>
            </a:fld>
            <a:endParaRPr lang="ro-RO" dirty="0"/>
          </a:p>
        </p:txBody>
      </p:sp>
    </p:spTree>
    <p:extLst>
      <p:ext uri="{BB962C8B-B14F-4D97-AF65-F5344CB8AC3E}">
        <p14:creationId xmlns:p14="http://schemas.microsoft.com/office/powerpoint/2010/main" val="377035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F07B8F03-BC93-4120-96CA-A36DF640BE24}" type="slidenum">
              <a:rPr lang="ro-RO" smtClean="0"/>
              <a:pPr/>
              <a:t>13</a:t>
            </a:fld>
            <a:endParaRPr lang="ro-RO" dirty="0"/>
          </a:p>
        </p:txBody>
      </p:sp>
    </p:spTree>
    <p:extLst>
      <p:ext uri="{BB962C8B-B14F-4D97-AF65-F5344CB8AC3E}">
        <p14:creationId xmlns:p14="http://schemas.microsoft.com/office/powerpoint/2010/main" val="3739526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F07B8F03-BC93-4120-96CA-A36DF640BE24}" type="slidenum">
              <a:rPr lang="ro-RO" smtClean="0"/>
              <a:pPr/>
              <a:t>14</a:t>
            </a:fld>
            <a:endParaRPr lang="ro-RO" dirty="0"/>
          </a:p>
        </p:txBody>
      </p:sp>
    </p:spTree>
    <p:extLst>
      <p:ext uri="{BB962C8B-B14F-4D97-AF65-F5344CB8AC3E}">
        <p14:creationId xmlns:p14="http://schemas.microsoft.com/office/powerpoint/2010/main" val="53233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2337410" y="1"/>
            <a:ext cx="9857766"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5" name="Title 1"/>
          <p:cNvSpPr>
            <a:spLocks noGrp="1"/>
          </p:cNvSpPr>
          <p:nvPr>
            <p:ph type="ctrTitle" hasCustomPrompt="1"/>
          </p:nvPr>
        </p:nvSpPr>
        <p:spPr bwMode="white">
          <a:xfrm>
            <a:off x="2527959" y="838200"/>
            <a:ext cx="7126555" cy="914400"/>
          </a:xfrm>
        </p:spPr>
        <p:txBody>
          <a:bodyPr anchor="t" anchorCtr="0">
            <a:noAutofit/>
          </a:bodyPr>
          <a:lstStyle>
            <a:lvl1pPr>
              <a:lnSpc>
                <a:spcPct val="90000"/>
              </a:lnSpc>
              <a:defRPr sz="3200" b="1" i="1" baseline="0">
                <a:solidFill>
                  <a:schemeClr val="bg1"/>
                </a:solidFill>
              </a:defRPr>
            </a:lvl1pPr>
          </a:lstStyle>
          <a:p>
            <a:r>
              <a:rPr lang="ro-RO" noProof="0" dirty="0" smtClean="0"/>
              <a:t>Click </a:t>
            </a:r>
            <a:r>
              <a:rPr lang="ro-RO" noProof="0" dirty="0" err="1" smtClean="0"/>
              <a:t>to</a:t>
            </a:r>
            <a:r>
              <a:rPr lang="ro-RO" noProof="0" dirty="0" smtClean="0"/>
              <a:t> </a:t>
            </a:r>
            <a:r>
              <a:rPr lang="ro-RO" noProof="0" dirty="0" err="1" smtClean="0"/>
              <a:t>add</a:t>
            </a:r>
            <a:r>
              <a:rPr lang="ro-RO" noProof="0" dirty="0" smtClean="0"/>
              <a:t> </a:t>
            </a:r>
            <a:r>
              <a:rPr lang="ro-RO" noProof="0" dirty="0" err="1" smtClean="0"/>
              <a:t>the</a:t>
            </a:r>
            <a:r>
              <a:rPr lang="ro-RO" noProof="0" dirty="0" smtClean="0"/>
              <a:t> </a:t>
            </a:r>
            <a:r>
              <a:rPr lang="ro-RO" noProof="0" dirty="0" err="1" smtClean="0"/>
              <a:t>presentation’s</a:t>
            </a:r>
            <a:r>
              <a:rPr lang="ro-RO" noProof="0" dirty="0" smtClean="0"/>
              <a:t> </a:t>
            </a:r>
            <a:r>
              <a:rPr lang="ro-RO" noProof="0" dirty="0" err="1" smtClean="0"/>
              <a:t>main</a:t>
            </a:r>
            <a:r>
              <a:rPr lang="ro-RO" noProof="0" dirty="0" smtClean="0"/>
              <a:t> </a:t>
            </a:r>
            <a:r>
              <a:rPr lang="ro-RO" noProof="0" dirty="0" err="1" smtClean="0"/>
              <a:t>title</a:t>
            </a:r>
            <a:endParaRPr lang="ro-RO" noProof="0" dirty="0"/>
          </a:p>
        </p:txBody>
      </p:sp>
      <p:sp>
        <p:nvSpPr>
          <p:cNvPr id="18" name="Subtitle 2"/>
          <p:cNvSpPr>
            <a:spLocks noGrp="1"/>
          </p:cNvSpPr>
          <p:nvPr>
            <p:ph type="subTitle" idx="1" hasCustomPrompt="1"/>
          </p:nvPr>
        </p:nvSpPr>
        <p:spPr bwMode="white">
          <a:xfrm>
            <a:off x="2527959" y="1828799"/>
            <a:ext cx="712655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ro-RO" noProof="0" dirty="0" err="1" smtClean="0"/>
              <a:t>Subtitle</a:t>
            </a:r>
            <a:r>
              <a:rPr lang="ro-RO" noProof="0" dirty="0" smtClean="0"/>
              <a:t> </a:t>
            </a:r>
            <a:r>
              <a:rPr lang="ro-RO" noProof="0" dirty="0" err="1" smtClean="0"/>
              <a:t>and</a:t>
            </a:r>
            <a:r>
              <a:rPr lang="ro-RO" noProof="0" dirty="0" smtClean="0"/>
              <a:t> date (</a:t>
            </a:r>
            <a:r>
              <a:rPr lang="ro-RO" noProof="0" dirty="0" err="1" smtClean="0"/>
              <a:t>move</a:t>
            </a:r>
            <a:r>
              <a:rPr lang="ro-RO" noProof="0" dirty="0" smtClean="0"/>
              <a:t> </a:t>
            </a:r>
            <a:r>
              <a:rPr lang="ro-RO" noProof="0" dirty="0" err="1" smtClean="0"/>
              <a:t>higher</a:t>
            </a:r>
            <a:r>
              <a:rPr lang="ro-RO" noProof="0" dirty="0" smtClean="0"/>
              <a:t> </a:t>
            </a:r>
            <a:r>
              <a:rPr lang="ro-RO" noProof="0" dirty="0" err="1" smtClean="0"/>
              <a:t>if</a:t>
            </a:r>
            <a:r>
              <a:rPr lang="ro-RO" noProof="0" dirty="0" smtClean="0"/>
              <a:t> </a:t>
            </a:r>
            <a:r>
              <a:rPr lang="ro-RO" noProof="0" dirty="0" err="1" smtClean="0"/>
              <a:t>title</a:t>
            </a:r>
            <a:r>
              <a:rPr lang="ro-RO" noProof="0" dirty="0" smtClean="0"/>
              <a:t> </a:t>
            </a:r>
            <a:r>
              <a:rPr lang="ro-RO" noProof="0" dirty="0" err="1" smtClean="0"/>
              <a:t>is</a:t>
            </a:r>
            <a:r>
              <a:rPr lang="ro-RO" noProof="0" dirty="0" smtClean="0"/>
              <a:t> </a:t>
            </a:r>
            <a:r>
              <a:rPr lang="ro-RO" noProof="0" dirty="0" err="1" smtClean="0"/>
              <a:t>only</a:t>
            </a:r>
            <a:r>
              <a:rPr lang="ro-RO" noProof="0" dirty="0" smtClean="0"/>
              <a:t> </a:t>
            </a:r>
            <a:r>
              <a:rPr lang="ro-RO" noProof="0" dirty="0" err="1" smtClean="0"/>
              <a:t>one</a:t>
            </a:r>
            <a:r>
              <a:rPr lang="ro-RO" noProof="0" dirty="0" smtClean="0"/>
              <a:t> line)</a:t>
            </a:r>
          </a:p>
        </p:txBody>
      </p:sp>
      <p:sp>
        <p:nvSpPr>
          <p:cNvPr id="21" name="Text Placeholder 31"/>
          <p:cNvSpPr>
            <a:spLocks noGrp="1"/>
          </p:cNvSpPr>
          <p:nvPr>
            <p:ph type="body" sz="quarter" idx="10" hasCustomPrompt="1"/>
          </p:nvPr>
        </p:nvSpPr>
        <p:spPr bwMode="white">
          <a:xfrm>
            <a:off x="2527958" y="374904"/>
            <a:ext cx="5475634"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ro-RO" noProof="0" dirty="0" smtClean="0"/>
              <a:t>www.pwc.com</a:t>
            </a:r>
            <a:endParaRPr lang="ro-RO" noProof="0" dirty="0"/>
          </a:p>
        </p:txBody>
      </p:sp>
      <p:grpSp>
        <p:nvGrpSpPr>
          <p:cNvPr id="22" name="Group 32"/>
          <p:cNvGrpSpPr/>
          <p:nvPr userDrawn="1"/>
        </p:nvGrpSpPr>
        <p:grpSpPr>
          <a:xfrm>
            <a:off x="1550415" y="6172200"/>
            <a:ext cx="914400" cy="533479"/>
            <a:chOff x="518032" y="978681"/>
            <a:chExt cx="4572000" cy="2667393"/>
          </a:xfrm>
        </p:grpSpPr>
        <p:sp>
          <p:nvSpPr>
            <p:cNvPr id="2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2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ro-RO" dirty="0" smtClean="0"/>
              <a:t>ianuarie 2018</a:t>
            </a:r>
            <a:endParaRPr lang="ro-RO" dirty="0"/>
          </a:p>
        </p:txBody>
      </p:sp>
      <p:sp>
        <p:nvSpPr>
          <p:cNvPr id="7" name="Footer Placeholder 6"/>
          <p:cNvSpPr>
            <a:spLocks noGrp="1"/>
          </p:cNvSpPr>
          <p:nvPr>
            <p:ph type="ftr" sz="quarter" idx="11"/>
          </p:nvPr>
        </p:nvSpPr>
        <p:spPr/>
        <p:txBody>
          <a:bodyPr/>
          <a:lstStyle/>
          <a:p>
            <a:r>
              <a:rPr lang="ro-RO" dirty="0" smtClean="0"/>
              <a:t>Adobe - D201/D600</a:t>
            </a:r>
            <a:endParaRPr lang="ro-RO" dirty="0"/>
          </a:p>
        </p:txBody>
      </p:sp>
      <p:sp>
        <p:nvSpPr>
          <p:cNvPr id="8" name="Slide Number Placeholder 7"/>
          <p:cNvSpPr>
            <a:spLocks noGrp="1"/>
          </p:cNvSpPr>
          <p:nvPr>
            <p:ph type="sldNum" sz="quarter" idx="12"/>
          </p:nvPr>
        </p:nvSpPr>
        <p:spPr/>
        <p:txBody>
          <a:bodyPr/>
          <a:lstStyle/>
          <a:p>
            <a:fld id="{A126093F-4AED-45B9-9EC6-296A9275B495}" type="slidenum">
              <a:rPr lang="ro-RO" smtClean="0"/>
              <a:pPr/>
              <a:t>‹#›</a:t>
            </a:fld>
            <a:endParaRPr lang="ro-RO" dirty="0"/>
          </a:p>
        </p:txBody>
      </p:sp>
      <p:sp>
        <p:nvSpPr>
          <p:cNvPr id="9"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lvl1pPr>
              <a:lnSpc>
                <a:spcPct val="100000"/>
              </a:lnSpc>
              <a:defRPr baseline="0">
                <a:solidFill>
                  <a:schemeClr val="tx1"/>
                </a:solidFill>
              </a:defRPr>
            </a:lvl1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cxnSp>
        <p:nvCxnSpPr>
          <p:cNvPr id="11" name="Shape 10"/>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6"/>
          <p:cNvSpPr>
            <a:spLocks noGrp="1"/>
          </p:cNvSpPr>
          <p:nvPr>
            <p:ph sz="quarter" idx="15"/>
          </p:nvPr>
        </p:nvSpPr>
        <p:spPr>
          <a:xfrm>
            <a:off x="711385" y="1752600"/>
            <a:ext cx="10772405"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a:p>
        </p:txBody>
      </p:sp>
      <p:sp>
        <p:nvSpPr>
          <p:cNvPr id="7" name="Date Placeholder 6"/>
          <p:cNvSpPr>
            <a:spLocks noGrp="1"/>
          </p:cNvSpPr>
          <p:nvPr>
            <p:ph type="dt" sz="half" idx="16"/>
          </p:nvPr>
        </p:nvSpPr>
        <p:spPr/>
        <p:txBody>
          <a:bodyPr/>
          <a:lstStyle/>
          <a:p>
            <a:r>
              <a:rPr lang="ro-RO" dirty="0" smtClean="0"/>
              <a:t>ianuarie 2018</a:t>
            </a:r>
            <a:endParaRPr lang="ro-RO" dirty="0"/>
          </a:p>
        </p:txBody>
      </p:sp>
      <p:sp>
        <p:nvSpPr>
          <p:cNvPr id="8" name="Footer Placeholder 7"/>
          <p:cNvSpPr>
            <a:spLocks noGrp="1"/>
          </p:cNvSpPr>
          <p:nvPr>
            <p:ph type="ftr" sz="quarter" idx="17"/>
          </p:nvPr>
        </p:nvSpPr>
        <p:spPr/>
        <p:txBody>
          <a:bodyPr/>
          <a:lstStyle/>
          <a:p>
            <a:r>
              <a:rPr lang="ro-RO" dirty="0" smtClean="0"/>
              <a:t>Adobe - D201/D600</a:t>
            </a:r>
            <a:endParaRPr lang="ro-RO" dirty="0"/>
          </a:p>
        </p:txBody>
      </p:sp>
      <p:sp>
        <p:nvSpPr>
          <p:cNvPr id="9" name="Slide Number Placeholder 8"/>
          <p:cNvSpPr>
            <a:spLocks noGrp="1"/>
          </p:cNvSpPr>
          <p:nvPr>
            <p:ph type="sldNum" sz="quarter" idx="18"/>
          </p:nvPr>
        </p:nvSpPr>
        <p:spPr/>
        <p:txBody>
          <a:bodyPr/>
          <a:lstStyle/>
          <a:p>
            <a:fld id="{B6729241-6762-4DC8-A332-52B771BF5308}" type="slidenum">
              <a:rPr lang="ro-RO" smtClean="0"/>
              <a:pPr/>
              <a:t>‹#›</a:t>
            </a:fld>
            <a:endParaRPr lang="ro-RO" dirty="0"/>
          </a:p>
        </p:txBody>
      </p:sp>
      <p:sp>
        <p:nvSpPr>
          <p:cNvPr id="10"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lvl1pPr>
              <a:lnSpc>
                <a:spcPct val="100000"/>
              </a:lnSpc>
              <a:defRPr baseline="0">
                <a:solidFill>
                  <a:schemeClr val="bg1"/>
                </a:solidFill>
              </a:defRPr>
            </a:lvl1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sp>
        <p:nvSpPr>
          <p:cNvPr id="3" name="Content Placeholder 2"/>
          <p:cNvSpPr>
            <a:spLocks noGrp="1"/>
          </p:cNvSpPr>
          <p:nvPr>
            <p:ph idx="1"/>
          </p:nvPr>
        </p:nvSpPr>
        <p:spPr>
          <a:xfrm>
            <a:off x="711385" y="1752600"/>
            <a:ext cx="10772405"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smtClean="0"/>
          </a:p>
        </p:txBody>
      </p:sp>
      <p:cxnSp>
        <p:nvCxnSpPr>
          <p:cNvPr id="11" name="Shape 10"/>
          <p:cNvCxnSpPr/>
          <p:nvPr/>
        </p:nvCxnSpPr>
        <p:spPr>
          <a:xfrm rot="5400000" flipH="1" flipV="1">
            <a:off x="5919763" y="-4802029"/>
            <a:ext cx="152399" cy="10975658"/>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lvl1pPr>
              <a:defRPr>
                <a:solidFill>
                  <a:schemeClr val="lt1"/>
                </a:solidFill>
              </a:defRPr>
            </a:lvl1pPr>
          </a:lstStyle>
          <a:p>
            <a:r>
              <a:rPr lang="ro-RO" dirty="0" smtClean="0"/>
              <a:t>ianuarie 2018</a:t>
            </a:r>
            <a:endParaRPr lang="ro-RO" dirty="0"/>
          </a:p>
        </p:txBody>
      </p:sp>
      <p:sp>
        <p:nvSpPr>
          <p:cNvPr id="9" name="Footer Placeholder 8"/>
          <p:cNvSpPr>
            <a:spLocks noGrp="1"/>
          </p:cNvSpPr>
          <p:nvPr>
            <p:ph type="ftr" sz="quarter" idx="11"/>
          </p:nvPr>
        </p:nvSpPr>
        <p:spPr/>
        <p:txBody>
          <a:bodyPr/>
          <a:lstStyle>
            <a:lvl1pPr>
              <a:defRPr>
                <a:solidFill>
                  <a:schemeClr val="lt1"/>
                </a:solidFill>
              </a:defRPr>
            </a:lvl1pPr>
          </a:lstStyle>
          <a:p>
            <a:r>
              <a:rPr lang="ro-RO" dirty="0" smtClean="0"/>
              <a:t>Adobe - D201/D600</a:t>
            </a:r>
            <a:endParaRPr lang="ro-RO" dirty="0"/>
          </a:p>
        </p:txBody>
      </p:sp>
      <p:sp>
        <p:nvSpPr>
          <p:cNvPr id="10" name="Slide Number Placeholder 9"/>
          <p:cNvSpPr>
            <a:spLocks noGrp="1"/>
          </p:cNvSpPr>
          <p:nvPr>
            <p:ph type="sldNum" sz="quarter" idx="12"/>
          </p:nvPr>
        </p:nvSpPr>
        <p:spPr/>
        <p:txBody>
          <a:bodyPr/>
          <a:lstStyle>
            <a:lvl1pPr>
              <a:defRPr>
                <a:solidFill>
                  <a:schemeClr val="lt1"/>
                </a:solidFill>
              </a:defRPr>
            </a:lvl1pPr>
          </a:lstStyle>
          <a:p>
            <a:fld id="{82A92AB4-0EDD-4F7B-8682-7CFE412018BE}" type="slidenum">
              <a:rPr lang="ro-RO" smtClean="0"/>
              <a:pPr/>
              <a:t>‹#›</a:t>
            </a:fld>
            <a:endParaRPr lang="ro-RO" dirty="0"/>
          </a:p>
        </p:txBody>
      </p:sp>
      <p:sp>
        <p:nvSpPr>
          <p:cNvPr id="12"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solidFill>
                  <a:schemeClr val="lt1"/>
                </a:solidFill>
                <a:latin typeface="Arial" panose="020B0604020202020204" pitchFamily="34" charset="0"/>
              </a:rPr>
              <a:t>PwC</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385" y="685802"/>
            <a:ext cx="10772405" cy="1066799"/>
          </a:xfrm>
        </p:spPr>
        <p:txBody>
          <a:bodyPr anchor="t" anchorCtr="0">
            <a:noAutofit/>
          </a:bodyPr>
          <a:lstStyle>
            <a:lvl1pPr>
              <a:lnSpc>
                <a:spcPct val="90000"/>
              </a:lnSpc>
              <a:defRPr sz="3200">
                <a:solidFill>
                  <a:schemeClr val="tx1"/>
                </a:solidFill>
              </a:defRPr>
            </a:lvl1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smtClean="0"/>
          </a:p>
        </p:txBody>
      </p:sp>
      <p:sp>
        <p:nvSpPr>
          <p:cNvPr id="58" name="Subtitle 2"/>
          <p:cNvSpPr>
            <a:spLocks noGrp="1"/>
          </p:cNvSpPr>
          <p:nvPr>
            <p:ph type="subTitle" idx="1"/>
          </p:nvPr>
        </p:nvSpPr>
        <p:spPr bwMode="black">
          <a:xfrm>
            <a:off x="711385" y="1905001"/>
            <a:ext cx="10772405"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subtitle</a:t>
            </a:r>
            <a:r>
              <a:rPr lang="ro-RO" noProof="0" dirty="0" smtClean="0"/>
              <a:t> </a:t>
            </a:r>
            <a:r>
              <a:rPr lang="ro-RO" noProof="0" dirty="0" err="1" smtClean="0"/>
              <a:t>style</a:t>
            </a:r>
            <a:endParaRPr lang="ro-RO" noProof="0" dirty="0" smtClean="0"/>
          </a:p>
        </p:txBody>
      </p:sp>
      <p:cxnSp>
        <p:nvCxnSpPr>
          <p:cNvPr id="12" name="Shape 11"/>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r>
              <a:rPr lang="ro-RO" dirty="0" smtClean="0"/>
              <a:t>ianuarie 2018</a:t>
            </a:r>
            <a:endParaRPr lang="ro-RO" dirty="0"/>
          </a:p>
        </p:txBody>
      </p:sp>
      <p:sp>
        <p:nvSpPr>
          <p:cNvPr id="7" name="Footer Placeholder 6"/>
          <p:cNvSpPr>
            <a:spLocks noGrp="1"/>
          </p:cNvSpPr>
          <p:nvPr>
            <p:ph type="ftr" sz="quarter" idx="11"/>
          </p:nvPr>
        </p:nvSpPr>
        <p:spPr/>
        <p:txBody>
          <a:bodyPr/>
          <a:lstStyle/>
          <a:p>
            <a:r>
              <a:rPr lang="ro-RO" dirty="0" smtClean="0"/>
              <a:t>Adobe - D201/D600</a:t>
            </a:r>
            <a:endParaRPr lang="ro-RO" dirty="0"/>
          </a:p>
        </p:txBody>
      </p:sp>
      <p:sp>
        <p:nvSpPr>
          <p:cNvPr id="8" name="Slide Number Placeholder 7"/>
          <p:cNvSpPr>
            <a:spLocks noGrp="1"/>
          </p:cNvSpPr>
          <p:nvPr>
            <p:ph type="sldNum" sz="quarter" idx="12"/>
          </p:nvPr>
        </p:nvSpPr>
        <p:spPr/>
        <p:txBody>
          <a:bodyPr/>
          <a:lstStyle/>
          <a:p>
            <a:fld id="{ED3CD752-E0EC-4366-896A-139311842386}" type="slidenum">
              <a:rPr lang="ro-RO" smtClean="0"/>
              <a:pPr/>
              <a:t>‹#›</a:t>
            </a:fld>
            <a:endParaRPr lang="ro-RO" dirty="0"/>
          </a:p>
        </p:txBody>
      </p:sp>
      <p:sp>
        <p:nvSpPr>
          <p:cNvPr id="9"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385" y="685800"/>
            <a:ext cx="10772405" cy="1066800"/>
          </a:xfrm>
        </p:spPr>
        <p:txBody>
          <a:bodyPr anchor="t" anchorCtr="0">
            <a:noAutofit/>
          </a:bodyPr>
          <a:lstStyle>
            <a:lvl1pPr>
              <a:lnSpc>
                <a:spcPct val="90000"/>
              </a:lnSpc>
              <a:defRPr sz="3200" baseline="0">
                <a:solidFill>
                  <a:schemeClr val="bg1"/>
                </a:solidFill>
              </a:defRPr>
            </a:lvl1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sp>
        <p:nvSpPr>
          <p:cNvPr id="22" name="Subtitle 2"/>
          <p:cNvSpPr>
            <a:spLocks noGrp="1"/>
          </p:cNvSpPr>
          <p:nvPr>
            <p:ph type="subTitle" idx="1"/>
          </p:nvPr>
        </p:nvSpPr>
        <p:spPr bwMode="black">
          <a:xfrm>
            <a:off x="711385" y="1905000"/>
            <a:ext cx="10772405"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subtitle</a:t>
            </a:r>
            <a:r>
              <a:rPr lang="ro-RO" noProof="0" dirty="0" smtClean="0"/>
              <a:t> </a:t>
            </a:r>
            <a:r>
              <a:rPr lang="ro-RO" noProof="0" dirty="0" err="1" smtClean="0"/>
              <a:t>style</a:t>
            </a:r>
            <a:endParaRPr lang="ro-RO" noProof="0" dirty="0" smtClean="0"/>
          </a:p>
        </p:txBody>
      </p:sp>
      <p:cxnSp>
        <p:nvCxnSpPr>
          <p:cNvPr id="11" name="Shape 10"/>
          <p:cNvCxnSpPr/>
          <p:nvPr/>
        </p:nvCxnSpPr>
        <p:spPr>
          <a:xfrm rot="5400000" flipH="1" flipV="1">
            <a:off x="5919763" y="-4802029"/>
            <a:ext cx="152399" cy="10975658"/>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lvl1pPr>
              <a:defRPr>
                <a:solidFill>
                  <a:schemeClr val="lt1"/>
                </a:solidFill>
              </a:defRPr>
            </a:lvl1pPr>
          </a:lstStyle>
          <a:p>
            <a:r>
              <a:rPr lang="ro-RO" dirty="0" smtClean="0"/>
              <a:t>ianuarie 2018</a:t>
            </a:r>
            <a:endParaRPr lang="ro-RO" dirty="0"/>
          </a:p>
        </p:txBody>
      </p:sp>
      <p:sp>
        <p:nvSpPr>
          <p:cNvPr id="7" name="Footer Placeholder 6"/>
          <p:cNvSpPr>
            <a:spLocks noGrp="1"/>
          </p:cNvSpPr>
          <p:nvPr>
            <p:ph type="ftr" sz="quarter" idx="11"/>
          </p:nvPr>
        </p:nvSpPr>
        <p:spPr/>
        <p:txBody>
          <a:bodyPr/>
          <a:lstStyle>
            <a:lvl1pPr>
              <a:defRPr>
                <a:solidFill>
                  <a:schemeClr val="lt1"/>
                </a:solidFill>
              </a:defRPr>
            </a:lvl1pPr>
          </a:lstStyle>
          <a:p>
            <a:r>
              <a:rPr lang="ro-RO" dirty="0" smtClean="0"/>
              <a:t>Adobe - D201/D600</a:t>
            </a:r>
            <a:endParaRPr lang="ro-RO" dirty="0"/>
          </a:p>
        </p:txBody>
      </p:sp>
      <p:sp>
        <p:nvSpPr>
          <p:cNvPr id="8" name="Slide Number Placeholder 7"/>
          <p:cNvSpPr>
            <a:spLocks noGrp="1"/>
          </p:cNvSpPr>
          <p:nvPr>
            <p:ph type="sldNum" sz="quarter" idx="12"/>
          </p:nvPr>
        </p:nvSpPr>
        <p:spPr/>
        <p:txBody>
          <a:bodyPr/>
          <a:lstStyle>
            <a:lvl1pPr>
              <a:defRPr>
                <a:solidFill>
                  <a:schemeClr val="lt1"/>
                </a:solidFill>
              </a:defRPr>
            </a:lvl1pPr>
          </a:lstStyle>
          <a:p>
            <a:fld id="{A01918B4-03DF-4BAC-98D5-2E8B055C9672}" type="slidenum">
              <a:rPr lang="ro-RO" smtClean="0"/>
              <a:pPr/>
              <a:t>‹#›</a:t>
            </a:fld>
            <a:endParaRPr lang="ro-RO" dirty="0"/>
          </a:p>
        </p:txBody>
      </p:sp>
      <p:sp>
        <p:nvSpPr>
          <p:cNvPr id="9"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solidFill>
                  <a:schemeClr val="lt1"/>
                </a:solidFill>
                <a:latin typeface="Arial" panose="020B0604020202020204" pitchFamily="34" charset="0"/>
              </a:rPr>
              <a:t>PwC</a:t>
            </a: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385" y="685800"/>
            <a:ext cx="10772405" cy="1066800"/>
          </a:xfrm>
        </p:spPr>
        <p:txBody>
          <a:bodyPr anchor="t" anchorCtr="0">
            <a:noAutofit/>
          </a:bodyPr>
          <a:lstStyle>
            <a:lvl1pPr>
              <a:lnSpc>
                <a:spcPct val="90000"/>
              </a:lnSpc>
              <a:defRPr sz="3200">
                <a:solidFill>
                  <a:schemeClr val="bg1"/>
                </a:solidFill>
              </a:defRPr>
            </a:lvl1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smtClean="0"/>
          </a:p>
        </p:txBody>
      </p:sp>
      <p:sp>
        <p:nvSpPr>
          <p:cNvPr id="20" name="Content Placeholder 19"/>
          <p:cNvSpPr>
            <a:spLocks noGrp="1"/>
          </p:cNvSpPr>
          <p:nvPr>
            <p:ph sz="quarter" idx="13"/>
          </p:nvPr>
        </p:nvSpPr>
        <p:spPr>
          <a:xfrm>
            <a:off x="711387" y="2819400"/>
            <a:ext cx="5284574"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smtClean="0"/>
          </a:p>
        </p:txBody>
      </p:sp>
      <p:sp>
        <p:nvSpPr>
          <p:cNvPr id="33" name="Subtitle 2"/>
          <p:cNvSpPr>
            <a:spLocks noGrp="1"/>
          </p:cNvSpPr>
          <p:nvPr>
            <p:ph type="subTitle" idx="1"/>
          </p:nvPr>
        </p:nvSpPr>
        <p:spPr bwMode="black">
          <a:xfrm>
            <a:off x="711385" y="1905001"/>
            <a:ext cx="10772405"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subtitle</a:t>
            </a:r>
            <a:r>
              <a:rPr lang="ro-RO" noProof="0" dirty="0" smtClean="0"/>
              <a:t> </a:t>
            </a:r>
            <a:r>
              <a:rPr lang="ro-RO" noProof="0" dirty="0" err="1" smtClean="0"/>
              <a:t>style</a:t>
            </a:r>
            <a:endParaRPr lang="ro-RO" noProof="0" dirty="0" smtClean="0"/>
          </a:p>
        </p:txBody>
      </p:sp>
      <p:cxnSp>
        <p:nvCxnSpPr>
          <p:cNvPr id="12" name="Shape 11"/>
          <p:cNvCxnSpPr/>
          <p:nvPr/>
        </p:nvCxnSpPr>
        <p:spPr>
          <a:xfrm rot="5400000" flipH="1" flipV="1">
            <a:off x="5919763" y="-4802029"/>
            <a:ext cx="152399" cy="10975658"/>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4"/>
          </p:nvPr>
        </p:nvSpPr>
        <p:spPr/>
        <p:txBody>
          <a:bodyPr/>
          <a:lstStyle>
            <a:lvl1pPr>
              <a:defRPr>
                <a:solidFill>
                  <a:schemeClr val="lt1"/>
                </a:solidFill>
              </a:defRPr>
            </a:lvl1pPr>
          </a:lstStyle>
          <a:p>
            <a:r>
              <a:rPr lang="ro-RO" dirty="0" smtClean="0"/>
              <a:t>ianuarie 2018</a:t>
            </a:r>
            <a:endParaRPr lang="ro-RO" dirty="0"/>
          </a:p>
        </p:txBody>
      </p:sp>
      <p:sp>
        <p:nvSpPr>
          <p:cNvPr id="7" name="Footer Placeholder 6"/>
          <p:cNvSpPr>
            <a:spLocks noGrp="1"/>
          </p:cNvSpPr>
          <p:nvPr>
            <p:ph type="ftr" sz="quarter" idx="15"/>
          </p:nvPr>
        </p:nvSpPr>
        <p:spPr/>
        <p:txBody>
          <a:bodyPr/>
          <a:lstStyle>
            <a:lvl1pPr>
              <a:defRPr>
                <a:solidFill>
                  <a:schemeClr val="lt1"/>
                </a:solidFill>
              </a:defRPr>
            </a:lvl1pPr>
          </a:lstStyle>
          <a:p>
            <a:r>
              <a:rPr lang="ro-RO" dirty="0" smtClean="0"/>
              <a:t>Adobe - D201/D600</a:t>
            </a:r>
            <a:endParaRPr lang="ro-RO" dirty="0"/>
          </a:p>
        </p:txBody>
      </p:sp>
      <p:sp>
        <p:nvSpPr>
          <p:cNvPr id="8" name="Slide Number Placeholder 7"/>
          <p:cNvSpPr>
            <a:spLocks noGrp="1"/>
          </p:cNvSpPr>
          <p:nvPr>
            <p:ph type="sldNum" sz="quarter" idx="16"/>
          </p:nvPr>
        </p:nvSpPr>
        <p:spPr/>
        <p:txBody>
          <a:bodyPr/>
          <a:lstStyle>
            <a:lvl1pPr>
              <a:defRPr>
                <a:solidFill>
                  <a:schemeClr val="lt1"/>
                </a:solidFill>
              </a:defRPr>
            </a:lvl1pPr>
          </a:lstStyle>
          <a:p>
            <a:fld id="{5A5F4026-578A-4291-9D60-AB061B05D032}" type="slidenum">
              <a:rPr lang="ro-RO" smtClean="0"/>
              <a:pPr/>
              <a:t>‹#›</a:t>
            </a:fld>
            <a:endParaRPr lang="ro-RO" dirty="0"/>
          </a:p>
        </p:txBody>
      </p:sp>
      <p:sp>
        <p:nvSpPr>
          <p:cNvPr id="9"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solidFill>
                  <a:schemeClr val="lt1"/>
                </a:solidFill>
                <a:latin typeface="Arial" panose="020B0604020202020204" pitchFamily="34" charset="0"/>
              </a:rPr>
              <a:t>PwC</a:t>
            </a: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6822206" y="-3875196"/>
            <a:ext cx="152399" cy="9121991"/>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2527959" y="838200"/>
            <a:ext cx="7126555" cy="914400"/>
          </a:xfrm>
        </p:spPr>
        <p:txBody>
          <a:bodyPr anchor="t" anchorCtr="0">
            <a:noAutofit/>
          </a:bodyPr>
          <a:lstStyle>
            <a:lvl1pPr>
              <a:lnSpc>
                <a:spcPct val="90000"/>
              </a:lnSpc>
              <a:defRPr sz="3200" b="1" i="1" baseline="0">
                <a:solidFill>
                  <a:schemeClr val="tx1"/>
                </a:solidFill>
              </a:defRPr>
            </a:lvl1pPr>
          </a:lstStyle>
          <a:p>
            <a:r>
              <a:rPr lang="ro-RO" noProof="0" dirty="0" smtClean="0"/>
              <a:t>Click </a:t>
            </a:r>
            <a:r>
              <a:rPr lang="ro-RO" noProof="0" dirty="0" err="1" smtClean="0"/>
              <a:t>to</a:t>
            </a:r>
            <a:r>
              <a:rPr lang="ro-RO" noProof="0" dirty="0" smtClean="0"/>
              <a:t> </a:t>
            </a:r>
            <a:r>
              <a:rPr lang="ro-RO" noProof="0" dirty="0" err="1" smtClean="0"/>
              <a:t>add</a:t>
            </a:r>
            <a:r>
              <a:rPr lang="ro-RO" noProof="0" dirty="0" smtClean="0"/>
              <a:t> </a:t>
            </a:r>
            <a:r>
              <a:rPr lang="ro-RO" noProof="0" dirty="0" err="1" smtClean="0"/>
              <a:t>the</a:t>
            </a:r>
            <a:r>
              <a:rPr lang="ro-RO" noProof="0" dirty="0" smtClean="0"/>
              <a:t> </a:t>
            </a:r>
            <a:r>
              <a:rPr lang="ro-RO" noProof="0" dirty="0" err="1" smtClean="0"/>
              <a:t>presentation’s</a:t>
            </a:r>
            <a:r>
              <a:rPr lang="ro-RO" noProof="0" dirty="0" smtClean="0"/>
              <a:t> </a:t>
            </a:r>
            <a:r>
              <a:rPr lang="ro-RO" noProof="0" dirty="0" err="1" smtClean="0"/>
              <a:t>main</a:t>
            </a:r>
            <a:r>
              <a:rPr lang="ro-RO" noProof="0" dirty="0" smtClean="0"/>
              <a:t> </a:t>
            </a:r>
            <a:r>
              <a:rPr lang="ro-RO" noProof="0" dirty="0" err="1" smtClean="0"/>
              <a:t>title</a:t>
            </a:r>
            <a:endParaRPr lang="ro-RO" noProof="0" dirty="0"/>
          </a:p>
        </p:txBody>
      </p:sp>
      <p:sp>
        <p:nvSpPr>
          <p:cNvPr id="143" name="Subtitle 2"/>
          <p:cNvSpPr>
            <a:spLocks noGrp="1"/>
          </p:cNvSpPr>
          <p:nvPr>
            <p:ph type="subTitle" idx="1" hasCustomPrompt="1"/>
          </p:nvPr>
        </p:nvSpPr>
        <p:spPr bwMode="black">
          <a:xfrm>
            <a:off x="2527959" y="1828799"/>
            <a:ext cx="712655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ro-RO" noProof="0" dirty="0" err="1" smtClean="0"/>
              <a:t>Subtitle</a:t>
            </a:r>
            <a:r>
              <a:rPr lang="ro-RO" noProof="0" dirty="0" smtClean="0"/>
              <a:t> </a:t>
            </a:r>
            <a:r>
              <a:rPr lang="ro-RO" noProof="0" dirty="0" err="1" smtClean="0"/>
              <a:t>and</a:t>
            </a:r>
            <a:r>
              <a:rPr lang="ro-RO" noProof="0" dirty="0" smtClean="0"/>
              <a:t> date (</a:t>
            </a:r>
            <a:r>
              <a:rPr lang="ro-RO" noProof="0" dirty="0" err="1" smtClean="0"/>
              <a:t>move</a:t>
            </a:r>
            <a:r>
              <a:rPr lang="ro-RO" noProof="0" dirty="0" smtClean="0"/>
              <a:t> </a:t>
            </a:r>
            <a:r>
              <a:rPr lang="ro-RO" noProof="0" dirty="0" err="1" smtClean="0"/>
              <a:t>higher</a:t>
            </a:r>
            <a:r>
              <a:rPr lang="ro-RO" noProof="0" dirty="0" smtClean="0"/>
              <a:t> </a:t>
            </a:r>
            <a:r>
              <a:rPr lang="ro-RO" noProof="0" dirty="0" err="1" smtClean="0"/>
              <a:t>if</a:t>
            </a:r>
            <a:r>
              <a:rPr lang="ro-RO" noProof="0" dirty="0" smtClean="0"/>
              <a:t> </a:t>
            </a:r>
            <a:r>
              <a:rPr lang="ro-RO" noProof="0" dirty="0" err="1" smtClean="0"/>
              <a:t>title</a:t>
            </a:r>
            <a:r>
              <a:rPr lang="ro-RO" noProof="0" dirty="0" smtClean="0"/>
              <a:t> </a:t>
            </a:r>
            <a:r>
              <a:rPr lang="ro-RO" noProof="0" dirty="0" err="1" smtClean="0"/>
              <a:t>is</a:t>
            </a:r>
            <a:r>
              <a:rPr lang="ro-RO" noProof="0" dirty="0" smtClean="0"/>
              <a:t> </a:t>
            </a:r>
            <a:r>
              <a:rPr lang="ro-RO" noProof="0" dirty="0" err="1" smtClean="0"/>
              <a:t>only</a:t>
            </a:r>
            <a:r>
              <a:rPr lang="ro-RO" noProof="0" dirty="0" smtClean="0"/>
              <a:t> </a:t>
            </a:r>
            <a:r>
              <a:rPr lang="ro-RO" noProof="0" dirty="0" err="1" smtClean="0"/>
              <a:t>one</a:t>
            </a:r>
            <a:r>
              <a:rPr lang="ro-RO" noProof="0" dirty="0" smtClean="0"/>
              <a:t> line)</a:t>
            </a:r>
          </a:p>
        </p:txBody>
      </p:sp>
      <p:sp>
        <p:nvSpPr>
          <p:cNvPr id="144" name="Text Placeholder 31"/>
          <p:cNvSpPr>
            <a:spLocks noGrp="1"/>
          </p:cNvSpPr>
          <p:nvPr>
            <p:ph type="body" sz="quarter" idx="10" hasCustomPrompt="1"/>
          </p:nvPr>
        </p:nvSpPr>
        <p:spPr bwMode="black">
          <a:xfrm>
            <a:off x="2527958" y="374904"/>
            <a:ext cx="5475634"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ro-RO" noProof="0" dirty="0" smtClean="0"/>
              <a:t>www.pwc.com</a:t>
            </a:r>
            <a:endParaRPr lang="ro-RO" noProof="0" dirty="0"/>
          </a:p>
        </p:txBody>
      </p:sp>
      <p:grpSp>
        <p:nvGrpSpPr>
          <p:cNvPr id="67" name="Gruppieren 66"/>
          <p:cNvGrpSpPr/>
          <p:nvPr userDrawn="1"/>
        </p:nvGrpSpPr>
        <p:grpSpPr>
          <a:xfrm>
            <a:off x="1550415" y="5769812"/>
            <a:ext cx="1235084" cy="935867"/>
            <a:chOff x="1550415" y="5769812"/>
            <a:chExt cx="1235084" cy="935867"/>
          </a:xfrm>
        </p:grpSpPr>
        <p:grpSp>
          <p:nvGrpSpPr>
            <p:cNvPr id="36" name="Group 73"/>
            <p:cNvGrpSpPr>
              <a:grpSpLocks noChangeAspect="1"/>
            </p:cNvGrpSpPr>
            <p:nvPr/>
          </p:nvGrpSpPr>
          <p:grpSpPr>
            <a:xfrm>
              <a:off x="2337340" y="5769812"/>
              <a:ext cx="448159" cy="402310"/>
              <a:chOff x="1905000" y="5715000"/>
              <a:chExt cx="445770" cy="381000"/>
            </a:xfrm>
          </p:grpSpPr>
          <p:sp>
            <p:nvSpPr>
              <p:cNvPr id="40"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1"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2"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3"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4"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5"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6"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7"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8"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9"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0"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1"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2"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3"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4"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5"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6"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7"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8"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9"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60"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61"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62"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63"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grpSp>
        <p:grpSp>
          <p:nvGrpSpPr>
            <p:cNvPr id="64" name="Group 32"/>
            <p:cNvGrpSpPr/>
            <p:nvPr userDrawn="1"/>
          </p:nvGrpSpPr>
          <p:grpSpPr>
            <a:xfrm>
              <a:off x="1550415" y="6172200"/>
              <a:ext cx="914400" cy="533479"/>
              <a:chOff x="518032" y="978681"/>
              <a:chExt cx="4572000" cy="2667393"/>
            </a:xfrm>
          </p:grpSpPr>
          <p:sp>
            <p:nvSpPr>
              <p:cNvPr id="6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6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dirty="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userDrawn="1"/>
        </p:nvGrpSpPr>
        <p:grpSpPr bwMode="gray">
          <a:xfrm>
            <a:off x="2337410" y="1"/>
            <a:ext cx="9857766"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1" name="Picture Placeholder 76"/>
          <p:cNvSpPr>
            <a:spLocks noGrp="1"/>
          </p:cNvSpPr>
          <p:nvPr>
            <p:ph type="pic" sz="quarter" idx="13"/>
          </p:nvPr>
        </p:nvSpPr>
        <p:spPr>
          <a:xfrm>
            <a:off x="813013" y="3048000"/>
            <a:ext cx="1219518" cy="762000"/>
          </a:xfrm>
        </p:spPr>
        <p:txBody>
          <a:bodyPr/>
          <a:lstStyle>
            <a:lvl1pPr>
              <a:defRPr sz="1400"/>
            </a:lvl1pPr>
          </a:lstStyle>
          <a:p>
            <a:r>
              <a:rPr lang="ro-RO" noProof="0" dirty="0" smtClean="0"/>
              <a:t>Click </a:t>
            </a:r>
            <a:r>
              <a:rPr lang="ro-RO" noProof="0" dirty="0" err="1" smtClean="0"/>
              <a:t>icon</a:t>
            </a:r>
            <a:r>
              <a:rPr lang="ro-RO" noProof="0" dirty="0" smtClean="0"/>
              <a:t> </a:t>
            </a:r>
            <a:r>
              <a:rPr lang="ro-RO" noProof="0" dirty="0" err="1" smtClean="0"/>
              <a:t>to</a:t>
            </a:r>
            <a:r>
              <a:rPr lang="ro-RO" noProof="0" dirty="0" smtClean="0"/>
              <a:t> </a:t>
            </a:r>
            <a:r>
              <a:rPr lang="ro-RO" noProof="0" dirty="0" err="1" smtClean="0"/>
              <a:t>add</a:t>
            </a:r>
            <a:r>
              <a:rPr lang="ro-RO" noProof="0" dirty="0" smtClean="0"/>
              <a:t> </a:t>
            </a:r>
            <a:r>
              <a:rPr lang="ro-RO" noProof="0" dirty="0" err="1" smtClean="0"/>
              <a:t>picture</a:t>
            </a:r>
            <a:endParaRPr lang="ro-RO" noProof="0" dirty="0"/>
          </a:p>
        </p:txBody>
      </p:sp>
      <p:grpSp>
        <p:nvGrpSpPr>
          <p:cNvPr id="3" name="Group 31"/>
          <p:cNvGrpSpPr/>
          <p:nvPr/>
        </p:nvGrpSpPr>
        <p:grpSpPr>
          <a:xfrm>
            <a:off x="652284" y="2901698"/>
            <a:ext cx="1613423"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2527959" y="838200"/>
            <a:ext cx="7126555" cy="914400"/>
          </a:xfrm>
        </p:spPr>
        <p:txBody>
          <a:bodyPr anchor="t" anchorCtr="0">
            <a:noAutofit/>
          </a:bodyPr>
          <a:lstStyle>
            <a:lvl1pPr>
              <a:lnSpc>
                <a:spcPct val="90000"/>
              </a:lnSpc>
              <a:defRPr sz="3200" b="1" i="1" baseline="0">
                <a:solidFill>
                  <a:schemeClr val="bg1"/>
                </a:solidFill>
              </a:defRPr>
            </a:lvl1pPr>
          </a:lstStyle>
          <a:p>
            <a:r>
              <a:rPr lang="ro-RO" noProof="0" dirty="0" smtClean="0"/>
              <a:t>Click </a:t>
            </a:r>
            <a:r>
              <a:rPr lang="ro-RO" noProof="0" dirty="0" err="1" smtClean="0"/>
              <a:t>to</a:t>
            </a:r>
            <a:r>
              <a:rPr lang="ro-RO" noProof="0" dirty="0" smtClean="0"/>
              <a:t> </a:t>
            </a:r>
            <a:r>
              <a:rPr lang="ro-RO" noProof="0" dirty="0" err="1" smtClean="0"/>
              <a:t>add</a:t>
            </a:r>
            <a:r>
              <a:rPr lang="ro-RO" noProof="0" dirty="0" smtClean="0"/>
              <a:t> </a:t>
            </a:r>
            <a:r>
              <a:rPr lang="ro-RO" noProof="0" dirty="0" err="1" smtClean="0"/>
              <a:t>the</a:t>
            </a:r>
            <a:r>
              <a:rPr lang="ro-RO" noProof="0" dirty="0" smtClean="0"/>
              <a:t> </a:t>
            </a:r>
            <a:r>
              <a:rPr lang="ro-RO" noProof="0" dirty="0" err="1" smtClean="0"/>
              <a:t>presentation’s</a:t>
            </a:r>
            <a:r>
              <a:rPr lang="ro-RO" noProof="0" dirty="0" smtClean="0"/>
              <a:t> </a:t>
            </a:r>
            <a:r>
              <a:rPr lang="ro-RO" noProof="0" dirty="0" err="1" smtClean="0"/>
              <a:t>main</a:t>
            </a:r>
            <a:r>
              <a:rPr lang="ro-RO" noProof="0" dirty="0" smtClean="0"/>
              <a:t> </a:t>
            </a:r>
            <a:r>
              <a:rPr lang="ro-RO" noProof="0" dirty="0" err="1" smtClean="0"/>
              <a:t>title</a:t>
            </a:r>
            <a:endParaRPr lang="ro-RO" noProof="0" dirty="0"/>
          </a:p>
        </p:txBody>
      </p:sp>
      <p:sp>
        <p:nvSpPr>
          <p:cNvPr id="46" name="Subtitle 2"/>
          <p:cNvSpPr>
            <a:spLocks noGrp="1"/>
          </p:cNvSpPr>
          <p:nvPr>
            <p:ph type="subTitle" idx="1" hasCustomPrompt="1"/>
          </p:nvPr>
        </p:nvSpPr>
        <p:spPr bwMode="white">
          <a:xfrm>
            <a:off x="2527959" y="1828799"/>
            <a:ext cx="712655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ro-RO" noProof="0" dirty="0" err="1" smtClean="0"/>
              <a:t>Subtitle</a:t>
            </a:r>
            <a:r>
              <a:rPr lang="ro-RO" noProof="0" dirty="0" smtClean="0"/>
              <a:t> </a:t>
            </a:r>
            <a:r>
              <a:rPr lang="ro-RO" noProof="0" dirty="0" err="1" smtClean="0"/>
              <a:t>and</a:t>
            </a:r>
            <a:r>
              <a:rPr lang="ro-RO" noProof="0" dirty="0" smtClean="0"/>
              <a:t> date (</a:t>
            </a:r>
            <a:r>
              <a:rPr lang="ro-RO" noProof="0" dirty="0" err="1" smtClean="0"/>
              <a:t>move</a:t>
            </a:r>
            <a:r>
              <a:rPr lang="ro-RO" noProof="0" dirty="0" smtClean="0"/>
              <a:t> </a:t>
            </a:r>
            <a:r>
              <a:rPr lang="ro-RO" noProof="0" dirty="0" err="1" smtClean="0"/>
              <a:t>higher</a:t>
            </a:r>
            <a:r>
              <a:rPr lang="ro-RO" noProof="0" dirty="0" smtClean="0"/>
              <a:t> </a:t>
            </a:r>
            <a:r>
              <a:rPr lang="ro-RO" noProof="0" dirty="0" err="1" smtClean="0"/>
              <a:t>if</a:t>
            </a:r>
            <a:r>
              <a:rPr lang="ro-RO" noProof="0" dirty="0" smtClean="0"/>
              <a:t> </a:t>
            </a:r>
            <a:r>
              <a:rPr lang="ro-RO" noProof="0" dirty="0" err="1" smtClean="0"/>
              <a:t>title</a:t>
            </a:r>
            <a:r>
              <a:rPr lang="ro-RO" noProof="0" dirty="0" smtClean="0"/>
              <a:t> </a:t>
            </a:r>
            <a:r>
              <a:rPr lang="ro-RO" noProof="0" dirty="0" err="1" smtClean="0"/>
              <a:t>is</a:t>
            </a:r>
            <a:r>
              <a:rPr lang="ro-RO" noProof="0" dirty="0" smtClean="0"/>
              <a:t> </a:t>
            </a:r>
            <a:r>
              <a:rPr lang="ro-RO" noProof="0" dirty="0" err="1" smtClean="0"/>
              <a:t>only</a:t>
            </a:r>
            <a:r>
              <a:rPr lang="ro-RO" noProof="0" dirty="0" smtClean="0"/>
              <a:t> </a:t>
            </a:r>
            <a:r>
              <a:rPr lang="ro-RO" noProof="0" dirty="0" err="1" smtClean="0"/>
              <a:t>one</a:t>
            </a:r>
            <a:r>
              <a:rPr lang="ro-RO" noProof="0" dirty="0" smtClean="0"/>
              <a:t> line)</a:t>
            </a:r>
          </a:p>
        </p:txBody>
      </p:sp>
      <p:sp>
        <p:nvSpPr>
          <p:cNvPr id="47" name="Text Placeholder 31"/>
          <p:cNvSpPr>
            <a:spLocks noGrp="1"/>
          </p:cNvSpPr>
          <p:nvPr>
            <p:ph type="body" sz="quarter" idx="10" hasCustomPrompt="1"/>
          </p:nvPr>
        </p:nvSpPr>
        <p:spPr bwMode="white">
          <a:xfrm>
            <a:off x="2527958" y="374904"/>
            <a:ext cx="5475634"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ro-RO" noProof="0" dirty="0" smtClean="0"/>
              <a:t>www.pwc.com</a:t>
            </a:r>
            <a:endParaRPr lang="ro-RO" noProof="0" dirty="0"/>
          </a:p>
        </p:txBody>
      </p:sp>
      <p:grpSp>
        <p:nvGrpSpPr>
          <p:cNvPr id="27" name="Group 32"/>
          <p:cNvGrpSpPr/>
          <p:nvPr userDrawn="1"/>
        </p:nvGrpSpPr>
        <p:grpSpPr>
          <a:xfrm>
            <a:off x="1550415" y="6172200"/>
            <a:ext cx="914400" cy="533479"/>
            <a:chOff x="518032" y="978681"/>
            <a:chExt cx="4572000" cy="2667393"/>
          </a:xfrm>
        </p:grpSpPr>
        <p:sp>
          <p:nvSpPr>
            <p:cNvPr id="28"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9"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userDrawn="1"/>
        </p:nvGrpSpPr>
        <p:grpSpPr bwMode="gray">
          <a:xfrm>
            <a:off x="2337410" y="1"/>
            <a:ext cx="9857766"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54" name="Title 1"/>
          <p:cNvSpPr>
            <a:spLocks noGrp="1"/>
          </p:cNvSpPr>
          <p:nvPr>
            <p:ph type="ctrTitle" hasCustomPrompt="1"/>
          </p:nvPr>
        </p:nvSpPr>
        <p:spPr bwMode="white">
          <a:xfrm>
            <a:off x="2527959" y="838200"/>
            <a:ext cx="7126555" cy="914400"/>
          </a:xfrm>
        </p:spPr>
        <p:txBody>
          <a:bodyPr anchor="t" anchorCtr="0">
            <a:noAutofit/>
          </a:bodyPr>
          <a:lstStyle>
            <a:lvl1pPr>
              <a:lnSpc>
                <a:spcPct val="90000"/>
              </a:lnSpc>
              <a:defRPr sz="3200" b="1" i="1" baseline="0">
                <a:solidFill>
                  <a:schemeClr val="bg1"/>
                </a:solidFill>
              </a:defRPr>
            </a:lvl1pPr>
          </a:lstStyle>
          <a:p>
            <a:r>
              <a:rPr lang="ro-RO" noProof="0" dirty="0" smtClean="0"/>
              <a:t>Click </a:t>
            </a:r>
            <a:r>
              <a:rPr lang="ro-RO" noProof="0" dirty="0" err="1" smtClean="0"/>
              <a:t>to</a:t>
            </a:r>
            <a:r>
              <a:rPr lang="ro-RO" noProof="0" dirty="0" smtClean="0"/>
              <a:t> </a:t>
            </a:r>
            <a:r>
              <a:rPr lang="ro-RO" noProof="0" dirty="0" err="1" smtClean="0"/>
              <a:t>add</a:t>
            </a:r>
            <a:r>
              <a:rPr lang="ro-RO" noProof="0" dirty="0" smtClean="0"/>
              <a:t> </a:t>
            </a:r>
            <a:r>
              <a:rPr lang="ro-RO" noProof="0" dirty="0" err="1" smtClean="0"/>
              <a:t>the</a:t>
            </a:r>
            <a:r>
              <a:rPr lang="ro-RO" noProof="0" dirty="0" smtClean="0"/>
              <a:t> </a:t>
            </a:r>
            <a:r>
              <a:rPr lang="ro-RO" noProof="0" dirty="0" err="1" smtClean="0"/>
              <a:t>presentation’s</a:t>
            </a:r>
            <a:r>
              <a:rPr lang="ro-RO" noProof="0" dirty="0" smtClean="0"/>
              <a:t> </a:t>
            </a:r>
            <a:r>
              <a:rPr lang="ro-RO" noProof="0" dirty="0" err="1" smtClean="0"/>
              <a:t>main</a:t>
            </a:r>
            <a:r>
              <a:rPr lang="ro-RO" noProof="0" dirty="0" smtClean="0"/>
              <a:t> </a:t>
            </a:r>
            <a:r>
              <a:rPr lang="ro-RO" noProof="0" dirty="0" err="1" smtClean="0"/>
              <a:t>title</a:t>
            </a:r>
            <a:endParaRPr lang="ro-RO" noProof="0" dirty="0"/>
          </a:p>
        </p:txBody>
      </p:sp>
      <p:sp>
        <p:nvSpPr>
          <p:cNvPr id="55" name="Subtitle 2"/>
          <p:cNvSpPr>
            <a:spLocks noGrp="1"/>
          </p:cNvSpPr>
          <p:nvPr>
            <p:ph type="subTitle" idx="1" hasCustomPrompt="1"/>
          </p:nvPr>
        </p:nvSpPr>
        <p:spPr bwMode="white">
          <a:xfrm>
            <a:off x="2527959" y="1828799"/>
            <a:ext cx="712655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ro-RO" noProof="0" dirty="0" err="1" smtClean="0"/>
              <a:t>Subtitle</a:t>
            </a:r>
            <a:r>
              <a:rPr lang="ro-RO" noProof="0" dirty="0" smtClean="0"/>
              <a:t> </a:t>
            </a:r>
            <a:r>
              <a:rPr lang="ro-RO" noProof="0" dirty="0" err="1" smtClean="0"/>
              <a:t>and</a:t>
            </a:r>
            <a:r>
              <a:rPr lang="ro-RO" noProof="0" dirty="0" smtClean="0"/>
              <a:t> date (</a:t>
            </a:r>
            <a:r>
              <a:rPr lang="ro-RO" noProof="0" dirty="0" err="1" smtClean="0"/>
              <a:t>move</a:t>
            </a:r>
            <a:r>
              <a:rPr lang="ro-RO" noProof="0" dirty="0" smtClean="0"/>
              <a:t> </a:t>
            </a:r>
            <a:r>
              <a:rPr lang="ro-RO" noProof="0" dirty="0" err="1" smtClean="0"/>
              <a:t>higher</a:t>
            </a:r>
            <a:r>
              <a:rPr lang="ro-RO" noProof="0" dirty="0" smtClean="0"/>
              <a:t> </a:t>
            </a:r>
            <a:r>
              <a:rPr lang="ro-RO" noProof="0" dirty="0" err="1" smtClean="0"/>
              <a:t>if</a:t>
            </a:r>
            <a:r>
              <a:rPr lang="ro-RO" noProof="0" dirty="0" smtClean="0"/>
              <a:t> </a:t>
            </a:r>
            <a:r>
              <a:rPr lang="ro-RO" noProof="0" dirty="0" err="1" smtClean="0"/>
              <a:t>title</a:t>
            </a:r>
            <a:r>
              <a:rPr lang="ro-RO" noProof="0" dirty="0" smtClean="0"/>
              <a:t> </a:t>
            </a:r>
            <a:r>
              <a:rPr lang="ro-RO" noProof="0" dirty="0" err="1" smtClean="0"/>
              <a:t>is</a:t>
            </a:r>
            <a:r>
              <a:rPr lang="ro-RO" noProof="0" dirty="0" smtClean="0"/>
              <a:t> </a:t>
            </a:r>
            <a:r>
              <a:rPr lang="ro-RO" noProof="0" dirty="0" err="1" smtClean="0"/>
              <a:t>only</a:t>
            </a:r>
            <a:r>
              <a:rPr lang="ro-RO" noProof="0" dirty="0" smtClean="0"/>
              <a:t> </a:t>
            </a:r>
            <a:r>
              <a:rPr lang="ro-RO" noProof="0" dirty="0" err="1" smtClean="0"/>
              <a:t>one</a:t>
            </a:r>
            <a:r>
              <a:rPr lang="ro-RO" noProof="0" dirty="0" smtClean="0"/>
              <a:t> line)</a:t>
            </a:r>
          </a:p>
        </p:txBody>
      </p:sp>
      <p:sp>
        <p:nvSpPr>
          <p:cNvPr id="56" name="Text Placeholder 31"/>
          <p:cNvSpPr>
            <a:spLocks noGrp="1"/>
          </p:cNvSpPr>
          <p:nvPr>
            <p:ph type="body" sz="quarter" idx="10" hasCustomPrompt="1"/>
          </p:nvPr>
        </p:nvSpPr>
        <p:spPr bwMode="white">
          <a:xfrm>
            <a:off x="2527958" y="374904"/>
            <a:ext cx="5475634"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ro-RO" noProof="0" dirty="0" smtClean="0"/>
              <a:t>www.pwc.com</a:t>
            </a:r>
            <a:endParaRPr lang="ro-RO" noProof="0" dirty="0"/>
          </a:p>
        </p:txBody>
      </p:sp>
      <p:sp>
        <p:nvSpPr>
          <p:cNvPr id="17" name="Picture Placeholder 76"/>
          <p:cNvSpPr>
            <a:spLocks noGrp="1"/>
          </p:cNvSpPr>
          <p:nvPr>
            <p:ph type="pic" sz="quarter" idx="13"/>
          </p:nvPr>
        </p:nvSpPr>
        <p:spPr>
          <a:xfrm>
            <a:off x="2337409" y="2899978"/>
            <a:ext cx="8434996" cy="3272223"/>
          </a:xfrm>
        </p:spPr>
        <p:txBody>
          <a:bodyPr/>
          <a:lstStyle>
            <a:lvl1pPr>
              <a:defRPr sz="1400"/>
            </a:lvl1pPr>
          </a:lstStyle>
          <a:p>
            <a:r>
              <a:rPr lang="ro-RO" noProof="0" dirty="0" smtClean="0"/>
              <a:t>Click </a:t>
            </a:r>
            <a:r>
              <a:rPr lang="ro-RO" noProof="0" dirty="0" err="1" smtClean="0"/>
              <a:t>icon</a:t>
            </a:r>
            <a:r>
              <a:rPr lang="ro-RO" noProof="0" dirty="0" smtClean="0"/>
              <a:t> </a:t>
            </a:r>
            <a:r>
              <a:rPr lang="ro-RO" noProof="0" dirty="0" err="1" smtClean="0"/>
              <a:t>to</a:t>
            </a:r>
            <a:r>
              <a:rPr lang="ro-RO" noProof="0" dirty="0" smtClean="0"/>
              <a:t> </a:t>
            </a:r>
            <a:r>
              <a:rPr lang="ro-RO" noProof="0" dirty="0" err="1" smtClean="0"/>
              <a:t>add</a:t>
            </a:r>
            <a:r>
              <a:rPr lang="ro-RO" noProof="0" dirty="0" smtClean="0"/>
              <a:t> </a:t>
            </a:r>
            <a:r>
              <a:rPr lang="ro-RO" noProof="0" dirty="0" err="1" smtClean="0"/>
              <a:t>picture</a:t>
            </a:r>
            <a:endParaRPr lang="ro-RO" noProof="0" dirty="0"/>
          </a:p>
        </p:txBody>
      </p:sp>
      <p:grpSp>
        <p:nvGrpSpPr>
          <p:cNvPr id="22" name="Group 32"/>
          <p:cNvGrpSpPr/>
          <p:nvPr userDrawn="1"/>
        </p:nvGrpSpPr>
        <p:grpSpPr>
          <a:xfrm>
            <a:off x="1550415" y="6172200"/>
            <a:ext cx="914400" cy="533479"/>
            <a:chOff x="518032" y="978681"/>
            <a:chExt cx="4572000" cy="2667393"/>
          </a:xfrm>
        </p:grpSpPr>
        <p:sp>
          <p:nvSpPr>
            <p:cNvPr id="23"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4"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lvl1pPr>
              <a:defRPr/>
            </a:lvl1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sp>
        <p:nvSpPr>
          <p:cNvPr id="31" name="Content Placeholder 26"/>
          <p:cNvSpPr>
            <a:spLocks noGrp="1"/>
          </p:cNvSpPr>
          <p:nvPr>
            <p:ph sz="quarter" idx="15"/>
          </p:nvPr>
        </p:nvSpPr>
        <p:spPr>
          <a:xfrm>
            <a:off x="711385" y="1752600"/>
            <a:ext cx="10772405" cy="4419600"/>
          </a:xfrm>
        </p:spPr>
        <p:txBody>
          <a:bodyPr/>
          <a:lstStyle>
            <a:lvl1pPr>
              <a:defRPr baseline="0"/>
            </a:lvl1p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a:p>
        </p:txBody>
      </p:sp>
      <p:cxnSp>
        <p:nvCxnSpPr>
          <p:cNvPr id="15" name="Shape 14"/>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6"/>
          </p:nvPr>
        </p:nvSpPr>
        <p:spPr/>
        <p:txBody>
          <a:bodyPr/>
          <a:lstStyle/>
          <a:p>
            <a:r>
              <a:rPr lang="ro-RO" dirty="0" smtClean="0"/>
              <a:t>ianuarie 2018</a:t>
            </a:r>
            <a:endParaRPr lang="ro-RO" dirty="0"/>
          </a:p>
        </p:txBody>
      </p:sp>
      <p:sp>
        <p:nvSpPr>
          <p:cNvPr id="8" name="Footer Placeholder 7"/>
          <p:cNvSpPr>
            <a:spLocks noGrp="1"/>
          </p:cNvSpPr>
          <p:nvPr>
            <p:ph type="ftr" sz="quarter" idx="17"/>
          </p:nvPr>
        </p:nvSpPr>
        <p:spPr/>
        <p:txBody>
          <a:bodyPr/>
          <a:lstStyle/>
          <a:p>
            <a:r>
              <a:rPr lang="ro-RO" dirty="0" smtClean="0"/>
              <a:t>Adobe - D201/D600</a:t>
            </a:r>
            <a:endParaRPr lang="ro-RO" dirty="0"/>
          </a:p>
        </p:txBody>
      </p:sp>
      <p:sp>
        <p:nvSpPr>
          <p:cNvPr id="9" name="Slide Number Placeholder 8"/>
          <p:cNvSpPr>
            <a:spLocks noGrp="1"/>
          </p:cNvSpPr>
          <p:nvPr>
            <p:ph type="sldNum" sz="quarter" idx="18"/>
          </p:nvPr>
        </p:nvSpPr>
        <p:spPr/>
        <p:txBody>
          <a:bodyPr/>
          <a:lstStyle/>
          <a:p>
            <a:fld id="{FDAC3C2F-7846-4C7C-90CB-0363189B22F6}" type="slidenum">
              <a:rPr lang="ro-RO" smtClean="0"/>
              <a:pPr/>
              <a:t>‹#›</a:t>
            </a:fld>
            <a:endParaRPr lang="ro-RO" dirty="0"/>
          </a:p>
        </p:txBody>
      </p:sp>
      <p:sp>
        <p:nvSpPr>
          <p:cNvPr id="10"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9857766" y="685801"/>
            <a:ext cx="2337409"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81" name="Rectangle 648"/>
          <p:cNvSpPr>
            <a:spLocks noChangeArrowheads="1"/>
          </p:cNvSpPr>
          <p:nvPr/>
        </p:nvSpPr>
        <p:spPr bwMode="gray">
          <a:xfrm>
            <a:off x="2337409" y="0"/>
            <a:ext cx="7520358"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83" name="Rectangle 650"/>
          <p:cNvSpPr>
            <a:spLocks noChangeArrowheads="1"/>
          </p:cNvSpPr>
          <p:nvPr/>
        </p:nvSpPr>
        <p:spPr bwMode="gray">
          <a:xfrm>
            <a:off x="2337409" y="685800"/>
            <a:ext cx="7520358"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50" name="Title 1"/>
          <p:cNvSpPr>
            <a:spLocks noGrp="1"/>
          </p:cNvSpPr>
          <p:nvPr>
            <p:ph type="ctrTitle" hasCustomPrompt="1"/>
          </p:nvPr>
        </p:nvSpPr>
        <p:spPr bwMode="white">
          <a:xfrm>
            <a:off x="2527959" y="838200"/>
            <a:ext cx="7126555" cy="914400"/>
          </a:xfrm>
        </p:spPr>
        <p:txBody>
          <a:bodyPr anchor="t" anchorCtr="0">
            <a:noAutofit/>
          </a:bodyPr>
          <a:lstStyle>
            <a:lvl1pPr>
              <a:lnSpc>
                <a:spcPct val="90000"/>
              </a:lnSpc>
              <a:defRPr sz="3200" b="1" i="1" baseline="0">
                <a:solidFill>
                  <a:schemeClr val="bg1"/>
                </a:solidFill>
              </a:defRPr>
            </a:lvl1pPr>
          </a:lstStyle>
          <a:p>
            <a:r>
              <a:rPr lang="ro-RO" noProof="0" dirty="0" smtClean="0"/>
              <a:t>Click </a:t>
            </a:r>
            <a:r>
              <a:rPr lang="ro-RO" noProof="0" dirty="0" err="1" smtClean="0"/>
              <a:t>to</a:t>
            </a:r>
            <a:r>
              <a:rPr lang="ro-RO" noProof="0" dirty="0" smtClean="0"/>
              <a:t> </a:t>
            </a:r>
            <a:r>
              <a:rPr lang="ro-RO" noProof="0" dirty="0" err="1" smtClean="0"/>
              <a:t>add</a:t>
            </a:r>
            <a:r>
              <a:rPr lang="ro-RO" noProof="0" dirty="0" smtClean="0"/>
              <a:t> </a:t>
            </a:r>
            <a:r>
              <a:rPr lang="ro-RO" noProof="0" dirty="0" err="1" smtClean="0"/>
              <a:t>the</a:t>
            </a:r>
            <a:r>
              <a:rPr lang="ro-RO" noProof="0" dirty="0" smtClean="0"/>
              <a:t> </a:t>
            </a:r>
            <a:r>
              <a:rPr lang="ro-RO" noProof="0" dirty="0" err="1" smtClean="0"/>
              <a:t>presentation’s</a:t>
            </a:r>
            <a:r>
              <a:rPr lang="ro-RO" noProof="0" dirty="0" smtClean="0"/>
              <a:t> </a:t>
            </a:r>
            <a:r>
              <a:rPr lang="ro-RO" noProof="0" dirty="0" err="1" smtClean="0"/>
              <a:t>main</a:t>
            </a:r>
            <a:r>
              <a:rPr lang="ro-RO" noProof="0" dirty="0" smtClean="0"/>
              <a:t> </a:t>
            </a:r>
            <a:r>
              <a:rPr lang="ro-RO" noProof="0" dirty="0" err="1" smtClean="0"/>
              <a:t>title</a:t>
            </a:r>
            <a:endParaRPr lang="ro-RO" noProof="0" dirty="0"/>
          </a:p>
        </p:txBody>
      </p:sp>
      <p:sp>
        <p:nvSpPr>
          <p:cNvPr id="51" name="Subtitle 2"/>
          <p:cNvSpPr>
            <a:spLocks noGrp="1"/>
          </p:cNvSpPr>
          <p:nvPr>
            <p:ph type="subTitle" idx="1" hasCustomPrompt="1"/>
          </p:nvPr>
        </p:nvSpPr>
        <p:spPr bwMode="white">
          <a:xfrm>
            <a:off x="2527959" y="1828799"/>
            <a:ext cx="712655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ro-RO" noProof="0" dirty="0" err="1" smtClean="0"/>
              <a:t>Subtitle</a:t>
            </a:r>
            <a:r>
              <a:rPr lang="ro-RO" noProof="0" dirty="0" smtClean="0"/>
              <a:t> </a:t>
            </a:r>
            <a:r>
              <a:rPr lang="ro-RO" noProof="0" dirty="0" err="1" smtClean="0"/>
              <a:t>and</a:t>
            </a:r>
            <a:r>
              <a:rPr lang="ro-RO" noProof="0" dirty="0" smtClean="0"/>
              <a:t> date (</a:t>
            </a:r>
            <a:r>
              <a:rPr lang="ro-RO" noProof="0" dirty="0" err="1" smtClean="0"/>
              <a:t>move</a:t>
            </a:r>
            <a:r>
              <a:rPr lang="ro-RO" noProof="0" dirty="0" smtClean="0"/>
              <a:t> </a:t>
            </a:r>
            <a:r>
              <a:rPr lang="ro-RO" noProof="0" dirty="0" err="1" smtClean="0"/>
              <a:t>higher</a:t>
            </a:r>
            <a:r>
              <a:rPr lang="ro-RO" noProof="0" dirty="0" smtClean="0"/>
              <a:t> </a:t>
            </a:r>
            <a:r>
              <a:rPr lang="ro-RO" noProof="0" dirty="0" err="1" smtClean="0"/>
              <a:t>if</a:t>
            </a:r>
            <a:r>
              <a:rPr lang="ro-RO" noProof="0" dirty="0" smtClean="0"/>
              <a:t> </a:t>
            </a:r>
            <a:r>
              <a:rPr lang="ro-RO" noProof="0" dirty="0" err="1" smtClean="0"/>
              <a:t>title</a:t>
            </a:r>
            <a:r>
              <a:rPr lang="ro-RO" noProof="0" dirty="0" smtClean="0"/>
              <a:t> </a:t>
            </a:r>
            <a:r>
              <a:rPr lang="ro-RO" noProof="0" dirty="0" err="1" smtClean="0"/>
              <a:t>is</a:t>
            </a:r>
            <a:r>
              <a:rPr lang="ro-RO" noProof="0" dirty="0" smtClean="0"/>
              <a:t> </a:t>
            </a:r>
            <a:r>
              <a:rPr lang="ro-RO" noProof="0" dirty="0" err="1" smtClean="0"/>
              <a:t>only</a:t>
            </a:r>
            <a:r>
              <a:rPr lang="ro-RO" noProof="0" dirty="0" smtClean="0"/>
              <a:t> </a:t>
            </a:r>
            <a:r>
              <a:rPr lang="ro-RO" noProof="0" dirty="0" err="1" smtClean="0"/>
              <a:t>one</a:t>
            </a:r>
            <a:r>
              <a:rPr lang="ro-RO" noProof="0" dirty="0" smtClean="0"/>
              <a:t> line)</a:t>
            </a:r>
          </a:p>
        </p:txBody>
      </p:sp>
      <p:sp>
        <p:nvSpPr>
          <p:cNvPr id="52" name="Text Placeholder 31"/>
          <p:cNvSpPr>
            <a:spLocks noGrp="1"/>
          </p:cNvSpPr>
          <p:nvPr>
            <p:ph type="body" sz="quarter" idx="10" hasCustomPrompt="1"/>
          </p:nvPr>
        </p:nvSpPr>
        <p:spPr bwMode="white">
          <a:xfrm>
            <a:off x="2527958" y="374904"/>
            <a:ext cx="5475634"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ro-RO" noProof="0" dirty="0" smtClean="0"/>
              <a:t>www.pwc.com</a:t>
            </a:r>
            <a:endParaRPr lang="ro-RO" noProof="0" dirty="0"/>
          </a:p>
        </p:txBody>
      </p:sp>
      <p:grpSp>
        <p:nvGrpSpPr>
          <p:cNvPr id="17" name="Gruppieren 16"/>
          <p:cNvGrpSpPr/>
          <p:nvPr userDrawn="1"/>
        </p:nvGrpSpPr>
        <p:grpSpPr>
          <a:xfrm>
            <a:off x="1550415" y="6172200"/>
            <a:ext cx="914400" cy="533479"/>
            <a:chOff x="1550415" y="6172200"/>
            <a:chExt cx="914400" cy="533479"/>
          </a:xfrm>
        </p:grpSpPr>
        <p:sp>
          <p:nvSpPr>
            <p:cNvPr id="15" name="Rectangle 37"/>
            <p:cNvSpPr>
              <a:spLocks noChangeArrowheads="1"/>
            </p:cNvSpPr>
            <p:nvPr userDrawn="1"/>
          </p:nvSpPr>
          <p:spPr bwMode="black">
            <a:xfrm>
              <a:off x="2105939" y="6172200"/>
              <a:ext cx="228600" cy="52646"/>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6" name="Freeform 7"/>
            <p:cNvSpPr>
              <a:spLocks noEditPoints="1"/>
            </p:cNvSpPr>
            <p:nvPr userDrawn="1"/>
          </p:nvSpPr>
          <p:spPr bwMode="black">
            <a:xfrm>
              <a:off x="1550415" y="6361023"/>
              <a:ext cx="914400" cy="344656"/>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lvl1pPr>
              <a:defRPr sz="3200">
                <a:solidFill>
                  <a:schemeClr val="tx1"/>
                </a:solidFill>
              </a:defRPr>
            </a:lvl1p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sp>
        <p:nvSpPr>
          <p:cNvPr id="11" name="Text Placeholder 10"/>
          <p:cNvSpPr>
            <a:spLocks noGrp="1"/>
          </p:cNvSpPr>
          <p:nvPr>
            <p:ph type="body" sz="quarter" idx="10" hasCustomPrompt="1"/>
          </p:nvPr>
        </p:nvSpPr>
        <p:spPr>
          <a:xfrm>
            <a:off x="711385" y="5867400"/>
            <a:ext cx="6402467" cy="762000"/>
          </a:xfrm>
        </p:spPr>
        <p:txBody>
          <a:bodyPr anchor="b"/>
          <a:lstStyle>
            <a:lvl1pPr>
              <a:defRPr sz="900">
                <a:latin typeface="Arial" pitchFamily="34" charset="0"/>
                <a:cs typeface="Arial" pitchFamily="34" charset="0"/>
              </a:defRPr>
            </a:lvl1pPr>
          </a:lstStyle>
          <a:p>
            <a:pPr lvl="0"/>
            <a:r>
              <a:rPr lang="ro-RO" noProof="0" dirty="0" err="1" smtClean="0"/>
              <a:t>Add</a:t>
            </a:r>
            <a:r>
              <a:rPr lang="ro-RO" noProof="0" dirty="0" smtClean="0"/>
              <a:t> legal </a:t>
            </a:r>
            <a:r>
              <a:rPr lang="ro-RO" noProof="0" dirty="0" err="1" smtClean="0"/>
              <a:t>and</a:t>
            </a:r>
            <a:r>
              <a:rPr lang="ro-RO" noProof="0" dirty="0" smtClean="0"/>
              <a:t> copyright </a:t>
            </a:r>
            <a:r>
              <a:rPr lang="ro-RO" noProof="0" dirty="0" err="1" smtClean="0"/>
              <a:t>disclaimers</a:t>
            </a:r>
            <a:r>
              <a:rPr lang="ro-RO" noProof="0" dirty="0" smtClean="0"/>
              <a:t> </a:t>
            </a:r>
            <a:r>
              <a:rPr lang="ro-RO" noProof="0" dirty="0" err="1" smtClean="0"/>
              <a:t>here</a:t>
            </a:r>
            <a:r>
              <a:rPr lang="ro-RO" noProof="0" dirty="0" smtClean="0"/>
              <a:t>.</a:t>
            </a:r>
            <a:endParaRPr lang="ro-RO" noProof="0" dirty="0"/>
          </a:p>
        </p:txBody>
      </p:sp>
      <p:cxnSp>
        <p:nvCxnSpPr>
          <p:cNvPr id="7" name="Shape 6"/>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losing Statement">
    <p:spTree>
      <p:nvGrpSpPr>
        <p:cNvPr id="1" name=""/>
        <p:cNvGrpSpPr/>
        <p:nvPr/>
      </p:nvGrpSpPr>
      <p:grpSpPr>
        <a:xfrm>
          <a:off x="0" y="0"/>
          <a:ext cx="0" cy="0"/>
          <a:chOff x="0" y="0"/>
          <a:chExt cx="0" cy="0"/>
        </a:xfrm>
      </p:grpSpPr>
      <p:grpSp>
        <p:nvGrpSpPr>
          <p:cNvPr id="5" name="Group 4"/>
          <p:cNvGrpSpPr/>
          <p:nvPr userDrawn="1"/>
        </p:nvGrpSpPr>
        <p:grpSpPr>
          <a:xfrm>
            <a:off x="-55555" y="-208280"/>
            <a:ext cx="2946468" cy="1779323"/>
            <a:chOff x="-49276" y="-191492"/>
            <a:chExt cx="2767042" cy="1671405"/>
          </a:xfrm>
        </p:grpSpPr>
        <p:sp>
          <p:nvSpPr>
            <p:cNvPr id="6" name="Isosceles Triangle 5"/>
            <p:cNvSpPr/>
            <p:nvPr userDrawn="1"/>
          </p:nvSpPr>
          <p:spPr bwMode="ltGray">
            <a:xfrm rot="2700000" flipV="1">
              <a:off x="-194443" y="158461"/>
              <a:ext cx="585640" cy="295306"/>
            </a:xfrm>
            <a:prstGeom prst="triangl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8" name="Isosceles Triangle 7"/>
            <p:cNvSpPr/>
            <p:nvPr userDrawn="1"/>
          </p:nvSpPr>
          <p:spPr bwMode="ltGray">
            <a:xfrm rot="18900000">
              <a:off x="221956" y="773126"/>
              <a:ext cx="585640" cy="295306"/>
            </a:xfrm>
            <a:prstGeom prst="triangle">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9" name="Isosceles Triangle 8"/>
            <p:cNvSpPr/>
            <p:nvPr userDrawn="1"/>
          </p:nvSpPr>
          <p:spPr bwMode="ltGray">
            <a:xfrm rot="18900000">
              <a:off x="1871149" y="-46325"/>
              <a:ext cx="585640" cy="295306"/>
            </a:xfrm>
            <a:prstGeom prst="triangle">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0" name="Isosceles Triangle 9"/>
            <p:cNvSpPr/>
            <p:nvPr userDrawn="1"/>
          </p:nvSpPr>
          <p:spPr bwMode="ltGray">
            <a:xfrm rot="18900000">
              <a:off x="218667" y="-46325"/>
              <a:ext cx="585640" cy="295306"/>
            </a:xfrm>
            <a:prstGeom prst="triangle">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2" name="Isosceles Triangle 17"/>
            <p:cNvSpPr/>
            <p:nvPr userDrawn="1"/>
          </p:nvSpPr>
          <p:spPr bwMode="ltGray">
            <a:xfrm rot="8099448" flipH="1">
              <a:off x="425345" y="158067"/>
              <a:ext cx="589008" cy="295306"/>
            </a:xfrm>
            <a:custGeom>
              <a:avLst/>
              <a:gdLst>
                <a:gd name="connsiteX0" fmla="*/ 0 w 585640"/>
                <a:gd name="connsiteY0" fmla="*/ 295306 h 295306"/>
                <a:gd name="connsiteX1" fmla="*/ 292820 w 585640"/>
                <a:gd name="connsiteY1" fmla="*/ 0 h 295306"/>
                <a:gd name="connsiteX2" fmla="*/ 585640 w 585640"/>
                <a:gd name="connsiteY2" fmla="*/ 295306 h 295306"/>
                <a:gd name="connsiteX3" fmla="*/ 0 w 585640"/>
                <a:gd name="connsiteY3" fmla="*/ 295306 h 295306"/>
                <a:gd name="connsiteX0" fmla="*/ 0 w 589008"/>
                <a:gd name="connsiteY0" fmla="*/ 295306 h 295306"/>
                <a:gd name="connsiteX1" fmla="*/ 296188 w 589008"/>
                <a:gd name="connsiteY1" fmla="*/ 0 h 295306"/>
                <a:gd name="connsiteX2" fmla="*/ 589008 w 589008"/>
                <a:gd name="connsiteY2" fmla="*/ 295306 h 295306"/>
                <a:gd name="connsiteX3" fmla="*/ 0 w 589008"/>
                <a:gd name="connsiteY3" fmla="*/ 295306 h 295306"/>
              </a:gdLst>
              <a:ahLst/>
              <a:cxnLst>
                <a:cxn ang="0">
                  <a:pos x="connsiteX0" y="connsiteY0"/>
                </a:cxn>
                <a:cxn ang="0">
                  <a:pos x="connsiteX1" y="connsiteY1"/>
                </a:cxn>
                <a:cxn ang="0">
                  <a:pos x="connsiteX2" y="connsiteY2"/>
                </a:cxn>
                <a:cxn ang="0">
                  <a:pos x="connsiteX3" y="connsiteY3"/>
                </a:cxn>
              </a:cxnLst>
              <a:rect l="l" t="t" r="r" b="b"/>
              <a:pathLst>
                <a:path w="589008" h="295306">
                  <a:moveTo>
                    <a:pt x="0" y="295306"/>
                  </a:moveTo>
                  <a:lnTo>
                    <a:pt x="296188" y="0"/>
                  </a:lnTo>
                  <a:lnTo>
                    <a:pt x="589008" y="295306"/>
                  </a:lnTo>
                  <a:lnTo>
                    <a:pt x="0" y="295306"/>
                  </a:lnTo>
                  <a:close/>
                </a:path>
              </a:pathLst>
            </a:custGeom>
            <a:solidFill>
              <a:srgbClr val="EB8C00">
                <a:alpha val="99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3" name="Isosceles Triangle 12"/>
            <p:cNvSpPr/>
            <p:nvPr userDrawn="1"/>
          </p:nvSpPr>
          <p:spPr bwMode="ltGray">
            <a:xfrm rot="13500000">
              <a:off x="2277293" y="148842"/>
              <a:ext cx="585640" cy="295306"/>
            </a:xfrm>
            <a:prstGeom prst="triangle">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4" name="Isosceles Triangle 13"/>
            <p:cNvSpPr/>
            <p:nvPr userDrawn="1"/>
          </p:nvSpPr>
          <p:spPr bwMode="ltGray">
            <a:xfrm rot="18900000" flipV="1">
              <a:off x="15108" y="569146"/>
              <a:ext cx="585640" cy="295306"/>
            </a:xfrm>
            <a:prstGeom prst="triangl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5" name="Isosceles Triangle 14"/>
            <p:cNvSpPr/>
            <p:nvPr userDrawn="1"/>
          </p:nvSpPr>
          <p:spPr bwMode="ltGray">
            <a:xfrm rot="2700000" flipH="1">
              <a:off x="426744" y="363369"/>
              <a:ext cx="585640" cy="295306"/>
            </a:xfrm>
            <a:prstGeom prst="triangle">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6" name="Isosceles Triangle 17"/>
            <p:cNvSpPr/>
            <p:nvPr userDrawn="1"/>
          </p:nvSpPr>
          <p:spPr bwMode="ltGray">
            <a:xfrm rot="13500552">
              <a:off x="628029" y="158068"/>
              <a:ext cx="589008" cy="295306"/>
            </a:xfrm>
            <a:custGeom>
              <a:avLst/>
              <a:gdLst>
                <a:gd name="connsiteX0" fmla="*/ 0 w 585640"/>
                <a:gd name="connsiteY0" fmla="*/ 295306 h 295306"/>
                <a:gd name="connsiteX1" fmla="*/ 292820 w 585640"/>
                <a:gd name="connsiteY1" fmla="*/ 0 h 295306"/>
                <a:gd name="connsiteX2" fmla="*/ 585640 w 585640"/>
                <a:gd name="connsiteY2" fmla="*/ 295306 h 295306"/>
                <a:gd name="connsiteX3" fmla="*/ 0 w 585640"/>
                <a:gd name="connsiteY3" fmla="*/ 295306 h 295306"/>
                <a:gd name="connsiteX0" fmla="*/ 0 w 589008"/>
                <a:gd name="connsiteY0" fmla="*/ 295306 h 295306"/>
                <a:gd name="connsiteX1" fmla="*/ 296188 w 589008"/>
                <a:gd name="connsiteY1" fmla="*/ 0 h 295306"/>
                <a:gd name="connsiteX2" fmla="*/ 589008 w 589008"/>
                <a:gd name="connsiteY2" fmla="*/ 295306 h 295306"/>
                <a:gd name="connsiteX3" fmla="*/ 0 w 589008"/>
                <a:gd name="connsiteY3" fmla="*/ 295306 h 295306"/>
              </a:gdLst>
              <a:ahLst/>
              <a:cxnLst>
                <a:cxn ang="0">
                  <a:pos x="connsiteX0" y="connsiteY0"/>
                </a:cxn>
                <a:cxn ang="0">
                  <a:pos x="connsiteX1" y="connsiteY1"/>
                </a:cxn>
                <a:cxn ang="0">
                  <a:pos x="connsiteX2" y="connsiteY2"/>
                </a:cxn>
                <a:cxn ang="0">
                  <a:pos x="connsiteX3" y="connsiteY3"/>
                </a:cxn>
              </a:cxnLst>
              <a:rect l="l" t="t" r="r" b="b"/>
              <a:pathLst>
                <a:path w="589008" h="295306">
                  <a:moveTo>
                    <a:pt x="0" y="295306"/>
                  </a:moveTo>
                  <a:lnTo>
                    <a:pt x="296188" y="0"/>
                  </a:lnTo>
                  <a:lnTo>
                    <a:pt x="589008" y="295306"/>
                  </a:lnTo>
                  <a:lnTo>
                    <a:pt x="0" y="295306"/>
                  </a:lnTo>
                  <a:close/>
                </a:path>
              </a:pathLst>
            </a:custGeom>
            <a:solidFill>
              <a:srgbClr val="968C6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7" name="Isosceles Triangle 16"/>
            <p:cNvSpPr/>
            <p:nvPr userDrawn="1"/>
          </p:nvSpPr>
          <p:spPr bwMode="ltGray">
            <a:xfrm rot="18900000">
              <a:off x="629428" y="363370"/>
              <a:ext cx="585640" cy="295306"/>
            </a:xfrm>
            <a:prstGeom prst="triangle">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8" name="Isosceles Triangle 17"/>
            <p:cNvSpPr/>
            <p:nvPr userDrawn="1"/>
          </p:nvSpPr>
          <p:spPr bwMode="ltGray">
            <a:xfrm rot="8099448" flipH="1">
              <a:off x="833966" y="572881"/>
              <a:ext cx="589008" cy="295306"/>
            </a:xfrm>
            <a:custGeom>
              <a:avLst/>
              <a:gdLst>
                <a:gd name="connsiteX0" fmla="*/ 0 w 585640"/>
                <a:gd name="connsiteY0" fmla="*/ 295306 h 295306"/>
                <a:gd name="connsiteX1" fmla="*/ 292820 w 585640"/>
                <a:gd name="connsiteY1" fmla="*/ 0 h 295306"/>
                <a:gd name="connsiteX2" fmla="*/ 585640 w 585640"/>
                <a:gd name="connsiteY2" fmla="*/ 295306 h 295306"/>
                <a:gd name="connsiteX3" fmla="*/ 0 w 585640"/>
                <a:gd name="connsiteY3" fmla="*/ 295306 h 295306"/>
                <a:gd name="connsiteX0" fmla="*/ 0 w 589008"/>
                <a:gd name="connsiteY0" fmla="*/ 295306 h 295306"/>
                <a:gd name="connsiteX1" fmla="*/ 296188 w 589008"/>
                <a:gd name="connsiteY1" fmla="*/ 0 h 295306"/>
                <a:gd name="connsiteX2" fmla="*/ 589008 w 589008"/>
                <a:gd name="connsiteY2" fmla="*/ 295306 h 295306"/>
                <a:gd name="connsiteX3" fmla="*/ 0 w 589008"/>
                <a:gd name="connsiteY3" fmla="*/ 295306 h 295306"/>
              </a:gdLst>
              <a:ahLst/>
              <a:cxnLst>
                <a:cxn ang="0">
                  <a:pos x="connsiteX0" y="connsiteY0"/>
                </a:cxn>
                <a:cxn ang="0">
                  <a:pos x="connsiteX1" y="connsiteY1"/>
                </a:cxn>
                <a:cxn ang="0">
                  <a:pos x="connsiteX2" y="connsiteY2"/>
                </a:cxn>
                <a:cxn ang="0">
                  <a:pos x="connsiteX3" y="connsiteY3"/>
                </a:cxn>
              </a:cxnLst>
              <a:rect l="l" t="t" r="r" b="b"/>
              <a:pathLst>
                <a:path w="589008" h="295306">
                  <a:moveTo>
                    <a:pt x="0" y="295306"/>
                  </a:moveTo>
                  <a:lnTo>
                    <a:pt x="296188" y="0"/>
                  </a:lnTo>
                  <a:lnTo>
                    <a:pt x="589008" y="295306"/>
                  </a:lnTo>
                  <a:lnTo>
                    <a:pt x="0" y="295306"/>
                  </a:lnTo>
                  <a:close/>
                </a:path>
              </a:pathLst>
            </a:custGeom>
            <a:solidFill>
              <a:srgbClr val="EB8C00">
                <a:alpha val="99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9" name="Isosceles Triangle 18"/>
            <p:cNvSpPr/>
            <p:nvPr userDrawn="1"/>
          </p:nvSpPr>
          <p:spPr bwMode="ltGray">
            <a:xfrm rot="2700000">
              <a:off x="1247168" y="365786"/>
              <a:ext cx="585640" cy="295306"/>
            </a:xfrm>
            <a:prstGeom prst="triangl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20" name="Isosceles Triangle 19"/>
            <p:cNvSpPr/>
            <p:nvPr userDrawn="1"/>
          </p:nvSpPr>
          <p:spPr bwMode="ltGray">
            <a:xfrm rot="18900000">
              <a:off x="1041627" y="-46324"/>
              <a:ext cx="585640" cy="295306"/>
            </a:xfrm>
            <a:prstGeom prst="triangle">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21" name="Isosceles Triangle 20"/>
            <p:cNvSpPr/>
            <p:nvPr userDrawn="1"/>
          </p:nvSpPr>
          <p:spPr bwMode="ltGray">
            <a:xfrm rot="2700000" flipH="1">
              <a:off x="1668702" y="-46325"/>
              <a:ext cx="585640" cy="295306"/>
            </a:xfrm>
            <a:prstGeom prst="triangle">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22" name="Isosceles Triangle 17"/>
            <p:cNvSpPr/>
            <p:nvPr userDrawn="1"/>
          </p:nvSpPr>
          <p:spPr bwMode="ltGray">
            <a:xfrm rot="13500552">
              <a:off x="1458656" y="160448"/>
              <a:ext cx="589008" cy="295306"/>
            </a:xfrm>
            <a:custGeom>
              <a:avLst/>
              <a:gdLst>
                <a:gd name="connsiteX0" fmla="*/ 0 w 585640"/>
                <a:gd name="connsiteY0" fmla="*/ 295306 h 295306"/>
                <a:gd name="connsiteX1" fmla="*/ 292820 w 585640"/>
                <a:gd name="connsiteY1" fmla="*/ 0 h 295306"/>
                <a:gd name="connsiteX2" fmla="*/ 585640 w 585640"/>
                <a:gd name="connsiteY2" fmla="*/ 295306 h 295306"/>
                <a:gd name="connsiteX3" fmla="*/ 0 w 585640"/>
                <a:gd name="connsiteY3" fmla="*/ 295306 h 295306"/>
                <a:gd name="connsiteX0" fmla="*/ 0 w 589008"/>
                <a:gd name="connsiteY0" fmla="*/ 295306 h 295306"/>
                <a:gd name="connsiteX1" fmla="*/ 296188 w 589008"/>
                <a:gd name="connsiteY1" fmla="*/ 0 h 295306"/>
                <a:gd name="connsiteX2" fmla="*/ 589008 w 589008"/>
                <a:gd name="connsiteY2" fmla="*/ 295306 h 295306"/>
                <a:gd name="connsiteX3" fmla="*/ 0 w 589008"/>
                <a:gd name="connsiteY3" fmla="*/ 295306 h 295306"/>
              </a:gdLst>
              <a:ahLst/>
              <a:cxnLst>
                <a:cxn ang="0">
                  <a:pos x="connsiteX0" y="connsiteY0"/>
                </a:cxn>
                <a:cxn ang="0">
                  <a:pos x="connsiteX1" y="connsiteY1"/>
                </a:cxn>
                <a:cxn ang="0">
                  <a:pos x="connsiteX2" y="connsiteY2"/>
                </a:cxn>
                <a:cxn ang="0">
                  <a:pos x="connsiteX3" y="connsiteY3"/>
                </a:cxn>
              </a:cxnLst>
              <a:rect l="l" t="t" r="r" b="b"/>
              <a:pathLst>
                <a:path w="589008" h="295306">
                  <a:moveTo>
                    <a:pt x="0" y="295306"/>
                  </a:moveTo>
                  <a:lnTo>
                    <a:pt x="296188" y="0"/>
                  </a:lnTo>
                  <a:lnTo>
                    <a:pt x="589008" y="295306"/>
                  </a:lnTo>
                  <a:lnTo>
                    <a:pt x="0" y="295306"/>
                  </a:lnTo>
                  <a:close/>
                </a:path>
              </a:pathLst>
            </a:custGeom>
            <a:solidFill>
              <a:schemeClr val="accent3">
                <a:alpha val="99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23" name="Isosceles Triangle 22"/>
            <p:cNvSpPr/>
            <p:nvPr userDrawn="1"/>
          </p:nvSpPr>
          <p:spPr bwMode="ltGray">
            <a:xfrm rot="18900000">
              <a:off x="481036" y="1184607"/>
              <a:ext cx="585640" cy="295306"/>
            </a:xfrm>
            <a:prstGeom prst="triangl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grpSp>
      <p:grpSp>
        <p:nvGrpSpPr>
          <p:cNvPr id="24" name="Group 23"/>
          <p:cNvGrpSpPr/>
          <p:nvPr userDrawn="1"/>
        </p:nvGrpSpPr>
        <p:grpSpPr>
          <a:xfrm rot="10800000">
            <a:off x="5874978" y="3413259"/>
            <a:ext cx="6419359" cy="3876543"/>
            <a:chOff x="-49276" y="-191492"/>
            <a:chExt cx="2767042" cy="1671405"/>
          </a:xfrm>
        </p:grpSpPr>
        <p:sp>
          <p:nvSpPr>
            <p:cNvPr id="25" name="Isosceles Triangle 24"/>
            <p:cNvSpPr/>
            <p:nvPr userDrawn="1"/>
          </p:nvSpPr>
          <p:spPr bwMode="ltGray">
            <a:xfrm rot="2700000" flipV="1">
              <a:off x="-194443" y="158461"/>
              <a:ext cx="585640" cy="295306"/>
            </a:xfrm>
            <a:prstGeom prst="triangl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26" name="Isosceles Triangle 25"/>
            <p:cNvSpPr/>
            <p:nvPr userDrawn="1"/>
          </p:nvSpPr>
          <p:spPr bwMode="ltGray">
            <a:xfrm rot="18900000">
              <a:off x="221956" y="773126"/>
              <a:ext cx="585640" cy="295306"/>
            </a:xfrm>
            <a:prstGeom prst="triangle">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27" name="Isosceles Triangle 26"/>
            <p:cNvSpPr/>
            <p:nvPr userDrawn="1"/>
          </p:nvSpPr>
          <p:spPr bwMode="ltGray">
            <a:xfrm rot="18900000">
              <a:off x="1871149" y="-46325"/>
              <a:ext cx="585640" cy="295306"/>
            </a:xfrm>
            <a:prstGeom prst="triangle">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28" name="Isosceles Triangle 27"/>
            <p:cNvSpPr/>
            <p:nvPr userDrawn="1"/>
          </p:nvSpPr>
          <p:spPr bwMode="ltGray">
            <a:xfrm rot="18900000">
              <a:off x="218667" y="-46325"/>
              <a:ext cx="585640" cy="295306"/>
            </a:xfrm>
            <a:prstGeom prst="triangle">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29" name="Isosceles Triangle 17"/>
            <p:cNvSpPr/>
            <p:nvPr userDrawn="1"/>
          </p:nvSpPr>
          <p:spPr bwMode="ltGray">
            <a:xfrm rot="8099448" flipH="1">
              <a:off x="425345" y="158067"/>
              <a:ext cx="589008" cy="295306"/>
            </a:xfrm>
            <a:custGeom>
              <a:avLst/>
              <a:gdLst>
                <a:gd name="connsiteX0" fmla="*/ 0 w 585640"/>
                <a:gd name="connsiteY0" fmla="*/ 295306 h 295306"/>
                <a:gd name="connsiteX1" fmla="*/ 292820 w 585640"/>
                <a:gd name="connsiteY1" fmla="*/ 0 h 295306"/>
                <a:gd name="connsiteX2" fmla="*/ 585640 w 585640"/>
                <a:gd name="connsiteY2" fmla="*/ 295306 h 295306"/>
                <a:gd name="connsiteX3" fmla="*/ 0 w 585640"/>
                <a:gd name="connsiteY3" fmla="*/ 295306 h 295306"/>
                <a:gd name="connsiteX0" fmla="*/ 0 w 589008"/>
                <a:gd name="connsiteY0" fmla="*/ 295306 h 295306"/>
                <a:gd name="connsiteX1" fmla="*/ 296188 w 589008"/>
                <a:gd name="connsiteY1" fmla="*/ 0 h 295306"/>
                <a:gd name="connsiteX2" fmla="*/ 589008 w 589008"/>
                <a:gd name="connsiteY2" fmla="*/ 295306 h 295306"/>
                <a:gd name="connsiteX3" fmla="*/ 0 w 589008"/>
                <a:gd name="connsiteY3" fmla="*/ 295306 h 295306"/>
              </a:gdLst>
              <a:ahLst/>
              <a:cxnLst>
                <a:cxn ang="0">
                  <a:pos x="connsiteX0" y="connsiteY0"/>
                </a:cxn>
                <a:cxn ang="0">
                  <a:pos x="connsiteX1" y="connsiteY1"/>
                </a:cxn>
                <a:cxn ang="0">
                  <a:pos x="connsiteX2" y="connsiteY2"/>
                </a:cxn>
                <a:cxn ang="0">
                  <a:pos x="connsiteX3" y="connsiteY3"/>
                </a:cxn>
              </a:cxnLst>
              <a:rect l="l" t="t" r="r" b="b"/>
              <a:pathLst>
                <a:path w="589008" h="295306">
                  <a:moveTo>
                    <a:pt x="0" y="295306"/>
                  </a:moveTo>
                  <a:lnTo>
                    <a:pt x="296188" y="0"/>
                  </a:lnTo>
                  <a:lnTo>
                    <a:pt x="589008" y="295306"/>
                  </a:lnTo>
                  <a:lnTo>
                    <a:pt x="0" y="295306"/>
                  </a:lnTo>
                  <a:close/>
                </a:path>
              </a:pathLst>
            </a:custGeom>
            <a:solidFill>
              <a:srgbClr val="EB8C00">
                <a:alpha val="99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0" name="Isosceles Triangle 29"/>
            <p:cNvSpPr/>
            <p:nvPr userDrawn="1"/>
          </p:nvSpPr>
          <p:spPr bwMode="ltGray">
            <a:xfrm rot="13500000">
              <a:off x="2277293" y="148842"/>
              <a:ext cx="585640" cy="295306"/>
            </a:xfrm>
            <a:prstGeom prst="triangle">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1" name="Isosceles Triangle 30"/>
            <p:cNvSpPr/>
            <p:nvPr userDrawn="1"/>
          </p:nvSpPr>
          <p:spPr bwMode="ltGray">
            <a:xfrm rot="18900000" flipV="1">
              <a:off x="15108" y="569146"/>
              <a:ext cx="585640" cy="295306"/>
            </a:xfrm>
            <a:prstGeom prst="triangl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2" name="Isosceles Triangle 31"/>
            <p:cNvSpPr/>
            <p:nvPr userDrawn="1"/>
          </p:nvSpPr>
          <p:spPr bwMode="ltGray">
            <a:xfrm rot="2700000" flipH="1">
              <a:off x="426744" y="363369"/>
              <a:ext cx="585640" cy="295306"/>
            </a:xfrm>
            <a:prstGeom prst="triangle">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3" name="Isosceles Triangle 17"/>
            <p:cNvSpPr/>
            <p:nvPr userDrawn="1"/>
          </p:nvSpPr>
          <p:spPr bwMode="ltGray">
            <a:xfrm rot="13500552">
              <a:off x="628029" y="158068"/>
              <a:ext cx="589008" cy="295306"/>
            </a:xfrm>
            <a:custGeom>
              <a:avLst/>
              <a:gdLst>
                <a:gd name="connsiteX0" fmla="*/ 0 w 585640"/>
                <a:gd name="connsiteY0" fmla="*/ 295306 h 295306"/>
                <a:gd name="connsiteX1" fmla="*/ 292820 w 585640"/>
                <a:gd name="connsiteY1" fmla="*/ 0 h 295306"/>
                <a:gd name="connsiteX2" fmla="*/ 585640 w 585640"/>
                <a:gd name="connsiteY2" fmla="*/ 295306 h 295306"/>
                <a:gd name="connsiteX3" fmla="*/ 0 w 585640"/>
                <a:gd name="connsiteY3" fmla="*/ 295306 h 295306"/>
                <a:gd name="connsiteX0" fmla="*/ 0 w 589008"/>
                <a:gd name="connsiteY0" fmla="*/ 295306 h 295306"/>
                <a:gd name="connsiteX1" fmla="*/ 296188 w 589008"/>
                <a:gd name="connsiteY1" fmla="*/ 0 h 295306"/>
                <a:gd name="connsiteX2" fmla="*/ 589008 w 589008"/>
                <a:gd name="connsiteY2" fmla="*/ 295306 h 295306"/>
                <a:gd name="connsiteX3" fmla="*/ 0 w 589008"/>
                <a:gd name="connsiteY3" fmla="*/ 295306 h 295306"/>
              </a:gdLst>
              <a:ahLst/>
              <a:cxnLst>
                <a:cxn ang="0">
                  <a:pos x="connsiteX0" y="connsiteY0"/>
                </a:cxn>
                <a:cxn ang="0">
                  <a:pos x="connsiteX1" y="connsiteY1"/>
                </a:cxn>
                <a:cxn ang="0">
                  <a:pos x="connsiteX2" y="connsiteY2"/>
                </a:cxn>
                <a:cxn ang="0">
                  <a:pos x="connsiteX3" y="connsiteY3"/>
                </a:cxn>
              </a:cxnLst>
              <a:rect l="l" t="t" r="r" b="b"/>
              <a:pathLst>
                <a:path w="589008" h="295306">
                  <a:moveTo>
                    <a:pt x="0" y="295306"/>
                  </a:moveTo>
                  <a:lnTo>
                    <a:pt x="296188" y="0"/>
                  </a:lnTo>
                  <a:lnTo>
                    <a:pt x="589008" y="295306"/>
                  </a:lnTo>
                  <a:lnTo>
                    <a:pt x="0" y="295306"/>
                  </a:lnTo>
                  <a:close/>
                </a:path>
              </a:pathLst>
            </a:custGeom>
            <a:solidFill>
              <a:srgbClr val="968C6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4" name="Isosceles Triangle 33"/>
            <p:cNvSpPr/>
            <p:nvPr userDrawn="1"/>
          </p:nvSpPr>
          <p:spPr bwMode="ltGray">
            <a:xfrm rot="18900000">
              <a:off x="629428" y="363370"/>
              <a:ext cx="585640" cy="295306"/>
            </a:xfrm>
            <a:prstGeom prst="triangle">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5" name="Isosceles Triangle 17"/>
            <p:cNvSpPr/>
            <p:nvPr userDrawn="1"/>
          </p:nvSpPr>
          <p:spPr bwMode="ltGray">
            <a:xfrm rot="8099448" flipH="1">
              <a:off x="833966" y="572881"/>
              <a:ext cx="589008" cy="295306"/>
            </a:xfrm>
            <a:custGeom>
              <a:avLst/>
              <a:gdLst>
                <a:gd name="connsiteX0" fmla="*/ 0 w 585640"/>
                <a:gd name="connsiteY0" fmla="*/ 295306 h 295306"/>
                <a:gd name="connsiteX1" fmla="*/ 292820 w 585640"/>
                <a:gd name="connsiteY1" fmla="*/ 0 h 295306"/>
                <a:gd name="connsiteX2" fmla="*/ 585640 w 585640"/>
                <a:gd name="connsiteY2" fmla="*/ 295306 h 295306"/>
                <a:gd name="connsiteX3" fmla="*/ 0 w 585640"/>
                <a:gd name="connsiteY3" fmla="*/ 295306 h 295306"/>
                <a:gd name="connsiteX0" fmla="*/ 0 w 589008"/>
                <a:gd name="connsiteY0" fmla="*/ 295306 h 295306"/>
                <a:gd name="connsiteX1" fmla="*/ 296188 w 589008"/>
                <a:gd name="connsiteY1" fmla="*/ 0 h 295306"/>
                <a:gd name="connsiteX2" fmla="*/ 589008 w 589008"/>
                <a:gd name="connsiteY2" fmla="*/ 295306 h 295306"/>
                <a:gd name="connsiteX3" fmla="*/ 0 w 589008"/>
                <a:gd name="connsiteY3" fmla="*/ 295306 h 295306"/>
              </a:gdLst>
              <a:ahLst/>
              <a:cxnLst>
                <a:cxn ang="0">
                  <a:pos x="connsiteX0" y="connsiteY0"/>
                </a:cxn>
                <a:cxn ang="0">
                  <a:pos x="connsiteX1" y="connsiteY1"/>
                </a:cxn>
                <a:cxn ang="0">
                  <a:pos x="connsiteX2" y="connsiteY2"/>
                </a:cxn>
                <a:cxn ang="0">
                  <a:pos x="connsiteX3" y="connsiteY3"/>
                </a:cxn>
              </a:cxnLst>
              <a:rect l="l" t="t" r="r" b="b"/>
              <a:pathLst>
                <a:path w="589008" h="295306">
                  <a:moveTo>
                    <a:pt x="0" y="295306"/>
                  </a:moveTo>
                  <a:lnTo>
                    <a:pt x="296188" y="0"/>
                  </a:lnTo>
                  <a:lnTo>
                    <a:pt x="589008" y="295306"/>
                  </a:lnTo>
                  <a:lnTo>
                    <a:pt x="0" y="295306"/>
                  </a:lnTo>
                  <a:close/>
                </a:path>
              </a:pathLst>
            </a:custGeom>
            <a:solidFill>
              <a:srgbClr val="EB8C00">
                <a:alpha val="99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6" name="Isosceles Triangle 35"/>
            <p:cNvSpPr/>
            <p:nvPr userDrawn="1"/>
          </p:nvSpPr>
          <p:spPr bwMode="ltGray">
            <a:xfrm rot="2700000">
              <a:off x="1247168" y="365786"/>
              <a:ext cx="585640" cy="295306"/>
            </a:xfrm>
            <a:prstGeom prst="triangl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7" name="Isosceles Triangle 36"/>
            <p:cNvSpPr/>
            <p:nvPr userDrawn="1"/>
          </p:nvSpPr>
          <p:spPr bwMode="ltGray">
            <a:xfrm rot="18900000">
              <a:off x="1041627" y="-46324"/>
              <a:ext cx="585640" cy="295306"/>
            </a:xfrm>
            <a:prstGeom prst="triangle">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8" name="Isosceles Triangle 37"/>
            <p:cNvSpPr/>
            <p:nvPr userDrawn="1"/>
          </p:nvSpPr>
          <p:spPr bwMode="ltGray">
            <a:xfrm rot="2700000" flipH="1">
              <a:off x="1668702" y="-46325"/>
              <a:ext cx="585640" cy="295306"/>
            </a:xfrm>
            <a:prstGeom prst="triangle">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39" name="Isosceles Triangle 17"/>
            <p:cNvSpPr/>
            <p:nvPr userDrawn="1"/>
          </p:nvSpPr>
          <p:spPr bwMode="ltGray">
            <a:xfrm rot="13500552">
              <a:off x="1458656" y="160448"/>
              <a:ext cx="589008" cy="295306"/>
            </a:xfrm>
            <a:custGeom>
              <a:avLst/>
              <a:gdLst>
                <a:gd name="connsiteX0" fmla="*/ 0 w 585640"/>
                <a:gd name="connsiteY0" fmla="*/ 295306 h 295306"/>
                <a:gd name="connsiteX1" fmla="*/ 292820 w 585640"/>
                <a:gd name="connsiteY1" fmla="*/ 0 h 295306"/>
                <a:gd name="connsiteX2" fmla="*/ 585640 w 585640"/>
                <a:gd name="connsiteY2" fmla="*/ 295306 h 295306"/>
                <a:gd name="connsiteX3" fmla="*/ 0 w 585640"/>
                <a:gd name="connsiteY3" fmla="*/ 295306 h 295306"/>
                <a:gd name="connsiteX0" fmla="*/ 0 w 589008"/>
                <a:gd name="connsiteY0" fmla="*/ 295306 h 295306"/>
                <a:gd name="connsiteX1" fmla="*/ 296188 w 589008"/>
                <a:gd name="connsiteY1" fmla="*/ 0 h 295306"/>
                <a:gd name="connsiteX2" fmla="*/ 589008 w 589008"/>
                <a:gd name="connsiteY2" fmla="*/ 295306 h 295306"/>
                <a:gd name="connsiteX3" fmla="*/ 0 w 589008"/>
                <a:gd name="connsiteY3" fmla="*/ 295306 h 295306"/>
              </a:gdLst>
              <a:ahLst/>
              <a:cxnLst>
                <a:cxn ang="0">
                  <a:pos x="connsiteX0" y="connsiteY0"/>
                </a:cxn>
                <a:cxn ang="0">
                  <a:pos x="connsiteX1" y="connsiteY1"/>
                </a:cxn>
                <a:cxn ang="0">
                  <a:pos x="connsiteX2" y="connsiteY2"/>
                </a:cxn>
                <a:cxn ang="0">
                  <a:pos x="connsiteX3" y="connsiteY3"/>
                </a:cxn>
              </a:cxnLst>
              <a:rect l="l" t="t" r="r" b="b"/>
              <a:pathLst>
                <a:path w="589008" h="295306">
                  <a:moveTo>
                    <a:pt x="0" y="295306"/>
                  </a:moveTo>
                  <a:lnTo>
                    <a:pt x="296188" y="0"/>
                  </a:lnTo>
                  <a:lnTo>
                    <a:pt x="589008" y="295306"/>
                  </a:lnTo>
                  <a:lnTo>
                    <a:pt x="0" y="295306"/>
                  </a:lnTo>
                  <a:close/>
                </a:path>
              </a:pathLst>
            </a:custGeom>
            <a:solidFill>
              <a:schemeClr val="accent3">
                <a:alpha val="99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40" name="Isosceles Triangle 39"/>
            <p:cNvSpPr/>
            <p:nvPr userDrawn="1"/>
          </p:nvSpPr>
          <p:spPr bwMode="ltGray">
            <a:xfrm rot="18900000">
              <a:off x="481036" y="1184607"/>
              <a:ext cx="585640" cy="295306"/>
            </a:xfrm>
            <a:prstGeom prst="triangl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grpSp>
      <p:sp>
        <p:nvSpPr>
          <p:cNvPr id="3" name="Rectangle 2"/>
          <p:cNvSpPr/>
          <p:nvPr userDrawn="1"/>
        </p:nvSpPr>
        <p:spPr bwMode="ltGray">
          <a:xfrm>
            <a:off x="4979696" y="2295724"/>
            <a:ext cx="7215479" cy="4562277"/>
          </a:xfrm>
          <a:prstGeom prst="rect">
            <a:avLst/>
          </a:prstGeom>
          <a:solidFill>
            <a:schemeClr val="bg1">
              <a:alpha val="7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err="1" smtClean="0">
              <a:solidFill>
                <a:srgbClr val="FFFFFF"/>
              </a:solidFill>
              <a:latin typeface="Georgia" pitchFamily="18" charset="0"/>
            </a:endParaRPr>
          </a:p>
        </p:txBody>
      </p:sp>
      <p:sp>
        <p:nvSpPr>
          <p:cNvPr id="11" name="Text Placeholder 10"/>
          <p:cNvSpPr>
            <a:spLocks noGrp="1"/>
          </p:cNvSpPr>
          <p:nvPr>
            <p:ph type="body" sz="quarter" idx="10" hasCustomPrompt="1"/>
          </p:nvPr>
        </p:nvSpPr>
        <p:spPr>
          <a:xfrm>
            <a:off x="711385" y="5867400"/>
            <a:ext cx="6402467" cy="762000"/>
          </a:xfrm>
        </p:spPr>
        <p:txBody>
          <a:bodyPr anchor="b"/>
          <a:lstStyle>
            <a:lvl1pPr>
              <a:defRPr sz="1200">
                <a:latin typeface="Arial" pitchFamily="34" charset="0"/>
                <a:cs typeface="Arial" pitchFamily="34" charset="0"/>
              </a:defRPr>
            </a:lvl1pPr>
          </a:lstStyle>
          <a:p>
            <a:pPr lvl="0"/>
            <a:r>
              <a:rPr lang="en-US" noProof="0" dirty="0" smtClean="0"/>
              <a:t>Add legal and copyright disclaimers here.</a:t>
            </a:r>
            <a:endParaRPr lang="en-US" noProof="0" dirty="0"/>
          </a:p>
        </p:txBody>
      </p:sp>
    </p:spTree>
    <p:extLst>
      <p:ext uri="{BB962C8B-B14F-4D97-AF65-F5344CB8AC3E}">
        <p14:creationId xmlns:p14="http://schemas.microsoft.com/office/powerpoint/2010/main" val="213684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sp>
        <p:nvSpPr>
          <p:cNvPr id="28" name="Content Placeholder 26"/>
          <p:cNvSpPr>
            <a:spLocks noGrp="1"/>
          </p:cNvSpPr>
          <p:nvPr>
            <p:ph sz="quarter" idx="14"/>
          </p:nvPr>
        </p:nvSpPr>
        <p:spPr>
          <a:xfrm>
            <a:off x="711385" y="1752602"/>
            <a:ext cx="5284576" cy="4419599"/>
          </a:xfrm>
        </p:spPr>
        <p:txBody>
          <a:body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a:p>
        </p:txBody>
      </p:sp>
      <p:sp>
        <p:nvSpPr>
          <p:cNvPr id="31" name="Content Placeholder 26"/>
          <p:cNvSpPr>
            <a:spLocks noGrp="1"/>
          </p:cNvSpPr>
          <p:nvPr>
            <p:ph sz="quarter" idx="15"/>
          </p:nvPr>
        </p:nvSpPr>
        <p:spPr>
          <a:xfrm>
            <a:off x="6199216" y="1752600"/>
            <a:ext cx="5284574" cy="4419600"/>
          </a:xfrm>
        </p:spPr>
        <p:txBody>
          <a:body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a:p>
        </p:txBody>
      </p:sp>
      <p:cxnSp>
        <p:nvCxnSpPr>
          <p:cNvPr id="62" name="Shape 61"/>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6"/>
          </p:nvPr>
        </p:nvSpPr>
        <p:spPr/>
        <p:txBody>
          <a:bodyPr/>
          <a:lstStyle/>
          <a:p>
            <a:r>
              <a:rPr lang="ro-RO" dirty="0" smtClean="0"/>
              <a:t>ianuarie 2018</a:t>
            </a:r>
            <a:endParaRPr lang="ro-RO" dirty="0"/>
          </a:p>
        </p:txBody>
      </p:sp>
      <p:sp>
        <p:nvSpPr>
          <p:cNvPr id="8" name="Footer Placeholder 7"/>
          <p:cNvSpPr>
            <a:spLocks noGrp="1"/>
          </p:cNvSpPr>
          <p:nvPr>
            <p:ph type="ftr" sz="quarter" idx="17"/>
          </p:nvPr>
        </p:nvSpPr>
        <p:spPr/>
        <p:txBody>
          <a:bodyPr/>
          <a:lstStyle/>
          <a:p>
            <a:r>
              <a:rPr lang="ro-RO" dirty="0" smtClean="0"/>
              <a:t>Adobe - D201/D600</a:t>
            </a:r>
            <a:endParaRPr lang="ro-RO" dirty="0"/>
          </a:p>
        </p:txBody>
      </p:sp>
      <p:sp>
        <p:nvSpPr>
          <p:cNvPr id="9" name="Slide Number Placeholder 8"/>
          <p:cNvSpPr>
            <a:spLocks noGrp="1"/>
          </p:cNvSpPr>
          <p:nvPr>
            <p:ph type="sldNum" sz="quarter" idx="18"/>
          </p:nvPr>
        </p:nvSpPr>
        <p:spPr/>
        <p:txBody>
          <a:bodyPr/>
          <a:lstStyle/>
          <a:p>
            <a:fld id="{4910325B-03C9-4F33-A524-858FB543B357}" type="slidenum">
              <a:rPr lang="ro-RO" smtClean="0"/>
              <a:pPr/>
              <a:t>‹#›</a:t>
            </a:fld>
            <a:endParaRPr lang="ro-RO" dirty="0"/>
          </a:p>
        </p:txBody>
      </p:sp>
      <p:sp>
        <p:nvSpPr>
          <p:cNvPr id="10"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1"/>
            <a:ext cx="10772405" cy="914400"/>
          </a:xfrm>
        </p:spPr>
        <p:txBody>
          <a:body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sp>
        <p:nvSpPr>
          <p:cNvPr id="27" name="Content Placeholder 26"/>
          <p:cNvSpPr>
            <a:spLocks noGrp="1"/>
          </p:cNvSpPr>
          <p:nvPr>
            <p:ph sz="quarter" idx="13"/>
          </p:nvPr>
        </p:nvSpPr>
        <p:spPr>
          <a:xfrm>
            <a:off x="711385" y="1752602"/>
            <a:ext cx="3455300" cy="4419599"/>
          </a:xfrm>
        </p:spPr>
        <p:txBody>
          <a:body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a:p>
        </p:txBody>
      </p:sp>
      <p:sp>
        <p:nvSpPr>
          <p:cNvPr id="28" name="Content Placeholder 26"/>
          <p:cNvSpPr>
            <a:spLocks noGrp="1"/>
          </p:cNvSpPr>
          <p:nvPr>
            <p:ph sz="quarter" idx="14"/>
          </p:nvPr>
        </p:nvSpPr>
        <p:spPr>
          <a:xfrm>
            <a:off x="4369940" y="1752602"/>
            <a:ext cx="3455298" cy="4419599"/>
          </a:xfrm>
        </p:spPr>
        <p:txBody>
          <a:body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a:p>
        </p:txBody>
      </p:sp>
      <p:sp>
        <p:nvSpPr>
          <p:cNvPr id="31" name="Content Placeholder 26"/>
          <p:cNvSpPr>
            <a:spLocks noGrp="1"/>
          </p:cNvSpPr>
          <p:nvPr>
            <p:ph sz="quarter" idx="15"/>
          </p:nvPr>
        </p:nvSpPr>
        <p:spPr>
          <a:xfrm>
            <a:off x="8028490" y="1752602"/>
            <a:ext cx="3455300" cy="4419599"/>
          </a:xfrm>
        </p:spPr>
        <p:txBody>
          <a:body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a:p>
        </p:txBody>
      </p:sp>
      <p:cxnSp>
        <p:nvCxnSpPr>
          <p:cNvPr id="19" name="Shape 18"/>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6"/>
          </p:nvPr>
        </p:nvSpPr>
        <p:spPr/>
        <p:txBody>
          <a:bodyPr/>
          <a:lstStyle/>
          <a:p>
            <a:r>
              <a:rPr lang="ro-RO" dirty="0" smtClean="0"/>
              <a:t>ianuarie 2018</a:t>
            </a:r>
            <a:endParaRPr lang="ro-RO" dirty="0"/>
          </a:p>
        </p:txBody>
      </p:sp>
      <p:sp>
        <p:nvSpPr>
          <p:cNvPr id="8" name="Footer Placeholder 7"/>
          <p:cNvSpPr>
            <a:spLocks noGrp="1"/>
          </p:cNvSpPr>
          <p:nvPr>
            <p:ph type="ftr" sz="quarter" idx="17"/>
          </p:nvPr>
        </p:nvSpPr>
        <p:spPr/>
        <p:txBody>
          <a:bodyPr/>
          <a:lstStyle/>
          <a:p>
            <a:r>
              <a:rPr lang="ro-RO" dirty="0" smtClean="0"/>
              <a:t>Adobe - D201/D600</a:t>
            </a:r>
            <a:endParaRPr lang="ro-RO" dirty="0"/>
          </a:p>
        </p:txBody>
      </p:sp>
      <p:sp>
        <p:nvSpPr>
          <p:cNvPr id="9" name="Slide Number Placeholder 8"/>
          <p:cNvSpPr>
            <a:spLocks noGrp="1"/>
          </p:cNvSpPr>
          <p:nvPr>
            <p:ph type="sldNum" sz="quarter" idx="18"/>
          </p:nvPr>
        </p:nvSpPr>
        <p:spPr/>
        <p:txBody>
          <a:bodyPr/>
          <a:lstStyle/>
          <a:p>
            <a:fld id="{71F77915-8751-49AB-AF9E-04912CEE64E8}" type="slidenum">
              <a:rPr lang="ro-RO" smtClean="0"/>
              <a:pPr/>
              <a:t>‹#›</a:t>
            </a:fld>
            <a:endParaRPr lang="ro-RO" dirty="0"/>
          </a:p>
        </p:txBody>
      </p:sp>
      <p:sp>
        <p:nvSpPr>
          <p:cNvPr id="10"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sp>
        <p:nvSpPr>
          <p:cNvPr id="28" name="Content Placeholder 26"/>
          <p:cNvSpPr>
            <a:spLocks noGrp="1"/>
          </p:cNvSpPr>
          <p:nvPr>
            <p:ph sz="quarter" idx="14"/>
          </p:nvPr>
        </p:nvSpPr>
        <p:spPr>
          <a:xfrm>
            <a:off x="711385" y="3352800"/>
            <a:ext cx="5284576" cy="2819400"/>
          </a:xfrm>
        </p:spPr>
        <p:txBody>
          <a:body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a:p>
        </p:txBody>
      </p:sp>
      <p:sp>
        <p:nvSpPr>
          <p:cNvPr id="31" name="Content Placeholder 26"/>
          <p:cNvSpPr>
            <a:spLocks noGrp="1"/>
          </p:cNvSpPr>
          <p:nvPr>
            <p:ph sz="quarter" idx="15"/>
          </p:nvPr>
        </p:nvSpPr>
        <p:spPr>
          <a:xfrm>
            <a:off x="6199213" y="3352800"/>
            <a:ext cx="5284577" cy="2819400"/>
          </a:xfrm>
        </p:spPr>
        <p:txBody>
          <a:body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a:p>
        </p:txBody>
      </p:sp>
      <p:sp>
        <p:nvSpPr>
          <p:cNvPr id="13" name="Text Placeholder 12"/>
          <p:cNvSpPr>
            <a:spLocks noGrp="1"/>
          </p:cNvSpPr>
          <p:nvPr>
            <p:ph type="body" sz="quarter" idx="16"/>
          </p:nvPr>
        </p:nvSpPr>
        <p:spPr>
          <a:xfrm>
            <a:off x="711385" y="1752600"/>
            <a:ext cx="10772405" cy="1447800"/>
          </a:xfrm>
        </p:spPr>
        <p:txBody>
          <a:bodyPr/>
          <a:lstStyle/>
          <a:p>
            <a:pPr lvl="0"/>
            <a:r>
              <a:rPr lang="ro-RO" noProof="0" dirty="0" smtClean="0"/>
              <a:t>Edit Master text </a:t>
            </a:r>
            <a:r>
              <a:rPr lang="ro-RO" noProof="0" dirty="0" err="1" smtClean="0"/>
              <a:t>styles</a:t>
            </a:r>
            <a:endParaRPr lang="ro-RO" noProof="0" dirty="0" smtClean="0"/>
          </a:p>
        </p:txBody>
      </p:sp>
      <p:cxnSp>
        <p:nvCxnSpPr>
          <p:cNvPr id="14" name="Shape 13"/>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7"/>
          </p:nvPr>
        </p:nvSpPr>
        <p:spPr/>
        <p:txBody>
          <a:bodyPr/>
          <a:lstStyle/>
          <a:p>
            <a:r>
              <a:rPr lang="ro-RO" dirty="0" smtClean="0"/>
              <a:t>ianuarie 2018</a:t>
            </a:r>
            <a:endParaRPr lang="ro-RO" dirty="0"/>
          </a:p>
        </p:txBody>
      </p:sp>
      <p:sp>
        <p:nvSpPr>
          <p:cNvPr id="8" name="Footer Placeholder 7"/>
          <p:cNvSpPr>
            <a:spLocks noGrp="1"/>
          </p:cNvSpPr>
          <p:nvPr>
            <p:ph type="ftr" sz="quarter" idx="18"/>
          </p:nvPr>
        </p:nvSpPr>
        <p:spPr/>
        <p:txBody>
          <a:bodyPr/>
          <a:lstStyle/>
          <a:p>
            <a:r>
              <a:rPr lang="ro-RO" dirty="0" smtClean="0"/>
              <a:t>Adobe - D201/D600</a:t>
            </a:r>
            <a:endParaRPr lang="ro-RO" dirty="0"/>
          </a:p>
        </p:txBody>
      </p:sp>
      <p:sp>
        <p:nvSpPr>
          <p:cNvPr id="9" name="Slide Number Placeholder 8"/>
          <p:cNvSpPr>
            <a:spLocks noGrp="1"/>
          </p:cNvSpPr>
          <p:nvPr>
            <p:ph type="sldNum" sz="quarter" idx="19"/>
          </p:nvPr>
        </p:nvSpPr>
        <p:spPr/>
        <p:txBody>
          <a:bodyPr/>
          <a:lstStyle/>
          <a:p>
            <a:fld id="{27989CC6-259A-43EE-AE1C-085CDF8D32AB}" type="slidenum">
              <a:rPr lang="ro-RO" smtClean="0"/>
              <a:pPr/>
              <a:t>‹#›</a:t>
            </a:fld>
            <a:endParaRPr lang="ro-RO" dirty="0"/>
          </a:p>
        </p:txBody>
      </p:sp>
      <p:sp>
        <p:nvSpPr>
          <p:cNvPr id="10"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sp>
        <p:nvSpPr>
          <p:cNvPr id="28" name="Content Placeholder 26"/>
          <p:cNvSpPr>
            <a:spLocks noGrp="1"/>
          </p:cNvSpPr>
          <p:nvPr>
            <p:ph sz="quarter" idx="14"/>
          </p:nvPr>
        </p:nvSpPr>
        <p:spPr>
          <a:xfrm>
            <a:off x="8028490" y="1752600"/>
            <a:ext cx="3455300" cy="2133600"/>
          </a:xfrm>
        </p:spPr>
        <p:txBody>
          <a:bodyPr/>
          <a:lstStyle/>
          <a:p>
            <a:pPr lvl="0"/>
            <a:r>
              <a:rPr lang="ro-RO" noProof="0" dirty="0" smtClean="0"/>
              <a:t>Edit Master text </a:t>
            </a:r>
            <a:r>
              <a:rPr lang="ro-RO" noProof="0" dirty="0" err="1" smtClean="0"/>
              <a:t>styles</a:t>
            </a:r>
            <a:endParaRPr lang="ro-RO" noProof="0" dirty="0" smtClean="0"/>
          </a:p>
        </p:txBody>
      </p:sp>
      <p:sp>
        <p:nvSpPr>
          <p:cNvPr id="31" name="Content Placeholder 26"/>
          <p:cNvSpPr>
            <a:spLocks noGrp="1"/>
          </p:cNvSpPr>
          <p:nvPr>
            <p:ph sz="quarter" idx="15"/>
          </p:nvPr>
        </p:nvSpPr>
        <p:spPr>
          <a:xfrm>
            <a:off x="8028490" y="4038600"/>
            <a:ext cx="3455300" cy="2133600"/>
          </a:xfrm>
        </p:spPr>
        <p:txBody>
          <a:bodyPr/>
          <a:lstStyle/>
          <a:p>
            <a:pPr lvl="0"/>
            <a:r>
              <a:rPr lang="ro-RO" noProof="0" dirty="0" smtClean="0"/>
              <a:t>Edit Master text </a:t>
            </a:r>
            <a:r>
              <a:rPr lang="ro-RO" noProof="0" dirty="0" err="1" smtClean="0"/>
              <a:t>styles</a:t>
            </a:r>
            <a:endParaRPr lang="ro-RO" noProof="0" dirty="0" smtClean="0"/>
          </a:p>
        </p:txBody>
      </p:sp>
      <p:sp>
        <p:nvSpPr>
          <p:cNvPr id="13" name="Text Placeholder 12"/>
          <p:cNvSpPr>
            <a:spLocks noGrp="1"/>
          </p:cNvSpPr>
          <p:nvPr>
            <p:ph type="body" sz="quarter" idx="16"/>
          </p:nvPr>
        </p:nvSpPr>
        <p:spPr>
          <a:xfrm>
            <a:off x="711385" y="1752600"/>
            <a:ext cx="7113852" cy="4419600"/>
          </a:xfrm>
        </p:spPr>
        <p:txBody>
          <a:bodyPr/>
          <a:lstStyle/>
          <a:p>
            <a:pPr lvl="0"/>
            <a:r>
              <a:rPr lang="ro-RO" noProof="0" dirty="0" smtClean="0"/>
              <a:t>Edit Master text </a:t>
            </a:r>
            <a:r>
              <a:rPr lang="ro-RO" noProof="0" dirty="0" err="1" smtClean="0"/>
              <a:t>styles</a:t>
            </a:r>
            <a:endParaRPr lang="ro-RO" noProof="0" dirty="0" smtClean="0"/>
          </a:p>
        </p:txBody>
      </p:sp>
      <p:cxnSp>
        <p:nvCxnSpPr>
          <p:cNvPr id="14" name="Shape 13"/>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7"/>
          </p:nvPr>
        </p:nvSpPr>
        <p:spPr/>
        <p:txBody>
          <a:bodyPr/>
          <a:lstStyle/>
          <a:p>
            <a:r>
              <a:rPr lang="ro-RO" dirty="0" smtClean="0"/>
              <a:t>ianuarie 2018</a:t>
            </a:r>
            <a:endParaRPr lang="ro-RO" dirty="0"/>
          </a:p>
        </p:txBody>
      </p:sp>
      <p:sp>
        <p:nvSpPr>
          <p:cNvPr id="8" name="Footer Placeholder 7"/>
          <p:cNvSpPr>
            <a:spLocks noGrp="1"/>
          </p:cNvSpPr>
          <p:nvPr>
            <p:ph type="ftr" sz="quarter" idx="18"/>
          </p:nvPr>
        </p:nvSpPr>
        <p:spPr/>
        <p:txBody>
          <a:bodyPr/>
          <a:lstStyle/>
          <a:p>
            <a:r>
              <a:rPr lang="ro-RO" dirty="0" smtClean="0"/>
              <a:t>Adobe - D201/D600</a:t>
            </a:r>
            <a:endParaRPr lang="ro-RO" dirty="0"/>
          </a:p>
        </p:txBody>
      </p:sp>
      <p:sp>
        <p:nvSpPr>
          <p:cNvPr id="9" name="Slide Number Placeholder 8"/>
          <p:cNvSpPr>
            <a:spLocks noGrp="1"/>
          </p:cNvSpPr>
          <p:nvPr>
            <p:ph type="sldNum" sz="quarter" idx="19"/>
          </p:nvPr>
        </p:nvSpPr>
        <p:spPr/>
        <p:txBody>
          <a:bodyPr/>
          <a:lstStyle/>
          <a:p>
            <a:fld id="{22650B7A-C4BA-4AFF-A735-892B8F41EB2E}" type="slidenum">
              <a:rPr lang="ro-RO" smtClean="0"/>
              <a:pPr/>
              <a:t>‹#›</a:t>
            </a:fld>
            <a:endParaRPr lang="ro-RO" dirty="0"/>
          </a:p>
        </p:txBody>
      </p:sp>
      <p:sp>
        <p:nvSpPr>
          <p:cNvPr id="10"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711385" y="1752600"/>
            <a:ext cx="3455300" cy="2133600"/>
          </a:xfrm>
        </p:spPr>
        <p:txBody>
          <a:bodyPr/>
          <a:lstStyle/>
          <a:p>
            <a:pPr lvl="0"/>
            <a:r>
              <a:rPr lang="ro-RO" noProof="0" dirty="0" smtClean="0"/>
              <a:t>Edit Master text </a:t>
            </a:r>
            <a:r>
              <a:rPr lang="ro-RO" noProof="0" dirty="0" err="1" smtClean="0"/>
              <a:t>styles</a:t>
            </a:r>
            <a:endParaRPr lang="ro-RO" noProof="0" dirty="0" smtClean="0"/>
          </a:p>
        </p:txBody>
      </p:sp>
      <p:sp>
        <p:nvSpPr>
          <p:cNvPr id="2" name="Title 1"/>
          <p:cNvSpPr>
            <a:spLocks noGrp="1"/>
          </p:cNvSpPr>
          <p:nvPr>
            <p:ph type="title"/>
          </p:nvPr>
        </p:nvSpPr>
        <p:spPr>
          <a:xfrm>
            <a:off x="711385" y="685800"/>
            <a:ext cx="10772405" cy="914400"/>
          </a:xfrm>
        </p:spPr>
        <p:txBody>
          <a:body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sp>
        <p:nvSpPr>
          <p:cNvPr id="31" name="Content Placeholder 26"/>
          <p:cNvSpPr>
            <a:spLocks noGrp="1"/>
          </p:cNvSpPr>
          <p:nvPr>
            <p:ph sz="quarter" idx="15"/>
          </p:nvPr>
        </p:nvSpPr>
        <p:spPr>
          <a:xfrm>
            <a:off x="711385" y="4038600"/>
            <a:ext cx="3455300" cy="2133600"/>
          </a:xfrm>
        </p:spPr>
        <p:txBody>
          <a:bodyPr/>
          <a:lstStyle/>
          <a:p>
            <a:pPr lvl="0"/>
            <a:r>
              <a:rPr lang="ro-RO" noProof="0" dirty="0" smtClean="0"/>
              <a:t>Edit Master text </a:t>
            </a:r>
            <a:r>
              <a:rPr lang="ro-RO" noProof="0" dirty="0" err="1" smtClean="0"/>
              <a:t>styles</a:t>
            </a:r>
            <a:endParaRPr lang="ro-RO" noProof="0" dirty="0" smtClean="0"/>
          </a:p>
        </p:txBody>
      </p:sp>
      <p:sp>
        <p:nvSpPr>
          <p:cNvPr id="13" name="Text Placeholder 12"/>
          <p:cNvSpPr>
            <a:spLocks noGrp="1"/>
          </p:cNvSpPr>
          <p:nvPr>
            <p:ph type="body" sz="quarter" idx="16"/>
          </p:nvPr>
        </p:nvSpPr>
        <p:spPr>
          <a:xfrm>
            <a:off x="4369938" y="1752600"/>
            <a:ext cx="7113852" cy="4419600"/>
          </a:xfrm>
        </p:spPr>
        <p:txBody>
          <a:bodyPr/>
          <a:lstStyle/>
          <a:p>
            <a:pPr lvl="0"/>
            <a:r>
              <a:rPr lang="ro-RO" noProof="0" dirty="0" smtClean="0"/>
              <a:t>Edit Master text </a:t>
            </a:r>
            <a:r>
              <a:rPr lang="ro-RO" noProof="0" dirty="0" err="1" smtClean="0"/>
              <a:t>styles</a:t>
            </a:r>
            <a:endParaRPr lang="ro-RO" noProof="0" dirty="0" smtClean="0"/>
          </a:p>
        </p:txBody>
      </p:sp>
      <p:cxnSp>
        <p:nvCxnSpPr>
          <p:cNvPr id="14" name="Shape 13"/>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7"/>
          </p:nvPr>
        </p:nvSpPr>
        <p:spPr/>
        <p:txBody>
          <a:bodyPr/>
          <a:lstStyle/>
          <a:p>
            <a:r>
              <a:rPr lang="ro-RO" dirty="0" smtClean="0"/>
              <a:t>ianuarie 2018</a:t>
            </a:r>
            <a:endParaRPr lang="ro-RO" dirty="0"/>
          </a:p>
        </p:txBody>
      </p:sp>
      <p:sp>
        <p:nvSpPr>
          <p:cNvPr id="8" name="Footer Placeholder 7"/>
          <p:cNvSpPr>
            <a:spLocks noGrp="1"/>
          </p:cNvSpPr>
          <p:nvPr>
            <p:ph type="ftr" sz="quarter" idx="18"/>
          </p:nvPr>
        </p:nvSpPr>
        <p:spPr/>
        <p:txBody>
          <a:bodyPr/>
          <a:lstStyle/>
          <a:p>
            <a:r>
              <a:rPr lang="ro-RO" dirty="0" smtClean="0"/>
              <a:t>Adobe - D201/D600</a:t>
            </a:r>
            <a:endParaRPr lang="ro-RO" dirty="0"/>
          </a:p>
        </p:txBody>
      </p:sp>
      <p:sp>
        <p:nvSpPr>
          <p:cNvPr id="9" name="Slide Number Placeholder 8"/>
          <p:cNvSpPr>
            <a:spLocks noGrp="1"/>
          </p:cNvSpPr>
          <p:nvPr>
            <p:ph type="sldNum" sz="quarter" idx="19"/>
          </p:nvPr>
        </p:nvSpPr>
        <p:spPr/>
        <p:txBody>
          <a:bodyPr/>
          <a:lstStyle/>
          <a:p>
            <a:fld id="{7D64F3AD-AA3C-4ADB-8602-C0DE1A809A23}" type="slidenum">
              <a:rPr lang="ro-RO" smtClean="0"/>
              <a:pPr/>
              <a:t>‹#›</a:t>
            </a:fld>
            <a:endParaRPr lang="ro-RO" dirty="0"/>
          </a:p>
        </p:txBody>
      </p:sp>
      <p:sp>
        <p:nvSpPr>
          <p:cNvPr id="10"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4369938" y="685800"/>
            <a:ext cx="7113852" cy="914400"/>
          </a:xfrm>
        </p:spPr>
        <p:txBody>
          <a:bodyPr/>
          <a:lstStyle>
            <a:lvl1pPr>
              <a:defRPr/>
            </a:lvl1pPr>
          </a:lstStyle>
          <a:p>
            <a:r>
              <a:rPr lang="ro-RO" noProof="1" smtClean="0"/>
              <a:t>Click to edit Master title style</a:t>
            </a:r>
            <a:endParaRPr lang="ro-RO" noProof="1"/>
          </a:p>
        </p:txBody>
      </p:sp>
      <p:sp>
        <p:nvSpPr>
          <p:cNvPr id="31" name="Content Placeholder 26"/>
          <p:cNvSpPr>
            <a:spLocks noGrp="1"/>
          </p:cNvSpPr>
          <p:nvPr>
            <p:ph sz="quarter" idx="15"/>
          </p:nvPr>
        </p:nvSpPr>
        <p:spPr>
          <a:xfrm>
            <a:off x="4369938" y="1752600"/>
            <a:ext cx="7113852" cy="4419600"/>
          </a:xfrm>
        </p:spPr>
        <p:txBody>
          <a:bodyPr/>
          <a:lstStyle>
            <a:lvl1pPr>
              <a:defRPr baseline="0"/>
            </a:lvl1pPr>
          </a:lstStyle>
          <a:p>
            <a:pPr lvl="0"/>
            <a:r>
              <a:rPr lang="ro-RO" noProof="1" smtClean="0"/>
              <a:t>Edit Master text styles</a:t>
            </a:r>
          </a:p>
          <a:p>
            <a:pPr lvl="1"/>
            <a:r>
              <a:rPr lang="ro-RO" noProof="1" smtClean="0"/>
              <a:t>Second level</a:t>
            </a:r>
          </a:p>
          <a:p>
            <a:pPr lvl="2"/>
            <a:r>
              <a:rPr lang="ro-RO" noProof="1" smtClean="0"/>
              <a:t>Third level</a:t>
            </a:r>
          </a:p>
          <a:p>
            <a:pPr lvl="3"/>
            <a:r>
              <a:rPr lang="ro-RO" noProof="1" smtClean="0"/>
              <a:t>Fourth level</a:t>
            </a:r>
          </a:p>
          <a:p>
            <a:pPr lvl="4"/>
            <a:r>
              <a:rPr lang="ro-RO" noProof="1" smtClean="0"/>
              <a:t>Fifth level</a:t>
            </a:r>
            <a:endParaRPr lang="ro-RO" noProof="1"/>
          </a:p>
        </p:txBody>
      </p:sp>
      <p:sp>
        <p:nvSpPr>
          <p:cNvPr id="12" name="Text Placeholder 11"/>
          <p:cNvSpPr>
            <a:spLocks noGrp="1"/>
          </p:cNvSpPr>
          <p:nvPr>
            <p:ph type="body" sz="quarter" idx="16"/>
          </p:nvPr>
        </p:nvSpPr>
        <p:spPr>
          <a:xfrm>
            <a:off x="711385" y="1752600"/>
            <a:ext cx="3455300" cy="2130552"/>
          </a:xfrm>
        </p:spPr>
        <p:txBody>
          <a:bodyPr/>
          <a:lstStyle>
            <a:lvl1pPr>
              <a:defRPr sz="2400" b="1" i="1" baseline="0">
                <a:solidFill>
                  <a:schemeClr val="tx2"/>
                </a:solidFill>
              </a:defRPr>
            </a:lvl1pPr>
          </a:lstStyle>
          <a:p>
            <a:pPr lvl="0"/>
            <a:r>
              <a:rPr lang="ro-RO" noProof="1" smtClean="0"/>
              <a:t>Edit Master text styles</a:t>
            </a:r>
          </a:p>
        </p:txBody>
      </p:sp>
      <p:cxnSp>
        <p:nvCxnSpPr>
          <p:cNvPr id="30" name="Shape 29"/>
          <p:cNvCxnSpPr/>
          <p:nvPr/>
        </p:nvCxnSpPr>
        <p:spPr>
          <a:xfrm rot="5400000" flipH="1" flipV="1">
            <a:off x="7749039" y="-2972753"/>
            <a:ext cx="152399" cy="7317105"/>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7"/>
          </p:nvPr>
        </p:nvSpPr>
        <p:spPr/>
        <p:txBody>
          <a:bodyPr/>
          <a:lstStyle/>
          <a:p>
            <a:r>
              <a:rPr lang="ro-RO" dirty="0" smtClean="0"/>
              <a:t>ianuarie 2018</a:t>
            </a:r>
            <a:endParaRPr lang="ro-RO" dirty="0"/>
          </a:p>
        </p:txBody>
      </p:sp>
      <p:sp>
        <p:nvSpPr>
          <p:cNvPr id="8" name="Footer Placeholder 7"/>
          <p:cNvSpPr>
            <a:spLocks noGrp="1"/>
          </p:cNvSpPr>
          <p:nvPr>
            <p:ph type="ftr" sz="quarter" idx="18"/>
          </p:nvPr>
        </p:nvSpPr>
        <p:spPr/>
        <p:txBody>
          <a:bodyPr/>
          <a:lstStyle/>
          <a:p>
            <a:r>
              <a:rPr lang="ro-RO" dirty="0" smtClean="0"/>
              <a:t>Adobe - D201/D600</a:t>
            </a:r>
            <a:endParaRPr lang="ro-RO" dirty="0"/>
          </a:p>
        </p:txBody>
      </p:sp>
      <p:sp>
        <p:nvSpPr>
          <p:cNvPr id="9" name="Slide Number Placeholder 8"/>
          <p:cNvSpPr>
            <a:spLocks noGrp="1"/>
          </p:cNvSpPr>
          <p:nvPr>
            <p:ph type="sldNum" sz="quarter" idx="19"/>
          </p:nvPr>
        </p:nvSpPr>
        <p:spPr/>
        <p:txBody>
          <a:bodyPr/>
          <a:lstStyle/>
          <a:p>
            <a:fld id="{DB9A6C48-BADB-4AD8-A9C1-5079A18AE772}" type="slidenum">
              <a:rPr lang="ro-RO" smtClean="0"/>
              <a:pPr/>
              <a:t>‹#›</a:t>
            </a:fld>
            <a:endParaRPr lang="ro-RO" dirty="0"/>
          </a:p>
        </p:txBody>
      </p:sp>
      <p:sp>
        <p:nvSpPr>
          <p:cNvPr id="10"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914400"/>
          </a:xfrm>
        </p:spPr>
        <p:txBody>
          <a:body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Master </a:t>
            </a:r>
            <a:r>
              <a:rPr lang="ro-RO" noProof="0" dirty="0" err="1" smtClean="0"/>
              <a:t>title</a:t>
            </a:r>
            <a:r>
              <a:rPr lang="ro-RO" noProof="0" dirty="0" smtClean="0"/>
              <a:t> </a:t>
            </a:r>
            <a:r>
              <a:rPr lang="ro-RO" noProof="0" dirty="0" err="1" smtClean="0"/>
              <a:t>style</a:t>
            </a:r>
            <a:endParaRPr lang="ro-RO" noProof="0" dirty="0"/>
          </a:p>
        </p:txBody>
      </p:sp>
      <p:cxnSp>
        <p:nvCxnSpPr>
          <p:cNvPr id="10" name="Shape 9"/>
          <p:cNvCxnSpPr/>
          <p:nvPr/>
        </p:nvCxnSpPr>
        <p:spPr>
          <a:xfrm rot="5400000" flipH="1" flipV="1">
            <a:off x="5919763" y="-4802029"/>
            <a:ext cx="152399" cy="10975658"/>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r>
              <a:rPr lang="ro-RO" dirty="0" smtClean="0"/>
              <a:t>ianuarie 2018</a:t>
            </a:r>
            <a:endParaRPr lang="ro-RO" dirty="0"/>
          </a:p>
        </p:txBody>
      </p:sp>
      <p:sp>
        <p:nvSpPr>
          <p:cNvPr id="8" name="Footer Placeholder 7"/>
          <p:cNvSpPr>
            <a:spLocks noGrp="1"/>
          </p:cNvSpPr>
          <p:nvPr>
            <p:ph type="ftr" sz="quarter" idx="11"/>
          </p:nvPr>
        </p:nvSpPr>
        <p:spPr/>
        <p:txBody>
          <a:bodyPr/>
          <a:lstStyle/>
          <a:p>
            <a:r>
              <a:rPr lang="ro-RO" dirty="0" smtClean="0"/>
              <a:t>Adobe - D201/D600</a:t>
            </a:r>
            <a:endParaRPr lang="ro-RO" dirty="0"/>
          </a:p>
        </p:txBody>
      </p:sp>
      <p:sp>
        <p:nvSpPr>
          <p:cNvPr id="9" name="Slide Number Placeholder 8"/>
          <p:cNvSpPr>
            <a:spLocks noGrp="1"/>
          </p:cNvSpPr>
          <p:nvPr>
            <p:ph type="sldNum" sz="quarter" idx="12"/>
          </p:nvPr>
        </p:nvSpPr>
        <p:spPr/>
        <p:txBody>
          <a:bodyPr/>
          <a:lstStyle/>
          <a:p>
            <a:fld id="{84DB30EB-AB35-41EB-AAD9-EBAC45435ADF}" type="slidenum">
              <a:rPr lang="ro-RO" smtClean="0"/>
              <a:pPr/>
              <a:t>‹#›</a:t>
            </a:fld>
            <a:endParaRPr lang="ro-RO" dirty="0"/>
          </a:p>
        </p:txBody>
      </p:sp>
      <p:sp>
        <p:nvSpPr>
          <p:cNvPr id="11" name="PwCFirm"/>
          <p:cNvSpPr txBox="1"/>
          <p:nvPr userDrawn="1"/>
        </p:nvSpPr>
        <p:spPr>
          <a:xfrm>
            <a:off x="711385" y="6477001"/>
            <a:ext cx="34553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ro-RO" sz="1000" b="0" i="0" u="none" baseline="0" dirty="0" smtClean="0">
                <a:latin typeface="Arial" panose="020B0604020202020204" pitchFamily="34" charset="0"/>
              </a:rPr>
              <a:t>PwC</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1386" y="685800"/>
            <a:ext cx="10772406" cy="914400"/>
          </a:xfrm>
          <a:prstGeom prst="rect">
            <a:avLst/>
          </a:prstGeom>
        </p:spPr>
        <p:txBody>
          <a:bodyPr vert="horz" lIns="0" tIns="0" rIns="0" bIns="0" rtlCol="0" anchor="t" anchorCtr="0">
            <a:noAutofit/>
          </a:bodyPr>
          <a:lstStyle/>
          <a:p>
            <a:r>
              <a:rPr lang="ro-RO" noProof="0" dirty="0" smtClean="0"/>
              <a:t>Click </a:t>
            </a:r>
            <a:r>
              <a:rPr lang="ro-RO" noProof="0" dirty="0" err="1" smtClean="0"/>
              <a:t>to</a:t>
            </a:r>
            <a:r>
              <a:rPr lang="ro-RO" noProof="0" dirty="0" smtClean="0"/>
              <a:t> </a:t>
            </a:r>
            <a:r>
              <a:rPr lang="ro-RO" noProof="0" dirty="0" err="1" smtClean="0"/>
              <a:t>edit</a:t>
            </a:r>
            <a:r>
              <a:rPr lang="ro-RO" noProof="0" dirty="0" smtClean="0"/>
              <a:t/>
            </a:r>
            <a:br>
              <a:rPr lang="ro-RO" noProof="0" dirty="0" smtClean="0"/>
            </a:br>
            <a:r>
              <a:rPr lang="ro-RO" noProof="0" dirty="0" smtClean="0"/>
              <a:t>Master </a:t>
            </a:r>
            <a:r>
              <a:rPr lang="ro-RO" noProof="0" dirty="0" err="1" smtClean="0"/>
              <a:t>title</a:t>
            </a:r>
            <a:r>
              <a:rPr lang="ro-RO" noProof="0" dirty="0" smtClean="0"/>
              <a:t> </a:t>
            </a:r>
            <a:r>
              <a:rPr lang="ro-RO" noProof="0" dirty="0" err="1" smtClean="0"/>
              <a:t>style</a:t>
            </a:r>
            <a:endParaRPr lang="ro-RO" noProof="0" dirty="0"/>
          </a:p>
        </p:txBody>
      </p:sp>
      <p:sp>
        <p:nvSpPr>
          <p:cNvPr id="3" name="Text Placeholder 2"/>
          <p:cNvSpPr>
            <a:spLocks noGrp="1"/>
          </p:cNvSpPr>
          <p:nvPr>
            <p:ph type="body" idx="1"/>
          </p:nvPr>
        </p:nvSpPr>
        <p:spPr>
          <a:xfrm>
            <a:off x="711387" y="1752600"/>
            <a:ext cx="10772403" cy="4419600"/>
          </a:xfrm>
          <a:prstGeom prst="rect">
            <a:avLst/>
          </a:prstGeom>
        </p:spPr>
        <p:txBody>
          <a:bodyPr vert="horz" lIns="0" tIns="0" rIns="0" bIns="0" rtlCol="0">
            <a:noAutofit/>
          </a:bodyPr>
          <a:lstStyle/>
          <a:p>
            <a:pPr lvl="0"/>
            <a:r>
              <a:rPr lang="ro-RO" noProof="0" dirty="0" smtClean="0"/>
              <a:t>Edit Master text </a:t>
            </a:r>
            <a:r>
              <a:rPr lang="ro-RO" noProof="0" dirty="0" err="1" smtClean="0"/>
              <a:t>styles</a:t>
            </a:r>
            <a:endParaRPr lang="ro-RO" noProof="0" dirty="0" smtClean="0"/>
          </a:p>
          <a:p>
            <a:pPr lvl="1"/>
            <a:r>
              <a:rPr lang="ro-RO" noProof="0" dirty="0" err="1" smtClean="0"/>
              <a:t>Second</a:t>
            </a:r>
            <a:r>
              <a:rPr lang="ro-RO" noProof="0" dirty="0" smtClean="0"/>
              <a:t> </a:t>
            </a:r>
            <a:r>
              <a:rPr lang="ro-RO" noProof="0" dirty="0" err="1" smtClean="0"/>
              <a:t>level</a:t>
            </a:r>
            <a:endParaRPr lang="ro-RO" noProof="0" dirty="0" smtClean="0"/>
          </a:p>
          <a:p>
            <a:pPr lvl="2"/>
            <a:r>
              <a:rPr lang="ro-RO" noProof="0" dirty="0" err="1" smtClean="0"/>
              <a:t>Third</a:t>
            </a:r>
            <a:r>
              <a:rPr lang="ro-RO" noProof="0" dirty="0" smtClean="0"/>
              <a:t> </a:t>
            </a:r>
            <a:r>
              <a:rPr lang="ro-RO" noProof="0" dirty="0" err="1" smtClean="0"/>
              <a:t>level</a:t>
            </a:r>
            <a:endParaRPr lang="ro-RO" noProof="0" dirty="0" smtClean="0"/>
          </a:p>
          <a:p>
            <a:pPr lvl="3"/>
            <a:r>
              <a:rPr lang="ro-RO" noProof="0" dirty="0" err="1" smtClean="0"/>
              <a:t>Fourth</a:t>
            </a:r>
            <a:r>
              <a:rPr lang="ro-RO" noProof="0" dirty="0" smtClean="0"/>
              <a:t> </a:t>
            </a:r>
            <a:r>
              <a:rPr lang="ro-RO" noProof="0" dirty="0" err="1" smtClean="0"/>
              <a:t>level</a:t>
            </a:r>
            <a:endParaRPr lang="ro-RO" noProof="0" dirty="0" smtClean="0"/>
          </a:p>
          <a:p>
            <a:pPr lvl="4"/>
            <a:r>
              <a:rPr lang="ro-RO" noProof="0" dirty="0" err="1" smtClean="0"/>
              <a:t>Fifth</a:t>
            </a:r>
            <a:r>
              <a:rPr lang="ro-RO" noProof="0" dirty="0" smtClean="0"/>
              <a:t> </a:t>
            </a:r>
            <a:r>
              <a:rPr lang="ro-RO" noProof="0" dirty="0" err="1" smtClean="0"/>
              <a:t>level</a:t>
            </a:r>
            <a:endParaRPr lang="ro-RO" noProof="0" dirty="0" smtClean="0"/>
          </a:p>
        </p:txBody>
      </p:sp>
      <p:sp>
        <p:nvSpPr>
          <p:cNvPr id="7" name="Footer Placeholder 4"/>
          <p:cNvSpPr>
            <a:spLocks noGrp="1"/>
          </p:cNvSpPr>
          <p:nvPr>
            <p:ph type="ftr" sz="quarter" idx="3"/>
          </p:nvPr>
        </p:nvSpPr>
        <p:spPr>
          <a:xfrm>
            <a:off x="707320" y="6324600"/>
            <a:ext cx="7016291"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r>
              <a:rPr lang="en-GB" dirty="0" smtClean="0"/>
              <a:t>Adobe - D201/D600</a:t>
            </a:r>
            <a:endParaRPr lang="en-GB" dirty="0"/>
          </a:p>
        </p:txBody>
      </p:sp>
      <p:sp>
        <p:nvSpPr>
          <p:cNvPr id="11" name="Date Placeholder 3"/>
          <p:cNvSpPr>
            <a:spLocks noGrp="1"/>
          </p:cNvSpPr>
          <p:nvPr>
            <p:ph type="dt" sz="half" idx="2"/>
          </p:nvPr>
        </p:nvSpPr>
        <p:spPr>
          <a:xfrm>
            <a:off x="9451261" y="6324600"/>
            <a:ext cx="2032529"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dirty="0" err="1" smtClean="0"/>
              <a:t>ianuarie</a:t>
            </a:r>
            <a:r>
              <a:rPr lang="en-GB" dirty="0" smtClean="0"/>
              <a:t> 2018</a:t>
            </a:r>
            <a:endParaRPr lang="en-GB" dirty="0"/>
          </a:p>
        </p:txBody>
      </p:sp>
      <p:sp>
        <p:nvSpPr>
          <p:cNvPr id="12" name="Slide Number Placeholder 5"/>
          <p:cNvSpPr>
            <a:spLocks noGrp="1"/>
          </p:cNvSpPr>
          <p:nvPr>
            <p:ph type="sldNum" sz="quarter" idx="4"/>
          </p:nvPr>
        </p:nvSpPr>
        <p:spPr>
          <a:xfrm>
            <a:off x="9451261" y="6477000"/>
            <a:ext cx="203659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D9BB1EB-4E2B-4299-B688-725D5B098FB1}"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timing>
    <p:tnLst>
      <p:par>
        <p:cTn id="1" dur="indefinite" restart="never" nodeType="tmRoot"/>
      </p:par>
    </p:tnLst>
  </p:timing>
  <p:hf hdr="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hyperlink" Target="https://static.anaf.ro/static/10/Anaf/AsistentaContribuabili_r/telefoane_judete/Regiuni.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28.xml.rels><?xml version="1.0" encoding="UTF-8" standalone="yes"?>
<Relationships xmlns="http://schemas.openxmlformats.org/package/2006/relationships"><Relationship Id="rId2" Type="http://schemas.openxmlformats.org/officeDocument/2006/relationships/hyperlink" Target="https://www.anaf.ro/anaf/internet/ANAF/info_anaf/anunturi/anunturi_acte_administrative_fiscale/!ut/p/a1/hY_LDoIwEEW_xQVbOoJi465WAxKjMYYI3ZiS8DLYklLh962GhSaKs5ubc3JnEEMxYoJ3VcF1JQWvnzvzLsE08AIHOyHgAwVCj9HMO1EHtgsDJAaAH0Pg08dkszI-3keYmsB3B38E-NN_Rmyswl-7AzByYohYUcv09W5CROriAjGV5ZnKlH1XJi61btqlBRb0fW9zwXNbSQu-8aVsNYrfMNTcohiu87rbkckDI_3vkg!!/dl5/d5/L2dBISEvZ0FBIS9nQSEh/"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pfinternet.anaf.ro/anaf/myinternet/ANAF/spatiu_privat/" TargetMode="External"/><Relationship Id="rId3" Type="http://schemas.openxmlformats.org/officeDocument/2006/relationships/hyperlink" Target="https://static.anaf.ro/static/10/Anaf/formulare/D201_A1_OPANAF_3726_2017.pdf" TargetMode="External"/><Relationship Id="rId7" Type="http://schemas.openxmlformats.org/officeDocument/2006/relationships/hyperlink" Target="https://www.anaf.ro/anaf/internet/ANAF/info_anaf/anunturi/anunturi_acte_administrative_fiscale/!ut/p/a1/hY_LDoIwEEW_xQVbOoJi465WAxKjMYYI3ZiS8DLYklLh962GhSaKs5ubc3JnEEMxYoJ3VcF1JQWvnzvzLsE08AIHOyHgAwVCj9HMO1EHtgsDJAaAH0Pg08dkszI-3keYmsB3B38E-NN_Rmyswl-7AzByYohYUcv09W5CROriAjGV5ZnKlH1XJi61btqlBRb0fW9zwXNbSQu-8aVsNYrfMNTcohiu87rbkckDI_3vkg!!/dl5/d5/L2dBISEvZ0FBIS9nQSE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static.anaf.ro/static/10/Anaf/AsistentaContribuabili_r/telefoane_judete/Regiuni.htm" TargetMode="External"/><Relationship Id="rId5" Type="http://schemas.openxmlformats.org/officeDocument/2006/relationships/hyperlink" Target="http://www.bnr.ro/Cursuri-medii-3544.aspx" TargetMode="External"/><Relationship Id="rId10" Type="http://schemas.openxmlformats.org/officeDocument/2006/relationships/hyperlink" Target="https://www.anaf.ro/anaf/internet/ANAF/asistenta_contribuabili/persoane_fizice/codurile_iban/!ut/p/a1/hY_LDoIwEEW_xQVbOlDFxl1BhRCjG4nQjSkJL4MtKQi_byUsjFGc3dyckzuDGIoRE7yvCt5VUvD6tTPnGliBE9jEDgmOlkA9clxb-7N1ckEDiQbgx1D48OnOHf2IeDrw8eTPAH_6L4jNVfhbPAEzJ4aIFbVMx3cTKlJMCsRUlmcqU-ZD6bjsuqbdGGDAMAwmFzw3lTTgG1_KtkPxG4aaexTDbVX3B7p4AsTDlpM!/dl5/d5/L2dBISEvZ0FBIS9nQSEh/" TargetMode="External"/><Relationship Id="rId4" Type="http://schemas.openxmlformats.org/officeDocument/2006/relationships/hyperlink" Target="https://static.anaf.ro/static/10/Anaf/formulare/600_OPANAF_4140_2017.pdf" TargetMode="External"/><Relationship Id="rId9" Type="http://schemas.openxmlformats.org/officeDocument/2006/relationships/hyperlink" Target="https://www.ghiseul.ro/ghiseul/public/debite"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27959" y="838200"/>
            <a:ext cx="7890108" cy="914400"/>
          </a:xfrm>
        </p:spPr>
        <p:txBody>
          <a:bodyPr/>
          <a:lstStyle/>
          <a:p>
            <a:r>
              <a:rPr lang="ro-RO" dirty="0" smtClean="0"/>
              <a:t>Câștiguri </a:t>
            </a:r>
            <a:r>
              <a:rPr lang="ro-RO" dirty="0"/>
              <a:t>de capital </a:t>
            </a:r>
            <a:r>
              <a:rPr lang="ro-RO" dirty="0" smtClean="0"/>
              <a:t>din străinătate</a:t>
            </a:r>
            <a:br>
              <a:rPr lang="ro-RO" dirty="0" smtClean="0"/>
            </a:br>
            <a:r>
              <a:rPr lang="ro-RO" dirty="0" smtClean="0"/>
              <a:t>Impozit și contribuții sociale</a:t>
            </a:r>
            <a:br>
              <a:rPr lang="ro-RO" dirty="0" smtClean="0"/>
            </a:br>
            <a:r>
              <a:rPr lang="ro-RO" dirty="0" smtClean="0"/>
              <a:t>D201/D600</a:t>
            </a:r>
            <a:r>
              <a:rPr lang="en-GB" sz="4400" dirty="0"/>
              <a:t/>
            </a:r>
            <a:br>
              <a:rPr lang="en-GB" sz="4400" dirty="0"/>
            </a:br>
            <a:endParaRPr lang="ro-RO" dirty="0"/>
          </a:p>
        </p:txBody>
      </p:sp>
      <p:sp>
        <p:nvSpPr>
          <p:cNvPr id="5" name="Subtitle 4"/>
          <p:cNvSpPr>
            <a:spLocks noGrp="1"/>
          </p:cNvSpPr>
          <p:nvPr>
            <p:ph type="subTitle" idx="1"/>
          </p:nvPr>
        </p:nvSpPr>
        <p:spPr>
          <a:xfrm>
            <a:off x="8003592" y="4118144"/>
            <a:ext cx="7126555" cy="914401"/>
          </a:xfrm>
        </p:spPr>
        <p:txBody>
          <a:bodyPr/>
          <a:lstStyle/>
          <a:p>
            <a:r>
              <a:rPr lang="ro-RO" dirty="0" smtClean="0"/>
              <a:t>ianuarie 2018</a:t>
            </a:r>
            <a:endParaRPr lang="ro-RO" sz="2000" dirty="0"/>
          </a:p>
        </p:txBody>
      </p:sp>
      <p:sp>
        <p:nvSpPr>
          <p:cNvPr id="9" name="Text Placeholder 8"/>
          <p:cNvSpPr>
            <a:spLocks noGrp="1"/>
          </p:cNvSpPr>
          <p:nvPr>
            <p:ph type="body" sz="quarter" idx="10"/>
          </p:nvPr>
        </p:nvSpPr>
        <p:spPr/>
        <p:txBody>
          <a:bodyPr/>
          <a:lstStyle/>
          <a:p>
            <a:r>
              <a:rPr lang="ro-RO" noProof="1" smtClean="0"/>
              <a:t>www.pwc.com</a:t>
            </a:r>
            <a:endParaRPr lang="ro-RO" noProof="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31" y="28539"/>
            <a:ext cx="2016224" cy="201622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46059" y="61358"/>
            <a:ext cx="1801890" cy="1351418"/>
          </a:xfrm>
          <a:prstGeom prst="rect">
            <a:avLst/>
          </a:prstGeom>
        </p:spPr>
      </p:pic>
      <p:pic>
        <p:nvPicPr>
          <p:cNvPr id="8" name="Picture 2"/>
          <p:cNvPicPr>
            <a:picLocks noChangeAspect="1" noChangeArrowheads="1"/>
          </p:cNvPicPr>
          <p:nvPr/>
        </p:nvPicPr>
        <p:blipFill>
          <a:blip r:embed="rId5" cstate="print"/>
          <a:srcRect l="10759" t="19320" r="44617" b="34481"/>
          <a:stretch>
            <a:fillRect/>
          </a:stretch>
        </p:blipFill>
        <p:spPr bwMode="auto">
          <a:xfrm>
            <a:off x="2335926" y="2534936"/>
            <a:ext cx="5625626" cy="3640110"/>
          </a:xfrm>
          <a:prstGeom prst="rect">
            <a:avLst/>
          </a:prstGeom>
          <a:noFill/>
          <a:ln w="9525">
            <a:noFill/>
            <a:miter lim="800000"/>
            <a:headEnd/>
            <a:tailEnd/>
          </a:ln>
        </p:spPr>
      </p:pic>
      <p:sp>
        <p:nvSpPr>
          <p:cNvPr id="10" name="Rectangle 9"/>
          <p:cNvSpPr/>
          <p:nvPr/>
        </p:nvSpPr>
        <p:spPr>
          <a:xfrm>
            <a:off x="7961552" y="5448569"/>
            <a:ext cx="3998651" cy="707886"/>
          </a:xfrm>
          <a:prstGeom prst="rect">
            <a:avLst/>
          </a:prstGeom>
        </p:spPr>
        <p:txBody>
          <a:bodyPr wrap="square">
            <a:spAutoFit/>
          </a:bodyPr>
          <a:lstStyle/>
          <a:p>
            <a:r>
              <a:rPr lang="ro-RO" sz="2000" b="1" i="1" dirty="0">
                <a:solidFill>
                  <a:srgbClr val="FFFFFF"/>
                </a:solidFill>
                <a:latin typeface="Georgia"/>
                <a:ea typeface="+mj-ea"/>
                <a:cs typeface="+mj-cs"/>
              </a:rPr>
              <a:t>Cosmin Alexandrescu</a:t>
            </a:r>
            <a:r>
              <a:rPr lang="en-US" sz="2000" b="1" i="1" dirty="0">
                <a:solidFill>
                  <a:srgbClr val="FFFFFF"/>
                </a:solidFill>
                <a:latin typeface="Georgia"/>
                <a:ea typeface="+mj-ea"/>
                <a:cs typeface="+mj-cs"/>
              </a:rPr>
              <a:t/>
            </a:r>
            <a:br>
              <a:rPr lang="en-US" sz="2000" b="1" i="1" dirty="0">
                <a:solidFill>
                  <a:srgbClr val="FFFFFF"/>
                </a:solidFill>
                <a:latin typeface="Georgia"/>
                <a:ea typeface="+mj-ea"/>
                <a:cs typeface="+mj-cs"/>
              </a:rPr>
            </a:br>
            <a:r>
              <a:rPr lang="en-US" sz="2000" b="1" i="1" dirty="0" err="1" smtClean="0">
                <a:solidFill>
                  <a:srgbClr val="FFFFFF"/>
                </a:solidFill>
                <a:latin typeface="Georgia"/>
                <a:ea typeface="+mj-ea"/>
                <a:cs typeface="+mj-cs"/>
              </a:rPr>
              <a:t>Raluca</a:t>
            </a:r>
            <a:r>
              <a:rPr lang="en-US" sz="2000" b="1" i="1" dirty="0" smtClean="0">
                <a:solidFill>
                  <a:srgbClr val="FFFFFF"/>
                </a:solidFill>
                <a:latin typeface="Georgia"/>
                <a:ea typeface="+mj-ea"/>
                <a:cs typeface="+mj-cs"/>
              </a:rPr>
              <a:t> </a:t>
            </a:r>
            <a:r>
              <a:rPr lang="en-US" sz="2000" b="1" i="1" dirty="0" err="1">
                <a:solidFill>
                  <a:srgbClr val="FFFFFF"/>
                </a:solidFill>
                <a:latin typeface="Georgia"/>
                <a:ea typeface="+mj-ea"/>
                <a:cs typeface="+mj-cs"/>
              </a:rPr>
              <a:t>Marales</a:t>
            </a:r>
            <a:endParaRPr lang="ro-RO"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îmi fac cont pe SPV?</a:t>
            </a:r>
            <a:endParaRPr lang="ro-RO" dirty="0"/>
          </a:p>
        </p:txBody>
      </p:sp>
      <p:sp>
        <p:nvSpPr>
          <p:cNvPr id="3" name="Content Placeholder 2"/>
          <p:cNvSpPr>
            <a:spLocks noGrp="1"/>
          </p:cNvSpPr>
          <p:nvPr>
            <p:ph sz="quarter" idx="15"/>
          </p:nvPr>
        </p:nvSpPr>
        <p:spPr/>
        <p:txBody>
          <a:bodyPr/>
          <a:lstStyle/>
          <a:p>
            <a:r>
              <a:rPr lang="ro-RO" b="1" dirty="0" smtClean="0"/>
              <a:t>A. Aprobare la ghișeu </a:t>
            </a:r>
            <a:r>
              <a:rPr lang="ro-RO" dirty="0" smtClean="0"/>
              <a:t>– presupune deplasarea la Organul fiscal competent</a:t>
            </a:r>
          </a:p>
          <a:p>
            <a:r>
              <a:rPr lang="ro-RO" b="1" dirty="0" smtClean="0"/>
              <a:t>B. Verificare număr înregistrare decizie</a:t>
            </a:r>
            <a:endParaRPr lang="ro-RO" b="1" dirty="0"/>
          </a:p>
          <a:p>
            <a:endParaRPr lang="ro-RO" dirty="0"/>
          </a:p>
        </p:txBody>
      </p:sp>
      <p:pic>
        <p:nvPicPr>
          <p:cNvPr id="8" name="Picture 7"/>
          <p:cNvPicPr>
            <a:picLocks noChangeAspect="1"/>
          </p:cNvPicPr>
          <p:nvPr/>
        </p:nvPicPr>
        <p:blipFill>
          <a:blip r:embed="rId2"/>
          <a:stretch>
            <a:fillRect/>
          </a:stretch>
        </p:blipFill>
        <p:spPr>
          <a:xfrm>
            <a:off x="1376465" y="2686223"/>
            <a:ext cx="9442243" cy="1199977"/>
          </a:xfrm>
          <a:prstGeom prst="rect">
            <a:avLst/>
          </a:prstGeom>
        </p:spPr>
      </p:pic>
      <p:pic>
        <p:nvPicPr>
          <p:cNvPr id="11" name="Picture 10"/>
          <p:cNvPicPr>
            <a:picLocks noChangeAspect="1"/>
          </p:cNvPicPr>
          <p:nvPr/>
        </p:nvPicPr>
        <p:blipFill>
          <a:blip r:embed="rId3"/>
          <a:stretch>
            <a:fillRect/>
          </a:stretch>
        </p:blipFill>
        <p:spPr>
          <a:xfrm>
            <a:off x="470409" y="3958332"/>
            <a:ext cx="11049000" cy="2295525"/>
          </a:xfrm>
          <a:prstGeom prst="rect">
            <a:avLst/>
          </a:prstGeom>
        </p:spPr>
      </p:pic>
      <p:cxnSp>
        <p:nvCxnSpPr>
          <p:cNvPr id="13" name="Elbow Connector 12"/>
          <p:cNvCxnSpPr/>
          <p:nvPr/>
        </p:nvCxnSpPr>
        <p:spPr>
          <a:xfrm>
            <a:off x="6385619" y="2924944"/>
            <a:ext cx="2736304" cy="20162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8"/>
          </p:nvPr>
        </p:nvSpPr>
        <p:spPr/>
        <p:txBody>
          <a:bodyPr/>
          <a:lstStyle/>
          <a:p>
            <a:fld id="{FDAC3C2F-7846-4C7C-90CB-0363189B22F6}" type="slidenum">
              <a:rPr lang="ro-RO" smtClean="0"/>
              <a:pPr/>
              <a:t>10</a:t>
            </a:fld>
            <a:endParaRPr lang="ro-RO"/>
          </a:p>
        </p:txBody>
      </p:sp>
      <p:sp>
        <p:nvSpPr>
          <p:cNvPr id="15" name="Date Placeholder 14"/>
          <p:cNvSpPr>
            <a:spLocks noGrp="1"/>
          </p:cNvSpPr>
          <p:nvPr>
            <p:ph type="dt" sz="half" idx="16"/>
          </p:nvPr>
        </p:nvSpPr>
        <p:spPr/>
        <p:txBody>
          <a:bodyPr/>
          <a:lstStyle/>
          <a:p>
            <a:r>
              <a:rPr lang="ro-RO" smtClean="0"/>
              <a:t>ianuarie 2018</a:t>
            </a:r>
            <a:endParaRPr lang="ro-RO"/>
          </a:p>
        </p:txBody>
      </p:sp>
      <p:sp>
        <p:nvSpPr>
          <p:cNvPr id="16" name="Footer Placeholder 15"/>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2262187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Ce pot face pe SPV?</a:t>
            </a:r>
            <a:endParaRPr lang="ro-RO" dirty="0"/>
          </a:p>
        </p:txBody>
      </p:sp>
      <p:pic>
        <p:nvPicPr>
          <p:cNvPr id="9" name="Picture 8"/>
          <p:cNvPicPr>
            <a:picLocks noChangeAspect="1"/>
          </p:cNvPicPr>
          <p:nvPr/>
        </p:nvPicPr>
        <p:blipFill>
          <a:blip r:embed="rId2"/>
          <a:stretch>
            <a:fillRect/>
          </a:stretch>
        </p:blipFill>
        <p:spPr>
          <a:xfrm>
            <a:off x="624979" y="1196752"/>
            <a:ext cx="10729192" cy="4848682"/>
          </a:xfrm>
          <a:prstGeom prst="rect">
            <a:avLst/>
          </a:prstGeom>
        </p:spPr>
      </p:pic>
      <p:sp>
        <p:nvSpPr>
          <p:cNvPr id="10" name="Slide Number Placeholder 9"/>
          <p:cNvSpPr>
            <a:spLocks noGrp="1"/>
          </p:cNvSpPr>
          <p:nvPr>
            <p:ph type="sldNum" sz="quarter" idx="18"/>
          </p:nvPr>
        </p:nvSpPr>
        <p:spPr/>
        <p:txBody>
          <a:bodyPr/>
          <a:lstStyle/>
          <a:p>
            <a:fld id="{FDAC3C2F-7846-4C7C-90CB-0363189B22F6}" type="slidenum">
              <a:rPr lang="ro-RO" smtClean="0"/>
              <a:pPr/>
              <a:t>11</a:t>
            </a:fld>
            <a:endParaRPr lang="ro-RO"/>
          </a:p>
        </p:txBody>
      </p:sp>
      <p:sp>
        <p:nvSpPr>
          <p:cNvPr id="12" name="Date Placeholder 11"/>
          <p:cNvSpPr>
            <a:spLocks noGrp="1"/>
          </p:cNvSpPr>
          <p:nvPr>
            <p:ph type="dt" sz="half" idx="16"/>
          </p:nvPr>
        </p:nvSpPr>
        <p:spPr/>
        <p:txBody>
          <a:bodyPr/>
          <a:lstStyle/>
          <a:p>
            <a:r>
              <a:rPr lang="ro-RO" smtClean="0"/>
              <a:t>ianuarie 2018</a:t>
            </a:r>
            <a:endParaRPr lang="ro-RO"/>
          </a:p>
        </p:txBody>
      </p:sp>
      <p:sp>
        <p:nvSpPr>
          <p:cNvPr id="14" name="Footer Placeholder 13"/>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2488352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Aft>
                <a:spcPts val="3000"/>
              </a:spcAft>
            </a:pPr>
            <a:r>
              <a:rPr lang="ro-RO" dirty="0"/>
              <a:t>Cum îmi calculez câștigul/pierderea?</a:t>
            </a:r>
          </a:p>
        </p:txBody>
      </p:sp>
      <p:sp>
        <p:nvSpPr>
          <p:cNvPr id="12" name="TextBox 11"/>
          <p:cNvSpPr txBox="1"/>
          <p:nvPr/>
        </p:nvSpPr>
        <p:spPr>
          <a:xfrm>
            <a:off x="2057400" y="2971800"/>
            <a:ext cx="3174504" cy="3200400"/>
          </a:xfrm>
          <a:prstGeom prst="rect">
            <a:avLst/>
          </a:prstGeom>
          <a:noFill/>
        </p:spPr>
        <p:txBody>
          <a:bodyPr wrap="none" lIns="0" tIns="0" rIns="0" bIns="0" rtlCol="0" anchor="b" anchorCtr="0">
            <a:noAutofit/>
          </a:bodyPr>
          <a:lstStyle/>
          <a:p>
            <a:pPr>
              <a:lnSpc>
                <a:spcPts val="20000"/>
              </a:lnSpc>
            </a:pPr>
            <a:r>
              <a:rPr lang="ro-RO" sz="34600" b="1" i="1" dirty="0">
                <a:solidFill>
                  <a:schemeClr val="bg1"/>
                </a:solidFill>
                <a:latin typeface="Georgia" pitchFamily="18" charset="0"/>
              </a:rPr>
              <a:t>2</a:t>
            </a:r>
            <a:endParaRPr lang="en-GB" sz="34600" b="1" i="1" dirty="0">
              <a:solidFill>
                <a:schemeClr val="bg1"/>
              </a:solidFill>
              <a:latin typeface="Georgia" pitchFamily="18" charset="0"/>
            </a:endParaRPr>
          </a:p>
        </p:txBody>
      </p:sp>
      <p:sp>
        <p:nvSpPr>
          <p:cNvPr id="3" name="Slide Number Placeholder 2"/>
          <p:cNvSpPr>
            <a:spLocks noGrp="1"/>
          </p:cNvSpPr>
          <p:nvPr>
            <p:ph type="sldNum" sz="quarter" idx="12"/>
          </p:nvPr>
        </p:nvSpPr>
        <p:spPr/>
        <p:txBody>
          <a:bodyPr/>
          <a:lstStyle/>
          <a:p>
            <a:fld id="{A01918B4-03DF-4BAC-98D5-2E8B055C9672}" type="slidenum">
              <a:rPr lang="ro-RO" smtClean="0"/>
              <a:pPr/>
              <a:t>12</a:t>
            </a:fld>
            <a:endParaRPr lang="ro-RO"/>
          </a:p>
        </p:txBody>
      </p:sp>
      <p:sp>
        <p:nvSpPr>
          <p:cNvPr id="4" name="Date Placeholder 3"/>
          <p:cNvSpPr>
            <a:spLocks noGrp="1"/>
          </p:cNvSpPr>
          <p:nvPr>
            <p:ph type="dt" sz="half" idx="10"/>
          </p:nvPr>
        </p:nvSpPr>
        <p:spPr/>
        <p:txBody>
          <a:bodyPr/>
          <a:lstStyle/>
          <a:p>
            <a:r>
              <a:rPr lang="ro-RO" smtClean="0"/>
              <a:t>ianuarie 2018</a:t>
            </a:r>
            <a:endParaRPr lang="ro-RO"/>
          </a:p>
        </p:txBody>
      </p:sp>
      <p:sp>
        <p:nvSpPr>
          <p:cNvPr id="5" name="Footer Placeholder 4"/>
          <p:cNvSpPr>
            <a:spLocks noGrp="1"/>
          </p:cNvSpPr>
          <p:nvPr>
            <p:ph type="ftr" sz="quarter" idx="11"/>
          </p:nvPr>
        </p:nvSpPr>
        <p:spPr/>
        <p:txBody>
          <a:bodyPr/>
          <a:lstStyle/>
          <a:p>
            <a:r>
              <a:rPr lang="ro-RO" smtClean="0"/>
              <a:t>Adobe - D201/D600</a:t>
            </a:r>
            <a:endParaRPr lang="ro-RO"/>
          </a:p>
        </p:txBody>
      </p:sp>
    </p:spTree>
    <p:extLst>
      <p:ext uri="{BB962C8B-B14F-4D97-AF65-F5344CB8AC3E}">
        <p14:creationId xmlns:p14="http://schemas.microsoft.com/office/powerpoint/2010/main" val="143243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Impozitarea veniturilor din </a:t>
            </a:r>
            <a:r>
              <a:rPr lang="ro-RO" dirty="0" smtClean="0"/>
              <a:t>vânzarea</a:t>
            </a:r>
            <a:r>
              <a:rPr lang="en-US" dirty="0" smtClean="0"/>
              <a:t> </a:t>
            </a:r>
            <a:r>
              <a:rPr lang="ro-RO" dirty="0"/>
              <a:t>RSU/</a:t>
            </a:r>
            <a:r>
              <a:rPr lang="en-US" dirty="0"/>
              <a:t>E</a:t>
            </a:r>
            <a:r>
              <a:rPr lang="ro-RO" dirty="0"/>
              <a:t>SPP</a:t>
            </a:r>
            <a:br>
              <a:rPr lang="ro-RO" dirty="0"/>
            </a:br>
            <a:r>
              <a:rPr lang="ro-RO" dirty="0" smtClean="0"/>
              <a:t>Regula </a:t>
            </a:r>
            <a:r>
              <a:rPr lang="ro-RO" dirty="0" smtClean="0"/>
              <a:t>generală</a:t>
            </a:r>
            <a:endParaRPr lang="ro-RO" b="0" i="0" dirty="0"/>
          </a:p>
        </p:txBody>
      </p:sp>
      <p:sp>
        <p:nvSpPr>
          <p:cNvPr id="35" name="Rounded Rectangle 34"/>
          <p:cNvSpPr/>
          <p:nvPr/>
        </p:nvSpPr>
        <p:spPr bwMode="ltGray">
          <a:xfrm>
            <a:off x="2098092" y="2751514"/>
            <a:ext cx="1614513" cy="1210885"/>
          </a:xfrm>
          <a:prstGeom prst="roundRect">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o-RO" sz="1400" b="1" i="1" dirty="0" smtClean="0">
                <a:ln w="0"/>
                <a:solidFill>
                  <a:schemeClr val="tx1"/>
                </a:solidFill>
                <a:effectLst>
                  <a:outerShdw blurRad="38100" dist="19050" dir="2700000" algn="tl" rotWithShape="0">
                    <a:schemeClr val="dk1">
                      <a:alpha val="40000"/>
                    </a:schemeClr>
                  </a:outerShdw>
                </a:effectLst>
                <a:latin typeface="Georgia" pitchFamily="18" charset="0"/>
              </a:rPr>
              <a:t>Câştig de capital impozabil</a:t>
            </a:r>
          </a:p>
        </p:txBody>
      </p:sp>
      <p:sp>
        <p:nvSpPr>
          <p:cNvPr id="36" name="Rounded Rectangle 35"/>
          <p:cNvSpPr/>
          <p:nvPr/>
        </p:nvSpPr>
        <p:spPr bwMode="ltGray">
          <a:xfrm>
            <a:off x="4186324" y="2751514"/>
            <a:ext cx="1614513" cy="1210885"/>
          </a:xfrm>
          <a:prstGeom prst="roundRect">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i="1" dirty="0" smtClean="0">
                <a:ln w="0"/>
                <a:solidFill>
                  <a:schemeClr val="tx1"/>
                </a:solidFill>
                <a:effectLst>
                  <a:outerShdw blurRad="38100" dist="19050" dir="2700000" algn="tl" rotWithShape="0">
                    <a:schemeClr val="dk1">
                      <a:alpha val="40000"/>
                    </a:schemeClr>
                  </a:outerShdw>
                </a:effectLst>
                <a:latin typeface="Georgia" pitchFamily="18" charset="0"/>
              </a:rPr>
              <a:t>Preţ de vânzare</a:t>
            </a:r>
          </a:p>
        </p:txBody>
      </p:sp>
      <p:sp>
        <p:nvSpPr>
          <p:cNvPr id="37" name="Rounded Rectangle 36"/>
          <p:cNvSpPr/>
          <p:nvPr/>
        </p:nvSpPr>
        <p:spPr bwMode="ltGray">
          <a:xfrm>
            <a:off x="6130540" y="2751514"/>
            <a:ext cx="1695239" cy="1210885"/>
          </a:xfrm>
          <a:prstGeom prst="roundRect">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i="1" dirty="0" smtClean="0">
                <a:ln w="0"/>
                <a:solidFill>
                  <a:schemeClr val="tx1"/>
                </a:solidFill>
                <a:effectLst>
                  <a:outerShdw blurRad="38100" dist="19050" dir="2700000" algn="tl" rotWithShape="0">
                    <a:schemeClr val="dk1">
                      <a:alpha val="40000"/>
                    </a:schemeClr>
                  </a:outerShdw>
                </a:effectLst>
                <a:latin typeface="Georgia" pitchFamily="18" charset="0"/>
              </a:rPr>
              <a:t>Prețul de achiziție</a:t>
            </a:r>
          </a:p>
        </p:txBody>
      </p:sp>
      <p:sp>
        <p:nvSpPr>
          <p:cNvPr id="38" name="Rounded Rectangle 37"/>
          <p:cNvSpPr/>
          <p:nvPr/>
        </p:nvSpPr>
        <p:spPr bwMode="ltGray">
          <a:xfrm>
            <a:off x="8074756" y="2751514"/>
            <a:ext cx="1695239" cy="1210885"/>
          </a:xfrm>
          <a:prstGeom prst="roundRect">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i="1" dirty="0" smtClean="0">
                <a:ln w="0"/>
                <a:solidFill>
                  <a:schemeClr val="tx1"/>
                </a:solidFill>
                <a:effectLst>
                  <a:outerShdw blurRad="38100" dist="19050" dir="2700000" algn="tl" rotWithShape="0">
                    <a:schemeClr val="dk1">
                      <a:alpha val="40000"/>
                    </a:schemeClr>
                  </a:outerShdw>
                </a:effectLst>
                <a:latin typeface="Georgia" pitchFamily="18" charset="0"/>
              </a:rPr>
              <a:t>Costurile aferente tranzacţiei</a:t>
            </a:r>
          </a:p>
        </p:txBody>
      </p:sp>
      <p:sp>
        <p:nvSpPr>
          <p:cNvPr id="39" name="TextBox 38"/>
          <p:cNvSpPr txBox="1"/>
          <p:nvPr/>
        </p:nvSpPr>
        <p:spPr>
          <a:xfrm>
            <a:off x="3898292" y="3183563"/>
            <a:ext cx="94779" cy="322902"/>
          </a:xfrm>
          <a:prstGeom prst="rect">
            <a:avLst/>
          </a:prstGeom>
          <a:noFill/>
        </p:spPr>
        <p:txBody>
          <a:bodyPr vert="horz" wrap="square" lIns="0" tIns="0" rIns="0" bIns="0" rtlCol="0">
            <a:noAutofit/>
          </a:bodyPr>
          <a:lstStyle/>
          <a:p>
            <a:pPr indent="-274320">
              <a:spcAft>
                <a:spcPts val="900"/>
              </a:spcAft>
            </a:pPr>
            <a:r>
              <a:rPr lang="en-GB" sz="2000" b="1" dirty="0" smtClean="0">
                <a:ln w="0"/>
                <a:effectLst>
                  <a:outerShdw blurRad="38100" dist="19050" dir="2700000" algn="tl" rotWithShape="0">
                    <a:schemeClr val="dk1">
                      <a:alpha val="40000"/>
                    </a:schemeClr>
                  </a:outerShdw>
                </a:effectLst>
                <a:latin typeface="Georgia" pitchFamily="18" charset="0"/>
              </a:rPr>
              <a:t>=</a:t>
            </a:r>
            <a:endParaRPr lang="ro-RO" sz="2000" b="1" dirty="0" err="1" smtClean="0">
              <a:ln w="0"/>
              <a:effectLst>
                <a:outerShdw blurRad="38100" dist="19050" dir="2700000" algn="tl" rotWithShape="0">
                  <a:schemeClr val="dk1">
                    <a:alpha val="40000"/>
                  </a:schemeClr>
                </a:outerShdw>
              </a:effectLst>
              <a:latin typeface="Georgia" pitchFamily="18" charset="0"/>
            </a:endParaRPr>
          </a:p>
        </p:txBody>
      </p:sp>
      <p:sp>
        <p:nvSpPr>
          <p:cNvPr id="40" name="TextBox 39"/>
          <p:cNvSpPr txBox="1"/>
          <p:nvPr/>
        </p:nvSpPr>
        <p:spPr>
          <a:xfrm>
            <a:off x="5914516" y="3191947"/>
            <a:ext cx="161451" cy="322902"/>
          </a:xfrm>
          <a:prstGeom prst="rect">
            <a:avLst/>
          </a:prstGeom>
          <a:noFill/>
        </p:spPr>
        <p:txBody>
          <a:bodyPr vert="horz" wrap="square" lIns="0" tIns="0" rIns="0" bIns="0" rtlCol="0">
            <a:noAutofit/>
          </a:bodyPr>
          <a:lstStyle/>
          <a:p>
            <a:pPr indent="-274320">
              <a:spcAft>
                <a:spcPts val="900"/>
              </a:spcAft>
            </a:pPr>
            <a:r>
              <a:rPr lang="en-GB" sz="2000" b="1" dirty="0" smtClean="0">
                <a:ln w="0"/>
                <a:effectLst>
                  <a:outerShdw blurRad="38100" dist="19050" dir="2700000" algn="tl" rotWithShape="0">
                    <a:schemeClr val="dk1">
                      <a:alpha val="40000"/>
                    </a:schemeClr>
                  </a:outerShdw>
                </a:effectLst>
                <a:latin typeface="Georgia" pitchFamily="18" charset="0"/>
              </a:rPr>
              <a:t>-</a:t>
            </a:r>
            <a:endParaRPr lang="ro-RO" sz="2000" b="1" dirty="0" err="1" smtClean="0">
              <a:ln w="0"/>
              <a:effectLst>
                <a:outerShdw blurRad="38100" dist="19050" dir="2700000" algn="tl" rotWithShape="0">
                  <a:schemeClr val="dk1">
                    <a:alpha val="40000"/>
                  </a:schemeClr>
                </a:outerShdw>
              </a:effectLst>
              <a:latin typeface="Georgia" pitchFamily="18" charset="0"/>
            </a:endParaRPr>
          </a:p>
        </p:txBody>
      </p:sp>
      <p:sp>
        <p:nvSpPr>
          <p:cNvPr id="41" name="TextBox 40"/>
          <p:cNvSpPr txBox="1"/>
          <p:nvPr/>
        </p:nvSpPr>
        <p:spPr>
          <a:xfrm>
            <a:off x="7858732" y="3165567"/>
            <a:ext cx="161451" cy="322902"/>
          </a:xfrm>
          <a:prstGeom prst="rect">
            <a:avLst/>
          </a:prstGeom>
          <a:noFill/>
        </p:spPr>
        <p:txBody>
          <a:bodyPr vert="horz" wrap="square" lIns="0" tIns="0" rIns="0" bIns="0" rtlCol="0">
            <a:noAutofit/>
          </a:bodyPr>
          <a:lstStyle/>
          <a:p>
            <a:pPr indent="-274320">
              <a:spcAft>
                <a:spcPts val="900"/>
              </a:spcAft>
            </a:pPr>
            <a:r>
              <a:rPr lang="en-GB" sz="2000" b="1" dirty="0" smtClean="0">
                <a:ln w="0"/>
                <a:effectLst>
                  <a:outerShdw blurRad="38100" dist="19050" dir="2700000" algn="tl" rotWithShape="0">
                    <a:schemeClr val="dk1">
                      <a:alpha val="40000"/>
                    </a:schemeClr>
                  </a:outerShdw>
                </a:effectLst>
                <a:latin typeface="Georgia" pitchFamily="18" charset="0"/>
              </a:rPr>
              <a:t>-</a:t>
            </a:r>
            <a:endParaRPr lang="ro-RO" sz="2000" b="1" dirty="0" err="1" smtClean="0">
              <a:ln w="0"/>
              <a:effectLst>
                <a:outerShdw blurRad="38100" dist="19050" dir="2700000" algn="tl" rotWithShape="0">
                  <a:schemeClr val="dk1">
                    <a:alpha val="40000"/>
                  </a:schemeClr>
                </a:outerShdw>
              </a:effectLst>
              <a:latin typeface="Georgia" pitchFamily="18" charset="0"/>
            </a:endParaRPr>
          </a:p>
        </p:txBody>
      </p:sp>
      <p:sp>
        <p:nvSpPr>
          <p:cNvPr id="42" name="Rectangle 41"/>
          <p:cNvSpPr/>
          <p:nvPr/>
        </p:nvSpPr>
        <p:spPr>
          <a:xfrm>
            <a:off x="3602962" y="1792842"/>
            <a:ext cx="4079711" cy="369332"/>
          </a:xfrm>
          <a:prstGeom prst="rect">
            <a:avLst/>
          </a:prstGeom>
        </p:spPr>
        <p:txBody>
          <a:bodyPr wrap="square">
            <a:spAutoFit/>
          </a:bodyPr>
          <a:lstStyle/>
          <a:p>
            <a:r>
              <a:rPr lang="ro-RO" b="1" i="1" dirty="0">
                <a:solidFill>
                  <a:srgbClr val="000000"/>
                </a:solidFill>
                <a:latin typeface="Georgia"/>
              </a:rPr>
              <a:t>Câştig de capital: </a:t>
            </a:r>
            <a:r>
              <a:rPr lang="ro-RO" dirty="0">
                <a:solidFill>
                  <a:srgbClr val="000000"/>
                </a:solidFill>
                <a:latin typeface="Georgia"/>
              </a:rPr>
              <a:t>impozit </a:t>
            </a:r>
            <a:r>
              <a:rPr lang="ro-RO" b="1" i="1" dirty="0">
                <a:solidFill>
                  <a:srgbClr val="000000"/>
                </a:solidFill>
                <a:latin typeface="Georgia"/>
              </a:rPr>
              <a:t>16</a:t>
            </a:r>
            <a:r>
              <a:rPr lang="ro-RO" b="1" i="1" dirty="0" smtClean="0">
                <a:solidFill>
                  <a:srgbClr val="000000"/>
                </a:solidFill>
                <a:latin typeface="Georgia"/>
              </a:rPr>
              <a:t>%</a:t>
            </a:r>
            <a:r>
              <a:rPr lang="ro-RO" b="1" i="1" dirty="0" smtClean="0">
                <a:solidFill>
                  <a:srgbClr val="FF0000"/>
                </a:solidFill>
                <a:latin typeface="Georgia"/>
              </a:rPr>
              <a:t>*</a:t>
            </a:r>
            <a:endParaRPr lang="en-GB" dirty="0">
              <a:solidFill>
                <a:srgbClr val="FF0000"/>
              </a:solidFill>
            </a:endParaRPr>
          </a:p>
        </p:txBody>
      </p:sp>
      <p:sp>
        <p:nvSpPr>
          <p:cNvPr id="44" name="Rectangle 43"/>
          <p:cNvSpPr/>
          <p:nvPr/>
        </p:nvSpPr>
        <p:spPr>
          <a:xfrm>
            <a:off x="1921123" y="5048072"/>
            <a:ext cx="7954035" cy="307777"/>
          </a:xfrm>
          <a:prstGeom prst="rect">
            <a:avLst/>
          </a:prstGeom>
        </p:spPr>
        <p:txBody>
          <a:bodyPr wrap="square">
            <a:spAutoFit/>
          </a:bodyPr>
          <a:lstStyle/>
          <a:p>
            <a:r>
              <a:rPr lang="ro-RO" sz="1400" i="1" dirty="0" smtClean="0">
                <a:solidFill>
                  <a:srgbClr val="FF0000"/>
                </a:solidFill>
                <a:latin typeface="Georgia"/>
                <a:ea typeface="+mj-ea"/>
                <a:cs typeface="+mj-cs"/>
              </a:rPr>
              <a:t>* 10% începând cu veniturile aferente anului 2018.</a:t>
            </a:r>
            <a:endParaRPr lang="en-GB" i="1" dirty="0">
              <a:solidFill>
                <a:srgbClr val="FF0000"/>
              </a:solidFill>
            </a:endParaRPr>
          </a:p>
        </p:txBody>
      </p:sp>
      <p:sp>
        <p:nvSpPr>
          <p:cNvPr id="3" name="Slide Number Placeholder 2"/>
          <p:cNvSpPr>
            <a:spLocks noGrp="1"/>
          </p:cNvSpPr>
          <p:nvPr>
            <p:ph type="sldNum" sz="quarter" idx="18"/>
          </p:nvPr>
        </p:nvSpPr>
        <p:spPr/>
        <p:txBody>
          <a:bodyPr/>
          <a:lstStyle/>
          <a:p>
            <a:fld id="{FDAC3C2F-7846-4C7C-90CB-0363189B22F6}" type="slidenum">
              <a:rPr lang="ro-RO" smtClean="0"/>
              <a:pPr/>
              <a:t>13</a:t>
            </a:fld>
            <a:endParaRPr lang="ro-RO"/>
          </a:p>
        </p:txBody>
      </p:sp>
      <p:sp>
        <p:nvSpPr>
          <p:cNvPr id="4" name="Date Placeholder 3"/>
          <p:cNvSpPr>
            <a:spLocks noGrp="1"/>
          </p:cNvSpPr>
          <p:nvPr>
            <p:ph type="dt" sz="half" idx="16"/>
          </p:nvPr>
        </p:nvSpPr>
        <p:spPr/>
        <p:txBody>
          <a:bodyPr/>
          <a:lstStyle/>
          <a:p>
            <a:r>
              <a:rPr lang="ro-RO" smtClean="0"/>
              <a:t>ianuarie 2018</a:t>
            </a:r>
            <a:endParaRPr lang="ro-RO"/>
          </a:p>
        </p:txBody>
      </p:sp>
      <p:sp>
        <p:nvSpPr>
          <p:cNvPr id="6" name="Footer Placeholder 5"/>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2196514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RSU </a:t>
            </a:r>
            <a:r>
              <a:rPr lang="ro-RO" dirty="0"/>
              <a:t>– care este câștigul</a:t>
            </a:r>
            <a:r>
              <a:rPr lang="ro-RO" dirty="0" smtClean="0"/>
              <a:t>/ acțiune?</a:t>
            </a:r>
            <a:endParaRPr lang="ro-RO" b="0" i="0" dirty="0"/>
          </a:p>
        </p:txBody>
      </p:sp>
      <p:graphicFrame>
        <p:nvGraphicFramePr>
          <p:cNvPr id="14" name="Content Placeholder 7"/>
          <p:cNvGraphicFramePr>
            <a:graphicFrameLocks noGrp="1"/>
          </p:cNvGraphicFramePr>
          <p:nvPr>
            <p:ph sz="quarter" idx="15"/>
            <p:extLst>
              <p:ext uri="{D42A27DB-BD31-4B8C-83A1-F6EECF244321}">
                <p14:modId xmlns:p14="http://schemas.microsoft.com/office/powerpoint/2010/main" val="3209875807"/>
              </p:ext>
            </p:extLst>
          </p:nvPr>
        </p:nvGraphicFramePr>
        <p:xfrm>
          <a:off x="1768671" y="1857777"/>
          <a:ext cx="7929317" cy="2507855"/>
        </p:xfrm>
        <a:graphic>
          <a:graphicData uri="http://schemas.openxmlformats.org/drawingml/2006/table">
            <a:tbl>
              <a:tblPr firstRow="1" bandRow="1">
                <a:tableStyleId>{5C22544A-7EE6-4342-B048-85BDC9FD1C3A}</a:tableStyleId>
              </a:tblPr>
              <a:tblGrid>
                <a:gridCol w="3458451">
                  <a:extLst>
                    <a:ext uri="{9D8B030D-6E8A-4147-A177-3AD203B41FA5}">
                      <a16:colId xmlns:a16="http://schemas.microsoft.com/office/drawing/2014/main" val="20000"/>
                    </a:ext>
                  </a:extLst>
                </a:gridCol>
                <a:gridCol w="2235433">
                  <a:extLst>
                    <a:ext uri="{9D8B030D-6E8A-4147-A177-3AD203B41FA5}">
                      <a16:colId xmlns:a16="http://schemas.microsoft.com/office/drawing/2014/main" val="20002"/>
                    </a:ext>
                  </a:extLst>
                </a:gridCol>
                <a:gridCol w="2235433">
                  <a:extLst>
                    <a:ext uri="{9D8B030D-6E8A-4147-A177-3AD203B41FA5}">
                      <a16:colId xmlns:a16="http://schemas.microsoft.com/office/drawing/2014/main" val="1743243578"/>
                    </a:ext>
                  </a:extLst>
                </a:gridCol>
              </a:tblGrid>
              <a:tr h="394768">
                <a:tc>
                  <a:txBody>
                    <a:bodyPr/>
                    <a:lstStyle/>
                    <a:p>
                      <a:pPr algn="ctr"/>
                      <a:endParaRPr lang="en-GB" sz="1900" dirty="0">
                        <a:latin typeface="+mj-lt"/>
                      </a:endParaRPr>
                    </a:p>
                  </a:txBody>
                  <a:tcPr marL="97778" marR="97778" marT="48889" marB="48889" anchor="ctr"/>
                </a:tc>
                <a:tc>
                  <a:txBody>
                    <a:bodyPr/>
                    <a:lstStyle/>
                    <a:p>
                      <a:pPr algn="ctr"/>
                      <a:r>
                        <a:rPr lang="ro-RO" sz="1700" dirty="0" smtClean="0">
                          <a:latin typeface="+mj-lt"/>
                        </a:rPr>
                        <a:t>RSU</a:t>
                      </a:r>
                      <a:endParaRPr lang="en-GB" sz="1700" dirty="0">
                        <a:latin typeface="+mj-lt"/>
                      </a:endParaRPr>
                    </a:p>
                  </a:txBody>
                  <a:tcPr marL="97778" marR="97778" marT="48889" marB="48889" anchor="ctr"/>
                </a:tc>
                <a:tc>
                  <a:txBody>
                    <a:bodyPr/>
                    <a:lstStyle/>
                    <a:p>
                      <a:pPr algn="ctr"/>
                      <a:r>
                        <a:rPr lang="ro-RO" sz="1700" dirty="0" smtClean="0">
                          <a:latin typeface="+mj-lt"/>
                        </a:rPr>
                        <a:t>RSU</a:t>
                      </a:r>
                      <a:r>
                        <a:rPr lang="en-GB" sz="1700" dirty="0" smtClean="0">
                          <a:latin typeface="+mj-lt"/>
                        </a:rPr>
                        <a:t> &gt;</a:t>
                      </a:r>
                      <a:r>
                        <a:rPr lang="ro-RO" sz="1700" dirty="0" smtClean="0">
                          <a:latin typeface="+mj-lt"/>
                        </a:rPr>
                        <a:t> 01.01.2018</a:t>
                      </a:r>
                      <a:endParaRPr lang="en-GB" sz="1700" dirty="0">
                        <a:latin typeface="+mj-lt"/>
                      </a:endParaRPr>
                    </a:p>
                  </a:txBody>
                  <a:tcPr marL="97778" marR="97778" marT="48889" marB="48889" anchor="ctr"/>
                </a:tc>
                <a:extLst>
                  <a:ext uri="{0D108BD9-81ED-4DB2-BD59-A6C34878D82A}">
                    <a16:rowId xmlns:a16="http://schemas.microsoft.com/office/drawing/2014/main" val="10000"/>
                  </a:ext>
                </a:extLst>
              </a:tr>
              <a:tr h="483469">
                <a:tc>
                  <a:txBody>
                    <a:bodyPr/>
                    <a:lstStyle/>
                    <a:p>
                      <a:pPr algn="ctr"/>
                      <a:r>
                        <a:rPr lang="ro-RO" sz="1900" dirty="0" smtClean="0">
                          <a:latin typeface="+mj-lt"/>
                        </a:rPr>
                        <a:t>Preț</a:t>
                      </a:r>
                      <a:r>
                        <a:rPr lang="ro-RO" sz="1900" baseline="0" dirty="0" smtClean="0">
                          <a:latin typeface="+mj-lt"/>
                        </a:rPr>
                        <a:t> vânzare</a:t>
                      </a:r>
                      <a:endParaRPr lang="ro-RO" sz="1900" dirty="0" smtClean="0">
                        <a:latin typeface="+mj-lt"/>
                      </a:endParaRPr>
                    </a:p>
                  </a:txBody>
                  <a:tcPr marL="97778" marR="97778" marT="48889" marB="48889" anchor="ctr"/>
                </a:tc>
                <a:tc>
                  <a:txBody>
                    <a:bodyPr/>
                    <a:lstStyle/>
                    <a:p>
                      <a:pPr algn="ctr"/>
                      <a:r>
                        <a:rPr lang="ro-RO" sz="1900" dirty="0" smtClean="0">
                          <a:latin typeface="+mj-lt"/>
                        </a:rPr>
                        <a:t>190</a:t>
                      </a:r>
                    </a:p>
                  </a:txBody>
                  <a:tcPr marL="97778" marR="97778" marT="48889" marB="48889" anchor="ctr"/>
                </a:tc>
                <a:tc>
                  <a:txBody>
                    <a:bodyPr/>
                    <a:lstStyle/>
                    <a:p>
                      <a:pPr algn="ctr"/>
                      <a:r>
                        <a:rPr lang="ro-RO" sz="1900" dirty="0" smtClean="0">
                          <a:latin typeface="+mj-lt"/>
                        </a:rPr>
                        <a:t>190</a:t>
                      </a:r>
                      <a:endParaRPr lang="ro-RO" sz="1900" dirty="0" smtClean="0">
                        <a:latin typeface="+mj-lt"/>
                      </a:endParaRPr>
                    </a:p>
                  </a:txBody>
                  <a:tcPr marL="97778" marR="97778" marT="48889" marB="48889" anchor="ctr"/>
                </a:tc>
                <a:extLst>
                  <a:ext uri="{0D108BD9-81ED-4DB2-BD59-A6C34878D82A}">
                    <a16:rowId xmlns:a16="http://schemas.microsoft.com/office/drawing/2014/main" val="3417949225"/>
                  </a:ext>
                </a:extLst>
              </a:tr>
              <a:tr h="483469">
                <a:tc>
                  <a:txBody>
                    <a:bodyPr/>
                    <a:lstStyle/>
                    <a:p>
                      <a:pPr algn="ctr"/>
                      <a:r>
                        <a:rPr lang="ro-RO" sz="1900" kern="1200" dirty="0" smtClean="0">
                          <a:solidFill>
                            <a:schemeClr val="dk1"/>
                          </a:solidFill>
                          <a:latin typeface="+mj-lt"/>
                          <a:ea typeface="+mn-ea"/>
                          <a:cs typeface="+mn-cs"/>
                        </a:rPr>
                        <a:t>Preț </a:t>
                      </a:r>
                      <a:r>
                        <a:rPr lang="en-US" sz="1900" baseline="0" dirty="0" smtClean="0">
                          <a:latin typeface="+mj-lt"/>
                        </a:rPr>
                        <a:t> de </a:t>
                      </a:r>
                      <a:r>
                        <a:rPr lang="ro-RO" sz="1900" baseline="0" dirty="0" smtClean="0">
                          <a:latin typeface="+mj-lt"/>
                        </a:rPr>
                        <a:t>cumpărare</a:t>
                      </a:r>
                      <a:endParaRPr lang="ro-RO" sz="1900" dirty="0" smtClean="0">
                        <a:latin typeface="+mj-lt"/>
                      </a:endParaRPr>
                    </a:p>
                  </a:txBody>
                  <a:tcPr marL="97778" marR="97778" marT="48889" marB="48889" anchor="ctr"/>
                </a:tc>
                <a:tc>
                  <a:txBody>
                    <a:bodyPr/>
                    <a:lstStyle/>
                    <a:p>
                      <a:pPr algn="ctr"/>
                      <a:r>
                        <a:rPr lang="en-US" sz="1900" b="1" dirty="0" smtClean="0">
                          <a:latin typeface="+mj-lt"/>
                        </a:rPr>
                        <a:t>0</a:t>
                      </a:r>
                      <a:endParaRPr lang="ro-RO" sz="1900" b="1" dirty="0" smtClean="0">
                        <a:latin typeface="+mj-lt"/>
                      </a:endParaRPr>
                    </a:p>
                  </a:txBody>
                  <a:tcPr marL="97778" marR="97778" marT="48889" marB="48889" anchor="ctr"/>
                </a:tc>
                <a:tc>
                  <a:txBody>
                    <a:bodyPr/>
                    <a:lstStyle/>
                    <a:p>
                      <a:pPr algn="ctr"/>
                      <a:r>
                        <a:rPr lang="ro-RO" sz="1900" b="1" dirty="0" smtClean="0">
                          <a:latin typeface="+mj-lt"/>
                        </a:rPr>
                        <a:t>0</a:t>
                      </a:r>
                      <a:endParaRPr lang="ro-RO" sz="1900" b="1" dirty="0" smtClean="0">
                        <a:latin typeface="+mj-lt"/>
                      </a:endParaRPr>
                    </a:p>
                  </a:txBody>
                  <a:tcPr marL="97778" marR="97778" marT="48889" marB="48889" anchor="ctr"/>
                </a:tc>
                <a:extLst>
                  <a:ext uri="{0D108BD9-81ED-4DB2-BD59-A6C34878D82A}">
                    <a16:rowId xmlns:a16="http://schemas.microsoft.com/office/drawing/2014/main" val="10001"/>
                  </a:ext>
                </a:extLst>
              </a:tr>
              <a:tr h="581629">
                <a:tc>
                  <a:txBody>
                    <a:bodyPr/>
                    <a:lstStyle/>
                    <a:p>
                      <a:pPr algn="ctr"/>
                      <a:r>
                        <a:rPr lang="en-US" sz="1900" noProof="0" dirty="0" err="1" smtClean="0">
                          <a:latin typeface="+mj-lt"/>
                        </a:rPr>
                        <a:t>Valoarea</a:t>
                      </a:r>
                      <a:r>
                        <a:rPr lang="en-US" sz="1900" noProof="0" dirty="0" smtClean="0">
                          <a:latin typeface="+mj-lt"/>
                        </a:rPr>
                        <a:t> de pia</a:t>
                      </a:r>
                      <a:r>
                        <a:rPr lang="ro-RO" sz="1900" noProof="0" dirty="0" err="1" smtClean="0">
                          <a:latin typeface="+mj-lt"/>
                        </a:rPr>
                        <a:t>ță</a:t>
                      </a:r>
                      <a:r>
                        <a:rPr lang="en-US" sz="1900" noProof="0" dirty="0" smtClean="0">
                          <a:latin typeface="+mj-lt"/>
                        </a:rPr>
                        <a:t> la </a:t>
                      </a:r>
                      <a:r>
                        <a:rPr lang="en-US" sz="1900" noProof="0" dirty="0" err="1" smtClean="0">
                          <a:latin typeface="+mj-lt"/>
                        </a:rPr>
                        <a:t>momentul</a:t>
                      </a:r>
                      <a:r>
                        <a:rPr lang="en-US" sz="1900" noProof="0" dirty="0" smtClean="0">
                          <a:latin typeface="+mj-lt"/>
                        </a:rPr>
                        <a:t> imp</a:t>
                      </a:r>
                      <a:r>
                        <a:rPr lang="ro-RO" sz="1900" noProof="0" dirty="0" smtClean="0">
                          <a:latin typeface="+mj-lt"/>
                        </a:rPr>
                        <a:t>o</a:t>
                      </a:r>
                      <a:r>
                        <a:rPr lang="en-US" sz="1900" noProof="0" dirty="0" smtClean="0">
                          <a:latin typeface="+mj-lt"/>
                        </a:rPr>
                        <a:t>zit</a:t>
                      </a:r>
                      <a:r>
                        <a:rPr lang="ro-RO" sz="1900" noProof="0" dirty="0" smtClean="0">
                          <a:latin typeface="+mj-lt"/>
                        </a:rPr>
                        <a:t>ă</a:t>
                      </a:r>
                      <a:r>
                        <a:rPr lang="en-US" sz="1900" noProof="0" dirty="0" err="1" smtClean="0">
                          <a:latin typeface="+mj-lt"/>
                        </a:rPr>
                        <a:t>rii</a:t>
                      </a:r>
                      <a:r>
                        <a:rPr lang="en-US" sz="1900" baseline="0" noProof="0" dirty="0" smtClean="0">
                          <a:latin typeface="+mj-lt"/>
                        </a:rPr>
                        <a:t> ca </a:t>
                      </a:r>
                      <a:r>
                        <a:rPr lang="en-US" sz="1900" baseline="0" noProof="0" dirty="0" err="1" smtClean="0">
                          <a:latin typeface="+mj-lt"/>
                        </a:rPr>
                        <a:t>avantaj</a:t>
                      </a:r>
                      <a:r>
                        <a:rPr lang="en-US" sz="1900" baseline="0" noProof="0" dirty="0" smtClean="0">
                          <a:latin typeface="+mj-lt"/>
                        </a:rPr>
                        <a:t> </a:t>
                      </a:r>
                      <a:r>
                        <a:rPr lang="en-US" sz="1900" baseline="0" noProof="0" dirty="0" err="1" smtClean="0">
                          <a:latin typeface="+mj-lt"/>
                        </a:rPr>
                        <a:t>salarial</a:t>
                      </a:r>
                      <a:r>
                        <a:rPr lang="en-US" sz="1900" baseline="0" noProof="0" dirty="0" smtClean="0">
                          <a:latin typeface="+mj-lt"/>
                        </a:rPr>
                        <a:t> </a:t>
                      </a:r>
                      <a:endParaRPr lang="ro-RO" sz="1900" noProof="0" dirty="0" smtClean="0">
                        <a:latin typeface="+mj-lt"/>
                      </a:endParaRPr>
                    </a:p>
                  </a:txBody>
                  <a:tcPr marL="97778" marR="97778" marT="48889" marB="48889" anchor="ctr"/>
                </a:tc>
                <a:tc>
                  <a:txBody>
                    <a:bodyPr/>
                    <a:lstStyle/>
                    <a:p>
                      <a:pPr algn="ctr"/>
                      <a:r>
                        <a:rPr lang="ro-RO" sz="1900" b="1" dirty="0" smtClean="0">
                          <a:latin typeface="+mj-lt"/>
                        </a:rPr>
                        <a:t>130</a:t>
                      </a:r>
                    </a:p>
                  </a:txBody>
                  <a:tcPr marL="97778" marR="97778" marT="48889" marB="48889" anchor="ctr"/>
                </a:tc>
                <a:tc>
                  <a:txBody>
                    <a:bodyPr/>
                    <a:lstStyle/>
                    <a:p>
                      <a:pPr algn="ctr"/>
                      <a:r>
                        <a:rPr lang="ro-RO" sz="1900" b="1" dirty="0" smtClean="0">
                          <a:latin typeface="+mj-lt"/>
                        </a:rPr>
                        <a:t>n/a</a:t>
                      </a:r>
                      <a:endParaRPr lang="ro-RO" sz="1900" b="1" dirty="0" smtClean="0">
                        <a:latin typeface="+mj-lt"/>
                      </a:endParaRPr>
                    </a:p>
                  </a:txBody>
                  <a:tcPr marL="97778" marR="97778" marT="48889" marB="48889" anchor="ctr"/>
                </a:tc>
                <a:extLst>
                  <a:ext uri="{0D108BD9-81ED-4DB2-BD59-A6C34878D82A}">
                    <a16:rowId xmlns:a16="http://schemas.microsoft.com/office/drawing/2014/main" val="10004"/>
                  </a:ext>
                </a:extLst>
              </a:tr>
              <a:tr h="469251">
                <a:tc>
                  <a:txBody>
                    <a:bodyPr/>
                    <a:lstStyle/>
                    <a:p>
                      <a:pPr algn="ctr"/>
                      <a:r>
                        <a:rPr lang="ro-RO" sz="1900" dirty="0" smtClean="0">
                          <a:latin typeface="+mj-lt"/>
                        </a:rPr>
                        <a:t>Câștig</a:t>
                      </a:r>
                      <a:r>
                        <a:rPr lang="ro-RO" sz="1900" baseline="0" dirty="0" smtClean="0">
                          <a:latin typeface="+mj-lt"/>
                        </a:rPr>
                        <a:t> de capital</a:t>
                      </a:r>
                      <a:endParaRPr lang="ro-RO" sz="1900" dirty="0" smtClean="0">
                        <a:latin typeface="+mj-lt"/>
                      </a:endParaRPr>
                    </a:p>
                  </a:txBody>
                  <a:tcPr marL="97778" marR="97778" marT="48889" marB="48889" anchor="ctr"/>
                </a:tc>
                <a:tc>
                  <a:txBody>
                    <a:bodyPr/>
                    <a:lstStyle/>
                    <a:p>
                      <a:pPr algn="ctr"/>
                      <a:r>
                        <a:rPr lang="en-US" sz="1900" dirty="0" smtClean="0">
                          <a:latin typeface="+mj-lt"/>
                        </a:rPr>
                        <a:t>(</a:t>
                      </a:r>
                      <a:r>
                        <a:rPr lang="ro-RO" sz="1900" b="0" dirty="0" smtClean="0">
                          <a:latin typeface="+mj-lt"/>
                        </a:rPr>
                        <a:t>190</a:t>
                      </a:r>
                      <a:r>
                        <a:rPr lang="ro-RO" sz="1900" b="1" dirty="0" smtClean="0">
                          <a:latin typeface="+mj-lt"/>
                        </a:rPr>
                        <a:t>-130</a:t>
                      </a:r>
                      <a:r>
                        <a:rPr lang="en-US" sz="1900" dirty="0" smtClean="0">
                          <a:latin typeface="+mj-lt"/>
                        </a:rPr>
                        <a:t>)=</a:t>
                      </a:r>
                      <a:r>
                        <a:rPr lang="ro-RO" sz="1900" dirty="0" smtClean="0">
                          <a:latin typeface="+mj-lt"/>
                        </a:rPr>
                        <a:t>60</a:t>
                      </a:r>
                    </a:p>
                  </a:txBody>
                  <a:tcPr marL="97778" marR="97778" marT="48889" marB="48889" anchor="ctr"/>
                </a:tc>
                <a:tc>
                  <a:txBody>
                    <a:bodyPr/>
                    <a:lstStyle/>
                    <a:p>
                      <a:pPr algn="ctr"/>
                      <a:r>
                        <a:rPr lang="ro-RO" sz="1900" dirty="0" smtClean="0">
                          <a:latin typeface="+mj-lt"/>
                        </a:rPr>
                        <a:t>(190-0)=190</a:t>
                      </a:r>
                      <a:endParaRPr lang="ro-RO" sz="1900" dirty="0" smtClean="0">
                        <a:latin typeface="+mj-lt"/>
                      </a:endParaRPr>
                    </a:p>
                  </a:txBody>
                  <a:tcPr marL="97778" marR="97778" marT="48889" marB="48889" anchor="ct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8"/>
          </p:nvPr>
        </p:nvSpPr>
        <p:spPr/>
        <p:txBody>
          <a:bodyPr/>
          <a:lstStyle/>
          <a:p>
            <a:fld id="{FDAC3C2F-7846-4C7C-90CB-0363189B22F6}" type="slidenum">
              <a:rPr lang="ro-RO" smtClean="0"/>
              <a:pPr/>
              <a:t>14</a:t>
            </a:fld>
            <a:endParaRPr lang="ro-RO"/>
          </a:p>
        </p:txBody>
      </p:sp>
      <p:sp>
        <p:nvSpPr>
          <p:cNvPr id="4" name="Date Placeholder 3"/>
          <p:cNvSpPr>
            <a:spLocks noGrp="1"/>
          </p:cNvSpPr>
          <p:nvPr>
            <p:ph type="dt" sz="half" idx="16"/>
          </p:nvPr>
        </p:nvSpPr>
        <p:spPr/>
        <p:txBody>
          <a:bodyPr/>
          <a:lstStyle/>
          <a:p>
            <a:r>
              <a:rPr lang="ro-RO" smtClean="0"/>
              <a:t>ianuarie 2018</a:t>
            </a:r>
            <a:endParaRPr lang="ro-RO"/>
          </a:p>
        </p:txBody>
      </p:sp>
      <p:sp>
        <p:nvSpPr>
          <p:cNvPr id="5" name="Footer Placeholder 4"/>
          <p:cNvSpPr>
            <a:spLocks noGrp="1"/>
          </p:cNvSpPr>
          <p:nvPr>
            <p:ph type="ftr" sz="quarter" idx="17"/>
          </p:nvPr>
        </p:nvSpPr>
        <p:spPr/>
        <p:txBody>
          <a:bodyPr/>
          <a:lstStyle/>
          <a:p>
            <a:r>
              <a:rPr lang="ro-RO" smtClean="0"/>
              <a:t>Adobe - D201/D600</a:t>
            </a:r>
            <a:endParaRPr lang="ro-RO"/>
          </a:p>
        </p:txBody>
      </p:sp>
      <p:sp>
        <p:nvSpPr>
          <p:cNvPr id="7" name="Rectangle 6"/>
          <p:cNvSpPr/>
          <p:nvPr/>
        </p:nvSpPr>
        <p:spPr>
          <a:xfrm>
            <a:off x="1768671" y="5048072"/>
            <a:ext cx="7929317" cy="523220"/>
          </a:xfrm>
          <a:prstGeom prst="rect">
            <a:avLst/>
          </a:prstGeom>
        </p:spPr>
        <p:txBody>
          <a:bodyPr wrap="square">
            <a:spAutoFit/>
          </a:bodyPr>
          <a:lstStyle/>
          <a:p>
            <a:r>
              <a:rPr lang="ro-RO" sz="1400" dirty="0" smtClean="0">
                <a:solidFill>
                  <a:srgbClr val="FF0000"/>
                </a:solidFill>
                <a:latin typeface="Georgia"/>
                <a:ea typeface="+mj-ea"/>
                <a:cs typeface="+mj-cs"/>
              </a:rPr>
              <a:t>*Începând cu 1 ianuarie 2018, RSU nu va mai fi considerat beneficiu</a:t>
            </a:r>
            <a:r>
              <a:rPr lang="en-GB" sz="1400" dirty="0" smtClean="0">
                <a:solidFill>
                  <a:srgbClr val="FF0000"/>
                </a:solidFill>
                <a:latin typeface="Georgia"/>
                <a:ea typeface="+mj-ea"/>
                <a:cs typeface="+mj-cs"/>
              </a:rPr>
              <a:t> </a:t>
            </a:r>
            <a:r>
              <a:rPr lang="en-GB" sz="1400" dirty="0" err="1" smtClean="0">
                <a:solidFill>
                  <a:srgbClr val="FF0000"/>
                </a:solidFill>
                <a:latin typeface="Georgia"/>
                <a:ea typeface="+mj-ea"/>
                <a:cs typeface="+mj-cs"/>
              </a:rPr>
              <a:t>salarial</a:t>
            </a:r>
            <a:r>
              <a:rPr lang="ro-RO" sz="1400" dirty="0" smtClean="0">
                <a:solidFill>
                  <a:srgbClr val="FF0000"/>
                </a:solidFill>
                <a:latin typeface="Georgia"/>
                <a:ea typeface="+mj-ea"/>
                <a:cs typeface="+mj-cs"/>
              </a:rPr>
              <a:t> impozabil</a:t>
            </a:r>
            <a:r>
              <a:rPr lang="en-GB" sz="1400" dirty="0" smtClean="0">
                <a:solidFill>
                  <a:srgbClr val="FF0000"/>
                </a:solidFill>
                <a:latin typeface="Georgia"/>
                <a:ea typeface="+mj-ea"/>
                <a:cs typeface="+mj-cs"/>
              </a:rPr>
              <a:t>, </a:t>
            </a:r>
            <a:r>
              <a:rPr lang="en-GB" sz="1400" dirty="0" err="1" smtClean="0">
                <a:solidFill>
                  <a:srgbClr val="FF0000"/>
                </a:solidFill>
                <a:latin typeface="Georgia"/>
                <a:ea typeface="+mj-ea"/>
                <a:cs typeface="+mj-cs"/>
              </a:rPr>
              <a:t>fiind</a:t>
            </a:r>
            <a:r>
              <a:rPr lang="en-GB" sz="1400" dirty="0" smtClean="0">
                <a:solidFill>
                  <a:srgbClr val="FF0000"/>
                </a:solidFill>
                <a:latin typeface="Georgia"/>
                <a:ea typeface="+mj-ea"/>
                <a:cs typeface="+mj-cs"/>
              </a:rPr>
              <a:t> </a:t>
            </a:r>
            <a:r>
              <a:rPr lang="en-GB" sz="1400" dirty="0" err="1" smtClean="0">
                <a:solidFill>
                  <a:srgbClr val="FF0000"/>
                </a:solidFill>
                <a:latin typeface="Georgia"/>
                <a:ea typeface="+mj-ea"/>
                <a:cs typeface="+mj-cs"/>
              </a:rPr>
              <a:t>asimilat</a:t>
            </a:r>
            <a:r>
              <a:rPr lang="en-GB" sz="1400" dirty="0" smtClean="0">
                <a:solidFill>
                  <a:srgbClr val="FF0000"/>
                </a:solidFill>
                <a:latin typeface="Georgia"/>
                <a:ea typeface="+mj-ea"/>
                <a:cs typeface="+mj-cs"/>
              </a:rPr>
              <a:t> </a:t>
            </a:r>
            <a:r>
              <a:rPr lang="en-GB" sz="1400" dirty="0" err="1" smtClean="0">
                <a:solidFill>
                  <a:srgbClr val="FF0000"/>
                </a:solidFill>
                <a:latin typeface="Georgia"/>
                <a:ea typeface="+mj-ea"/>
                <a:cs typeface="+mj-cs"/>
              </a:rPr>
              <a:t>unui</a:t>
            </a:r>
            <a:r>
              <a:rPr lang="en-GB" sz="1400" dirty="0" smtClean="0">
                <a:solidFill>
                  <a:srgbClr val="FF0000"/>
                </a:solidFill>
                <a:latin typeface="Georgia"/>
                <a:ea typeface="+mj-ea"/>
                <a:cs typeface="+mj-cs"/>
              </a:rPr>
              <a:t> stock option plan</a:t>
            </a:r>
            <a:r>
              <a:rPr lang="ro-RO" sz="1400" dirty="0" smtClean="0">
                <a:solidFill>
                  <a:srgbClr val="FF0000"/>
                </a:solidFill>
                <a:latin typeface="Georgia"/>
                <a:ea typeface="+mj-ea"/>
                <a:cs typeface="+mj-cs"/>
              </a:rPr>
              <a:t>.</a:t>
            </a:r>
            <a:endParaRPr lang="en-GB" dirty="0">
              <a:solidFill>
                <a:srgbClr val="FF0000"/>
              </a:solidFill>
            </a:endParaRPr>
          </a:p>
        </p:txBody>
      </p:sp>
    </p:spTree>
    <p:extLst>
      <p:ext uri="{BB962C8B-B14F-4D97-AF65-F5344CB8AC3E}">
        <p14:creationId xmlns:p14="http://schemas.microsoft.com/office/powerpoint/2010/main" val="3666006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ESPP</a:t>
            </a:r>
            <a:r>
              <a:rPr lang="ro-RO" dirty="0"/>
              <a:t> – care este câștigul</a:t>
            </a:r>
            <a:r>
              <a:rPr lang="ro-RO" dirty="0" smtClean="0"/>
              <a:t>/ acțiune?</a:t>
            </a:r>
            <a:endParaRPr lang="ro-RO" b="0" i="0" dirty="0"/>
          </a:p>
        </p:txBody>
      </p:sp>
      <p:graphicFrame>
        <p:nvGraphicFramePr>
          <p:cNvPr id="14" name="Content Placeholder 7"/>
          <p:cNvGraphicFramePr>
            <a:graphicFrameLocks noGrp="1"/>
          </p:cNvGraphicFramePr>
          <p:nvPr>
            <p:ph sz="quarter" idx="15"/>
            <p:extLst>
              <p:ext uri="{D42A27DB-BD31-4B8C-83A1-F6EECF244321}">
                <p14:modId xmlns:p14="http://schemas.microsoft.com/office/powerpoint/2010/main" val="3354484197"/>
              </p:ext>
            </p:extLst>
          </p:nvPr>
        </p:nvGraphicFramePr>
        <p:xfrm>
          <a:off x="1849115" y="1853823"/>
          <a:ext cx="8225489" cy="2546561"/>
        </p:xfrm>
        <a:graphic>
          <a:graphicData uri="http://schemas.openxmlformats.org/drawingml/2006/table">
            <a:tbl>
              <a:tblPr firstRow="1" bandRow="1">
                <a:tableStyleId>{5C22544A-7EE6-4342-B048-85BDC9FD1C3A}</a:tableStyleId>
              </a:tblPr>
              <a:tblGrid>
                <a:gridCol w="3461172">
                  <a:extLst>
                    <a:ext uri="{9D8B030D-6E8A-4147-A177-3AD203B41FA5}">
                      <a16:colId xmlns:a16="http://schemas.microsoft.com/office/drawing/2014/main" val="20000"/>
                    </a:ext>
                  </a:extLst>
                </a:gridCol>
                <a:gridCol w="2606292">
                  <a:extLst>
                    <a:ext uri="{9D8B030D-6E8A-4147-A177-3AD203B41FA5}">
                      <a16:colId xmlns:a16="http://schemas.microsoft.com/office/drawing/2014/main" val="20001"/>
                    </a:ext>
                  </a:extLst>
                </a:gridCol>
                <a:gridCol w="2158025">
                  <a:extLst>
                    <a:ext uri="{9D8B030D-6E8A-4147-A177-3AD203B41FA5}">
                      <a16:colId xmlns:a16="http://schemas.microsoft.com/office/drawing/2014/main" val="20002"/>
                    </a:ext>
                  </a:extLst>
                </a:gridCol>
              </a:tblGrid>
              <a:tr h="588803">
                <a:tc>
                  <a:txBody>
                    <a:bodyPr/>
                    <a:lstStyle/>
                    <a:p>
                      <a:pPr algn="ctr"/>
                      <a:endParaRPr lang="en-GB" dirty="0">
                        <a:latin typeface="+mj-lt"/>
                      </a:endParaRPr>
                    </a:p>
                  </a:txBody>
                  <a:tcPr anchor="ctr"/>
                </a:tc>
                <a:tc>
                  <a:txBody>
                    <a:bodyPr/>
                    <a:lstStyle/>
                    <a:p>
                      <a:pPr algn="ctr"/>
                      <a:r>
                        <a:rPr lang="en-US" sz="1600" b="1" dirty="0" smtClean="0">
                          <a:latin typeface="+mj-lt"/>
                        </a:rPr>
                        <a:t>[</a:t>
                      </a:r>
                      <a:r>
                        <a:rPr lang="en-US" sz="1600" dirty="0" smtClean="0">
                          <a:latin typeface="+mj-lt"/>
                        </a:rPr>
                        <a:t>12/2011;06/2013]</a:t>
                      </a:r>
                      <a:endParaRPr lang="en-GB" sz="1600" dirty="0">
                        <a:latin typeface="+mj-lt"/>
                      </a:endParaRPr>
                    </a:p>
                  </a:txBody>
                  <a:tcPr anchor="ctr"/>
                </a:tc>
                <a:tc>
                  <a:txBody>
                    <a:bodyPr/>
                    <a:lstStyle/>
                    <a:p>
                      <a:pPr algn="ctr"/>
                      <a:r>
                        <a:rPr lang="en-US" sz="1600" dirty="0" smtClean="0">
                          <a:latin typeface="+mj-lt"/>
                        </a:rPr>
                        <a:t>&lt;12/2011</a:t>
                      </a:r>
                    </a:p>
                    <a:p>
                      <a:pPr algn="ctr"/>
                      <a:r>
                        <a:rPr lang="en-US" sz="1600" dirty="0" smtClean="0">
                          <a:latin typeface="+mj-lt"/>
                        </a:rPr>
                        <a:t>&gt;06/2013</a:t>
                      </a:r>
                      <a:endParaRPr lang="en-GB" sz="1600" dirty="0">
                        <a:latin typeface="+mj-lt"/>
                      </a:endParaRPr>
                    </a:p>
                  </a:txBody>
                  <a:tcPr anchor="ctr"/>
                </a:tc>
                <a:extLst>
                  <a:ext uri="{0D108BD9-81ED-4DB2-BD59-A6C34878D82A}">
                    <a16:rowId xmlns:a16="http://schemas.microsoft.com/office/drawing/2014/main" val="10000"/>
                  </a:ext>
                </a:extLst>
              </a:tr>
              <a:tr h="459689">
                <a:tc>
                  <a:txBody>
                    <a:bodyPr/>
                    <a:lstStyle/>
                    <a:p>
                      <a:pPr algn="ctr"/>
                      <a:r>
                        <a:rPr lang="ro-RO" dirty="0" smtClean="0">
                          <a:latin typeface="+mj-lt"/>
                        </a:rPr>
                        <a:t>Preț</a:t>
                      </a:r>
                      <a:r>
                        <a:rPr lang="ro-RO" baseline="0" dirty="0" smtClean="0">
                          <a:latin typeface="+mj-lt"/>
                        </a:rPr>
                        <a:t> vânzare</a:t>
                      </a:r>
                      <a:endParaRPr lang="ro-RO" dirty="0" smtClean="0">
                        <a:latin typeface="+mj-lt"/>
                      </a:endParaRPr>
                    </a:p>
                  </a:txBody>
                  <a:tcPr anchor="ctr"/>
                </a:tc>
                <a:tc>
                  <a:txBody>
                    <a:bodyPr/>
                    <a:lstStyle/>
                    <a:p>
                      <a:pPr algn="ctr"/>
                      <a:r>
                        <a:rPr lang="ro-RO" dirty="0" smtClean="0">
                          <a:latin typeface="+mj-lt"/>
                        </a:rPr>
                        <a:t>190</a:t>
                      </a:r>
                    </a:p>
                  </a:txBody>
                  <a:tcPr anchor="ctr"/>
                </a:tc>
                <a:tc>
                  <a:txBody>
                    <a:bodyPr/>
                    <a:lstStyle/>
                    <a:p>
                      <a:pPr algn="ctr"/>
                      <a:r>
                        <a:rPr lang="ro-RO" dirty="0" smtClean="0">
                          <a:latin typeface="+mj-lt"/>
                        </a:rPr>
                        <a:t>190</a:t>
                      </a:r>
                    </a:p>
                  </a:txBody>
                  <a:tcPr anchor="ctr"/>
                </a:tc>
                <a:extLst>
                  <a:ext uri="{0D108BD9-81ED-4DB2-BD59-A6C34878D82A}">
                    <a16:rowId xmlns:a16="http://schemas.microsoft.com/office/drawing/2014/main" val="1332390915"/>
                  </a:ext>
                </a:extLst>
              </a:tr>
              <a:tr h="459689">
                <a:tc>
                  <a:txBody>
                    <a:bodyPr/>
                    <a:lstStyle/>
                    <a:p>
                      <a:pPr algn="ctr"/>
                      <a:r>
                        <a:rPr lang="en-US" sz="1800" kern="1200" noProof="0" dirty="0" err="1" smtClean="0">
                          <a:solidFill>
                            <a:schemeClr val="dk1"/>
                          </a:solidFill>
                          <a:latin typeface="+mj-lt"/>
                          <a:ea typeface="+mn-ea"/>
                          <a:cs typeface="+mn-cs"/>
                        </a:rPr>
                        <a:t>Valoarea</a:t>
                      </a:r>
                      <a:r>
                        <a:rPr lang="en-US" sz="1800" kern="1200" noProof="0" dirty="0" smtClean="0">
                          <a:solidFill>
                            <a:schemeClr val="dk1"/>
                          </a:solidFill>
                          <a:latin typeface="+mj-lt"/>
                          <a:ea typeface="+mn-ea"/>
                          <a:cs typeface="+mn-cs"/>
                        </a:rPr>
                        <a:t> de pia</a:t>
                      </a:r>
                      <a:r>
                        <a:rPr lang="ro-RO" sz="1800" kern="1200" noProof="0" dirty="0" err="1" smtClean="0">
                          <a:solidFill>
                            <a:schemeClr val="dk1"/>
                          </a:solidFill>
                          <a:latin typeface="+mj-lt"/>
                          <a:ea typeface="+mn-ea"/>
                          <a:cs typeface="+mn-cs"/>
                        </a:rPr>
                        <a:t>ță</a:t>
                      </a:r>
                      <a:r>
                        <a:rPr lang="en-US" sz="1800" kern="1200" noProof="0" dirty="0" smtClean="0">
                          <a:solidFill>
                            <a:schemeClr val="dk1"/>
                          </a:solidFill>
                          <a:latin typeface="+mj-lt"/>
                          <a:ea typeface="+mn-ea"/>
                          <a:cs typeface="+mn-cs"/>
                        </a:rPr>
                        <a:t> la </a:t>
                      </a:r>
                      <a:r>
                        <a:rPr lang="en-US" sz="1800" kern="1200" noProof="0" dirty="0" err="1" smtClean="0">
                          <a:solidFill>
                            <a:schemeClr val="dk1"/>
                          </a:solidFill>
                          <a:latin typeface="+mj-lt"/>
                          <a:ea typeface="+mn-ea"/>
                          <a:cs typeface="+mn-cs"/>
                        </a:rPr>
                        <a:t>momentul</a:t>
                      </a:r>
                      <a:r>
                        <a:rPr lang="en-US" sz="1800" kern="1200" noProof="0" dirty="0" smtClean="0">
                          <a:solidFill>
                            <a:schemeClr val="dk1"/>
                          </a:solidFill>
                          <a:latin typeface="+mj-lt"/>
                          <a:ea typeface="+mn-ea"/>
                          <a:cs typeface="+mn-cs"/>
                        </a:rPr>
                        <a:t> imp</a:t>
                      </a:r>
                      <a:r>
                        <a:rPr lang="ro-RO" sz="1800" kern="1200" noProof="0" dirty="0" smtClean="0">
                          <a:solidFill>
                            <a:schemeClr val="dk1"/>
                          </a:solidFill>
                          <a:latin typeface="+mj-lt"/>
                          <a:ea typeface="+mn-ea"/>
                          <a:cs typeface="+mn-cs"/>
                        </a:rPr>
                        <a:t>o</a:t>
                      </a:r>
                      <a:r>
                        <a:rPr lang="en-US" sz="1800" kern="1200" noProof="0" dirty="0" smtClean="0">
                          <a:solidFill>
                            <a:schemeClr val="dk1"/>
                          </a:solidFill>
                          <a:latin typeface="+mj-lt"/>
                          <a:ea typeface="+mn-ea"/>
                          <a:cs typeface="+mn-cs"/>
                        </a:rPr>
                        <a:t>zit</a:t>
                      </a:r>
                      <a:r>
                        <a:rPr lang="ro-RO" sz="1800" kern="1200" noProof="0" dirty="0" smtClean="0">
                          <a:solidFill>
                            <a:schemeClr val="dk1"/>
                          </a:solidFill>
                          <a:latin typeface="+mj-lt"/>
                          <a:ea typeface="+mn-ea"/>
                          <a:cs typeface="+mn-cs"/>
                        </a:rPr>
                        <a:t>ă</a:t>
                      </a:r>
                      <a:r>
                        <a:rPr lang="en-US" sz="1800" kern="1200" noProof="0" dirty="0" err="1" smtClean="0">
                          <a:solidFill>
                            <a:schemeClr val="dk1"/>
                          </a:solidFill>
                          <a:latin typeface="+mj-lt"/>
                          <a:ea typeface="+mn-ea"/>
                          <a:cs typeface="+mn-cs"/>
                        </a:rPr>
                        <a:t>rii</a:t>
                      </a:r>
                      <a:r>
                        <a:rPr lang="en-US" sz="1800" kern="1200" baseline="0" noProof="0" dirty="0" smtClean="0">
                          <a:solidFill>
                            <a:schemeClr val="dk1"/>
                          </a:solidFill>
                          <a:latin typeface="+mj-lt"/>
                          <a:ea typeface="+mn-ea"/>
                          <a:cs typeface="+mn-cs"/>
                        </a:rPr>
                        <a:t> ca </a:t>
                      </a:r>
                      <a:r>
                        <a:rPr lang="en-US" sz="1800" kern="1200" baseline="0" noProof="0" dirty="0" err="1" smtClean="0">
                          <a:solidFill>
                            <a:schemeClr val="dk1"/>
                          </a:solidFill>
                          <a:latin typeface="+mj-lt"/>
                          <a:ea typeface="+mn-ea"/>
                          <a:cs typeface="+mn-cs"/>
                        </a:rPr>
                        <a:t>avantaj</a:t>
                      </a:r>
                      <a:r>
                        <a:rPr lang="en-US" sz="1800" kern="1200" baseline="0" noProof="0" dirty="0" smtClean="0">
                          <a:solidFill>
                            <a:schemeClr val="dk1"/>
                          </a:solidFill>
                          <a:latin typeface="+mj-lt"/>
                          <a:ea typeface="+mn-ea"/>
                          <a:cs typeface="+mn-cs"/>
                        </a:rPr>
                        <a:t> </a:t>
                      </a:r>
                      <a:r>
                        <a:rPr lang="en-US" sz="1800" kern="1200" baseline="0" noProof="0" dirty="0" err="1" smtClean="0">
                          <a:solidFill>
                            <a:schemeClr val="dk1"/>
                          </a:solidFill>
                          <a:latin typeface="+mj-lt"/>
                          <a:ea typeface="+mn-ea"/>
                          <a:cs typeface="+mn-cs"/>
                        </a:rPr>
                        <a:t>salarial</a:t>
                      </a:r>
                      <a:r>
                        <a:rPr lang="en-US" sz="1800" kern="1200" baseline="0" noProof="0" dirty="0" smtClean="0">
                          <a:solidFill>
                            <a:schemeClr val="dk1"/>
                          </a:solidFill>
                          <a:latin typeface="+mj-lt"/>
                          <a:ea typeface="+mn-ea"/>
                          <a:cs typeface="+mn-cs"/>
                        </a:rPr>
                        <a:t> </a:t>
                      </a:r>
                      <a:endParaRPr lang="ro-RO" sz="1800" kern="1200" noProof="0" dirty="0" smtClean="0">
                        <a:solidFill>
                          <a:schemeClr val="dk1"/>
                        </a:solidFill>
                        <a:latin typeface="+mj-lt"/>
                        <a:ea typeface="+mn-ea"/>
                        <a:cs typeface="+mn-cs"/>
                      </a:endParaRPr>
                    </a:p>
                  </a:txBody>
                  <a:tcPr anchor="ctr"/>
                </a:tc>
                <a:tc>
                  <a:txBody>
                    <a:bodyPr/>
                    <a:lstStyle/>
                    <a:p>
                      <a:pPr algn="ctr"/>
                      <a:r>
                        <a:rPr lang="en-US" b="0" dirty="0" smtClean="0">
                          <a:latin typeface="+mj-lt"/>
                        </a:rPr>
                        <a:t>50</a:t>
                      </a:r>
                      <a:endParaRPr lang="ro-RO" b="0" dirty="0" smtClean="0">
                        <a:latin typeface="+mj-lt"/>
                      </a:endParaRPr>
                    </a:p>
                  </a:txBody>
                  <a:tcPr anchor="ctr"/>
                </a:tc>
                <a:tc>
                  <a:txBody>
                    <a:bodyPr/>
                    <a:lstStyle/>
                    <a:p>
                      <a:pPr algn="ctr"/>
                      <a:r>
                        <a:rPr lang="ro-RO" b="1" dirty="0" smtClean="0">
                          <a:latin typeface="+mj-lt"/>
                        </a:rPr>
                        <a:t>130</a:t>
                      </a:r>
                    </a:p>
                  </a:txBody>
                  <a:tcPr anchor="ctr"/>
                </a:tc>
                <a:extLst>
                  <a:ext uri="{0D108BD9-81ED-4DB2-BD59-A6C34878D82A}">
                    <a16:rowId xmlns:a16="http://schemas.microsoft.com/office/drawing/2014/main" val="10001"/>
                  </a:ext>
                </a:extLst>
              </a:tr>
              <a:tr h="411818">
                <a:tc>
                  <a:txBody>
                    <a:bodyPr/>
                    <a:lstStyle/>
                    <a:p>
                      <a:pPr algn="ctr"/>
                      <a:r>
                        <a:rPr lang="ro-RO" dirty="0" smtClean="0">
                          <a:latin typeface="+mj-lt"/>
                        </a:rPr>
                        <a:t>Preț de cumpărare</a:t>
                      </a:r>
                      <a:r>
                        <a:rPr lang="ro-RO" baseline="0" dirty="0" smtClean="0">
                          <a:latin typeface="+mj-lt"/>
                        </a:rPr>
                        <a:t> </a:t>
                      </a:r>
                      <a:endParaRPr lang="ro-RO" dirty="0" smtClean="0">
                        <a:latin typeface="+mj-lt"/>
                      </a:endParaRPr>
                    </a:p>
                  </a:txBody>
                  <a:tcPr anchor="ctr"/>
                </a:tc>
                <a:tc>
                  <a:txBody>
                    <a:bodyPr/>
                    <a:lstStyle/>
                    <a:p>
                      <a:pPr algn="ctr"/>
                      <a:r>
                        <a:rPr lang="en-US" b="1" dirty="0" smtClean="0">
                          <a:latin typeface="+mj-lt"/>
                        </a:rPr>
                        <a:t>40</a:t>
                      </a:r>
                      <a:endParaRPr lang="ro-RO" b="1" dirty="0" smtClean="0">
                        <a:latin typeface="+mj-lt"/>
                      </a:endParaRPr>
                    </a:p>
                  </a:txBody>
                  <a:tcPr anchor="ctr"/>
                </a:tc>
                <a:tc>
                  <a:txBody>
                    <a:bodyPr/>
                    <a:lstStyle/>
                    <a:p>
                      <a:pPr algn="ctr"/>
                      <a:r>
                        <a:rPr lang="ro-RO" b="0" dirty="0" smtClean="0">
                          <a:latin typeface="+mj-lt"/>
                        </a:rPr>
                        <a:t>110</a:t>
                      </a:r>
                    </a:p>
                  </a:txBody>
                  <a:tcPr anchor="ctr"/>
                </a:tc>
                <a:extLst>
                  <a:ext uri="{0D108BD9-81ED-4DB2-BD59-A6C34878D82A}">
                    <a16:rowId xmlns:a16="http://schemas.microsoft.com/office/drawing/2014/main" val="10002"/>
                  </a:ext>
                </a:extLst>
              </a:tr>
              <a:tr h="446171">
                <a:tc>
                  <a:txBody>
                    <a:bodyPr/>
                    <a:lstStyle/>
                    <a:p>
                      <a:pPr algn="ctr"/>
                      <a:r>
                        <a:rPr lang="ro-RO" dirty="0" smtClean="0">
                          <a:latin typeface="+mj-lt"/>
                        </a:rPr>
                        <a:t>Câștig</a:t>
                      </a:r>
                      <a:r>
                        <a:rPr lang="ro-RO" baseline="0" dirty="0" smtClean="0">
                          <a:latin typeface="+mj-lt"/>
                        </a:rPr>
                        <a:t> de capital</a:t>
                      </a:r>
                      <a:endParaRPr lang="ro-RO" dirty="0" smtClean="0">
                        <a:latin typeface="+mj-lt"/>
                      </a:endParaRPr>
                    </a:p>
                  </a:txBody>
                  <a:tcPr anchor="ctr"/>
                </a:tc>
                <a:tc>
                  <a:txBody>
                    <a:bodyPr/>
                    <a:lstStyle/>
                    <a:p>
                      <a:pPr algn="ctr"/>
                      <a:r>
                        <a:rPr lang="en-US" dirty="0" smtClean="0">
                          <a:latin typeface="+mj-lt"/>
                        </a:rPr>
                        <a:t>(</a:t>
                      </a:r>
                      <a:r>
                        <a:rPr lang="ro-RO" b="0" dirty="0" smtClean="0">
                          <a:latin typeface="+mj-lt"/>
                        </a:rPr>
                        <a:t>190</a:t>
                      </a:r>
                      <a:r>
                        <a:rPr lang="ro-RO" b="1" dirty="0" smtClean="0">
                          <a:latin typeface="+mj-lt"/>
                        </a:rPr>
                        <a:t>-</a:t>
                      </a:r>
                      <a:r>
                        <a:rPr lang="en-US" b="1" dirty="0" smtClean="0">
                          <a:latin typeface="+mj-lt"/>
                        </a:rPr>
                        <a:t>40</a:t>
                      </a:r>
                      <a:r>
                        <a:rPr lang="en-US" dirty="0" smtClean="0">
                          <a:latin typeface="+mj-lt"/>
                        </a:rPr>
                        <a:t>)=</a:t>
                      </a:r>
                      <a:r>
                        <a:rPr lang="ro-RO" dirty="0" smtClean="0">
                          <a:latin typeface="+mj-lt"/>
                        </a:rPr>
                        <a:t>150</a:t>
                      </a:r>
                    </a:p>
                  </a:txBody>
                  <a:tcPr anchor="ctr"/>
                </a:tc>
                <a:tc>
                  <a:txBody>
                    <a:bodyPr/>
                    <a:lstStyle/>
                    <a:p>
                      <a:pPr algn="ctr"/>
                      <a:r>
                        <a:rPr lang="en-US" dirty="0" smtClean="0">
                          <a:latin typeface="+mj-lt"/>
                        </a:rPr>
                        <a:t>(</a:t>
                      </a:r>
                      <a:r>
                        <a:rPr lang="ro-RO" b="0" dirty="0" smtClean="0">
                          <a:latin typeface="+mj-lt"/>
                        </a:rPr>
                        <a:t>190</a:t>
                      </a:r>
                      <a:r>
                        <a:rPr lang="en-US" dirty="0" smtClean="0">
                          <a:latin typeface="+mj-lt"/>
                        </a:rPr>
                        <a:t>-</a:t>
                      </a:r>
                      <a:r>
                        <a:rPr lang="ro-RO" b="1" dirty="0" smtClean="0">
                          <a:latin typeface="+mj-lt"/>
                        </a:rPr>
                        <a:t>130</a:t>
                      </a:r>
                      <a:r>
                        <a:rPr lang="en-US" dirty="0" smtClean="0">
                          <a:latin typeface="+mj-lt"/>
                        </a:rPr>
                        <a:t>)=</a:t>
                      </a:r>
                      <a:r>
                        <a:rPr lang="ro-RO" dirty="0" smtClean="0">
                          <a:latin typeface="+mj-lt"/>
                        </a:rPr>
                        <a:t>6</a:t>
                      </a:r>
                      <a:r>
                        <a:rPr lang="en-US" dirty="0" smtClean="0">
                          <a:latin typeface="+mj-lt"/>
                        </a:rPr>
                        <a:t>0</a:t>
                      </a:r>
                      <a:endParaRPr lang="ro-RO" dirty="0" smtClean="0">
                        <a:latin typeface="+mj-lt"/>
                      </a:endParaRPr>
                    </a:p>
                  </a:txBody>
                  <a:tcPr anchor="ctr"/>
                </a:tc>
                <a:extLst>
                  <a:ext uri="{0D108BD9-81ED-4DB2-BD59-A6C34878D82A}">
                    <a16:rowId xmlns:a16="http://schemas.microsoft.com/office/drawing/2014/main" val="10005"/>
                  </a:ext>
                </a:extLst>
              </a:tr>
            </a:tbl>
          </a:graphicData>
        </a:graphic>
      </p:graphicFrame>
      <p:sp>
        <p:nvSpPr>
          <p:cNvPr id="15" name="Rectangle 14"/>
          <p:cNvSpPr/>
          <p:nvPr/>
        </p:nvSpPr>
        <p:spPr>
          <a:xfrm>
            <a:off x="2120569" y="5048072"/>
            <a:ext cx="7954035" cy="800219"/>
          </a:xfrm>
          <a:prstGeom prst="rect">
            <a:avLst/>
          </a:prstGeom>
        </p:spPr>
        <p:txBody>
          <a:bodyPr wrap="square">
            <a:spAutoFit/>
          </a:bodyPr>
          <a:lstStyle/>
          <a:p>
            <a:r>
              <a:rPr lang="ro-RO" sz="1400" dirty="0">
                <a:solidFill>
                  <a:srgbClr val="000000"/>
                </a:solidFill>
                <a:latin typeface="Georgia"/>
                <a:ea typeface="+mj-ea"/>
                <a:cs typeface="+mj-cs"/>
              </a:rPr>
              <a:t>Conform politicii companiei, </a:t>
            </a:r>
            <a:r>
              <a:rPr lang="ro-RO" sz="1400" dirty="0" smtClean="0">
                <a:solidFill>
                  <a:srgbClr val="000000"/>
                </a:solidFill>
                <a:latin typeface="Georgia"/>
                <a:ea typeface="+mj-ea"/>
                <a:cs typeface="+mj-cs"/>
              </a:rPr>
              <a:t>ESPP cumpărate </a:t>
            </a:r>
            <a:r>
              <a:rPr lang="ro-RO" sz="1400" dirty="0">
                <a:solidFill>
                  <a:srgbClr val="000000"/>
                </a:solidFill>
                <a:latin typeface="Georgia"/>
              </a:rPr>
              <a:t>începând cu </a:t>
            </a:r>
            <a:r>
              <a:rPr lang="ro-RO" sz="1400" dirty="0" smtClean="0">
                <a:solidFill>
                  <a:srgbClr val="000000"/>
                </a:solidFill>
                <a:latin typeface="Georgia"/>
                <a:ea typeface="+mj-ea"/>
                <a:cs typeface="+mj-cs"/>
              </a:rPr>
              <a:t>12.</a:t>
            </a:r>
            <a:r>
              <a:rPr lang="en-GB" sz="1400" dirty="0" smtClean="0">
                <a:solidFill>
                  <a:srgbClr val="000000"/>
                </a:solidFill>
                <a:latin typeface="Georgia"/>
                <a:ea typeface="+mj-ea"/>
                <a:cs typeface="+mj-cs"/>
              </a:rPr>
              <a:t>2011 </a:t>
            </a:r>
            <a:r>
              <a:rPr lang="ro-RO" sz="1400" dirty="0" err="1" smtClean="0">
                <a:solidFill>
                  <a:srgbClr val="000000"/>
                </a:solidFill>
                <a:latin typeface="Georgia"/>
                <a:ea typeface="+mj-ea"/>
                <a:cs typeface="+mj-cs"/>
              </a:rPr>
              <a:t>ş</a:t>
            </a:r>
            <a:r>
              <a:rPr lang="en-US" sz="1400" dirty="0" err="1">
                <a:solidFill>
                  <a:srgbClr val="000000"/>
                </a:solidFill>
                <a:latin typeface="Georgia"/>
                <a:ea typeface="+mj-ea"/>
                <a:cs typeface="+mj-cs"/>
              </a:rPr>
              <a:t>i</a:t>
            </a:r>
            <a:r>
              <a:rPr lang="en-US" sz="1400" dirty="0">
                <a:solidFill>
                  <a:srgbClr val="000000"/>
                </a:solidFill>
                <a:latin typeface="Georgia"/>
                <a:ea typeface="+mj-ea"/>
                <a:cs typeface="+mj-cs"/>
              </a:rPr>
              <a:t> p</a:t>
            </a:r>
            <a:r>
              <a:rPr lang="ro-RO" sz="1400" dirty="0">
                <a:solidFill>
                  <a:srgbClr val="000000"/>
                </a:solidFill>
                <a:latin typeface="Georgia"/>
                <a:ea typeface="+mj-ea"/>
                <a:cs typeface="+mj-cs"/>
              </a:rPr>
              <a:t>â</a:t>
            </a:r>
            <a:r>
              <a:rPr lang="en-US" sz="1400" dirty="0">
                <a:solidFill>
                  <a:srgbClr val="000000"/>
                </a:solidFill>
                <a:latin typeface="Georgia"/>
                <a:ea typeface="+mj-ea"/>
                <a:cs typeface="+mj-cs"/>
              </a:rPr>
              <a:t>n</a:t>
            </a:r>
            <a:r>
              <a:rPr lang="ro-RO" sz="1400" dirty="0">
                <a:solidFill>
                  <a:srgbClr val="000000"/>
                </a:solidFill>
                <a:latin typeface="Georgia"/>
                <a:ea typeface="+mj-ea"/>
                <a:cs typeface="+mj-cs"/>
              </a:rPr>
              <a:t>ă</a:t>
            </a:r>
            <a:r>
              <a:rPr lang="en-US" sz="1400" dirty="0">
                <a:solidFill>
                  <a:srgbClr val="000000"/>
                </a:solidFill>
                <a:latin typeface="Georgia"/>
                <a:ea typeface="+mj-ea"/>
                <a:cs typeface="+mj-cs"/>
              </a:rPr>
              <a:t> la </a:t>
            </a:r>
            <a:r>
              <a:rPr lang="ro-RO" sz="1400" dirty="0" smtClean="0">
                <a:solidFill>
                  <a:srgbClr val="000000"/>
                </a:solidFill>
                <a:latin typeface="Georgia"/>
                <a:ea typeface="+mj-ea"/>
                <a:cs typeface="+mj-cs"/>
              </a:rPr>
              <a:t>06.</a:t>
            </a:r>
            <a:r>
              <a:rPr lang="en-US" sz="1400" dirty="0" smtClean="0">
                <a:solidFill>
                  <a:srgbClr val="000000"/>
                </a:solidFill>
                <a:latin typeface="Georgia"/>
                <a:ea typeface="+mj-ea"/>
                <a:cs typeface="+mj-cs"/>
              </a:rPr>
              <a:t>2013 </a:t>
            </a:r>
            <a:r>
              <a:rPr lang="en-US" sz="1400" dirty="0" err="1">
                <a:solidFill>
                  <a:srgbClr val="000000"/>
                </a:solidFill>
                <a:latin typeface="Georgia"/>
                <a:ea typeface="+mj-ea"/>
                <a:cs typeface="+mj-cs"/>
              </a:rPr>
              <a:t>inclusiv</a:t>
            </a:r>
            <a:r>
              <a:rPr lang="en-US" sz="1400" dirty="0">
                <a:solidFill>
                  <a:srgbClr val="000000"/>
                </a:solidFill>
                <a:latin typeface="Georgia"/>
                <a:ea typeface="+mj-ea"/>
                <a:cs typeface="+mj-cs"/>
              </a:rPr>
              <a:t>,</a:t>
            </a:r>
            <a:r>
              <a:rPr lang="ro-RO" sz="1400" dirty="0">
                <a:solidFill>
                  <a:srgbClr val="000000"/>
                </a:solidFill>
                <a:latin typeface="Georgia"/>
                <a:ea typeface="+mj-ea"/>
                <a:cs typeface="+mj-cs"/>
              </a:rPr>
              <a:t> </a:t>
            </a:r>
            <a:r>
              <a:rPr lang="ro-RO" sz="1400" dirty="0" smtClean="0">
                <a:solidFill>
                  <a:srgbClr val="000000"/>
                </a:solidFill>
                <a:latin typeface="Georgia"/>
                <a:ea typeface="+mj-ea"/>
                <a:cs typeface="+mj-cs"/>
              </a:rPr>
              <a:t>sunt asimilate </a:t>
            </a:r>
            <a:r>
              <a:rPr lang="ro-RO" sz="1400" dirty="0" err="1">
                <a:solidFill>
                  <a:srgbClr val="000000"/>
                </a:solidFill>
                <a:latin typeface="Georgia"/>
                <a:ea typeface="+mj-ea"/>
                <a:cs typeface="+mj-cs"/>
              </a:rPr>
              <a:t>stock</a:t>
            </a:r>
            <a:r>
              <a:rPr lang="ro-RO" sz="1400" dirty="0">
                <a:solidFill>
                  <a:srgbClr val="000000"/>
                </a:solidFill>
                <a:latin typeface="Georgia"/>
                <a:ea typeface="+mj-ea"/>
                <a:cs typeface="+mj-cs"/>
              </a:rPr>
              <a:t> </a:t>
            </a:r>
            <a:r>
              <a:rPr lang="ro-RO" sz="1400" dirty="0" err="1">
                <a:solidFill>
                  <a:srgbClr val="000000"/>
                </a:solidFill>
                <a:latin typeface="Georgia"/>
                <a:ea typeface="+mj-ea"/>
                <a:cs typeface="+mj-cs"/>
              </a:rPr>
              <a:t>options</a:t>
            </a:r>
            <a:r>
              <a:rPr lang="ro-RO" sz="1400" dirty="0">
                <a:solidFill>
                  <a:srgbClr val="000000"/>
                </a:solidFill>
                <a:latin typeface="Georgia"/>
                <a:ea typeface="+mj-ea"/>
                <a:cs typeface="+mj-cs"/>
              </a:rPr>
              <a:t> </a:t>
            </a:r>
            <a:r>
              <a:rPr lang="ro-RO" sz="1400" dirty="0" smtClean="0">
                <a:solidFill>
                  <a:srgbClr val="000000"/>
                </a:solidFill>
                <a:latin typeface="Georgia"/>
                <a:ea typeface="+mj-ea"/>
                <a:cs typeface="+mj-cs"/>
              </a:rPr>
              <a:t>plan. Astfel, </a:t>
            </a:r>
            <a:r>
              <a:rPr lang="en-US" sz="1400" dirty="0" smtClean="0">
                <a:solidFill>
                  <a:srgbClr val="000000"/>
                </a:solidFill>
                <a:latin typeface="Georgia"/>
                <a:ea typeface="+mj-ea"/>
                <a:cs typeface="+mj-cs"/>
              </a:rPr>
              <a:t>nu </a:t>
            </a:r>
            <a:r>
              <a:rPr lang="en-US" sz="1400" dirty="0">
                <a:solidFill>
                  <a:srgbClr val="000000"/>
                </a:solidFill>
                <a:latin typeface="Georgia"/>
                <a:ea typeface="+mj-ea"/>
                <a:cs typeface="+mj-cs"/>
              </a:rPr>
              <a:t>s-au </a:t>
            </a:r>
            <a:r>
              <a:rPr lang="en-US" sz="1400" dirty="0" err="1">
                <a:solidFill>
                  <a:srgbClr val="000000"/>
                </a:solidFill>
                <a:latin typeface="Georgia"/>
                <a:ea typeface="+mj-ea"/>
                <a:cs typeface="+mj-cs"/>
              </a:rPr>
              <a:t>taxat</a:t>
            </a:r>
            <a:r>
              <a:rPr lang="en-US" sz="1400" dirty="0">
                <a:solidFill>
                  <a:srgbClr val="000000"/>
                </a:solidFill>
                <a:latin typeface="Georgia"/>
                <a:ea typeface="+mj-ea"/>
                <a:cs typeface="+mj-cs"/>
              </a:rPr>
              <a:t> ca </a:t>
            </a:r>
            <a:r>
              <a:rPr lang="en-US" sz="1400" dirty="0" err="1">
                <a:solidFill>
                  <a:srgbClr val="000000"/>
                </a:solidFill>
                <a:latin typeface="Georgia"/>
                <a:ea typeface="+mj-ea"/>
                <a:cs typeface="+mj-cs"/>
              </a:rPr>
              <a:t>venit</a:t>
            </a:r>
            <a:r>
              <a:rPr lang="en-US" sz="1400" dirty="0">
                <a:solidFill>
                  <a:srgbClr val="000000"/>
                </a:solidFill>
                <a:latin typeface="Georgia"/>
                <a:ea typeface="+mj-ea"/>
                <a:cs typeface="+mj-cs"/>
              </a:rPr>
              <a:t> </a:t>
            </a:r>
            <a:r>
              <a:rPr lang="en-US" sz="1400" dirty="0" err="1">
                <a:solidFill>
                  <a:srgbClr val="000000"/>
                </a:solidFill>
                <a:latin typeface="Georgia"/>
                <a:ea typeface="+mj-ea"/>
                <a:cs typeface="+mj-cs"/>
              </a:rPr>
              <a:t>salarial</a:t>
            </a:r>
            <a:r>
              <a:rPr lang="en-US" sz="1400" dirty="0">
                <a:solidFill>
                  <a:srgbClr val="000000"/>
                </a:solidFill>
                <a:latin typeface="Georgia"/>
                <a:ea typeface="+mj-ea"/>
                <a:cs typeface="+mj-cs"/>
              </a:rPr>
              <a:t>.</a:t>
            </a:r>
            <a:br>
              <a:rPr lang="en-US" sz="1400" dirty="0">
                <a:solidFill>
                  <a:srgbClr val="000000"/>
                </a:solidFill>
                <a:latin typeface="Georgia"/>
                <a:ea typeface="+mj-ea"/>
                <a:cs typeface="+mj-cs"/>
              </a:rPr>
            </a:br>
            <a:endParaRPr lang="en-GB" dirty="0"/>
          </a:p>
        </p:txBody>
      </p:sp>
      <p:sp>
        <p:nvSpPr>
          <p:cNvPr id="3" name="Slide Number Placeholder 2"/>
          <p:cNvSpPr>
            <a:spLocks noGrp="1"/>
          </p:cNvSpPr>
          <p:nvPr>
            <p:ph type="sldNum" sz="quarter" idx="18"/>
          </p:nvPr>
        </p:nvSpPr>
        <p:spPr/>
        <p:txBody>
          <a:bodyPr/>
          <a:lstStyle/>
          <a:p>
            <a:fld id="{FDAC3C2F-7846-4C7C-90CB-0363189B22F6}" type="slidenum">
              <a:rPr lang="ro-RO" smtClean="0"/>
              <a:pPr/>
              <a:t>15</a:t>
            </a:fld>
            <a:endParaRPr lang="ro-RO"/>
          </a:p>
        </p:txBody>
      </p:sp>
      <p:sp>
        <p:nvSpPr>
          <p:cNvPr id="4" name="Date Placeholder 3"/>
          <p:cNvSpPr>
            <a:spLocks noGrp="1"/>
          </p:cNvSpPr>
          <p:nvPr>
            <p:ph type="dt" sz="half" idx="16"/>
          </p:nvPr>
        </p:nvSpPr>
        <p:spPr/>
        <p:txBody>
          <a:bodyPr/>
          <a:lstStyle/>
          <a:p>
            <a:r>
              <a:rPr lang="ro-RO" smtClean="0"/>
              <a:t>ianuarie 2018</a:t>
            </a:r>
            <a:endParaRPr lang="ro-RO"/>
          </a:p>
        </p:txBody>
      </p:sp>
      <p:sp>
        <p:nvSpPr>
          <p:cNvPr id="5" name="Footer Placeholder 4"/>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1089373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Aft>
                <a:spcPts val="3000"/>
              </a:spcAft>
            </a:pPr>
            <a:r>
              <a:rPr lang="ro-RO" dirty="0"/>
              <a:t>Cum completez </a:t>
            </a:r>
            <a:r>
              <a:rPr lang="ro-RO" dirty="0" smtClean="0"/>
              <a:t>declarația 201?</a:t>
            </a:r>
            <a:endParaRPr lang="ro-RO" dirty="0"/>
          </a:p>
        </p:txBody>
      </p:sp>
      <p:sp>
        <p:nvSpPr>
          <p:cNvPr id="12" name="TextBox 11"/>
          <p:cNvSpPr txBox="1"/>
          <p:nvPr/>
        </p:nvSpPr>
        <p:spPr>
          <a:xfrm>
            <a:off x="2057400" y="2971800"/>
            <a:ext cx="3174504" cy="3200400"/>
          </a:xfrm>
          <a:prstGeom prst="rect">
            <a:avLst/>
          </a:prstGeom>
          <a:noFill/>
        </p:spPr>
        <p:txBody>
          <a:bodyPr wrap="none" lIns="0" tIns="0" rIns="0" bIns="0" rtlCol="0" anchor="b" anchorCtr="0">
            <a:noAutofit/>
          </a:bodyPr>
          <a:lstStyle/>
          <a:p>
            <a:pPr>
              <a:lnSpc>
                <a:spcPts val="20000"/>
              </a:lnSpc>
            </a:pPr>
            <a:r>
              <a:rPr lang="ro-RO" sz="34600" b="1" i="1" dirty="0">
                <a:solidFill>
                  <a:schemeClr val="bg1"/>
                </a:solidFill>
                <a:latin typeface="Georgia" pitchFamily="18" charset="0"/>
              </a:rPr>
              <a:t>3</a:t>
            </a:r>
            <a:endParaRPr lang="en-GB" sz="34600" b="1" i="1" dirty="0">
              <a:solidFill>
                <a:schemeClr val="bg1"/>
              </a:solidFill>
              <a:latin typeface="Georgia" pitchFamily="18" charset="0"/>
            </a:endParaRPr>
          </a:p>
        </p:txBody>
      </p:sp>
      <p:sp>
        <p:nvSpPr>
          <p:cNvPr id="3" name="Slide Number Placeholder 2"/>
          <p:cNvSpPr>
            <a:spLocks noGrp="1"/>
          </p:cNvSpPr>
          <p:nvPr>
            <p:ph type="sldNum" sz="quarter" idx="12"/>
          </p:nvPr>
        </p:nvSpPr>
        <p:spPr/>
        <p:txBody>
          <a:bodyPr/>
          <a:lstStyle/>
          <a:p>
            <a:fld id="{A01918B4-03DF-4BAC-98D5-2E8B055C9672}" type="slidenum">
              <a:rPr lang="ro-RO" smtClean="0"/>
              <a:pPr/>
              <a:t>16</a:t>
            </a:fld>
            <a:endParaRPr lang="ro-RO"/>
          </a:p>
        </p:txBody>
      </p:sp>
      <p:sp>
        <p:nvSpPr>
          <p:cNvPr id="4" name="Date Placeholder 3"/>
          <p:cNvSpPr>
            <a:spLocks noGrp="1"/>
          </p:cNvSpPr>
          <p:nvPr>
            <p:ph type="dt" sz="half" idx="10"/>
          </p:nvPr>
        </p:nvSpPr>
        <p:spPr/>
        <p:txBody>
          <a:bodyPr/>
          <a:lstStyle/>
          <a:p>
            <a:r>
              <a:rPr lang="ro-RO" smtClean="0"/>
              <a:t>ianuarie 2018</a:t>
            </a:r>
            <a:endParaRPr lang="ro-RO"/>
          </a:p>
        </p:txBody>
      </p:sp>
      <p:sp>
        <p:nvSpPr>
          <p:cNvPr id="5" name="Footer Placeholder 4"/>
          <p:cNvSpPr>
            <a:spLocks noGrp="1"/>
          </p:cNvSpPr>
          <p:nvPr>
            <p:ph type="ftr" sz="quarter" idx="11"/>
          </p:nvPr>
        </p:nvSpPr>
        <p:spPr/>
        <p:txBody>
          <a:bodyPr/>
          <a:lstStyle/>
          <a:p>
            <a:r>
              <a:rPr lang="ro-RO" smtClean="0"/>
              <a:t>Adobe - D201/D600</a:t>
            </a:r>
            <a:endParaRPr lang="ro-RO"/>
          </a:p>
        </p:txBody>
      </p:sp>
    </p:spTree>
    <p:extLst>
      <p:ext uri="{BB962C8B-B14F-4D97-AF65-F5344CB8AC3E}">
        <p14:creationId xmlns:p14="http://schemas.microsoft.com/office/powerpoint/2010/main" val="423967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completez declarația 201?</a:t>
            </a:r>
            <a:endParaRPr lang="ro-RO" dirty="0"/>
          </a:p>
        </p:txBody>
      </p:sp>
      <p:pic>
        <p:nvPicPr>
          <p:cNvPr id="7" name="Picture 6"/>
          <p:cNvPicPr>
            <a:picLocks noChangeAspect="1"/>
          </p:cNvPicPr>
          <p:nvPr/>
        </p:nvPicPr>
        <p:blipFill>
          <a:blip r:embed="rId2"/>
          <a:stretch>
            <a:fillRect/>
          </a:stretch>
        </p:blipFill>
        <p:spPr>
          <a:xfrm>
            <a:off x="671563" y="1128136"/>
            <a:ext cx="7965483" cy="5100767"/>
          </a:xfrm>
          <a:prstGeom prst="rect">
            <a:avLst/>
          </a:prstGeom>
        </p:spPr>
      </p:pic>
      <p:sp>
        <p:nvSpPr>
          <p:cNvPr id="8" name="Isosceles Triangle 7"/>
          <p:cNvSpPr/>
          <p:nvPr/>
        </p:nvSpPr>
        <p:spPr bwMode="ltGray">
          <a:xfrm rot="16200000">
            <a:off x="8263004" y="1911656"/>
            <a:ext cx="4101389" cy="3535679"/>
          </a:xfrm>
          <a:prstGeom prst="triangl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kern="1200" dirty="0" err="1">
              <a:solidFill>
                <a:srgbClr val="FFFFFF"/>
              </a:solidFill>
              <a:latin typeface="Georgia" pitchFamily="18" charset="0"/>
            </a:endParaRPr>
          </a:p>
        </p:txBody>
      </p:sp>
      <p:sp>
        <p:nvSpPr>
          <p:cNvPr id="9" name="Rectangle 8"/>
          <p:cNvSpPr/>
          <p:nvPr/>
        </p:nvSpPr>
        <p:spPr>
          <a:xfrm>
            <a:off x="9451261" y="3285961"/>
            <a:ext cx="2630277" cy="923330"/>
          </a:xfrm>
          <a:prstGeom prst="rect">
            <a:avLst/>
          </a:prstGeom>
        </p:spPr>
        <p:txBody>
          <a:bodyPr wrap="square">
            <a:spAutoFit/>
          </a:bodyPr>
          <a:lstStyle/>
          <a:p>
            <a:pPr algn="ctr"/>
            <a:r>
              <a:rPr lang="ro-RO" dirty="0" smtClean="0">
                <a:latin typeface="Georgia" pitchFamily="18" charset="0"/>
              </a:rPr>
              <a:t>Dacă am cont pe </a:t>
            </a:r>
            <a:r>
              <a:rPr lang="ro-RO" b="1" dirty="0">
                <a:latin typeface="Georgia" pitchFamily="18" charset="0"/>
              </a:rPr>
              <a:t>SPV </a:t>
            </a:r>
            <a:r>
              <a:rPr lang="ro-RO" dirty="0">
                <a:latin typeface="Georgia" pitchFamily="18" charset="0"/>
              </a:rPr>
              <a:t>datele sunt completate automat</a:t>
            </a:r>
            <a:endParaRPr lang="en-US" dirty="0" err="1">
              <a:latin typeface="Georgia" pitchFamily="18" charset="0"/>
            </a:endParaRPr>
          </a:p>
        </p:txBody>
      </p:sp>
      <p:sp>
        <p:nvSpPr>
          <p:cNvPr id="10" name="TextBox 9"/>
          <p:cNvSpPr txBox="1"/>
          <p:nvPr/>
        </p:nvSpPr>
        <p:spPr>
          <a:xfrm>
            <a:off x="6097587" y="2852936"/>
            <a:ext cx="1846621" cy="432048"/>
          </a:xfrm>
          <a:prstGeom prst="rect">
            <a:avLst/>
          </a:prstGeom>
          <a:noFill/>
        </p:spPr>
        <p:txBody>
          <a:bodyPr vert="horz" wrap="square" lIns="0" tIns="0" rIns="0" bIns="0" rtlCol="0">
            <a:noAutofit/>
          </a:bodyPr>
          <a:lstStyle/>
          <a:p>
            <a:pPr indent="-274320">
              <a:spcAft>
                <a:spcPts val="900"/>
              </a:spcAft>
            </a:pPr>
            <a:endParaRPr lang="ro-RO" sz="2000" dirty="0" err="1" smtClean="0">
              <a:latin typeface="Georgia" pitchFamily="18" charset="0"/>
            </a:endParaRPr>
          </a:p>
        </p:txBody>
      </p:sp>
      <p:sp>
        <p:nvSpPr>
          <p:cNvPr id="11" name="Slide Number Placeholder 10"/>
          <p:cNvSpPr>
            <a:spLocks noGrp="1"/>
          </p:cNvSpPr>
          <p:nvPr>
            <p:ph type="sldNum" sz="quarter" idx="18"/>
          </p:nvPr>
        </p:nvSpPr>
        <p:spPr/>
        <p:txBody>
          <a:bodyPr/>
          <a:lstStyle/>
          <a:p>
            <a:fld id="{FDAC3C2F-7846-4C7C-90CB-0363189B22F6}" type="slidenum">
              <a:rPr lang="ro-RO" smtClean="0"/>
              <a:pPr/>
              <a:t>17</a:t>
            </a:fld>
            <a:endParaRPr lang="ro-RO"/>
          </a:p>
        </p:txBody>
      </p:sp>
      <p:sp>
        <p:nvSpPr>
          <p:cNvPr id="12" name="Date Placeholder 11"/>
          <p:cNvSpPr>
            <a:spLocks noGrp="1"/>
          </p:cNvSpPr>
          <p:nvPr>
            <p:ph type="dt" sz="half" idx="16"/>
          </p:nvPr>
        </p:nvSpPr>
        <p:spPr/>
        <p:txBody>
          <a:bodyPr/>
          <a:lstStyle/>
          <a:p>
            <a:r>
              <a:rPr lang="ro-RO" smtClean="0"/>
              <a:t>ianuarie 2018</a:t>
            </a:r>
            <a:endParaRPr lang="ro-RO"/>
          </a:p>
        </p:txBody>
      </p:sp>
      <p:sp>
        <p:nvSpPr>
          <p:cNvPr id="13" name="Footer Placeholder 12"/>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3901786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completez declarația 201?</a:t>
            </a:r>
            <a:endParaRPr lang="ro-RO" dirty="0"/>
          </a:p>
        </p:txBody>
      </p:sp>
      <p:sp>
        <p:nvSpPr>
          <p:cNvPr id="8" name="Isosceles Triangle 7"/>
          <p:cNvSpPr/>
          <p:nvPr/>
        </p:nvSpPr>
        <p:spPr bwMode="ltGray">
          <a:xfrm rot="16200000">
            <a:off x="7627022" y="1275673"/>
            <a:ext cx="4676095" cy="4232938"/>
          </a:xfrm>
          <a:prstGeom prst="triangl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kern="1200" dirty="0" err="1">
              <a:solidFill>
                <a:srgbClr val="FFFFFF"/>
              </a:solidFill>
              <a:latin typeface="Georgia" pitchFamily="18" charset="0"/>
            </a:endParaRPr>
          </a:p>
        </p:txBody>
      </p:sp>
      <p:sp>
        <p:nvSpPr>
          <p:cNvPr id="9" name="Rectangle 8"/>
          <p:cNvSpPr/>
          <p:nvPr/>
        </p:nvSpPr>
        <p:spPr>
          <a:xfrm>
            <a:off x="9451261" y="2937718"/>
            <a:ext cx="2630277" cy="1200329"/>
          </a:xfrm>
          <a:prstGeom prst="rect">
            <a:avLst/>
          </a:prstGeom>
        </p:spPr>
        <p:txBody>
          <a:bodyPr wrap="square">
            <a:spAutoFit/>
          </a:bodyPr>
          <a:lstStyle/>
          <a:p>
            <a:pPr algn="ctr"/>
            <a:r>
              <a:rPr lang="ro-RO" dirty="0" smtClean="0">
                <a:latin typeface="Georgia" pitchFamily="18" charset="0"/>
              </a:rPr>
              <a:t>Prin </a:t>
            </a:r>
            <a:r>
              <a:rPr lang="ro-RO" b="1" dirty="0" smtClean="0">
                <a:latin typeface="Georgia" pitchFamily="18" charset="0"/>
              </a:rPr>
              <a:t>SPV</a:t>
            </a:r>
            <a:r>
              <a:rPr lang="ro-RO" dirty="0" smtClean="0">
                <a:latin typeface="Georgia" pitchFamily="18" charset="0"/>
              </a:rPr>
              <a:t>, aleg statul dintr-un </a:t>
            </a:r>
            <a:r>
              <a:rPr lang="ro-RO" dirty="0" err="1" smtClean="0">
                <a:latin typeface="Georgia" pitchFamily="18" charset="0"/>
              </a:rPr>
              <a:t>drop-down</a:t>
            </a:r>
            <a:r>
              <a:rPr lang="ro-RO" dirty="0" smtClean="0">
                <a:latin typeface="Georgia" pitchFamily="18" charset="0"/>
              </a:rPr>
              <a:t> </a:t>
            </a:r>
            <a:r>
              <a:rPr lang="ro-RO" dirty="0" err="1" smtClean="0">
                <a:latin typeface="Georgia" pitchFamily="18" charset="0"/>
              </a:rPr>
              <a:t>menu</a:t>
            </a:r>
            <a:r>
              <a:rPr lang="ro-RO" dirty="0" smtClean="0">
                <a:latin typeface="Georgia" pitchFamily="18" charset="0"/>
              </a:rPr>
              <a:t> și bifez căsuța corespunzătoare</a:t>
            </a:r>
            <a:endParaRPr lang="en-US" dirty="0" err="1">
              <a:latin typeface="Georgia" pitchFamily="18" charset="0"/>
            </a:endParaRPr>
          </a:p>
        </p:txBody>
      </p:sp>
      <p:sp>
        <p:nvSpPr>
          <p:cNvPr id="10" name="TextBox 9"/>
          <p:cNvSpPr txBox="1"/>
          <p:nvPr/>
        </p:nvSpPr>
        <p:spPr>
          <a:xfrm>
            <a:off x="6097587" y="2852936"/>
            <a:ext cx="1846621" cy="432048"/>
          </a:xfrm>
          <a:prstGeom prst="rect">
            <a:avLst/>
          </a:prstGeom>
          <a:noFill/>
        </p:spPr>
        <p:txBody>
          <a:bodyPr vert="horz" wrap="square" lIns="0" tIns="0" rIns="0" bIns="0" rtlCol="0">
            <a:noAutofit/>
          </a:bodyPr>
          <a:lstStyle/>
          <a:p>
            <a:pPr indent="-274320">
              <a:spcAft>
                <a:spcPts val="900"/>
              </a:spcAft>
            </a:pPr>
            <a:endParaRPr lang="ro-RO" sz="2000" dirty="0" err="1" smtClean="0">
              <a:latin typeface="Georgia" pitchFamily="18" charset="0"/>
            </a:endParaRPr>
          </a:p>
        </p:txBody>
      </p:sp>
      <p:pic>
        <p:nvPicPr>
          <p:cNvPr id="11" name="Picture 10"/>
          <p:cNvPicPr>
            <a:picLocks noChangeAspect="1"/>
          </p:cNvPicPr>
          <p:nvPr/>
        </p:nvPicPr>
        <p:blipFill>
          <a:blip r:embed="rId2"/>
          <a:stretch>
            <a:fillRect/>
          </a:stretch>
        </p:blipFill>
        <p:spPr>
          <a:xfrm>
            <a:off x="891243" y="1054095"/>
            <a:ext cx="6957357" cy="5300230"/>
          </a:xfrm>
          <a:prstGeom prst="rect">
            <a:avLst/>
          </a:prstGeom>
        </p:spPr>
      </p:pic>
      <p:sp>
        <p:nvSpPr>
          <p:cNvPr id="3" name="Slide Number Placeholder 2"/>
          <p:cNvSpPr>
            <a:spLocks noGrp="1"/>
          </p:cNvSpPr>
          <p:nvPr>
            <p:ph type="sldNum" sz="quarter" idx="18"/>
          </p:nvPr>
        </p:nvSpPr>
        <p:spPr/>
        <p:txBody>
          <a:bodyPr/>
          <a:lstStyle/>
          <a:p>
            <a:fld id="{FDAC3C2F-7846-4C7C-90CB-0363189B22F6}" type="slidenum">
              <a:rPr lang="ro-RO" smtClean="0"/>
              <a:pPr/>
              <a:t>18</a:t>
            </a:fld>
            <a:endParaRPr lang="ro-RO"/>
          </a:p>
        </p:txBody>
      </p:sp>
      <p:sp>
        <p:nvSpPr>
          <p:cNvPr id="12" name="Date Placeholder 11"/>
          <p:cNvSpPr>
            <a:spLocks noGrp="1"/>
          </p:cNvSpPr>
          <p:nvPr>
            <p:ph type="dt" sz="half" idx="16"/>
          </p:nvPr>
        </p:nvSpPr>
        <p:spPr/>
        <p:txBody>
          <a:bodyPr/>
          <a:lstStyle/>
          <a:p>
            <a:r>
              <a:rPr lang="ro-RO" smtClean="0"/>
              <a:t>ianuarie 2018</a:t>
            </a:r>
            <a:endParaRPr lang="ro-RO"/>
          </a:p>
        </p:txBody>
      </p:sp>
      <p:sp>
        <p:nvSpPr>
          <p:cNvPr id="13" name="Footer Placeholder 12"/>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3766190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Exemplu de stabilire a </a:t>
            </a:r>
            <a:r>
              <a:rPr lang="ro-RO" dirty="0" smtClean="0"/>
              <a:t>câștigului </a:t>
            </a:r>
            <a:r>
              <a:rPr lang="ro-RO" dirty="0"/>
              <a:t>de capital – ESPP </a:t>
            </a:r>
            <a:br>
              <a:rPr lang="ro-RO" dirty="0"/>
            </a:br>
            <a:r>
              <a:rPr lang="ro-RO" dirty="0"/>
              <a:t>(1)</a:t>
            </a:r>
            <a:r>
              <a:rPr lang="en-GB" dirty="0"/>
              <a:t> – </a:t>
            </a:r>
            <a:r>
              <a:rPr lang="ro-RO" dirty="0" smtClean="0"/>
              <a:t>acțiuni </a:t>
            </a:r>
            <a:r>
              <a:rPr lang="ro-RO" dirty="0"/>
              <a:t>cumpărate în perioada </a:t>
            </a:r>
            <a:r>
              <a:rPr lang="en-GB" dirty="0"/>
              <a:t>[12/2011</a:t>
            </a:r>
            <a:r>
              <a:rPr lang="ro-RO" dirty="0"/>
              <a:t> ; </a:t>
            </a:r>
            <a:r>
              <a:rPr lang="en-US" dirty="0"/>
              <a:t>06/</a:t>
            </a:r>
            <a:r>
              <a:rPr lang="en-GB" dirty="0"/>
              <a:t>2013]</a:t>
            </a:r>
            <a:endParaRPr lang="ro-RO" dirty="0"/>
          </a:p>
        </p:txBody>
      </p:sp>
      <p:sp>
        <p:nvSpPr>
          <p:cNvPr id="7" name="Rectangle 6"/>
          <p:cNvSpPr/>
          <p:nvPr/>
        </p:nvSpPr>
        <p:spPr>
          <a:xfrm>
            <a:off x="552971" y="3431029"/>
            <a:ext cx="7416824" cy="2877711"/>
          </a:xfrm>
          <a:prstGeom prst="rect">
            <a:avLst/>
          </a:prstGeom>
        </p:spPr>
        <p:txBody>
          <a:bodyPr wrap="square">
            <a:spAutoFit/>
          </a:bodyPr>
          <a:lstStyle/>
          <a:p>
            <a:pPr indent="-274320">
              <a:spcAft>
                <a:spcPts val="900"/>
              </a:spcAft>
            </a:pPr>
            <a:r>
              <a:rPr lang="ro-RO" b="1" dirty="0">
                <a:latin typeface="Georgia" pitchFamily="18" charset="0"/>
              </a:rPr>
              <a:t>Determinarea rezultatului </a:t>
            </a:r>
            <a:r>
              <a:rPr lang="ro-RO" b="1" dirty="0" smtClean="0">
                <a:latin typeface="Georgia" pitchFamily="18" charset="0"/>
              </a:rPr>
              <a:t>tranzacției </a:t>
            </a:r>
            <a:r>
              <a:rPr lang="ro-RO" b="1" dirty="0">
                <a:latin typeface="Georgia" pitchFamily="18" charset="0"/>
              </a:rPr>
              <a:t>(vânzării)</a:t>
            </a:r>
            <a:r>
              <a:rPr lang="en-GB" b="1" dirty="0">
                <a:latin typeface="Georgia" pitchFamily="18" charset="0"/>
              </a:rPr>
              <a:t>: </a:t>
            </a:r>
          </a:p>
          <a:p>
            <a:pPr indent="-274320">
              <a:spcAft>
                <a:spcPts val="900"/>
              </a:spcAft>
            </a:pPr>
            <a:r>
              <a:rPr lang="ro-RO" dirty="0">
                <a:latin typeface="Georgia" pitchFamily="18" charset="0"/>
              </a:rPr>
              <a:t>Î</a:t>
            </a:r>
            <a:r>
              <a:rPr lang="en-GB" dirty="0">
                <a:latin typeface="Georgia" pitchFamily="18" charset="0"/>
              </a:rPr>
              <a:t>n $: </a:t>
            </a:r>
            <a:r>
              <a:rPr lang="ro-RO" dirty="0">
                <a:latin typeface="Georgia" pitchFamily="18" charset="0"/>
              </a:rPr>
              <a:t>(</a:t>
            </a:r>
            <a:r>
              <a:rPr lang="en-US" dirty="0" smtClean="0">
                <a:latin typeface="Georgia" pitchFamily="18" charset="0"/>
              </a:rPr>
              <a:t>1</a:t>
            </a:r>
            <a:r>
              <a:rPr lang="ro-RO" dirty="0" smtClean="0">
                <a:latin typeface="Georgia" pitchFamily="18" charset="0"/>
              </a:rPr>
              <a:t>80</a:t>
            </a:r>
            <a:r>
              <a:rPr lang="en-US" dirty="0" smtClean="0">
                <a:latin typeface="Georgia" pitchFamily="18" charset="0"/>
              </a:rPr>
              <a:t> </a:t>
            </a:r>
            <a:r>
              <a:rPr lang="en-GB" dirty="0">
                <a:latin typeface="Georgia" pitchFamily="18" charset="0"/>
              </a:rPr>
              <a:t>$</a:t>
            </a:r>
            <a:r>
              <a:rPr lang="ro-RO" dirty="0">
                <a:latin typeface="Georgia" pitchFamily="18" charset="0"/>
              </a:rPr>
              <a:t> –</a:t>
            </a:r>
            <a:r>
              <a:rPr lang="en-GB" dirty="0">
                <a:latin typeface="Georgia" pitchFamily="18" charset="0"/>
              </a:rPr>
              <a:t> 30</a:t>
            </a:r>
            <a:r>
              <a:rPr lang="ro-RO" dirty="0">
                <a:latin typeface="Georgia" pitchFamily="18" charset="0"/>
              </a:rPr>
              <a:t> </a:t>
            </a:r>
            <a:r>
              <a:rPr lang="en-GB" dirty="0">
                <a:latin typeface="Georgia" pitchFamily="18" charset="0"/>
              </a:rPr>
              <a:t>$</a:t>
            </a:r>
            <a:r>
              <a:rPr lang="ro-RO" dirty="0">
                <a:latin typeface="Georgia" pitchFamily="18" charset="0"/>
              </a:rPr>
              <a:t>) x </a:t>
            </a:r>
            <a:r>
              <a:rPr lang="en-US" dirty="0">
                <a:latin typeface="Georgia" pitchFamily="18" charset="0"/>
              </a:rPr>
              <a:t>75 </a:t>
            </a:r>
            <a:r>
              <a:rPr lang="ro-RO" dirty="0" smtClean="0">
                <a:latin typeface="Georgia" pitchFamily="18" charset="0"/>
              </a:rPr>
              <a:t>acțiuni </a:t>
            </a:r>
            <a:r>
              <a:rPr lang="ro-RO" dirty="0">
                <a:latin typeface="Georgia" pitchFamily="18" charset="0"/>
              </a:rPr>
              <a:t>– </a:t>
            </a:r>
            <a:r>
              <a:rPr lang="en-GB" dirty="0">
                <a:latin typeface="Georgia" pitchFamily="18" charset="0"/>
              </a:rPr>
              <a:t>40</a:t>
            </a:r>
            <a:r>
              <a:rPr lang="ro-RO" dirty="0">
                <a:latin typeface="Georgia" pitchFamily="18" charset="0"/>
              </a:rPr>
              <a:t> </a:t>
            </a:r>
            <a:r>
              <a:rPr lang="en-GB" dirty="0">
                <a:latin typeface="Georgia" pitchFamily="18" charset="0"/>
              </a:rPr>
              <a:t>$</a:t>
            </a:r>
            <a:r>
              <a:rPr lang="ro-RO" dirty="0">
                <a:latin typeface="Georgia" pitchFamily="18" charset="0"/>
              </a:rPr>
              <a:t> </a:t>
            </a:r>
            <a:r>
              <a:rPr lang="en-GB" dirty="0">
                <a:latin typeface="Georgia" pitchFamily="18" charset="0"/>
              </a:rPr>
              <a:t> =  </a:t>
            </a:r>
            <a:r>
              <a:rPr lang="ro-RO" dirty="0" smtClean="0">
                <a:latin typeface="Georgia" pitchFamily="18" charset="0"/>
              </a:rPr>
              <a:t>11</a:t>
            </a:r>
            <a:r>
              <a:rPr lang="en-GB" dirty="0" smtClean="0">
                <a:latin typeface="Georgia" pitchFamily="18" charset="0"/>
              </a:rPr>
              <a:t>,</a:t>
            </a:r>
            <a:r>
              <a:rPr lang="en-US" dirty="0">
                <a:latin typeface="Georgia" pitchFamily="18" charset="0"/>
              </a:rPr>
              <a:t>210</a:t>
            </a:r>
            <a:r>
              <a:rPr lang="en-GB" dirty="0">
                <a:latin typeface="Georgia" pitchFamily="18" charset="0"/>
              </a:rPr>
              <a:t> $</a:t>
            </a:r>
            <a:r>
              <a:rPr lang="ro-RO" dirty="0">
                <a:latin typeface="Georgia" pitchFamily="18" charset="0"/>
              </a:rPr>
              <a:t> </a:t>
            </a:r>
            <a:r>
              <a:rPr lang="en-GB" dirty="0">
                <a:latin typeface="Georgia" pitchFamily="18" charset="0"/>
              </a:rPr>
              <a:t>=&gt; </a:t>
            </a:r>
            <a:r>
              <a:rPr lang="ro-RO" dirty="0" smtClean="0">
                <a:latin typeface="Georgia" pitchFamily="18" charset="0"/>
              </a:rPr>
              <a:t>câștig </a:t>
            </a:r>
            <a:r>
              <a:rPr lang="ro-RO" dirty="0">
                <a:latin typeface="Georgia" pitchFamily="18" charset="0"/>
              </a:rPr>
              <a:t>de capital</a:t>
            </a:r>
            <a:endParaRPr lang="en-GB" dirty="0">
              <a:latin typeface="Georgia" pitchFamily="18" charset="0"/>
            </a:endParaRPr>
          </a:p>
          <a:p>
            <a:pPr indent="-274320">
              <a:spcAft>
                <a:spcPts val="900"/>
              </a:spcAft>
            </a:pPr>
            <a:r>
              <a:rPr lang="ro-RO" b="1" dirty="0">
                <a:solidFill>
                  <a:schemeClr val="tx2"/>
                </a:solidFill>
                <a:latin typeface="Georgia" pitchFamily="18" charset="0"/>
              </a:rPr>
              <a:t>Î</a:t>
            </a:r>
            <a:r>
              <a:rPr lang="en-GB" b="1" dirty="0">
                <a:solidFill>
                  <a:schemeClr val="tx2"/>
                </a:solidFill>
                <a:latin typeface="Georgia" pitchFamily="18" charset="0"/>
              </a:rPr>
              <a:t>n RON: </a:t>
            </a:r>
            <a:r>
              <a:rPr lang="ro-RO" b="1" dirty="0" smtClean="0">
                <a:solidFill>
                  <a:schemeClr val="tx2"/>
                </a:solidFill>
                <a:latin typeface="Georgia" pitchFamily="18" charset="0"/>
              </a:rPr>
              <a:t>11</a:t>
            </a:r>
            <a:r>
              <a:rPr lang="en-GB" b="1" dirty="0" smtClean="0">
                <a:solidFill>
                  <a:schemeClr val="tx2"/>
                </a:solidFill>
                <a:latin typeface="Georgia" pitchFamily="18" charset="0"/>
              </a:rPr>
              <a:t>,</a:t>
            </a:r>
            <a:r>
              <a:rPr lang="en-US" b="1" dirty="0">
                <a:solidFill>
                  <a:schemeClr val="tx2"/>
                </a:solidFill>
                <a:latin typeface="Georgia" pitchFamily="18" charset="0"/>
              </a:rPr>
              <a:t>21</a:t>
            </a:r>
            <a:r>
              <a:rPr lang="ro-RO" b="1" dirty="0">
                <a:solidFill>
                  <a:schemeClr val="tx2"/>
                </a:solidFill>
                <a:latin typeface="Georgia" pitchFamily="18" charset="0"/>
              </a:rPr>
              <a:t>0</a:t>
            </a:r>
            <a:r>
              <a:rPr lang="en-GB" b="1" dirty="0">
                <a:solidFill>
                  <a:schemeClr val="tx2"/>
                </a:solidFill>
                <a:latin typeface="Georgia" pitchFamily="18" charset="0"/>
              </a:rPr>
              <a:t> $ </a:t>
            </a:r>
            <a:r>
              <a:rPr lang="ro-RO" b="1" dirty="0">
                <a:solidFill>
                  <a:schemeClr val="tx2"/>
                </a:solidFill>
                <a:latin typeface="Georgia" pitchFamily="18" charset="0"/>
              </a:rPr>
              <a:t>x </a:t>
            </a:r>
            <a:r>
              <a:rPr lang="en-US" b="1" dirty="0" smtClean="0">
                <a:solidFill>
                  <a:schemeClr val="tx2"/>
                </a:solidFill>
                <a:latin typeface="Georgia" pitchFamily="18" charset="0"/>
              </a:rPr>
              <a:t>4.05</a:t>
            </a:r>
            <a:r>
              <a:rPr lang="ro-RO" b="1" dirty="0" smtClean="0">
                <a:solidFill>
                  <a:schemeClr val="tx2"/>
                </a:solidFill>
                <a:latin typeface="Georgia" pitchFamily="18" charset="0"/>
              </a:rPr>
              <a:t>25</a:t>
            </a:r>
            <a:r>
              <a:rPr lang="en-US" b="1" dirty="0" smtClean="0">
                <a:solidFill>
                  <a:schemeClr val="tx2"/>
                </a:solidFill>
                <a:latin typeface="Georgia" pitchFamily="18" charset="0"/>
              </a:rPr>
              <a:t> </a:t>
            </a:r>
            <a:r>
              <a:rPr lang="ro-RO" b="1" dirty="0">
                <a:solidFill>
                  <a:schemeClr val="tx2"/>
                </a:solidFill>
                <a:latin typeface="Georgia" pitchFamily="18" charset="0"/>
              </a:rPr>
              <a:t>RON</a:t>
            </a:r>
            <a:r>
              <a:rPr lang="en-GB" b="1" dirty="0" smtClean="0">
                <a:solidFill>
                  <a:schemeClr val="tx2"/>
                </a:solidFill>
                <a:latin typeface="Georgia" pitchFamily="18" charset="0"/>
              </a:rPr>
              <a:t>/USD=</a:t>
            </a:r>
            <a:r>
              <a:rPr lang="ro-RO" b="1" dirty="0" smtClean="0">
                <a:solidFill>
                  <a:schemeClr val="tx2"/>
                </a:solidFill>
                <a:latin typeface="Georgia" pitchFamily="18" charset="0"/>
              </a:rPr>
              <a:t>45</a:t>
            </a:r>
            <a:r>
              <a:rPr lang="en-GB" b="1" dirty="0" smtClean="0">
                <a:solidFill>
                  <a:schemeClr val="tx2"/>
                </a:solidFill>
                <a:latin typeface="Georgia" pitchFamily="18" charset="0"/>
              </a:rPr>
              <a:t>,</a:t>
            </a:r>
            <a:r>
              <a:rPr lang="ro-RO" b="1" dirty="0" smtClean="0">
                <a:solidFill>
                  <a:schemeClr val="tx2"/>
                </a:solidFill>
                <a:latin typeface="Georgia" pitchFamily="18" charset="0"/>
              </a:rPr>
              <a:t>429</a:t>
            </a:r>
            <a:r>
              <a:rPr lang="en-US" b="1" dirty="0" smtClean="0">
                <a:solidFill>
                  <a:schemeClr val="tx2"/>
                </a:solidFill>
                <a:latin typeface="Georgia" pitchFamily="18" charset="0"/>
              </a:rPr>
              <a:t> </a:t>
            </a:r>
            <a:r>
              <a:rPr lang="en-GB" b="1" dirty="0">
                <a:solidFill>
                  <a:schemeClr val="tx2"/>
                </a:solidFill>
                <a:latin typeface="Georgia" pitchFamily="18" charset="0"/>
              </a:rPr>
              <a:t>RON     </a:t>
            </a:r>
          </a:p>
          <a:p>
            <a:pPr indent="-274320">
              <a:spcAft>
                <a:spcPts val="900"/>
              </a:spcAft>
            </a:pPr>
            <a:r>
              <a:rPr lang="ro-RO" dirty="0">
                <a:latin typeface="Georgia" pitchFamily="18" charset="0"/>
              </a:rPr>
              <a:t>Impozit pe venit plătit în SUA</a:t>
            </a:r>
            <a:r>
              <a:rPr lang="en-GB" dirty="0">
                <a:latin typeface="Georgia" pitchFamily="18" charset="0"/>
              </a:rPr>
              <a:t>: </a:t>
            </a:r>
            <a:r>
              <a:rPr lang="ro-RO" dirty="0">
                <a:latin typeface="Georgia" pitchFamily="18" charset="0"/>
              </a:rPr>
              <a:t>0</a:t>
            </a:r>
            <a:endParaRPr lang="en-GB" dirty="0">
              <a:latin typeface="Georgia" pitchFamily="18" charset="0"/>
            </a:endParaRPr>
          </a:p>
          <a:p>
            <a:pPr indent="-274320">
              <a:spcAft>
                <a:spcPts val="900"/>
              </a:spcAft>
            </a:pPr>
            <a:r>
              <a:rPr lang="ro-RO" b="1" dirty="0">
                <a:latin typeface="Georgia" pitchFamily="18" charset="0"/>
              </a:rPr>
              <a:t>Estimarea impozitului pe </a:t>
            </a:r>
            <a:r>
              <a:rPr lang="ro-RO" b="1" dirty="0" smtClean="0">
                <a:latin typeface="Georgia" pitchFamily="18" charset="0"/>
              </a:rPr>
              <a:t>câștigul </a:t>
            </a:r>
            <a:r>
              <a:rPr lang="ro-RO" b="1" dirty="0">
                <a:latin typeface="Georgia" pitchFamily="18" charset="0"/>
              </a:rPr>
              <a:t>din capital</a:t>
            </a:r>
            <a:r>
              <a:rPr lang="en-GB" b="1" dirty="0">
                <a:latin typeface="Georgia" pitchFamily="18" charset="0"/>
              </a:rPr>
              <a:t>*</a:t>
            </a:r>
            <a:r>
              <a:rPr lang="ro-RO" b="1" dirty="0">
                <a:latin typeface="Georgia" pitchFamily="18" charset="0"/>
              </a:rPr>
              <a:t>: </a:t>
            </a:r>
          </a:p>
          <a:p>
            <a:pPr indent="-274320">
              <a:spcAft>
                <a:spcPts val="900"/>
              </a:spcAft>
            </a:pPr>
            <a:r>
              <a:rPr lang="ro-RO" b="1" dirty="0" smtClean="0">
                <a:solidFill>
                  <a:schemeClr val="tx2"/>
                </a:solidFill>
                <a:latin typeface="Georgia" pitchFamily="18" charset="0"/>
              </a:rPr>
              <a:t>45</a:t>
            </a:r>
            <a:r>
              <a:rPr lang="en-GB" b="1" dirty="0" smtClean="0">
                <a:solidFill>
                  <a:schemeClr val="tx2"/>
                </a:solidFill>
                <a:latin typeface="Georgia" pitchFamily="18" charset="0"/>
              </a:rPr>
              <a:t>,</a:t>
            </a:r>
            <a:r>
              <a:rPr lang="ro-RO" b="1" dirty="0" smtClean="0">
                <a:solidFill>
                  <a:schemeClr val="tx2"/>
                </a:solidFill>
                <a:latin typeface="Georgia" pitchFamily="18" charset="0"/>
              </a:rPr>
              <a:t>429</a:t>
            </a:r>
            <a:r>
              <a:rPr lang="en-US" b="1" dirty="0" smtClean="0">
                <a:solidFill>
                  <a:schemeClr val="tx2"/>
                </a:solidFill>
                <a:latin typeface="Georgia" pitchFamily="18" charset="0"/>
              </a:rPr>
              <a:t> </a:t>
            </a:r>
            <a:r>
              <a:rPr lang="ro-RO" b="1" dirty="0">
                <a:solidFill>
                  <a:schemeClr val="tx2"/>
                </a:solidFill>
                <a:latin typeface="Georgia" pitchFamily="18" charset="0"/>
              </a:rPr>
              <a:t>RON x 16% </a:t>
            </a:r>
            <a:r>
              <a:rPr lang="ro-RO" b="1" dirty="0" smtClean="0">
                <a:solidFill>
                  <a:schemeClr val="tx2"/>
                </a:solidFill>
                <a:latin typeface="Georgia" pitchFamily="18" charset="0"/>
              </a:rPr>
              <a:t>=7</a:t>
            </a:r>
            <a:r>
              <a:rPr lang="en-US" b="1" dirty="0" smtClean="0">
                <a:solidFill>
                  <a:schemeClr val="tx2"/>
                </a:solidFill>
                <a:latin typeface="Georgia" pitchFamily="18" charset="0"/>
              </a:rPr>
              <a:t>,</a:t>
            </a:r>
            <a:r>
              <a:rPr lang="ro-RO" b="1" dirty="0" smtClean="0">
                <a:solidFill>
                  <a:schemeClr val="tx2"/>
                </a:solidFill>
                <a:latin typeface="Georgia" pitchFamily="18" charset="0"/>
              </a:rPr>
              <a:t>269</a:t>
            </a:r>
            <a:r>
              <a:rPr lang="en-US" b="1" dirty="0" smtClean="0">
                <a:solidFill>
                  <a:schemeClr val="tx2"/>
                </a:solidFill>
                <a:latin typeface="Georgia" pitchFamily="18" charset="0"/>
              </a:rPr>
              <a:t> </a:t>
            </a:r>
            <a:r>
              <a:rPr lang="ro-RO" b="1" dirty="0">
                <a:solidFill>
                  <a:schemeClr val="tx2"/>
                </a:solidFill>
                <a:latin typeface="Georgia" pitchFamily="18" charset="0"/>
              </a:rPr>
              <a:t>RON</a:t>
            </a:r>
          </a:p>
          <a:p>
            <a:pPr indent="-274320">
              <a:spcAft>
                <a:spcPts val="900"/>
              </a:spcAft>
            </a:pPr>
            <a:r>
              <a:rPr lang="en-GB" sz="1400" i="1" dirty="0">
                <a:solidFill>
                  <a:schemeClr val="tx2"/>
                </a:solidFill>
                <a:latin typeface="Georgia" pitchFamily="18" charset="0"/>
              </a:rPr>
              <a:t>*</a:t>
            </a:r>
            <a:r>
              <a:rPr lang="ro-RO" sz="1400" i="1" dirty="0">
                <a:solidFill>
                  <a:schemeClr val="tx2"/>
                </a:solidFill>
                <a:latin typeface="Georgia" pitchFamily="18" charset="0"/>
              </a:rPr>
              <a:t>Valoarea impozitului datorat trebuie confirmat prin decizia de impunere emisă de </a:t>
            </a:r>
            <a:r>
              <a:rPr lang="ro-RO" sz="1400" i="1" dirty="0" smtClean="0">
                <a:solidFill>
                  <a:schemeClr val="tx2"/>
                </a:solidFill>
                <a:latin typeface="Georgia" pitchFamily="18" charset="0"/>
              </a:rPr>
              <a:t>autoritățile </a:t>
            </a:r>
            <a:r>
              <a:rPr lang="ro-RO" sz="1400" i="1" dirty="0">
                <a:solidFill>
                  <a:schemeClr val="tx2"/>
                </a:solidFill>
                <a:latin typeface="Georgia" pitchFamily="18" charset="0"/>
              </a:rPr>
              <a:t>fiscale.</a:t>
            </a:r>
            <a:endParaRPr lang="ro-RO" dirty="0">
              <a:latin typeface="Georgia"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11748951"/>
              </p:ext>
            </p:extLst>
          </p:nvPr>
        </p:nvGraphicFramePr>
        <p:xfrm>
          <a:off x="539552" y="1650434"/>
          <a:ext cx="10904779" cy="1490534"/>
        </p:xfrm>
        <a:graphic>
          <a:graphicData uri="http://schemas.openxmlformats.org/drawingml/2006/table">
            <a:tbl>
              <a:tblPr firstRow="1" bandRow="1">
                <a:tableStyleId>{5DA37D80-6434-44D0-A028-1B22A696006F}</a:tableStyleId>
              </a:tblPr>
              <a:tblGrid>
                <a:gridCol w="1655190">
                  <a:extLst>
                    <a:ext uri="{9D8B030D-6E8A-4147-A177-3AD203B41FA5}">
                      <a16:colId xmlns:a16="http://schemas.microsoft.com/office/drawing/2014/main" val="20000"/>
                    </a:ext>
                  </a:extLst>
                </a:gridCol>
                <a:gridCol w="2628831">
                  <a:extLst>
                    <a:ext uri="{9D8B030D-6E8A-4147-A177-3AD203B41FA5}">
                      <a16:colId xmlns:a16="http://schemas.microsoft.com/office/drawing/2014/main" val="20001"/>
                    </a:ext>
                  </a:extLst>
                </a:gridCol>
                <a:gridCol w="2628831">
                  <a:extLst>
                    <a:ext uri="{9D8B030D-6E8A-4147-A177-3AD203B41FA5}">
                      <a16:colId xmlns:a16="http://schemas.microsoft.com/office/drawing/2014/main" val="20002"/>
                    </a:ext>
                  </a:extLst>
                </a:gridCol>
                <a:gridCol w="2044646">
                  <a:extLst>
                    <a:ext uri="{9D8B030D-6E8A-4147-A177-3AD203B41FA5}">
                      <a16:colId xmlns:a16="http://schemas.microsoft.com/office/drawing/2014/main" val="20003"/>
                    </a:ext>
                  </a:extLst>
                </a:gridCol>
                <a:gridCol w="1947281">
                  <a:extLst>
                    <a:ext uri="{9D8B030D-6E8A-4147-A177-3AD203B41FA5}">
                      <a16:colId xmlns:a16="http://schemas.microsoft.com/office/drawing/2014/main" val="20004"/>
                    </a:ext>
                  </a:extLst>
                </a:gridCol>
              </a:tblGrid>
              <a:tr h="494555">
                <a:tc>
                  <a:txBody>
                    <a:bodyPr/>
                    <a:lstStyle/>
                    <a:p>
                      <a:r>
                        <a:rPr lang="ro-RO" sz="2400" b="1" dirty="0" smtClean="0">
                          <a:latin typeface="+mj-lt"/>
                        </a:rPr>
                        <a:t>Moment</a:t>
                      </a:r>
                      <a:endParaRPr lang="en-GB" sz="2400" b="1" dirty="0">
                        <a:latin typeface="+mj-lt"/>
                      </a:endParaRPr>
                    </a:p>
                  </a:txBody>
                  <a:tcPr marL="123639" marR="123639" marT="61819" marB="61819"/>
                </a:tc>
                <a:tc>
                  <a:txBody>
                    <a:bodyPr/>
                    <a:lstStyle/>
                    <a:p>
                      <a:r>
                        <a:rPr lang="ro-RO" sz="2400" b="1" noProof="0" dirty="0" smtClean="0">
                          <a:latin typeface="+mj-lt"/>
                        </a:rPr>
                        <a:t>Eveniment</a:t>
                      </a:r>
                      <a:endParaRPr lang="ro-RO" sz="2400" b="1" noProof="0" dirty="0">
                        <a:latin typeface="+mj-lt"/>
                      </a:endParaRPr>
                    </a:p>
                  </a:txBody>
                  <a:tcPr marL="123639" marR="123639" marT="61819" marB="61819"/>
                </a:tc>
                <a:tc>
                  <a:txBody>
                    <a:bodyPr/>
                    <a:lstStyle/>
                    <a:p>
                      <a:r>
                        <a:rPr lang="ro-RO" sz="2400" b="1" noProof="0" dirty="0" smtClean="0">
                          <a:latin typeface="+mj-lt"/>
                        </a:rPr>
                        <a:t>Număr</a:t>
                      </a:r>
                      <a:r>
                        <a:rPr lang="ro-RO" sz="2400" b="1" baseline="0" noProof="0" dirty="0" smtClean="0">
                          <a:latin typeface="+mj-lt"/>
                        </a:rPr>
                        <a:t> acţiuni</a:t>
                      </a:r>
                      <a:endParaRPr lang="ro-RO" sz="2400" b="1" noProof="0" dirty="0">
                        <a:latin typeface="+mj-lt"/>
                      </a:endParaRPr>
                    </a:p>
                  </a:txBody>
                  <a:tcPr marL="123639" marR="123639" marT="61819" marB="61819"/>
                </a:tc>
                <a:tc>
                  <a:txBody>
                    <a:bodyPr/>
                    <a:lstStyle/>
                    <a:p>
                      <a:pPr algn="ctr"/>
                      <a:r>
                        <a:rPr lang="ro-RO" sz="2400" b="1" dirty="0" smtClean="0">
                          <a:latin typeface="+mj-lt"/>
                        </a:rPr>
                        <a:t>Preţ unitar</a:t>
                      </a:r>
                      <a:endParaRPr lang="en-GB" sz="2400" b="1" dirty="0">
                        <a:latin typeface="+mj-lt"/>
                      </a:endParaRPr>
                    </a:p>
                  </a:txBody>
                  <a:tcPr marL="123639" marR="123639" marT="61819" marB="61819"/>
                </a:tc>
                <a:tc>
                  <a:txBody>
                    <a:bodyPr/>
                    <a:lstStyle/>
                    <a:p>
                      <a:pPr algn="ctr"/>
                      <a:r>
                        <a:rPr lang="ro-RO" sz="2400" b="1" noProof="0" dirty="0" smtClean="0">
                          <a:latin typeface="+mj-lt"/>
                        </a:rPr>
                        <a:t>Comision</a:t>
                      </a:r>
                      <a:endParaRPr lang="ro-RO" sz="2400" b="1" noProof="0" dirty="0">
                        <a:latin typeface="+mj-lt"/>
                      </a:endParaRPr>
                    </a:p>
                  </a:txBody>
                  <a:tcPr marL="123639" marR="123639" marT="61819" marB="61819"/>
                </a:tc>
                <a:extLst>
                  <a:ext uri="{0D108BD9-81ED-4DB2-BD59-A6C34878D82A}">
                    <a16:rowId xmlns:a16="http://schemas.microsoft.com/office/drawing/2014/main" val="10000"/>
                  </a:ext>
                </a:extLst>
              </a:tr>
              <a:tr h="494555">
                <a:tc>
                  <a:txBody>
                    <a:bodyPr/>
                    <a:lstStyle/>
                    <a:p>
                      <a:pPr algn="l"/>
                      <a:r>
                        <a:rPr lang="en-GB" sz="2400" b="0" dirty="0" smtClean="0">
                          <a:latin typeface="+mj-lt"/>
                        </a:rPr>
                        <a:t>(03/201</a:t>
                      </a:r>
                      <a:r>
                        <a:rPr lang="en-US" sz="2400" b="0" dirty="0" smtClean="0">
                          <a:latin typeface="+mj-lt"/>
                        </a:rPr>
                        <a:t>2</a:t>
                      </a:r>
                      <a:r>
                        <a:rPr lang="en-GB" sz="2400" b="0" dirty="0" smtClean="0">
                          <a:latin typeface="+mj-lt"/>
                        </a:rPr>
                        <a:t>)</a:t>
                      </a:r>
                      <a:endParaRPr lang="en-GB" sz="2400" b="0" dirty="0">
                        <a:latin typeface="+mj-lt"/>
                      </a:endParaRPr>
                    </a:p>
                  </a:txBody>
                  <a:tcPr marL="123639" marR="123639" marT="61819" marB="61819"/>
                </a:tc>
                <a:tc>
                  <a:txBody>
                    <a:bodyPr/>
                    <a:lstStyle/>
                    <a:p>
                      <a:pPr algn="l"/>
                      <a:r>
                        <a:rPr lang="ro-RO" sz="2400" dirty="0" smtClean="0">
                          <a:latin typeface="Georgia" pitchFamily="18" charset="0"/>
                        </a:rPr>
                        <a:t>Cumpărare</a:t>
                      </a:r>
                      <a:endParaRPr lang="en-GB" sz="2400" b="0" dirty="0">
                        <a:latin typeface="+mj-lt"/>
                      </a:endParaRPr>
                    </a:p>
                  </a:txBody>
                  <a:tcPr marL="123639" marR="123639" marT="61819" marB="61819"/>
                </a:tc>
                <a:tc>
                  <a:txBody>
                    <a:bodyPr/>
                    <a:lstStyle/>
                    <a:p>
                      <a:pPr algn="ctr"/>
                      <a:r>
                        <a:rPr lang="en-GB" sz="2400" b="0" dirty="0" smtClean="0">
                          <a:latin typeface="+mj-lt"/>
                        </a:rPr>
                        <a:t>100</a:t>
                      </a:r>
                      <a:endParaRPr lang="en-GB" sz="2400" b="0" dirty="0">
                        <a:latin typeface="+mj-lt"/>
                      </a:endParaRPr>
                    </a:p>
                  </a:txBody>
                  <a:tcPr marL="123639" marR="123639" marT="61819" marB="61819"/>
                </a:tc>
                <a:tc>
                  <a:txBody>
                    <a:bodyPr/>
                    <a:lstStyle/>
                    <a:p>
                      <a:pPr algn="ctr"/>
                      <a:r>
                        <a:rPr lang="ro-RO" sz="2400" b="0" dirty="0" smtClean="0">
                          <a:latin typeface="+mj-lt"/>
                        </a:rPr>
                        <a:t>30</a:t>
                      </a:r>
                      <a:r>
                        <a:rPr lang="en-GB" sz="2400" b="0" dirty="0" smtClean="0">
                          <a:latin typeface="+mj-lt"/>
                        </a:rPr>
                        <a:t>$</a:t>
                      </a:r>
                      <a:endParaRPr lang="en-GB" sz="2400" b="0" dirty="0">
                        <a:latin typeface="+mj-lt"/>
                      </a:endParaRPr>
                    </a:p>
                  </a:txBody>
                  <a:tcPr marL="123639" marR="123639" marT="61819" marB="61819"/>
                </a:tc>
                <a:tc>
                  <a:txBody>
                    <a:bodyPr/>
                    <a:lstStyle/>
                    <a:p>
                      <a:pPr algn="ctr"/>
                      <a:r>
                        <a:rPr lang="en-GB" sz="2400" b="0" dirty="0" smtClean="0">
                          <a:latin typeface="+mj-lt"/>
                        </a:rPr>
                        <a:t>0</a:t>
                      </a:r>
                      <a:endParaRPr lang="en-GB" sz="2400" b="0" dirty="0">
                        <a:latin typeface="+mj-lt"/>
                      </a:endParaRPr>
                    </a:p>
                  </a:txBody>
                  <a:tcPr marL="123639" marR="123639" marT="61819" marB="61819"/>
                </a:tc>
                <a:extLst>
                  <a:ext uri="{0D108BD9-81ED-4DB2-BD59-A6C34878D82A}">
                    <a16:rowId xmlns:a16="http://schemas.microsoft.com/office/drawing/2014/main" val="10001"/>
                  </a:ext>
                </a:extLst>
              </a:tr>
              <a:tr h="501424">
                <a:tc>
                  <a:txBody>
                    <a:bodyPr/>
                    <a:lstStyle/>
                    <a:p>
                      <a:pPr algn="l"/>
                      <a:r>
                        <a:rPr lang="ro-RO" sz="2400" b="0" dirty="0" smtClean="0">
                          <a:latin typeface="+mj-lt"/>
                        </a:rPr>
                        <a:t>(</a:t>
                      </a:r>
                      <a:r>
                        <a:rPr lang="en-US" sz="2400" b="0" dirty="0" smtClean="0">
                          <a:latin typeface="+mj-lt"/>
                        </a:rPr>
                        <a:t>05/</a:t>
                      </a:r>
                      <a:r>
                        <a:rPr lang="ro-RO" sz="2400" b="0" dirty="0" smtClean="0">
                          <a:latin typeface="+mj-lt"/>
                        </a:rPr>
                        <a:t>2017)</a:t>
                      </a:r>
                      <a:endParaRPr lang="en-GB" sz="2400" b="0" dirty="0">
                        <a:latin typeface="+mj-lt"/>
                      </a:endParaRPr>
                    </a:p>
                  </a:txBody>
                  <a:tcPr marL="123639" marR="123639" marT="61819" marB="61819"/>
                </a:tc>
                <a:tc>
                  <a:txBody>
                    <a:bodyPr/>
                    <a:lstStyle/>
                    <a:p>
                      <a:pPr algn="l"/>
                      <a:r>
                        <a:rPr lang="ro-RO" sz="2400" dirty="0" smtClean="0">
                          <a:latin typeface="Georgia" pitchFamily="18" charset="0"/>
                        </a:rPr>
                        <a:t>Vânzare</a:t>
                      </a:r>
                      <a:endParaRPr lang="en-GB" sz="2400" b="0" dirty="0">
                        <a:latin typeface="+mj-lt"/>
                      </a:endParaRPr>
                    </a:p>
                  </a:txBody>
                  <a:tcPr marL="123639" marR="123639" marT="61819" marB="61819"/>
                </a:tc>
                <a:tc>
                  <a:txBody>
                    <a:bodyPr/>
                    <a:lstStyle/>
                    <a:p>
                      <a:pPr algn="ctr"/>
                      <a:r>
                        <a:rPr lang="en-US" sz="2400" b="0" dirty="0" smtClean="0">
                          <a:latin typeface="+mj-lt"/>
                        </a:rPr>
                        <a:t>75</a:t>
                      </a:r>
                      <a:endParaRPr lang="en-GB" sz="2400" b="0" dirty="0">
                        <a:latin typeface="+mj-lt"/>
                      </a:endParaRPr>
                    </a:p>
                  </a:txBody>
                  <a:tcPr marL="123639" marR="123639" marT="61819" marB="61819"/>
                </a:tc>
                <a:tc>
                  <a:txBody>
                    <a:bodyPr/>
                    <a:lstStyle/>
                    <a:p>
                      <a:pPr algn="ctr"/>
                      <a:r>
                        <a:rPr lang="en-US" sz="2400" b="0" dirty="0" smtClean="0">
                          <a:latin typeface="+mj-lt"/>
                        </a:rPr>
                        <a:t>1</a:t>
                      </a:r>
                      <a:r>
                        <a:rPr lang="ro-RO" sz="2400" b="0" dirty="0" smtClean="0">
                          <a:latin typeface="+mj-lt"/>
                        </a:rPr>
                        <a:t>80</a:t>
                      </a:r>
                      <a:r>
                        <a:rPr lang="en-GB" sz="2400" b="0" dirty="0" smtClean="0">
                          <a:latin typeface="+mj-lt"/>
                        </a:rPr>
                        <a:t>$</a:t>
                      </a:r>
                      <a:endParaRPr lang="en-GB" sz="2400" b="0" dirty="0">
                        <a:latin typeface="+mj-lt"/>
                      </a:endParaRPr>
                    </a:p>
                  </a:txBody>
                  <a:tcPr marL="123639" marR="123639" marT="61819" marB="61819"/>
                </a:tc>
                <a:tc>
                  <a:txBody>
                    <a:bodyPr/>
                    <a:lstStyle/>
                    <a:p>
                      <a:pPr algn="ctr"/>
                      <a:r>
                        <a:rPr lang="en-GB" sz="2400" b="0" dirty="0" smtClean="0">
                          <a:latin typeface="+mj-lt"/>
                        </a:rPr>
                        <a:t>40$</a:t>
                      </a:r>
                      <a:endParaRPr lang="en-GB" sz="2400" b="0" dirty="0">
                        <a:latin typeface="+mj-lt"/>
                      </a:endParaRPr>
                    </a:p>
                  </a:txBody>
                  <a:tcPr marL="123639" marR="123639" marT="61819" marB="61819"/>
                </a:tc>
                <a:extLst>
                  <a:ext uri="{0D108BD9-81ED-4DB2-BD59-A6C34878D82A}">
                    <a16:rowId xmlns:a16="http://schemas.microsoft.com/office/drawing/2014/main" val="10002"/>
                  </a:ext>
                </a:extLst>
              </a:tr>
            </a:tbl>
          </a:graphicData>
        </a:graphic>
      </p:graphicFrame>
      <p:sp>
        <p:nvSpPr>
          <p:cNvPr id="9" name="TextBox 8"/>
          <p:cNvSpPr txBox="1"/>
          <p:nvPr/>
        </p:nvSpPr>
        <p:spPr>
          <a:xfrm>
            <a:off x="7321723" y="4326632"/>
            <a:ext cx="3369979" cy="914400"/>
          </a:xfrm>
          <a:prstGeom prst="rect">
            <a:avLst/>
          </a:prstGeom>
          <a:noFill/>
        </p:spPr>
        <p:txBody>
          <a:bodyPr vert="horz" wrap="none" lIns="0" tIns="0" rIns="0" bIns="0" rtlCol="0">
            <a:noAutofit/>
          </a:bodyPr>
          <a:lstStyle/>
          <a:p>
            <a:pPr indent="-274320">
              <a:spcAft>
                <a:spcPts val="900"/>
              </a:spcAft>
            </a:pPr>
            <a:r>
              <a:rPr lang="ro-RO" sz="2000" b="1" dirty="0" smtClean="0">
                <a:solidFill>
                  <a:srgbClr val="FF0000"/>
                </a:solidFill>
                <a:latin typeface="Georgia" pitchFamily="18" charset="0"/>
              </a:rPr>
              <a:t>Câștigul mai mare decât 22,800 lei </a:t>
            </a:r>
          </a:p>
          <a:p>
            <a:pPr indent="-274320">
              <a:spcAft>
                <a:spcPts val="900"/>
              </a:spcAft>
            </a:pPr>
            <a:r>
              <a:rPr lang="ro-RO" sz="2000" b="1" dirty="0" smtClean="0">
                <a:solidFill>
                  <a:srgbClr val="FF0000"/>
                </a:solidFill>
                <a:latin typeface="Georgia" pitchFamily="18" charset="0"/>
              </a:rPr>
              <a:t>Depun declarația 600!</a:t>
            </a:r>
          </a:p>
        </p:txBody>
      </p:sp>
      <p:sp>
        <p:nvSpPr>
          <p:cNvPr id="10" name="Slide Number Placeholder 9"/>
          <p:cNvSpPr>
            <a:spLocks noGrp="1"/>
          </p:cNvSpPr>
          <p:nvPr>
            <p:ph type="sldNum" sz="quarter" idx="18"/>
          </p:nvPr>
        </p:nvSpPr>
        <p:spPr/>
        <p:txBody>
          <a:bodyPr/>
          <a:lstStyle/>
          <a:p>
            <a:fld id="{FDAC3C2F-7846-4C7C-90CB-0363189B22F6}" type="slidenum">
              <a:rPr lang="ro-RO" smtClean="0"/>
              <a:pPr/>
              <a:t>19</a:t>
            </a:fld>
            <a:endParaRPr lang="ro-RO"/>
          </a:p>
        </p:txBody>
      </p:sp>
      <p:sp>
        <p:nvSpPr>
          <p:cNvPr id="11" name="Date Placeholder 10"/>
          <p:cNvSpPr>
            <a:spLocks noGrp="1"/>
          </p:cNvSpPr>
          <p:nvPr>
            <p:ph type="dt" sz="half" idx="16"/>
          </p:nvPr>
        </p:nvSpPr>
        <p:spPr/>
        <p:txBody>
          <a:bodyPr/>
          <a:lstStyle/>
          <a:p>
            <a:r>
              <a:rPr lang="ro-RO" smtClean="0"/>
              <a:t>ianuarie 2018</a:t>
            </a:r>
            <a:endParaRPr lang="ro-RO"/>
          </a:p>
        </p:txBody>
      </p:sp>
      <p:sp>
        <p:nvSpPr>
          <p:cNvPr id="12" name="Footer Placeholder 11"/>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2517077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Agenda</a:t>
            </a:r>
            <a:endParaRPr lang="ro-RO" dirty="0"/>
          </a:p>
        </p:txBody>
      </p:sp>
      <p:sp>
        <p:nvSpPr>
          <p:cNvPr id="3" name="Content Placeholder 2"/>
          <p:cNvSpPr>
            <a:spLocks noGrp="1"/>
          </p:cNvSpPr>
          <p:nvPr>
            <p:ph sz="quarter" idx="15"/>
          </p:nvPr>
        </p:nvSpPr>
        <p:spPr/>
        <p:txBody>
          <a:bodyPr/>
          <a:lstStyle/>
          <a:p>
            <a:pPr marL="457200" indent="-457200">
              <a:spcAft>
                <a:spcPts val="3000"/>
              </a:spcAft>
              <a:buAutoNum type="arabicPeriod"/>
            </a:pPr>
            <a:r>
              <a:rPr lang="ro-RO" sz="2400" dirty="0" smtClean="0"/>
              <a:t>Când </a:t>
            </a:r>
            <a:r>
              <a:rPr lang="ro-RO" sz="2400" dirty="0"/>
              <a:t>apare obligația depunerii </a:t>
            </a:r>
            <a:r>
              <a:rPr lang="ro-RO" sz="2400" dirty="0" smtClean="0"/>
              <a:t>Declarației 201 / Declarației 600?</a:t>
            </a:r>
          </a:p>
          <a:p>
            <a:pPr marL="457200" indent="-457200">
              <a:spcAft>
                <a:spcPts val="3000"/>
              </a:spcAft>
              <a:buAutoNum type="arabicPeriod"/>
            </a:pPr>
            <a:r>
              <a:rPr lang="ro-RO" sz="2400" dirty="0" smtClean="0"/>
              <a:t>Cum </a:t>
            </a:r>
            <a:r>
              <a:rPr lang="ro-RO" sz="2400" dirty="0"/>
              <a:t>îmi calculez </a:t>
            </a:r>
            <a:r>
              <a:rPr lang="ro-RO" sz="2400" dirty="0" smtClean="0"/>
              <a:t>câștigul/pierderea?</a:t>
            </a:r>
          </a:p>
          <a:p>
            <a:pPr marL="457200" indent="-457200">
              <a:spcAft>
                <a:spcPts val="3000"/>
              </a:spcAft>
              <a:buAutoNum type="arabicPeriod"/>
            </a:pPr>
            <a:r>
              <a:rPr lang="ro-RO" sz="2400" dirty="0" smtClean="0"/>
              <a:t>Cum completez </a:t>
            </a:r>
            <a:r>
              <a:rPr lang="ro-RO" sz="2400" dirty="0"/>
              <a:t>declarația </a:t>
            </a:r>
            <a:r>
              <a:rPr lang="ro-RO" sz="2400" dirty="0" smtClean="0"/>
              <a:t>201?</a:t>
            </a:r>
          </a:p>
          <a:p>
            <a:pPr marL="457200" indent="-457200">
              <a:spcAft>
                <a:spcPts val="3000"/>
              </a:spcAft>
              <a:buAutoNum type="arabicPeriod"/>
            </a:pPr>
            <a:r>
              <a:rPr lang="ro-RO" sz="2400" dirty="0" smtClean="0"/>
              <a:t>Considerente </a:t>
            </a:r>
            <a:r>
              <a:rPr lang="ro-RO" sz="2400" dirty="0"/>
              <a:t>practice, întrebări </a:t>
            </a:r>
            <a:r>
              <a:rPr lang="ro-RO" sz="2400" dirty="0" smtClean="0"/>
              <a:t>și </a:t>
            </a:r>
            <a:r>
              <a:rPr lang="ro-RO" sz="2400" dirty="0"/>
              <a:t>răspunsuri</a:t>
            </a:r>
          </a:p>
        </p:txBody>
      </p:sp>
      <p:pic>
        <p:nvPicPr>
          <p:cNvPr id="4" name="Picture 3"/>
          <p:cNvPicPr>
            <a:picLocks noChangeAspect="1"/>
          </p:cNvPicPr>
          <p:nvPr/>
        </p:nvPicPr>
        <p:blipFill>
          <a:blip r:embed="rId3"/>
          <a:stretch>
            <a:fillRect/>
          </a:stretch>
        </p:blipFill>
        <p:spPr>
          <a:xfrm>
            <a:off x="8257827" y="2219447"/>
            <a:ext cx="3833753" cy="1148437"/>
          </a:xfrm>
          <a:prstGeom prst="rect">
            <a:avLst/>
          </a:prstGeom>
        </p:spPr>
      </p:pic>
      <p:pic>
        <p:nvPicPr>
          <p:cNvPr id="5" name="Picture 4"/>
          <p:cNvPicPr>
            <a:picLocks noChangeAspect="1"/>
          </p:cNvPicPr>
          <p:nvPr/>
        </p:nvPicPr>
        <p:blipFill>
          <a:blip r:embed="rId4"/>
          <a:stretch>
            <a:fillRect/>
          </a:stretch>
        </p:blipFill>
        <p:spPr>
          <a:xfrm>
            <a:off x="8257827" y="3448844"/>
            <a:ext cx="3714256" cy="1260471"/>
          </a:xfrm>
          <a:prstGeom prst="rect">
            <a:avLst/>
          </a:prstGeom>
        </p:spPr>
      </p:pic>
      <p:sp>
        <p:nvSpPr>
          <p:cNvPr id="6" name="TextBox 5"/>
          <p:cNvSpPr txBox="1"/>
          <p:nvPr/>
        </p:nvSpPr>
        <p:spPr>
          <a:xfrm>
            <a:off x="9207385" y="4602557"/>
            <a:ext cx="2520280" cy="914400"/>
          </a:xfrm>
          <a:prstGeom prst="rect">
            <a:avLst/>
          </a:prstGeom>
          <a:noFill/>
        </p:spPr>
        <p:txBody>
          <a:bodyPr vert="horz" wrap="none" lIns="0" tIns="0" rIns="0" bIns="0" rtlCol="0">
            <a:noAutofit/>
          </a:bodyPr>
          <a:lstStyle/>
          <a:p>
            <a:pPr indent="-274320">
              <a:spcAft>
                <a:spcPts val="900"/>
              </a:spcAft>
            </a:pPr>
            <a:r>
              <a:rPr lang="ro-RO" sz="2000" dirty="0" smtClean="0">
                <a:latin typeface="Georgia" pitchFamily="18" charset="0"/>
              </a:rPr>
              <a:t>Spațiul privat virtual</a:t>
            </a:r>
          </a:p>
        </p:txBody>
      </p:sp>
      <p:sp>
        <p:nvSpPr>
          <p:cNvPr id="7" name="Slide Number Placeholder 6"/>
          <p:cNvSpPr>
            <a:spLocks noGrp="1"/>
          </p:cNvSpPr>
          <p:nvPr>
            <p:ph type="sldNum" sz="quarter" idx="18"/>
          </p:nvPr>
        </p:nvSpPr>
        <p:spPr/>
        <p:txBody>
          <a:bodyPr/>
          <a:lstStyle/>
          <a:p>
            <a:fld id="{FDAC3C2F-7846-4C7C-90CB-0363189B22F6}" type="slidenum">
              <a:rPr lang="ro-RO" smtClean="0"/>
              <a:pPr/>
              <a:t>2</a:t>
            </a:fld>
            <a:endParaRPr lang="ro-RO"/>
          </a:p>
        </p:txBody>
      </p:sp>
      <p:sp>
        <p:nvSpPr>
          <p:cNvPr id="8" name="Date Placeholder 7"/>
          <p:cNvSpPr>
            <a:spLocks noGrp="1"/>
          </p:cNvSpPr>
          <p:nvPr>
            <p:ph type="dt" sz="half" idx="16"/>
          </p:nvPr>
        </p:nvSpPr>
        <p:spPr/>
        <p:txBody>
          <a:bodyPr/>
          <a:lstStyle/>
          <a:p>
            <a:r>
              <a:rPr lang="ro-RO" smtClean="0"/>
              <a:t>ianuarie 2018</a:t>
            </a:r>
            <a:endParaRPr lang="ro-RO"/>
          </a:p>
        </p:txBody>
      </p:sp>
      <p:sp>
        <p:nvSpPr>
          <p:cNvPr id="9" name="Footer Placeholder 8"/>
          <p:cNvSpPr>
            <a:spLocks noGrp="1"/>
          </p:cNvSpPr>
          <p:nvPr>
            <p:ph type="ftr" sz="quarter" idx="17"/>
          </p:nvPr>
        </p:nvSpPr>
        <p:spPr/>
        <p:txBody>
          <a:bodyPr/>
          <a:lstStyle/>
          <a:p>
            <a:r>
              <a:rPr lang="ro-RO" smtClean="0"/>
              <a:t>Adobe - D201/D600</a:t>
            </a:r>
            <a:endParaRPr lang="ro-RO"/>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completez declarația 201?</a:t>
            </a:r>
            <a:endParaRPr lang="ro-RO" dirty="0"/>
          </a:p>
        </p:txBody>
      </p:sp>
      <p:sp>
        <p:nvSpPr>
          <p:cNvPr id="10" name="TextBox 9"/>
          <p:cNvSpPr txBox="1"/>
          <p:nvPr/>
        </p:nvSpPr>
        <p:spPr>
          <a:xfrm>
            <a:off x="6097587" y="2852936"/>
            <a:ext cx="1846621" cy="432048"/>
          </a:xfrm>
          <a:prstGeom prst="rect">
            <a:avLst/>
          </a:prstGeom>
          <a:noFill/>
        </p:spPr>
        <p:txBody>
          <a:bodyPr vert="horz" wrap="square" lIns="0" tIns="0" rIns="0" bIns="0" rtlCol="0">
            <a:noAutofit/>
          </a:bodyPr>
          <a:lstStyle/>
          <a:p>
            <a:pPr indent="-274320">
              <a:spcAft>
                <a:spcPts val="900"/>
              </a:spcAft>
            </a:pPr>
            <a:endParaRPr lang="ro-RO" sz="2000" dirty="0" err="1" smtClean="0">
              <a:latin typeface="Georgia" pitchFamily="18" charset="0"/>
            </a:endParaRPr>
          </a:p>
        </p:txBody>
      </p:sp>
      <p:pic>
        <p:nvPicPr>
          <p:cNvPr id="7" name="Picture 6"/>
          <p:cNvPicPr>
            <a:picLocks noChangeAspect="1"/>
          </p:cNvPicPr>
          <p:nvPr/>
        </p:nvPicPr>
        <p:blipFill>
          <a:blip r:embed="rId2"/>
          <a:stretch>
            <a:fillRect/>
          </a:stretch>
        </p:blipFill>
        <p:spPr>
          <a:xfrm>
            <a:off x="2188502" y="1268760"/>
            <a:ext cx="7818170" cy="4651316"/>
          </a:xfrm>
          <a:prstGeom prst="rect">
            <a:avLst/>
          </a:prstGeom>
        </p:spPr>
      </p:pic>
      <p:sp>
        <p:nvSpPr>
          <p:cNvPr id="13" name="Isosceles Triangle 12"/>
          <p:cNvSpPr/>
          <p:nvPr/>
        </p:nvSpPr>
        <p:spPr bwMode="ltGray">
          <a:xfrm rot="16200000">
            <a:off x="10682266" y="961134"/>
            <a:ext cx="698504" cy="2281436"/>
          </a:xfrm>
          <a:prstGeom prst="triangl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kern="1200" dirty="0" err="1">
              <a:solidFill>
                <a:srgbClr val="FFFFFF"/>
              </a:solidFill>
              <a:latin typeface="Georgia" pitchFamily="18" charset="0"/>
            </a:endParaRPr>
          </a:p>
        </p:txBody>
      </p:sp>
      <p:sp>
        <p:nvSpPr>
          <p:cNvPr id="14" name="Rectangle 13"/>
          <p:cNvSpPr/>
          <p:nvPr/>
        </p:nvSpPr>
        <p:spPr>
          <a:xfrm>
            <a:off x="10274051" y="1917186"/>
            <a:ext cx="2630277" cy="369332"/>
          </a:xfrm>
          <a:prstGeom prst="rect">
            <a:avLst/>
          </a:prstGeom>
        </p:spPr>
        <p:txBody>
          <a:bodyPr wrap="square">
            <a:spAutoFit/>
          </a:bodyPr>
          <a:lstStyle/>
          <a:p>
            <a:pPr algn="ctr"/>
            <a:r>
              <a:rPr lang="ro-RO" dirty="0" smtClean="0">
                <a:latin typeface="Georgia" pitchFamily="18" charset="0"/>
              </a:rPr>
              <a:t>Câștig</a:t>
            </a:r>
            <a:endParaRPr lang="en-US" dirty="0" err="1">
              <a:latin typeface="Georgia" pitchFamily="18" charset="0"/>
            </a:endParaRPr>
          </a:p>
        </p:txBody>
      </p:sp>
      <p:sp>
        <p:nvSpPr>
          <p:cNvPr id="15" name="Slide Number Placeholder 14"/>
          <p:cNvSpPr>
            <a:spLocks noGrp="1"/>
          </p:cNvSpPr>
          <p:nvPr>
            <p:ph type="sldNum" sz="quarter" idx="18"/>
          </p:nvPr>
        </p:nvSpPr>
        <p:spPr/>
        <p:txBody>
          <a:bodyPr/>
          <a:lstStyle/>
          <a:p>
            <a:fld id="{FDAC3C2F-7846-4C7C-90CB-0363189B22F6}" type="slidenum">
              <a:rPr lang="ro-RO" smtClean="0"/>
              <a:pPr/>
              <a:t>20</a:t>
            </a:fld>
            <a:endParaRPr lang="ro-RO"/>
          </a:p>
        </p:txBody>
      </p:sp>
      <p:sp>
        <p:nvSpPr>
          <p:cNvPr id="16" name="Date Placeholder 15"/>
          <p:cNvSpPr>
            <a:spLocks noGrp="1"/>
          </p:cNvSpPr>
          <p:nvPr>
            <p:ph type="dt" sz="half" idx="16"/>
          </p:nvPr>
        </p:nvSpPr>
        <p:spPr/>
        <p:txBody>
          <a:bodyPr/>
          <a:lstStyle/>
          <a:p>
            <a:r>
              <a:rPr lang="ro-RO" smtClean="0"/>
              <a:t>ianuarie 2018</a:t>
            </a:r>
            <a:endParaRPr lang="ro-RO"/>
          </a:p>
        </p:txBody>
      </p:sp>
      <p:sp>
        <p:nvSpPr>
          <p:cNvPr id="17" name="Footer Placeholder 16"/>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558893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Exemplu de stabilire a pierderii fiscale – ESPP </a:t>
            </a:r>
            <a:r>
              <a:rPr lang="en-GB" dirty="0"/>
              <a:t>(2)</a:t>
            </a:r>
            <a:r>
              <a:rPr lang="ro-RO" dirty="0"/>
              <a:t/>
            </a:r>
            <a:br>
              <a:rPr lang="ro-RO" dirty="0"/>
            </a:br>
            <a:r>
              <a:rPr lang="ro-RO" dirty="0" smtClean="0"/>
              <a:t>acțiuni </a:t>
            </a:r>
            <a:r>
              <a:rPr lang="ro-RO" dirty="0"/>
              <a:t>cumpărate în perioada </a:t>
            </a:r>
            <a:r>
              <a:rPr lang="en-US" dirty="0"/>
              <a:t> 12/2011&gt;X&gt;06/2013</a:t>
            </a:r>
            <a:r>
              <a:rPr lang="en-GB" dirty="0"/>
              <a:t/>
            </a:r>
            <a:br>
              <a:rPr lang="en-GB" dirty="0"/>
            </a:br>
            <a:endParaRPr lang="ro-RO" dirty="0"/>
          </a:p>
        </p:txBody>
      </p:sp>
      <p:sp>
        <p:nvSpPr>
          <p:cNvPr id="7" name="Rectangle 6"/>
          <p:cNvSpPr/>
          <p:nvPr/>
        </p:nvSpPr>
        <p:spPr>
          <a:xfrm>
            <a:off x="552971" y="3431029"/>
            <a:ext cx="9577064" cy="2939266"/>
          </a:xfrm>
          <a:prstGeom prst="rect">
            <a:avLst/>
          </a:prstGeom>
        </p:spPr>
        <p:txBody>
          <a:bodyPr wrap="square">
            <a:spAutoFit/>
          </a:bodyPr>
          <a:lstStyle/>
          <a:p>
            <a:pPr indent="-274320">
              <a:spcAft>
                <a:spcPts val="900"/>
              </a:spcAft>
            </a:pPr>
            <a:r>
              <a:rPr lang="en-GB" b="1" dirty="0">
                <a:latin typeface="Georgia" pitchFamily="18" charset="0"/>
              </a:rPr>
              <a:t>05.2011 – </a:t>
            </a:r>
            <a:r>
              <a:rPr lang="ro-RO" b="1" dirty="0">
                <a:latin typeface="Georgia" pitchFamily="18" charset="0"/>
              </a:rPr>
              <a:t>Taxare beneficiu salarial</a:t>
            </a:r>
          </a:p>
          <a:p>
            <a:pPr indent="-274320">
              <a:spcAft>
                <a:spcPts val="900"/>
              </a:spcAft>
            </a:pPr>
            <a:r>
              <a:rPr lang="ro-RO" dirty="0">
                <a:latin typeface="Georgia" pitchFamily="18" charset="0"/>
              </a:rPr>
              <a:t>Î</a:t>
            </a:r>
            <a:r>
              <a:rPr lang="en-GB" dirty="0">
                <a:latin typeface="Georgia" pitchFamily="18" charset="0"/>
              </a:rPr>
              <a:t>n $: </a:t>
            </a:r>
            <a:r>
              <a:rPr lang="ro-RO" dirty="0">
                <a:latin typeface="Georgia" pitchFamily="18" charset="0"/>
              </a:rPr>
              <a:t>(56</a:t>
            </a:r>
            <a:r>
              <a:rPr lang="en-GB" dirty="0">
                <a:latin typeface="Georgia" pitchFamily="18" charset="0"/>
              </a:rPr>
              <a:t>.</a:t>
            </a:r>
            <a:r>
              <a:rPr lang="ro-RO" dirty="0">
                <a:latin typeface="Georgia" pitchFamily="18" charset="0"/>
              </a:rPr>
              <a:t>32 </a:t>
            </a:r>
            <a:r>
              <a:rPr lang="en-GB" dirty="0">
                <a:latin typeface="Georgia" pitchFamily="18" charset="0"/>
              </a:rPr>
              <a:t>$</a:t>
            </a:r>
            <a:r>
              <a:rPr lang="ro-RO" dirty="0">
                <a:latin typeface="Georgia" pitchFamily="18" charset="0"/>
              </a:rPr>
              <a:t> –</a:t>
            </a:r>
            <a:r>
              <a:rPr lang="en-GB" dirty="0">
                <a:latin typeface="Georgia" pitchFamily="18" charset="0"/>
              </a:rPr>
              <a:t> 47.87</a:t>
            </a:r>
            <a:r>
              <a:rPr lang="ro-RO" dirty="0">
                <a:latin typeface="Georgia" pitchFamily="18" charset="0"/>
              </a:rPr>
              <a:t> </a:t>
            </a:r>
            <a:r>
              <a:rPr lang="en-GB" dirty="0">
                <a:latin typeface="Georgia" pitchFamily="18" charset="0"/>
              </a:rPr>
              <a:t>$</a:t>
            </a:r>
            <a:r>
              <a:rPr lang="ro-RO" dirty="0">
                <a:latin typeface="Georgia" pitchFamily="18" charset="0"/>
              </a:rPr>
              <a:t>) x 90 </a:t>
            </a:r>
            <a:r>
              <a:rPr lang="ro-RO" dirty="0" smtClean="0">
                <a:latin typeface="Georgia" pitchFamily="18" charset="0"/>
              </a:rPr>
              <a:t>acțiuni </a:t>
            </a:r>
            <a:r>
              <a:rPr lang="en-GB" dirty="0">
                <a:latin typeface="Georgia" pitchFamily="18" charset="0"/>
              </a:rPr>
              <a:t>=</a:t>
            </a:r>
            <a:r>
              <a:rPr lang="ro-RO" dirty="0">
                <a:latin typeface="Georgia" pitchFamily="18" charset="0"/>
              </a:rPr>
              <a:t> 760.50 </a:t>
            </a:r>
            <a:r>
              <a:rPr lang="en-GB" dirty="0">
                <a:latin typeface="Georgia" pitchFamily="18" charset="0"/>
              </a:rPr>
              <a:t>$</a:t>
            </a:r>
            <a:endParaRPr lang="en-GB" b="1" dirty="0">
              <a:latin typeface="Georgia" pitchFamily="18" charset="0"/>
            </a:endParaRPr>
          </a:p>
          <a:p>
            <a:pPr indent="-274320">
              <a:spcAft>
                <a:spcPts val="900"/>
              </a:spcAft>
            </a:pPr>
            <a:r>
              <a:rPr lang="ro-RO" b="1" dirty="0" smtClean="0">
                <a:latin typeface="Georgia" pitchFamily="18" charset="0"/>
              </a:rPr>
              <a:t>2017 </a:t>
            </a:r>
            <a:r>
              <a:rPr lang="ro-RO" b="1" dirty="0">
                <a:latin typeface="Georgia" pitchFamily="18" charset="0"/>
              </a:rPr>
              <a:t>– Determinarea rezultatului </a:t>
            </a:r>
            <a:r>
              <a:rPr lang="ro-RO" b="1" dirty="0" smtClean="0">
                <a:latin typeface="Georgia" pitchFamily="18" charset="0"/>
              </a:rPr>
              <a:t>tranzacției </a:t>
            </a:r>
            <a:r>
              <a:rPr lang="ro-RO" b="1" dirty="0">
                <a:latin typeface="Georgia" pitchFamily="18" charset="0"/>
              </a:rPr>
              <a:t>(vânzării)</a:t>
            </a:r>
            <a:r>
              <a:rPr lang="en-GB" b="1" dirty="0">
                <a:latin typeface="Georgia" pitchFamily="18" charset="0"/>
              </a:rPr>
              <a:t>: </a:t>
            </a:r>
          </a:p>
          <a:p>
            <a:pPr indent="-274320">
              <a:spcAft>
                <a:spcPts val="900"/>
              </a:spcAft>
            </a:pPr>
            <a:r>
              <a:rPr lang="ro-RO" dirty="0">
                <a:latin typeface="Georgia" pitchFamily="18" charset="0"/>
              </a:rPr>
              <a:t>Î</a:t>
            </a:r>
            <a:r>
              <a:rPr lang="en-GB" dirty="0">
                <a:latin typeface="Georgia" pitchFamily="18" charset="0"/>
              </a:rPr>
              <a:t>n $: </a:t>
            </a:r>
            <a:r>
              <a:rPr lang="ro-RO" dirty="0">
                <a:latin typeface="Georgia" pitchFamily="18" charset="0"/>
              </a:rPr>
              <a:t>(</a:t>
            </a:r>
            <a:r>
              <a:rPr lang="en-GB" dirty="0">
                <a:latin typeface="Georgia" pitchFamily="18" charset="0"/>
              </a:rPr>
              <a:t>37.60</a:t>
            </a:r>
            <a:r>
              <a:rPr lang="ro-RO" dirty="0">
                <a:latin typeface="Georgia" pitchFamily="18" charset="0"/>
              </a:rPr>
              <a:t> </a:t>
            </a:r>
            <a:r>
              <a:rPr lang="en-GB" dirty="0">
                <a:latin typeface="Georgia" pitchFamily="18" charset="0"/>
              </a:rPr>
              <a:t>$</a:t>
            </a:r>
            <a:r>
              <a:rPr lang="ro-RO" dirty="0">
                <a:latin typeface="Georgia" pitchFamily="18" charset="0"/>
              </a:rPr>
              <a:t> –</a:t>
            </a:r>
            <a:r>
              <a:rPr lang="en-GB" dirty="0">
                <a:latin typeface="Georgia" pitchFamily="18" charset="0"/>
              </a:rPr>
              <a:t> </a:t>
            </a:r>
            <a:r>
              <a:rPr lang="ro-RO" dirty="0">
                <a:latin typeface="Georgia" pitchFamily="18" charset="0"/>
              </a:rPr>
              <a:t>56</a:t>
            </a:r>
            <a:r>
              <a:rPr lang="en-GB" dirty="0">
                <a:latin typeface="Georgia" pitchFamily="18" charset="0"/>
              </a:rPr>
              <a:t>.</a:t>
            </a:r>
            <a:r>
              <a:rPr lang="ro-RO" dirty="0">
                <a:latin typeface="Georgia" pitchFamily="18" charset="0"/>
              </a:rPr>
              <a:t>32 </a:t>
            </a:r>
            <a:r>
              <a:rPr lang="en-GB" dirty="0">
                <a:latin typeface="Georgia" pitchFamily="18" charset="0"/>
              </a:rPr>
              <a:t>$</a:t>
            </a:r>
            <a:r>
              <a:rPr lang="ro-RO" dirty="0">
                <a:latin typeface="Georgia" pitchFamily="18" charset="0"/>
              </a:rPr>
              <a:t>) x 75 </a:t>
            </a:r>
            <a:r>
              <a:rPr lang="ro-RO" dirty="0" smtClean="0">
                <a:latin typeface="Georgia" pitchFamily="18" charset="0"/>
              </a:rPr>
              <a:t>acțiuni </a:t>
            </a:r>
            <a:r>
              <a:rPr lang="ro-RO" dirty="0">
                <a:latin typeface="Georgia" pitchFamily="18" charset="0"/>
              </a:rPr>
              <a:t>– </a:t>
            </a:r>
            <a:r>
              <a:rPr lang="en-GB" dirty="0">
                <a:latin typeface="Georgia" pitchFamily="18" charset="0"/>
              </a:rPr>
              <a:t>3</a:t>
            </a:r>
            <a:r>
              <a:rPr lang="ro-RO" dirty="0">
                <a:latin typeface="Georgia" pitchFamily="18" charset="0"/>
              </a:rPr>
              <a:t>5 </a:t>
            </a:r>
            <a:r>
              <a:rPr lang="en-GB" dirty="0">
                <a:latin typeface="Georgia" pitchFamily="18" charset="0"/>
              </a:rPr>
              <a:t>$</a:t>
            </a:r>
            <a:r>
              <a:rPr lang="ro-RO" dirty="0">
                <a:latin typeface="Georgia" pitchFamily="18" charset="0"/>
              </a:rPr>
              <a:t> </a:t>
            </a:r>
            <a:r>
              <a:rPr lang="en-GB" dirty="0">
                <a:latin typeface="Georgia" pitchFamily="18" charset="0"/>
              </a:rPr>
              <a:t> =  -</a:t>
            </a:r>
            <a:r>
              <a:rPr lang="ro-RO" dirty="0">
                <a:latin typeface="Georgia" pitchFamily="18" charset="0"/>
              </a:rPr>
              <a:t>1,439</a:t>
            </a:r>
            <a:r>
              <a:rPr lang="en-GB" dirty="0">
                <a:latin typeface="Georgia" pitchFamily="18" charset="0"/>
              </a:rPr>
              <a:t> $</a:t>
            </a:r>
            <a:r>
              <a:rPr lang="ro-RO" dirty="0">
                <a:latin typeface="Georgia" pitchFamily="18" charset="0"/>
              </a:rPr>
              <a:t> </a:t>
            </a:r>
            <a:r>
              <a:rPr lang="en-GB" dirty="0">
                <a:latin typeface="Georgia" pitchFamily="18" charset="0"/>
              </a:rPr>
              <a:t>=&gt; </a:t>
            </a:r>
            <a:r>
              <a:rPr lang="ro-RO" dirty="0">
                <a:latin typeface="Georgia" pitchFamily="18" charset="0"/>
              </a:rPr>
              <a:t>pierdere</a:t>
            </a:r>
            <a:r>
              <a:rPr lang="en-GB" dirty="0">
                <a:latin typeface="Georgia" pitchFamily="18" charset="0"/>
              </a:rPr>
              <a:t> </a:t>
            </a:r>
            <a:r>
              <a:rPr lang="ro-RO" dirty="0">
                <a:latin typeface="Georgia" pitchFamily="18" charset="0"/>
              </a:rPr>
              <a:t>fiscală</a:t>
            </a:r>
            <a:endParaRPr lang="en-GB" dirty="0">
              <a:latin typeface="Georgia" pitchFamily="18" charset="0"/>
            </a:endParaRPr>
          </a:p>
          <a:p>
            <a:pPr indent="-274320">
              <a:spcAft>
                <a:spcPts val="900"/>
              </a:spcAft>
            </a:pPr>
            <a:r>
              <a:rPr lang="ro-RO" b="1" dirty="0">
                <a:solidFill>
                  <a:schemeClr val="tx2"/>
                </a:solidFill>
                <a:latin typeface="Georgia" pitchFamily="18" charset="0"/>
              </a:rPr>
              <a:t>Î</a:t>
            </a:r>
            <a:r>
              <a:rPr lang="en-GB" b="1" dirty="0">
                <a:solidFill>
                  <a:schemeClr val="tx2"/>
                </a:solidFill>
                <a:latin typeface="Georgia" pitchFamily="18" charset="0"/>
              </a:rPr>
              <a:t>n RON: </a:t>
            </a:r>
            <a:r>
              <a:rPr lang="ro-RO" b="1" dirty="0">
                <a:solidFill>
                  <a:schemeClr val="tx2"/>
                </a:solidFill>
                <a:latin typeface="Georgia" pitchFamily="18" charset="0"/>
              </a:rPr>
              <a:t>-</a:t>
            </a:r>
            <a:r>
              <a:rPr lang="ro-RO" b="1" dirty="0" smtClean="0">
                <a:solidFill>
                  <a:schemeClr val="tx2"/>
                </a:solidFill>
                <a:latin typeface="Georgia" pitchFamily="18" charset="0"/>
              </a:rPr>
              <a:t>1,439 </a:t>
            </a:r>
            <a:r>
              <a:rPr lang="en-GB" b="1" dirty="0">
                <a:solidFill>
                  <a:schemeClr val="tx2"/>
                </a:solidFill>
                <a:latin typeface="Georgia" pitchFamily="18" charset="0"/>
              </a:rPr>
              <a:t>$ </a:t>
            </a:r>
            <a:r>
              <a:rPr lang="ro-RO" b="1" dirty="0">
                <a:solidFill>
                  <a:schemeClr val="tx2"/>
                </a:solidFill>
                <a:latin typeface="Georgia" pitchFamily="18" charset="0"/>
              </a:rPr>
              <a:t>x </a:t>
            </a:r>
            <a:r>
              <a:rPr lang="en-US" b="1" dirty="0">
                <a:solidFill>
                  <a:schemeClr val="tx2"/>
                </a:solidFill>
                <a:latin typeface="Georgia" pitchFamily="18" charset="0"/>
              </a:rPr>
              <a:t>4</a:t>
            </a:r>
            <a:r>
              <a:rPr lang="en-GB" b="1" dirty="0">
                <a:solidFill>
                  <a:schemeClr val="tx2"/>
                </a:solidFill>
                <a:latin typeface="Georgia" pitchFamily="18" charset="0"/>
              </a:rPr>
              <a:t>.</a:t>
            </a:r>
            <a:r>
              <a:rPr lang="en-US" b="1" dirty="0" smtClean="0">
                <a:solidFill>
                  <a:schemeClr val="tx2"/>
                </a:solidFill>
                <a:latin typeface="Georgia" pitchFamily="18" charset="0"/>
              </a:rPr>
              <a:t>05</a:t>
            </a:r>
            <a:r>
              <a:rPr lang="ro-RO" b="1" dirty="0" smtClean="0">
                <a:solidFill>
                  <a:schemeClr val="tx2"/>
                </a:solidFill>
                <a:latin typeface="Georgia" pitchFamily="18" charset="0"/>
              </a:rPr>
              <a:t>25 </a:t>
            </a:r>
            <a:r>
              <a:rPr lang="ro-RO" b="1" dirty="0">
                <a:solidFill>
                  <a:schemeClr val="tx2"/>
                </a:solidFill>
                <a:latin typeface="Georgia" pitchFamily="18" charset="0"/>
              </a:rPr>
              <a:t>RON</a:t>
            </a:r>
            <a:r>
              <a:rPr lang="en-GB" b="1" dirty="0">
                <a:solidFill>
                  <a:schemeClr val="tx2"/>
                </a:solidFill>
                <a:latin typeface="Georgia" pitchFamily="18" charset="0"/>
              </a:rPr>
              <a:t>/USD = </a:t>
            </a:r>
            <a:r>
              <a:rPr lang="ro-RO" b="1" dirty="0">
                <a:solidFill>
                  <a:schemeClr val="tx2"/>
                </a:solidFill>
                <a:latin typeface="Georgia" pitchFamily="18" charset="0"/>
              </a:rPr>
              <a:t>-</a:t>
            </a:r>
            <a:r>
              <a:rPr lang="en-US" b="1" dirty="0">
                <a:solidFill>
                  <a:schemeClr val="tx2"/>
                </a:solidFill>
                <a:latin typeface="Georgia" pitchFamily="18" charset="0"/>
              </a:rPr>
              <a:t>5</a:t>
            </a:r>
            <a:r>
              <a:rPr lang="en-GB" b="1" dirty="0">
                <a:solidFill>
                  <a:schemeClr val="tx2"/>
                </a:solidFill>
                <a:latin typeface="Georgia" pitchFamily="18" charset="0"/>
              </a:rPr>
              <a:t>,</a:t>
            </a:r>
            <a:r>
              <a:rPr lang="en-US" b="1" dirty="0" smtClean="0">
                <a:solidFill>
                  <a:schemeClr val="tx2"/>
                </a:solidFill>
                <a:latin typeface="Georgia" pitchFamily="18" charset="0"/>
              </a:rPr>
              <a:t>8</a:t>
            </a:r>
            <a:r>
              <a:rPr lang="ro-RO" b="1" dirty="0" smtClean="0">
                <a:solidFill>
                  <a:schemeClr val="tx2"/>
                </a:solidFill>
                <a:latin typeface="Georgia" pitchFamily="18" charset="0"/>
              </a:rPr>
              <a:t>32 </a:t>
            </a:r>
            <a:r>
              <a:rPr lang="en-GB" b="1" dirty="0">
                <a:solidFill>
                  <a:schemeClr val="tx2"/>
                </a:solidFill>
                <a:latin typeface="Georgia" pitchFamily="18" charset="0"/>
              </a:rPr>
              <a:t>RON     </a:t>
            </a:r>
          </a:p>
          <a:p>
            <a:pPr indent="-274320">
              <a:spcAft>
                <a:spcPts val="900"/>
              </a:spcAft>
            </a:pPr>
            <a:r>
              <a:rPr lang="ro-RO" sz="1600" b="1" dirty="0" smtClean="0">
                <a:solidFill>
                  <a:schemeClr val="accent1"/>
                </a:solidFill>
                <a:latin typeface="Georgia" pitchFamily="18" charset="0"/>
              </a:rPr>
              <a:t>Pierderea </a:t>
            </a:r>
            <a:r>
              <a:rPr lang="ro-RO" sz="1600" b="1" dirty="0">
                <a:solidFill>
                  <a:schemeClr val="accent1"/>
                </a:solidFill>
                <a:latin typeface="Georgia" pitchFamily="18" charset="0"/>
              </a:rPr>
              <a:t>fiscală trebuie</a:t>
            </a:r>
            <a:r>
              <a:rPr lang="en-GB" sz="1600" b="1" dirty="0">
                <a:solidFill>
                  <a:schemeClr val="accent1"/>
                </a:solidFill>
                <a:latin typeface="Georgia" pitchFamily="18" charset="0"/>
              </a:rPr>
              <a:t> </a:t>
            </a:r>
            <a:r>
              <a:rPr lang="ro-RO" sz="1600" b="1" dirty="0">
                <a:solidFill>
                  <a:schemeClr val="accent1"/>
                </a:solidFill>
                <a:latin typeface="Georgia" pitchFamily="18" charset="0"/>
              </a:rPr>
              <a:t>declarată. Aceasta se reportează </a:t>
            </a:r>
            <a:r>
              <a:rPr lang="ro-RO" sz="1600" b="1" dirty="0" smtClean="0">
                <a:solidFill>
                  <a:schemeClr val="accent1"/>
                </a:solidFill>
                <a:latin typeface="Georgia" pitchFamily="18" charset="0"/>
              </a:rPr>
              <a:t>și </a:t>
            </a:r>
            <a:r>
              <a:rPr lang="ro-RO" sz="1600" b="1" dirty="0">
                <a:solidFill>
                  <a:schemeClr val="accent1"/>
                </a:solidFill>
                <a:latin typeface="Georgia" pitchFamily="18" charset="0"/>
              </a:rPr>
              <a:t>compensează</a:t>
            </a:r>
            <a:r>
              <a:rPr lang="en-US" sz="1600" b="1" dirty="0">
                <a:solidFill>
                  <a:schemeClr val="accent1"/>
                </a:solidFill>
                <a:latin typeface="Georgia" pitchFamily="18" charset="0"/>
              </a:rPr>
              <a:t>*</a:t>
            </a:r>
            <a:r>
              <a:rPr lang="ro-RO" sz="1600" b="1" dirty="0">
                <a:solidFill>
                  <a:schemeClr val="accent1"/>
                </a:solidFill>
                <a:latin typeface="Georgia" pitchFamily="18" charset="0"/>
              </a:rPr>
              <a:t> cu veniturile de </a:t>
            </a:r>
            <a:r>
              <a:rPr lang="ro-RO" sz="1600" b="1" dirty="0" smtClean="0">
                <a:solidFill>
                  <a:schemeClr val="accent1"/>
                </a:solidFill>
                <a:latin typeface="Georgia" pitchFamily="18" charset="0"/>
              </a:rPr>
              <a:t>aceeași </a:t>
            </a:r>
            <a:r>
              <a:rPr lang="ro-RO" sz="1600" b="1" dirty="0">
                <a:solidFill>
                  <a:schemeClr val="accent1"/>
                </a:solidFill>
                <a:latin typeface="Georgia" pitchFamily="18" charset="0"/>
              </a:rPr>
              <a:t>natură </a:t>
            </a:r>
            <a:r>
              <a:rPr lang="ro-RO" sz="1600" b="1" dirty="0" smtClean="0">
                <a:solidFill>
                  <a:schemeClr val="accent1"/>
                </a:solidFill>
                <a:latin typeface="Georgia" pitchFamily="18" charset="0"/>
              </a:rPr>
              <a:t>și </a:t>
            </a:r>
            <a:r>
              <a:rPr lang="ro-RO" sz="1600" b="1" dirty="0">
                <a:solidFill>
                  <a:schemeClr val="accent1"/>
                </a:solidFill>
                <a:latin typeface="Georgia" pitchFamily="18" charset="0"/>
              </a:rPr>
              <a:t>sursă înregistrate în următorii 7 ani fiscali</a:t>
            </a:r>
            <a:r>
              <a:rPr lang="ro-RO" b="1" dirty="0">
                <a:solidFill>
                  <a:schemeClr val="accent1"/>
                </a:solidFill>
                <a:latin typeface="Georgia" pitchFamily="18" charset="0"/>
              </a:rPr>
              <a:t>. </a:t>
            </a:r>
          </a:p>
          <a:p>
            <a:pPr indent="-274320">
              <a:spcAft>
                <a:spcPts val="900"/>
              </a:spcAft>
            </a:pPr>
            <a:r>
              <a:rPr lang="en-US" sz="1600" i="1" dirty="0">
                <a:solidFill>
                  <a:schemeClr val="accent1"/>
                </a:solidFill>
                <a:latin typeface="Georgia" pitchFamily="18" charset="0"/>
              </a:rPr>
              <a:t>*</a:t>
            </a:r>
            <a:r>
              <a:rPr lang="ro-RO" sz="1600" i="1" dirty="0">
                <a:solidFill>
                  <a:schemeClr val="accent1"/>
                </a:solidFill>
                <a:latin typeface="Georgia" pitchFamily="18" charset="0"/>
              </a:rPr>
              <a:t>Compensarea o face organul fiscal.</a:t>
            </a:r>
            <a:endParaRPr lang="en-GB" sz="1600" i="1" dirty="0">
              <a:solidFill>
                <a:schemeClr val="accent1"/>
              </a:solidFill>
              <a:latin typeface="Georgia" pitchFamily="18" charset="0"/>
            </a:endParaRPr>
          </a:p>
        </p:txBody>
      </p:sp>
      <p:sp>
        <p:nvSpPr>
          <p:cNvPr id="9" name="TextBox 8"/>
          <p:cNvSpPr txBox="1"/>
          <p:nvPr/>
        </p:nvSpPr>
        <p:spPr>
          <a:xfrm>
            <a:off x="8121946" y="3904790"/>
            <a:ext cx="3369979" cy="914400"/>
          </a:xfrm>
          <a:prstGeom prst="rect">
            <a:avLst/>
          </a:prstGeom>
          <a:noFill/>
        </p:spPr>
        <p:txBody>
          <a:bodyPr vert="horz" wrap="none" lIns="0" tIns="0" rIns="0" bIns="0" rtlCol="0">
            <a:noAutofit/>
          </a:bodyPr>
          <a:lstStyle/>
          <a:p>
            <a:pPr indent="-274320">
              <a:spcAft>
                <a:spcPts val="900"/>
              </a:spcAft>
            </a:pPr>
            <a:r>
              <a:rPr lang="ro-RO" sz="2000" b="1" dirty="0" smtClean="0">
                <a:solidFill>
                  <a:srgbClr val="FF0000"/>
                </a:solidFill>
                <a:latin typeface="Georgia" pitchFamily="18" charset="0"/>
              </a:rPr>
              <a:t>Pierdere </a:t>
            </a:r>
          </a:p>
          <a:p>
            <a:pPr indent="-274320">
              <a:spcAft>
                <a:spcPts val="900"/>
              </a:spcAft>
            </a:pPr>
            <a:r>
              <a:rPr lang="ro-RO" sz="2000" b="1" dirty="0" smtClean="0">
                <a:solidFill>
                  <a:srgbClr val="FF0000"/>
                </a:solidFill>
                <a:latin typeface="Georgia" pitchFamily="18" charset="0"/>
              </a:rPr>
              <a:t>NU depun declarația 600!</a:t>
            </a:r>
          </a:p>
        </p:txBody>
      </p:sp>
      <p:graphicFrame>
        <p:nvGraphicFramePr>
          <p:cNvPr id="10" name="Table 9"/>
          <p:cNvGraphicFramePr>
            <a:graphicFrameLocks noGrp="1"/>
          </p:cNvGraphicFramePr>
          <p:nvPr>
            <p:extLst>
              <p:ext uri="{D42A27DB-BD31-4B8C-83A1-F6EECF244321}">
                <p14:modId xmlns:p14="http://schemas.microsoft.com/office/powerpoint/2010/main" val="1169993787"/>
              </p:ext>
            </p:extLst>
          </p:nvPr>
        </p:nvGraphicFramePr>
        <p:xfrm>
          <a:off x="539552" y="1556793"/>
          <a:ext cx="10742610" cy="1756988"/>
        </p:xfrm>
        <a:graphic>
          <a:graphicData uri="http://schemas.openxmlformats.org/drawingml/2006/table">
            <a:tbl>
              <a:tblPr firstRow="1" bandRow="1">
                <a:tableStyleId>{5DA37D80-6434-44D0-A028-1B22A696006F}</a:tableStyleId>
              </a:tblPr>
              <a:tblGrid>
                <a:gridCol w="1806549">
                  <a:extLst>
                    <a:ext uri="{9D8B030D-6E8A-4147-A177-3AD203B41FA5}">
                      <a16:colId xmlns:a16="http://schemas.microsoft.com/office/drawing/2014/main" val="20000"/>
                    </a:ext>
                  </a:extLst>
                </a:gridCol>
                <a:gridCol w="2502702">
                  <a:extLst>
                    <a:ext uri="{9D8B030D-6E8A-4147-A177-3AD203B41FA5}">
                      <a16:colId xmlns:a16="http://schemas.microsoft.com/office/drawing/2014/main" val="20001"/>
                    </a:ext>
                  </a:extLst>
                </a:gridCol>
                <a:gridCol w="2319427">
                  <a:extLst>
                    <a:ext uri="{9D8B030D-6E8A-4147-A177-3AD203B41FA5}">
                      <a16:colId xmlns:a16="http://schemas.microsoft.com/office/drawing/2014/main" val="20002"/>
                    </a:ext>
                  </a:extLst>
                </a:gridCol>
                <a:gridCol w="2319427">
                  <a:extLst>
                    <a:ext uri="{9D8B030D-6E8A-4147-A177-3AD203B41FA5}">
                      <a16:colId xmlns:a16="http://schemas.microsoft.com/office/drawing/2014/main" val="20003"/>
                    </a:ext>
                  </a:extLst>
                </a:gridCol>
                <a:gridCol w="1794505">
                  <a:extLst>
                    <a:ext uri="{9D8B030D-6E8A-4147-A177-3AD203B41FA5}">
                      <a16:colId xmlns:a16="http://schemas.microsoft.com/office/drawing/2014/main" val="20004"/>
                    </a:ext>
                  </a:extLst>
                </a:gridCol>
              </a:tblGrid>
              <a:tr h="385388">
                <a:tc>
                  <a:txBody>
                    <a:bodyPr/>
                    <a:lstStyle/>
                    <a:p>
                      <a:r>
                        <a:rPr lang="ro-RO" b="1" dirty="0" smtClean="0">
                          <a:latin typeface="+mj-lt"/>
                        </a:rPr>
                        <a:t>Moment</a:t>
                      </a:r>
                      <a:endParaRPr lang="en-GB" b="1" dirty="0">
                        <a:latin typeface="+mj-lt"/>
                      </a:endParaRPr>
                    </a:p>
                  </a:txBody>
                  <a:tcPr/>
                </a:tc>
                <a:tc>
                  <a:txBody>
                    <a:bodyPr/>
                    <a:lstStyle/>
                    <a:p>
                      <a:r>
                        <a:rPr lang="ro-RO" b="1" noProof="0" dirty="0" smtClean="0">
                          <a:latin typeface="+mj-lt"/>
                        </a:rPr>
                        <a:t>Eveniment</a:t>
                      </a:r>
                      <a:endParaRPr lang="ro-RO" b="1" noProof="0" dirty="0">
                        <a:latin typeface="+mj-lt"/>
                      </a:endParaRPr>
                    </a:p>
                  </a:txBody>
                  <a:tcPr/>
                </a:tc>
                <a:tc>
                  <a:txBody>
                    <a:bodyPr/>
                    <a:lstStyle/>
                    <a:p>
                      <a:pPr algn="ctr"/>
                      <a:r>
                        <a:rPr lang="en-GB" b="1" noProof="0" dirty="0" smtClean="0">
                          <a:latin typeface="+mj-lt"/>
                        </a:rPr>
                        <a:t>N</a:t>
                      </a:r>
                      <a:r>
                        <a:rPr lang="ro-RO" b="1" noProof="0" dirty="0" smtClean="0">
                          <a:latin typeface="+mj-lt"/>
                        </a:rPr>
                        <a:t>umăr</a:t>
                      </a:r>
                      <a:r>
                        <a:rPr lang="en-GB" b="1" noProof="0" dirty="0" smtClean="0">
                          <a:latin typeface="+mj-lt"/>
                        </a:rPr>
                        <a:t> </a:t>
                      </a:r>
                      <a:r>
                        <a:rPr lang="ro-RO" b="1" baseline="0" noProof="0" dirty="0" smtClean="0">
                          <a:latin typeface="+mj-lt"/>
                        </a:rPr>
                        <a:t>acţiuni</a:t>
                      </a:r>
                      <a:endParaRPr lang="ro-RO" b="1" noProof="0" dirty="0">
                        <a:latin typeface="+mj-lt"/>
                      </a:endParaRPr>
                    </a:p>
                  </a:txBody>
                  <a:tcPr/>
                </a:tc>
                <a:tc>
                  <a:txBody>
                    <a:bodyPr/>
                    <a:lstStyle/>
                    <a:p>
                      <a:pPr algn="ctr"/>
                      <a:r>
                        <a:rPr lang="ro-RO" b="1" dirty="0" smtClean="0">
                          <a:latin typeface="+mj-lt"/>
                        </a:rPr>
                        <a:t>Preţ unitar</a:t>
                      </a:r>
                      <a:endParaRPr lang="en-GB" b="1" dirty="0">
                        <a:latin typeface="+mj-lt"/>
                      </a:endParaRPr>
                    </a:p>
                  </a:txBody>
                  <a:tcPr/>
                </a:tc>
                <a:tc>
                  <a:txBody>
                    <a:bodyPr/>
                    <a:lstStyle/>
                    <a:p>
                      <a:pPr algn="ctr"/>
                      <a:r>
                        <a:rPr lang="ro-RO" b="1" noProof="0" dirty="0" smtClean="0">
                          <a:latin typeface="+mj-lt"/>
                        </a:rPr>
                        <a:t>Comision</a:t>
                      </a:r>
                      <a:endParaRPr lang="ro-RO" b="1" noProof="0" dirty="0">
                        <a:latin typeface="+mj-lt"/>
                      </a:endParaRPr>
                    </a:p>
                  </a:txBody>
                  <a:tcPr/>
                </a:tc>
                <a:extLst>
                  <a:ext uri="{0D108BD9-81ED-4DB2-BD59-A6C34878D82A}">
                    <a16:rowId xmlns:a16="http://schemas.microsoft.com/office/drawing/2014/main" val="10000"/>
                  </a:ext>
                </a:extLst>
              </a:tr>
              <a:tr h="353272">
                <a:tc>
                  <a:txBody>
                    <a:bodyPr/>
                    <a:lstStyle/>
                    <a:p>
                      <a:pPr algn="l"/>
                      <a:r>
                        <a:rPr lang="en-GB" sz="1800" b="0" dirty="0" smtClean="0">
                          <a:latin typeface="+mj-lt"/>
                        </a:rPr>
                        <a:t>(05/201</a:t>
                      </a:r>
                      <a:r>
                        <a:rPr lang="en-US" sz="1800" b="0" dirty="0" smtClean="0">
                          <a:latin typeface="+mj-lt"/>
                        </a:rPr>
                        <a:t>1</a:t>
                      </a:r>
                      <a:r>
                        <a:rPr lang="en-GB" sz="1800" b="0" dirty="0" smtClean="0">
                          <a:latin typeface="+mj-lt"/>
                        </a:rPr>
                        <a:t>)</a:t>
                      </a:r>
                      <a:endParaRPr lang="en-GB" sz="1800" b="0" dirty="0">
                        <a:latin typeface="+mj-lt"/>
                      </a:endParaRPr>
                    </a:p>
                  </a:txBody>
                  <a:tcPr/>
                </a:tc>
                <a:tc>
                  <a:txBody>
                    <a:bodyPr/>
                    <a:lstStyle/>
                    <a:p>
                      <a:pPr algn="l"/>
                      <a:r>
                        <a:rPr lang="en-US" sz="1800" dirty="0" err="1" smtClean="0">
                          <a:latin typeface="Georgia" pitchFamily="18" charset="0"/>
                        </a:rPr>
                        <a:t>Cump</a:t>
                      </a:r>
                      <a:r>
                        <a:rPr lang="ro-RO" sz="1800" dirty="0" smtClean="0">
                          <a:latin typeface="Georgia" pitchFamily="18" charset="0"/>
                        </a:rPr>
                        <a:t>ă</a:t>
                      </a:r>
                      <a:r>
                        <a:rPr lang="en-US" sz="1800" dirty="0" smtClean="0">
                          <a:latin typeface="Georgia" pitchFamily="18" charset="0"/>
                        </a:rPr>
                        <a:t>rare</a:t>
                      </a:r>
                      <a:endParaRPr lang="en-GB" sz="1800" b="0" dirty="0">
                        <a:latin typeface="+mj-lt"/>
                      </a:endParaRPr>
                    </a:p>
                  </a:txBody>
                  <a:tcPr/>
                </a:tc>
                <a:tc rowSpan="2">
                  <a:txBody>
                    <a:bodyPr/>
                    <a:lstStyle/>
                    <a:p>
                      <a:pPr algn="ctr"/>
                      <a:r>
                        <a:rPr lang="en-GB" sz="1800" b="0" dirty="0" smtClean="0">
                          <a:latin typeface="+mj-lt"/>
                        </a:rPr>
                        <a:t>90</a:t>
                      </a:r>
                      <a:endParaRPr lang="en-GB" sz="1800" b="0" dirty="0">
                        <a:latin typeface="+mj-lt"/>
                      </a:endParaRPr>
                    </a:p>
                  </a:txBody>
                  <a:tcPr anchor="ctr"/>
                </a:tc>
                <a:tc>
                  <a:txBody>
                    <a:bodyPr/>
                    <a:lstStyle/>
                    <a:p>
                      <a:pPr algn="ctr"/>
                      <a:r>
                        <a:rPr lang="en-GB" sz="1800" b="0" dirty="0" smtClean="0">
                          <a:latin typeface="+mj-lt"/>
                        </a:rPr>
                        <a:t>47.87$</a:t>
                      </a:r>
                      <a:endParaRPr lang="en-GB" sz="1800" b="0" dirty="0">
                        <a:latin typeface="+mj-lt"/>
                      </a:endParaRPr>
                    </a:p>
                  </a:txBody>
                  <a:tcPr/>
                </a:tc>
                <a:tc>
                  <a:txBody>
                    <a:bodyPr/>
                    <a:lstStyle/>
                    <a:p>
                      <a:pPr algn="ctr"/>
                      <a:r>
                        <a:rPr lang="en-GB" sz="1800" b="0" dirty="0" smtClean="0">
                          <a:latin typeface="+mj-lt"/>
                        </a:rPr>
                        <a:t>0</a:t>
                      </a:r>
                      <a:endParaRPr lang="en-GB" sz="1800" b="0" dirty="0">
                        <a:latin typeface="+mj-lt"/>
                      </a:endParaRPr>
                    </a:p>
                  </a:txBody>
                  <a:tcPr/>
                </a:tc>
                <a:extLst>
                  <a:ext uri="{0D108BD9-81ED-4DB2-BD59-A6C34878D82A}">
                    <a16:rowId xmlns:a16="http://schemas.microsoft.com/office/drawing/2014/main" val="10001"/>
                  </a:ext>
                </a:extLst>
              </a:tr>
              <a:tr h="610198">
                <a:tc>
                  <a:txBody>
                    <a:bodyPr/>
                    <a:lstStyle/>
                    <a:p>
                      <a:pPr algn="l"/>
                      <a:r>
                        <a:rPr lang="ro-RO" sz="1800" b="0" dirty="0" smtClean="0">
                          <a:latin typeface="+mj-lt"/>
                        </a:rPr>
                        <a:t>(</a:t>
                      </a:r>
                      <a:r>
                        <a:rPr lang="en-US" sz="1800" b="0" dirty="0" smtClean="0">
                          <a:latin typeface="+mj-lt"/>
                        </a:rPr>
                        <a:t>05/</a:t>
                      </a:r>
                      <a:r>
                        <a:rPr lang="ro-RO" sz="1800" b="0" dirty="0" smtClean="0">
                          <a:latin typeface="+mj-lt"/>
                        </a:rPr>
                        <a:t>201</a:t>
                      </a:r>
                      <a:r>
                        <a:rPr lang="en-US" sz="1800" b="0" dirty="0" smtClean="0">
                          <a:latin typeface="+mj-lt"/>
                        </a:rPr>
                        <a:t>1</a:t>
                      </a:r>
                      <a:r>
                        <a:rPr lang="ro-RO" sz="1800" b="0" dirty="0" smtClean="0">
                          <a:latin typeface="+mj-lt"/>
                        </a:rPr>
                        <a:t>)</a:t>
                      </a:r>
                      <a:endParaRPr lang="en-GB" sz="1800" b="0" dirty="0">
                        <a:latin typeface="+mj-lt"/>
                      </a:endParaRPr>
                    </a:p>
                  </a:txBody>
                  <a:tcPr/>
                </a:tc>
                <a:tc>
                  <a:txBody>
                    <a:bodyPr/>
                    <a:lstStyle/>
                    <a:p>
                      <a:pPr algn="l"/>
                      <a:r>
                        <a:rPr lang="ro-RO" sz="1800" b="0" dirty="0" smtClean="0">
                          <a:latin typeface="+mj-lt"/>
                        </a:rPr>
                        <a:t>Valoare de piaţă la </a:t>
                      </a:r>
                      <a:r>
                        <a:rPr lang="en-US" sz="1800" b="0" dirty="0" err="1" smtClean="0">
                          <a:latin typeface="+mj-lt"/>
                        </a:rPr>
                        <a:t>cump</a:t>
                      </a:r>
                      <a:r>
                        <a:rPr lang="ro-RO" sz="1800" b="0" dirty="0" smtClean="0">
                          <a:latin typeface="+mj-lt"/>
                        </a:rPr>
                        <a:t>ă</a:t>
                      </a:r>
                      <a:r>
                        <a:rPr lang="en-US" sz="1800" b="0" dirty="0" smtClean="0">
                          <a:latin typeface="+mj-lt"/>
                        </a:rPr>
                        <a:t>rare</a:t>
                      </a:r>
                      <a:endParaRPr lang="en-GB" sz="1800" b="0" dirty="0">
                        <a:latin typeface="+mj-lt"/>
                      </a:endParaRPr>
                    </a:p>
                  </a:txBody>
                  <a:tcPr/>
                </a:tc>
                <a:tc vMerge="1">
                  <a:txBody>
                    <a:bodyPr/>
                    <a:lstStyle/>
                    <a:p>
                      <a:pPr algn="ctr"/>
                      <a:endParaRPr lang="en-GB" sz="1600" b="0" dirty="0">
                        <a:latin typeface="+mj-lt"/>
                      </a:endParaRPr>
                    </a:p>
                  </a:txBody>
                  <a:tcPr/>
                </a:tc>
                <a:tc>
                  <a:txBody>
                    <a:bodyPr/>
                    <a:lstStyle/>
                    <a:p>
                      <a:pPr algn="ctr"/>
                      <a:r>
                        <a:rPr lang="ro-RO" sz="1800" b="0" dirty="0" smtClean="0">
                          <a:latin typeface="+mj-lt"/>
                        </a:rPr>
                        <a:t>56.32</a:t>
                      </a:r>
                      <a:r>
                        <a:rPr lang="en-GB" sz="1800" b="0" dirty="0" smtClean="0">
                          <a:latin typeface="+mj-lt"/>
                        </a:rPr>
                        <a:t>$</a:t>
                      </a:r>
                      <a:endParaRPr lang="en-GB" sz="1800" b="0" dirty="0">
                        <a:latin typeface="+mj-lt"/>
                      </a:endParaRPr>
                    </a:p>
                  </a:txBody>
                  <a:tcPr/>
                </a:tc>
                <a:tc>
                  <a:txBody>
                    <a:bodyPr/>
                    <a:lstStyle/>
                    <a:p>
                      <a:pPr algn="ctr"/>
                      <a:r>
                        <a:rPr lang="en-GB" sz="1800" b="0" dirty="0" smtClean="0">
                          <a:latin typeface="+mj-lt"/>
                        </a:rPr>
                        <a:t>-</a:t>
                      </a:r>
                      <a:endParaRPr lang="en-GB" sz="1800" b="0" dirty="0">
                        <a:latin typeface="+mj-lt"/>
                      </a:endParaRPr>
                    </a:p>
                  </a:txBody>
                  <a:tcPr anchor="ctr"/>
                </a:tc>
                <a:extLst>
                  <a:ext uri="{0D108BD9-81ED-4DB2-BD59-A6C34878D82A}">
                    <a16:rowId xmlns:a16="http://schemas.microsoft.com/office/drawing/2014/main" val="10002"/>
                  </a:ext>
                </a:extLst>
              </a:tr>
              <a:tr h="353272">
                <a:tc>
                  <a:txBody>
                    <a:bodyPr/>
                    <a:lstStyle/>
                    <a:p>
                      <a:pPr algn="l"/>
                      <a:r>
                        <a:rPr lang="ro-RO" sz="1800" b="0" dirty="0" smtClean="0">
                          <a:latin typeface="+mj-lt"/>
                        </a:rPr>
                        <a:t>(2017)</a:t>
                      </a:r>
                      <a:endParaRPr lang="en-GB" sz="1800" b="0" dirty="0">
                        <a:latin typeface="+mj-lt"/>
                      </a:endParaRPr>
                    </a:p>
                  </a:txBody>
                  <a:tcPr/>
                </a:tc>
                <a:tc>
                  <a:txBody>
                    <a:bodyPr/>
                    <a:lstStyle/>
                    <a:p>
                      <a:pPr algn="l"/>
                      <a:r>
                        <a:rPr lang="ro-RO" sz="1800" dirty="0" smtClean="0">
                          <a:latin typeface="Georgia" pitchFamily="18" charset="0"/>
                        </a:rPr>
                        <a:t>Vânzare</a:t>
                      </a:r>
                      <a:endParaRPr lang="en-GB" sz="1800" b="0" dirty="0">
                        <a:latin typeface="+mj-lt"/>
                      </a:endParaRPr>
                    </a:p>
                  </a:txBody>
                  <a:tcPr/>
                </a:tc>
                <a:tc>
                  <a:txBody>
                    <a:bodyPr/>
                    <a:lstStyle/>
                    <a:p>
                      <a:pPr algn="ctr"/>
                      <a:r>
                        <a:rPr lang="ro-RO" sz="1800" b="0" dirty="0" smtClean="0">
                          <a:latin typeface="+mj-lt"/>
                        </a:rPr>
                        <a:t>75</a:t>
                      </a:r>
                      <a:endParaRPr lang="en-GB" sz="1800" b="0" dirty="0">
                        <a:latin typeface="+mj-lt"/>
                      </a:endParaRPr>
                    </a:p>
                  </a:txBody>
                  <a:tcPr/>
                </a:tc>
                <a:tc>
                  <a:txBody>
                    <a:bodyPr/>
                    <a:lstStyle/>
                    <a:p>
                      <a:pPr algn="ctr"/>
                      <a:r>
                        <a:rPr lang="en-GB" sz="1800" b="0" dirty="0" smtClean="0">
                          <a:latin typeface="+mj-lt"/>
                        </a:rPr>
                        <a:t>37.60$</a:t>
                      </a:r>
                      <a:endParaRPr lang="en-GB" sz="1800" b="0" dirty="0">
                        <a:latin typeface="+mj-lt"/>
                      </a:endParaRPr>
                    </a:p>
                  </a:txBody>
                  <a:tcPr/>
                </a:tc>
                <a:tc>
                  <a:txBody>
                    <a:bodyPr/>
                    <a:lstStyle/>
                    <a:p>
                      <a:pPr algn="ctr"/>
                      <a:r>
                        <a:rPr lang="en-GB" sz="1800" b="0" dirty="0" smtClean="0">
                          <a:latin typeface="+mj-lt"/>
                        </a:rPr>
                        <a:t>35$</a:t>
                      </a:r>
                      <a:endParaRPr lang="en-GB" sz="1800" b="0" dirty="0">
                        <a:latin typeface="+mj-lt"/>
                      </a:endParaRPr>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8"/>
          </p:nvPr>
        </p:nvSpPr>
        <p:spPr/>
        <p:txBody>
          <a:bodyPr/>
          <a:lstStyle/>
          <a:p>
            <a:fld id="{FDAC3C2F-7846-4C7C-90CB-0363189B22F6}" type="slidenum">
              <a:rPr lang="ro-RO" smtClean="0"/>
              <a:pPr/>
              <a:t>21</a:t>
            </a:fld>
            <a:endParaRPr lang="ro-RO"/>
          </a:p>
        </p:txBody>
      </p:sp>
      <p:sp>
        <p:nvSpPr>
          <p:cNvPr id="11" name="Date Placeholder 10"/>
          <p:cNvSpPr>
            <a:spLocks noGrp="1"/>
          </p:cNvSpPr>
          <p:nvPr>
            <p:ph type="dt" sz="half" idx="16"/>
          </p:nvPr>
        </p:nvSpPr>
        <p:spPr/>
        <p:txBody>
          <a:bodyPr/>
          <a:lstStyle/>
          <a:p>
            <a:r>
              <a:rPr lang="ro-RO" smtClean="0"/>
              <a:t>ianuarie 2018</a:t>
            </a:r>
            <a:endParaRPr lang="ro-RO"/>
          </a:p>
        </p:txBody>
      </p:sp>
      <p:sp>
        <p:nvSpPr>
          <p:cNvPr id="12" name="Footer Placeholder 11"/>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3422216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completez declarația 201?</a:t>
            </a:r>
            <a:endParaRPr lang="ro-RO" dirty="0"/>
          </a:p>
        </p:txBody>
      </p:sp>
      <p:sp>
        <p:nvSpPr>
          <p:cNvPr id="10" name="TextBox 9"/>
          <p:cNvSpPr txBox="1"/>
          <p:nvPr/>
        </p:nvSpPr>
        <p:spPr>
          <a:xfrm>
            <a:off x="6097587" y="2852936"/>
            <a:ext cx="1846621" cy="432048"/>
          </a:xfrm>
          <a:prstGeom prst="rect">
            <a:avLst/>
          </a:prstGeom>
          <a:noFill/>
        </p:spPr>
        <p:txBody>
          <a:bodyPr vert="horz" wrap="square" lIns="0" tIns="0" rIns="0" bIns="0" rtlCol="0">
            <a:noAutofit/>
          </a:bodyPr>
          <a:lstStyle/>
          <a:p>
            <a:pPr indent="-274320">
              <a:spcAft>
                <a:spcPts val="900"/>
              </a:spcAft>
            </a:pPr>
            <a:endParaRPr lang="ro-RO" sz="2000" dirty="0" err="1" smtClean="0">
              <a:latin typeface="Georgia" pitchFamily="18" charset="0"/>
            </a:endParaRPr>
          </a:p>
        </p:txBody>
      </p:sp>
      <p:pic>
        <p:nvPicPr>
          <p:cNvPr id="3" name="Picture 2"/>
          <p:cNvPicPr>
            <a:picLocks noChangeAspect="1"/>
          </p:cNvPicPr>
          <p:nvPr/>
        </p:nvPicPr>
        <p:blipFill>
          <a:blip r:embed="rId2"/>
          <a:stretch>
            <a:fillRect/>
          </a:stretch>
        </p:blipFill>
        <p:spPr>
          <a:xfrm>
            <a:off x="2173952" y="1340768"/>
            <a:ext cx="7847269" cy="4722760"/>
          </a:xfrm>
          <a:prstGeom prst="rect">
            <a:avLst/>
          </a:prstGeom>
        </p:spPr>
      </p:pic>
      <p:sp>
        <p:nvSpPr>
          <p:cNvPr id="9" name="Isosceles Triangle 8"/>
          <p:cNvSpPr/>
          <p:nvPr/>
        </p:nvSpPr>
        <p:spPr bwMode="ltGray">
          <a:xfrm rot="16200000">
            <a:off x="10710476" y="1362966"/>
            <a:ext cx="698504" cy="2281436"/>
          </a:xfrm>
          <a:prstGeom prst="triangl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kern="1200" dirty="0" err="1">
              <a:solidFill>
                <a:srgbClr val="FFFFFF"/>
              </a:solidFill>
              <a:latin typeface="Georgia" pitchFamily="18" charset="0"/>
            </a:endParaRPr>
          </a:p>
        </p:txBody>
      </p:sp>
      <p:sp>
        <p:nvSpPr>
          <p:cNvPr id="11" name="Rectangle 10"/>
          <p:cNvSpPr/>
          <p:nvPr/>
        </p:nvSpPr>
        <p:spPr>
          <a:xfrm>
            <a:off x="10274051" y="2319018"/>
            <a:ext cx="2630277" cy="369332"/>
          </a:xfrm>
          <a:prstGeom prst="rect">
            <a:avLst/>
          </a:prstGeom>
        </p:spPr>
        <p:txBody>
          <a:bodyPr wrap="square">
            <a:spAutoFit/>
          </a:bodyPr>
          <a:lstStyle/>
          <a:p>
            <a:pPr algn="ctr"/>
            <a:r>
              <a:rPr lang="ro-RO" dirty="0" smtClean="0">
                <a:latin typeface="Georgia" pitchFamily="18" charset="0"/>
              </a:rPr>
              <a:t>Pierdere</a:t>
            </a:r>
            <a:endParaRPr lang="en-US" dirty="0" err="1">
              <a:latin typeface="Georgia" pitchFamily="18" charset="0"/>
            </a:endParaRPr>
          </a:p>
        </p:txBody>
      </p:sp>
      <p:sp>
        <p:nvSpPr>
          <p:cNvPr id="8" name="Slide Number Placeholder 7"/>
          <p:cNvSpPr>
            <a:spLocks noGrp="1"/>
          </p:cNvSpPr>
          <p:nvPr>
            <p:ph type="sldNum" sz="quarter" idx="18"/>
          </p:nvPr>
        </p:nvSpPr>
        <p:spPr/>
        <p:txBody>
          <a:bodyPr/>
          <a:lstStyle/>
          <a:p>
            <a:fld id="{FDAC3C2F-7846-4C7C-90CB-0363189B22F6}" type="slidenum">
              <a:rPr lang="ro-RO" smtClean="0"/>
              <a:pPr/>
              <a:t>22</a:t>
            </a:fld>
            <a:endParaRPr lang="ro-RO"/>
          </a:p>
        </p:txBody>
      </p:sp>
      <p:sp>
        <p:nvSpPr>
          <p:cNvPr id="12" name="Date Placeholder 11"/>
          <p:cNvSpPr>
            <a:spLocks noGrp="1"/>
          </p:cNvSpPr>
          <p:nvPr>
            <p:ph type="dt" sz="half" idx="16"/>
          </p:nvPr>
        </p:nvSpPr>
        <p:spPr/>
        <p:txBody>
          <a:bodyPr/>
          <a:lstStyle/>
          <a:p>
            <a:r>
              <a:rPr lang="ro-RO" smtClean="0"/>
              <a:t>ianuarie 2018</a:t>
            </a:r>
            <a:endParaRPr lang="ro-RO"/>
          </a:p>
        </p:txBody>
      </p:sp>
      <p:sp>
        <p:nvSpPr>
          <p:cNvPr id="13" name="Footer Placeholder 12"/>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243600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Exemplu de stabilire a </a:t>
            </a:r>
            <a:r>
              <a:rPr lang="ro-RO" dirty="0" smtClean="0"/>
              <a:t>câștigului </a:t>
            </a:r>
            <a:r>
              <a:rPr lang="ro-RO" dirty="0"/>
              <a:t>de capital – </a:t>
            </a:r>
            <a:r>
              <a:rPr lang="ro-RO" dirty="0" smtClean="0"/>
              <a:t>RSU</a:t>
            </a:r>
            <a:endParaRPr lang="ro-RO" dirty="0"/>
          </a:p>
        </p:txBody>
      </p:sp>
      <p:graphicFrame>
        <p:nvGraphicFramePr>
          <p:cNvPr id="11" name="Table 10"/>
          <p:cNvGraphicFramePr>
            <a:graphicFrameLocks noGrp="1"/>
          </p:cNvGraphicFramePr>
          <p:nvPr>
            <p:extLst>
              <p:ext uri="{D42A27DB-BD31-4B8C-83A1-F6EECF244321}">
                <p14:modId xmlns:p14="http://schemas.microsoft.com/office/powerpoint/2010/main" val="254001618"/>
              </p:ext>
            </p:extLst>
          </p:nvPr>
        </p:nvGraphicFramePr>
        <p:xfrm>
          <a:off x="539552" y="1556793"/>
          <a:ext cx="10814618" cy="1066800"/>
        </p:xfrm>
        <a:graphic>
          <a:graphicData uri="http://schemas.openxmlformats.org/drawingml/2006/table">
            <a:tbl>
              <a:tblPr firstRow="1" bandRow="1">
                <a:tableStyleId>{5DA37D80-6434-44D0-A028-1B22A696006F}</a:tableStyleId>
              </a:tblPr>
              <a:tblGrid>
                <a:gridCol w="1626978">
                  <a:extLst>
                    <a:ext uri="{9D8B030D-6E8A-4147-A177-3AD203B41FA5}">
                      <a16:colId xmlns:a16="http://schemas.microsoft.com/office/drawing/2014/main" val="20000"/>
                    </a:ext>
                  </a:extLst>
                </a:gridCol>
                <a:gridCol w="2488319">
                  <a:extLst>
                    <a:ext uri="{9D8B030D-6E8A-4147-A177-3AD203B41FA5}">
                      <a16:colId xmlns:a16="http://schemas.microsoft.com/office/drawing/2014/main" val="20001"/>
                    </a:ext>
                  </a:extLst>
                </a:gridCol>
                <a:gridCol w="2009796">
                  <a:extLst>
                    <a:ext uri="{9D8B030D-6E8A-4147-A177-3AD203B41FA5}">
                      <a16:colId xmlns:a16="http://schemas.microsoft.com/office/drawing/2014/main" val="20002"/>
                    </a:ext>
                  </a:extLst>
                </a:gridCol>
                <a:gridCol w="2871138">
                  <a:extLst>
                    <a:ext uri="{9D8B030D-6E8A-4147-A177-3AD203B41FA5}">
                      <a16:colId xmlns:a16="http://schemas.microsoft.com/office/drawing/2014/main" val="20003"/>
                    </a:ext>
                  </a:extLst>
                </a:gridCol>
                <a:gridCol w="1818387">
                  <a:extLst>
                    <a:ext uri="{9D8B030D-6E8A-4147-A177-3AD203B41FA5}">
                      <a16:colId xmlns:a16="http://schemas.microsoft.com/office/drawing/2014/main" val="20004"/>
                    </a:ext>
                  </a:extLst>
                </a:gridCol>
              </a:tblGrid>
              <a:tr h="325370">
                <a:tc>
                  <a:txBody>
                    <a:bodyPr/>
                    <a:lstStyle/>
                    <a:p>
                      <a:r>
                        <a:rPr lang="ro-RO" sz="1600" b="1" dirty="0" smtClean="0">
                          <a:latin typeface="+mj-lt"/>
                        </a:rPr>
                        <a:t>Moment</a:t>
                      </a:r>
                      <a:endParaRPr lang="en-GB" sz="1600" b="1" dirty="0">
                        <a:latin typeface="+mj-lt"/>
                      </a:endParaRPr>
                    </a:p>
                  </a:txBody>
                  <a:tcPr/>
                </a:tc>
                <a:tc>
                  <a:txBody>
                    <a:bodyPr/>
                    <a:lstStyle/>
                    <a:p>
                      <a:r>
                        <a:rPr lang="ro-RO" sz="1600" b="1" noProof="0" dirty="0" smtClean="0">
                          <a:latin typeface="+mj-lt"/>
                        </a:rPr>
                        <a:t>Eveniment</a:t>
                      </a:r>
                      <a:endParaRPr lang="ro-RO" sz="1600" b="1" noProof="0" dirty="0">
                        <a:latin typeface="+mj-lt"/>
                      </a:endParaRPr>
                    </a:p>
                  </a:txBody>
                  <a:tcPr/>
                </a:tc>
                <a:tc>
                  <a:txBody>
                    <a:bodyPr/>
                    <a:lstStyle/>
                    <a:p>
                      <a:r>
                        <a:rPr lang="en-GB" sz="1600" b="1" noProof="0" dirty="0" smtClean="0">
                          <a:latin typeface="+mj-lt"/>
                        </a:rPr>
                        <a:t>Nr. </a:t>
                      </a:r>
                      <a:r>
                        <a:rPr lang="ro-RO" sz="1600" b="1" noProof="0" dirty="0" smtClean="0">
                          <a:latin typeface="+mj-lt"/>
                        </a:rPr>
                        <a:t>acţiuni</a:t>
                      </a:r>
                      <a:endParaRPr lang="ro-RO" sz="1600" b="1" noProof="0" dirty="0">
                        <a:latin typeface="+mj-lt"/>
                      </a:endParaRPr>
                    </a:p>
                  </a:txBody>
                  <a:tcPr/>
                </a:tc>
                <a:tc>
                  <a:txBody>
                    <a:bodyPr/>
                    <a:lstStyle/>
                    <a:p>
                      <a:pPr algn="ctr"/>
                      <a:r>
                        <a:rPr lang="en-GB" sz="1600" b="1" dirty="0" smtClean="0">
                          <a:latin typeface="+mj-lt"/>
                        </a:rPr>
                        <a:t>Valoare de pia</a:t>
                      </a:r>
                      <a:r>
                        <a:rPr lang="ro-RO" sz="1600" b="1" kern="1200" noProof="0" dirty="0" smtClean="0">
                          <a:solidFill>
                            <a:schemeClr val="tx1"/>
                          </a:solidFill>
                          <a:latin typeface="+mn-lt"/>
                          <a:ea typeface="+mn-ea"/>
                          <a:cs typeface="+mn-cs"/>
                        </a:rPr>
                        <a:t>ţ</a:t>
                      </a:r>
                      <a:r>
                        <a:rPr lang="ro-RO" sz="1600" b="1" dirty="0" smtClean="0">
                          <a:latin typeface="Georgia" pitchFamily="18" charset="0"/>
                        </a:rPr>
                        <a:t>ă</a:t>
                      </a:r>
                      <a:endParaRPr lang="en-GB" sz="1600" b="1" dirty="0">
                        <a:latin typeface="+mj-lt"/>
                      </a:endParaRPr>
                    </a:p>
                  </a:txBody>
                  <a:tcPr/>
                </a:tc>
                <a:tc>
                  <a:txBody>
                    <a:bodyPr/>
                    <a:lstStyle/>
                    <a:p>
                      <a:pPr algn="ctr"/>
                      <a:r>
                        <a:rPr lang="ro-RO" sz="1600" b="1" noProof="0" dirty="0" smtClean="0">
                          <a:latin typeface="+mj-lt"/>
                        </a:rPr>
                        <a:t>Comision</a:t>
                      </a:r>
                      <a:endParaRPr lang="ro-RO" sz="1600" b="1" noProof="0" dirty="0">
                        <a:latin typeface="+mj-lt"/>
                      </a:endParaRPr>
                    </a:p>
                  </a:txBody>
                  <a:tcPr/>
                </a:tc>
                <a:extLst>
                  <a:ext uri="{0D108BD9-81ED-4DB2-BD59-A6C34878D82A}">
                    <a16:rowId xmlns:a16="http://schemas.microsoft.com/office/drawing/2014/main" val="10000"/>
                  </a:ext>
                </a:extLst>
              </a:tr>
              <a:tr h="275605">
                <a:tc>
                  <a:txBody>
                    <a:bodyPr/>
                    <a:lstStyle/>
                    <a:p>
                      <a:pPr algn="l"/>
                      <a:r>
                        <a:rPr lang="en-GB" b="0" dirty="0" smtClean="0">
                          <a:latin typeface="+mj-lt"/>
                        </a:rPr>
                        <a:t>(201</a:t>
                      </a:r>
                      <a:r>
                        <a:rPr lang="ro-RO" b="0" dirty="0" smtClean="0">
                          <a:latin typeface="+mj-lt"/>
                        </a:rPr>
                        <a:t>4</a:t>
                      </a:r>
                      <a:r>
                        <a:rPr lang="en-GB" b="0" dirty="0" smtClean="0">
                          <a:latin typeface="+mj-lt"/>
                        </a:rPr>
                        <a:t>)</a:t>
                      </a:r>
                      <a:endParaRPr lang="en-GB" b="0" dirty="0">
                        <a:latin typeface="+mj-lt"/>
                      </a:endParaRPr>
                    </a:p>
                  </a:txBody>
                  <a:tcPr/>
                </a:tc>
                <a:tc>
                  <a:txBody>
                    <a:bodyPr/>
                    <a:lstStyle/>
                    <a:p>
                      <a:pPr algn="l"/>
                      <a:r>
                        <a:rPr lang="ro-RO" sz="1800" dirty="0" smtClean="0">
                          <a:latin typeface="Georgia" pitchFamily="18" charset="0"/>
                        </a:rPr>
                        <a:t>Acordare (Grant)</a:t>
                      </a:r>
                      <a:endParaRPr lang="en-GB" b="0" dirty="0">
                        <a:latin typeface="+mj-lt"/>
                      </a:endParaRPr>
                    </a:p>
                  </a:txBody>
                  <a:tcPr/>
                </a:tc>
                <a:tc>
                  <a:txBody>
                    <a:bodyPr/>
                    <a:lstStyle/>
                    <a:p>
                      <a:pPr algn="ctr"/>
                      <a:r>
                        <a:rPr lang="en-GB" b="0" dirty="0" smtClean="0">
                          <a:latin typeface="+mj-lt"/>
                        </a:rPr>
                        <a:t>150</a:t>
                      </a:r>
                      <a:endParaRPr lang="en-GB" b="0" dirty="0">
                        <a:latin typeface="+mj-lt"/>
                      </a:endParaRPr>
                    </a:p>
                  </a:txBody>
                  <a:tcPr/>
                </a:tc>
                <a:tc>
                  <a:txBody>
                    <a:bodyPr/>
                    <a:lstStyle/>
                    <a:p>
                      <a:pPr algn="ctr"/>
                      <a:r>
                        <a:rPr lang="ro-RO" b="0" dirty="0" smtClean="0">
                          <a:latin typeface="+mj-lt"/>
                        </a:rPr>
                        <a:t>40</a:t>
                      </a:r>
                      <a:r>
                        <a:rPr lang="en-GB" b="0" dirty="0" smtClean="0">
                          <a:latin typeface="+mj-lt"/>
                        </a:rPr>
                        <a:t>$</a:t>
                      </a:r>
                      <a:endParaRPr lang="en-GB" b="0" dirty="0">
                        <a:latin typeface="+mj-lt"/>
                      </a:endParaRPr>
                    </a:p>
                  </a:txBody>
                  <a:tcPr/>
                </a:tc>
                <a:tc>
                  <a:txBody>
                    <a:bodyPr/>
                    <a:lstStyle/>
                    <a:p>
                      <a:pPr algn="ctr"/>
                      <a:r>
                        <a:rPr lang="en-GB" b="0" dirty="0" smtClean="0">
                          <a:latin typeface="+mj-lt"/>
                        </a:rPr>
                        <a:t>0</a:t>
                      </a:r>
                      <a:endParaRPr lang="en-GB" b="0" dirty="0">
                        <a:latin typeface="+mj-lt"/>
                      </a:endParaRPr>
                    </a:p>
                  </a:txBody>
                  <a:tcPr/>
                </a:tc>
                <a:extLst>
                  <a:ext uri="{0D108BD9-81ED-4DB2-BD59-A6C34878D82A}">
                    <a16:rowId xmlns:a16="http://schemas.microsoft.com/office/drawing/2014/main" val="10001"/>
                  </a:ext>
                </a:extLst>
              </a:tr>
              <a:tr h="335130">
                <a:tc>
                  <a:txBody>
                    <a:bodyPr/>
                    <a:lstStyle/>
                    <a:p>
                      <a:pPr algn="l"/>
                      <a:r>
                        <a:rPr lang="ro-RO" b="0" dirty="0" smtClean="0">
                          <a:latin typeface="+mj-lt"/>
                        </a:rPr>
                        <a:t>(2017)</a:t>
                      </a:r>
                      <a:endParaRPr lang="en-GB" b="0" dirty="0">
                        <a:latin typeface="+mj-lt"/>
                      </a:endParaRPr>
                    </a:p>
                  </a:txBody>
                  <a:tcPr/>
                </a:tc>
                <a:tc>
                  <a:txBody>
                    <a:bodyPr/>
                    <a:lstStyle/>
                    <a:p>
                      <a:pPr algn="l"/>
                      <a:r>
                        <a:rPr lang="ro-RO" sz="1800" dirty="0" smtClean="0">
                          <a:latin typeface="Georgia" pitchFamily="18" charset="0"/>
                        </a:rPr>
                        <a:t>Vânzare</a:t>
                      </a:r>
                      <a:endParaRPr lang="en-GB" b="0" dirty="0">
                        <a:latin typeface="+mj-lt"/>
                      </a:endParaRPr>
                    </a:p>
                  </a:txBody>
                  <a:tcPr/>
                </a:tc>
                <a:tc>
                  <a:txBody>
                    <a:bodyPr/>
                    <a:lstStyle/>
                    <a:p>
                      <a:pPr algn="ctr"/>
                      <a:r>
                        <a:rPr lang="ro-RO" b="0" dirty="0" smtClean="0">
                          <a:latin typeface="+mj-lt"/>
                        </a:rPr>
                        <a:t>20</a:t>
                      </a:r>
                      <a:endParaRPr lang="en-GB" b="0" dirty="0">
                        <a:latin typeface="+mj-lt"/>
                      </a:endParaRPr>
                    </a:p>
                  </a:txBody>
                  <a:tcPr/>
                </a:tc>
                <a:tc>
                  <a:txBody>
                    <a:bodyPr/>
                    <a:lstStyle/>
                    <a:p>
                      <a:pPr algn="ctr"/>
                      <a:r>
                        <a:rPr lang="en-US" b="0" dirty="0" smtClean="0">
                          <a:latin typeface="+mj-lt"/>
                        </a:rPr>
                        <a:t>100</a:t>
                      </a:r>
                      <a:r>
                        <a:rPr lang="en-GB" b="0" dirty="0" smtClean="0">
                          <a:latin typeface="+mj-lt"/>
                        </a:rPr>
                        <a:t>$</a:t>
                      </a:r>
                      <a:endParaRPr lang="en-GB" b="0" dirty="0">
                        <a:latin typeface="+mj-lt"/>
                      </a:endParaRPr>
                    </a:p>
                  </a:txBody>
                  <a:tcPr/>
                </a:tc>
                <a:tc>
                  <a:txBody>
                    <a:bodyPr/>
                    <a:lstStyle/>
                    <a:p>
                      <a:pPr algn="ctr"/>
                      <a:r>
                        <a:rPr lang="en-GB" b="0" dirty="0" smtClean="0">
                          <a:latin typeface="+mj-lt"/>
                        </a:rPr>
                        <a:t>38$</a:t>
                      </a:r>
                      <a:endParaRPr lang="en-GB" b="0" dirty="0">
                        <a:latin typeface="+mj-lt"/>
                      </a:endParaRP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539552" y="2772905"/>
            <a:ext cx="11129419" cy="3671168"/>
          </a:xfrm>
          <a:prstGeom prst="rect">
            <a:avLst/>
          </a:prstGeom>
          <a:noFill/>
        </p:spPr>
        <p:txBody>
          <a:bodyPr wrap="square" lIns="0" tIns="0" rIns="0" bIns="0" rtlCol="0">
            <a:noAutofit/>
          </a:bodyPr>
          <a:lstStyle/>
          <a:p>
            <a:pPr indent="-274320">
              <a:spcAft>
                <a:spcPts val="900"/>
              </a:spcAft>
              <a:buFont typeface="Arial" pitchFamily="34" charset="0"/>
              <a:buChar char="•"/>
            </a:pPr>
            <a:endParaRPr lang="en-GB" sz="200" dirty="0" smtClean="0">
              <a:latin typeface="Georgia" pitchFamily="18" charset="0"/>
            </a:endParaRPr>
          </a:p>
          <a:p>
            <a:pPr indent="-274320">
              <a:spcAft>
                <a:spcPts val="900"/>
              </a:spcAft>
            </a:pPr>
            <a:r>
              <a:rPr lang="ro-RO" sz="1600" b="1" dirty="0" smtClean="0">
                <a:latin typeface="Georgia" pitchFamily="18" charset="0"/>
              </a:rPr>
              <a:t>Determinarea rezultatului </a:t>
            </a:r>
            <a:r>
              <a:rPr lang="ro-RO" sz="1600" b="1" dirty="0">
                <a:latin typeface="Georgia" pitchFamily="18" charset="0"/>
              </a:rPr>
              <a:t>tranzacţiei (vânzării)</a:t>
            </a:r>
            <a:r>
              <a:rPr lang="en-GB" sz="1600" b="1" dirty="0">
                <a:latin typeface="Georgia" pitchFamily="18" charset="0"/>
              </a:rPr>
              <a:t>: </a:t>
            </a:r>
            <a:endParaRPr lang="en-GB" sz="1600" b="1" dirty="0" smtClean="0">
              <a:latin typeface="Georgia" pitchFamily="18" charset="0"/>
            </a:endParaRPr>
          </a:p>
          <a:p>
            <a:pPr indent="-274320">
              <a:spcAft>
                <a:spcPts val="900"/>
              </a:spcAft>
            </a:pPr>
            <a:r>
              <a:rPr lang="ro-RO" sz="1600" dirty="0" smtClean="0">
                <a:latin typeface="Georgia" pitchFamily="18" charset="0"/>
              </a:rPr>
              <a:t>Î</a:t>
            </a:r>
            <a:r>
              <a:rPr lang="en-GB" sz="1600" dirty="0" smtClean="0">
                <a:latin typeface="Georgia" pitchFamily="18" charset="0"/>
              </a:rPr>
              <a:t>n $ : </a:t>
            </a:r>
            <a:r>
              <a:rPr lang="ro-RO" sz="1600" dirty="0" smtClean="0">
                <a:latin typeface="Georgia" pitchFamily="18" charset="0"/>
              </a:rPr>
              <a:t>(180</a:t>
            </a:r>
            <a:r>
              <a:rPr lang="en-GB" sz="1600" dirty="0" smtClean="0">
                <a:latin typeface="Georgia" pitchFamily="18" charset="0"/>
              </a:rPr>
              <a:t>$ </a:t>
            </a:r>
            <a:r>
              <a:rPr lang="ro-RO" sz="1600" dirty="0" smtClean="0">
                <a:latin typeface="Georgia" pitchFamily="18" charset="0"/>
              </a:rPr>
              <a:t>–</a:t>
            </a:r>
            <a:r>
              <a:rPr lang="en-GB" sz="1600" dirty="0" smtClean="0">
                <a:latin typeface="Georgia" pitchFamily="18" charset="0"/>
              </a:rPr>
              <a:t> </a:t>
            </a:r>
            <a:r>
              <a:rPr lang="ro-RO" sz="1600" dirty="0" smtClean="0">
                <a:latin typeface="Georgia" pitchFamily="18" charset="0"/>
              </a:rPr>
              <a:t>40</a:t>
            </a:r>
            <a:r>
              <a:rPr lang="en-GB" sz="1600" dirty="0" smtClean="0">
                <a:latin typeface="Georgia" pitchFamily="18" charset="0"/>
              </a:rPr>
              <a:t>$</a:t>
            </a:r>
            <a:r>
              <a:rPr lang="ro-RO" sz="1600" dirty="0" smtClean="0">
                <a:latin typeface="Georgia" pitchFamily="18" charset="0"/>
              </a:rPr>
              <a:t>) x </a:t>
            </a:r>
            <a:r>
              <a:rPr lang="en-GB" sz="1600" dirty="0" smtClean="0">
                <a:latin typeface="Georgia" pitchFamily="18" charset="0"/>
              </a:rPr>
              <a:t>20 </a:t>
            </a:r>
            <a:r>
              <a:rPr lang="ro-RO" sz="1600" dirty="0" smtClean="0">
                <a:latin typeface="Georgia" pitchFamily="18" charset="0"/>
              </a:rPr>
              <a:t>acţiuni – </a:t>
            </a:r>
            <a:r>
              <a:rPr lang="en-GB" sz="1600" dirty="0" smtClean="0">
                <a:latin typeface="Georgia" pitchFamily="18" charset="0"/>
              </a:rPr>
              <a:t>38$</a:t>
            </a:r>
            <a:r>
              <a:rPr lang="ro-RO" sz="1600" dirty="0" smtClean="0">
                <a:latin typeface="Georgia" pitchFamily="18" charset="0"/>
              </a:rPr>
              <a:t> </a:t>
            </a:r>
            <a:r>
              <a:rPr lang="en-GB" sz="1600" dirty="0" smtClean="0">
                <a:latin typeface="Georgia" pitchFamily="18" charset="0"/>
              </a:rPr>
              <a:t> = </a:t>
            </a:r>
            <a:r>
              <a:rPr lang="ro-RO" sz="1600" dirty="0" smtClean="0">
                <a:latin typeface="Georgia" pitchFamily="18" charset="0"/>
              </a:rPr>
              <a:t>2</a:t>
            </a:r>
            <a:r>
              <a:rPr lang="en-US" sz="1600" dirty="0" smtClean="0">
                <a:latin typeface="Georgia" pitchFamily="18" charset="0"/>
              </a:rPr>
              <a:t>,</a:t>
            </a:r>
            <a:r>
              <a:rPr lang="ro-RO" sz="1600" dirty="0" smtClean="0">
                <a:latin typeface="Georgia" pitchFamily="18" charset="0"/>
              </a:rPr>
              <a:t>767</a:t>
            </a:r>
            <a:r>
              <a:rPr lang="en-GB" sz="1600" dirty="0" smtClean="0">
                <a:latin typeface="Georgia" pitchFamily="18" charset="0"/>
              </a:rPr>
              <a:t>$ =&gt; </a:t>
            </a:r>
            <a:r>
              <a:rPr lang="ro-RO" sz="1600" dirty="0" smtClean="0">
                <a:latin typeface="Georgia" pitchFamily="18" charset="0"/>
              </a:rPr>
              <a:t>câştig de capital</a:t>
            </a:r>
            <a:endParaRPr lang="en-GB" sz="1600" dirty="0" smtClean="0">
              <a:latin typeface="Georgia" pitchFamily="18" charset="0"/>
            </a:endParaRPr>
          </a:p>
          <a:p>
            <a:pPr indent="-274320">
              <a:spcAft>
                <a:spcPts val="900"/>
              </a:spcAft>
            </a:pPr>
            <a:r>
              <a:rPr lang="ro-RO" sz="1600" b="1" dirty="0" smtClean="0">
                <a:solidFill>
                  <a:schemeClr val="tx2"/>
                </a:solidFill>
                <a:latin typeface="Georgia" pitchFamily="18" charset="0"/>
              </a:rPr>
              <a:t>Î</a:t>
            </a:r>
            <a:r>
              <a:rPr lang="en-GB" sz="1600" b="1" dirty="0" smtClean="0">
                <a:solidFill>
                  <a:schemeClr val="tx2"/>
                </a:solidFill>
                <a:latin typeface="Georgia" pitchFamily="18" charset="0"/>
              </a:rPr>
              <a:t>n RON: </a:t>
            </a:r>
            <a:r>
              <a:rPr lang="ro-RO" sz="1600" b="1" dirty="0" smtClean="0">
                <a:solidFill>
                  <a:schemeClr val="tx2"/>
                </a:solidFill>
                <a:latin typeface="Georgia" pitchFamily="18" charset="0"/>
              </a:rPr>
              <a:t>2</a:t>
            </a:r>
            <a:r>
              <a:rPr lang="en-US" sz="1600" b="1" dirty="0" smtClean="0">
                <a:solidFill>
                  <a:schemeClr val="tx2"/>
                </a:solidFill>
                <a:latin typeface="Georgia" pitchFamily="18" charset="0"/>
              </a:rPr>
              <a:t>,</a:t>
            </a:r>
            <a:r>
              <a:rPr lang="ro-RO" sz="1600" b="1" dirty="0" smtClean="0">
                <a:solidFill>
                  <a:schemeClr val="tx2"/>
                </a:solidFill>
                <a:latin typeface="Georgia" pitchFamily="18" charset="0"/>
              </a:rPr>
              <a:t>767</a:t>
            </a:r>
            <a:r>
              <a:rPr lang="en-GB" sz="1600" b="1" dirty="0" smtClean="0">
                <a:solidFill>
                  <a:schemeClr val="tx2"/>
                </a:solidFill>
                <a:latin typeface="Georgia" pitchFamily="18" charset="0"/>
              </a:rPr>
              <a:t> $ </a:t>
            </a:r>
            <a:r>
              <a:rPr lang="ro-RO" sz="1600" b="1" dirty="0" smtClean="0">
                <a:solidFill>
                  <a:schemeClr val="tx2"/>
                </a:solidFill>
                <a:latin typeface="Georgia" pitchFamily="18" charset="0"/>
              </a:rPr>
              <a:t>x 4.0</a:t>
            </a:r>
            <a:r>
              <a:rPr lang="en-US" sz="1600" b="1" dirty="0" smtClean="0">
                <a:solidFill>
                  <a:schemeClr val="tx2"/>
                </a:solidFill>
                <a:latin typeface="Georgia" pitchFamily="18" charset="0"/>
              </a:rPr>
              <a:t>5</a:t>
            </a:r>
            <a:r>
              <a:rPr lang="ro-RO" sz="1600" b="1" dirty="0" smtClean="0">
                <a:solidFill>
                  <a:schemeClr val="tx2"/>
                </a:solidFill>
                <a:latin typeface="Georgia" pitchFamily="18" charset="0"/>
              </a:rPr>
              <a:t>25 </a:t>
            </a:r>
            <a:r>
              <a:rPr lang="ro-RO" sz="1600" b="1" dirty="0">
                <a:solidFill>
                  <a:schemeClr val="tx2"/>
                </a:solidFill>
                <a:latin typeface="Georgia" pitchFamily="18" charset="0"/>
              </a:rPr>
              <a:t>RON</a:t>
            </a:r>
            <a:r>
              <a:rPr lang="en-GB" sz="1600" b="1" dirty="0" smtClean="0">
                <a:solidFill>
                  <a:schemeClr val="tx2"/>
                </a:solidFill>
                <a:latin typeface="Georgia" pitchFamily="18" charset="0"/>
              </a:rPr>
              <a:t>/USD = </a:t>
            </a:r>
            <a:r>
              <a:rPr lang="ro-RO" sz="1600" b="1" dirty="0" smtClean="0">
                <a:solidFill>
                  <a:schemeClr val="tx2"/>
                </a:solidFill>
                <a:latin typeface="Georgia" pitchFamily="18" charset="0"/>
              </a:rPr>
              <a:t>11</a:t>
            </a:r>
            <a:r>
              <a:rPr lang="en-GB" sz="1600" b="1" dirty="0" smtClean="0">
                <a:solidFill>
                  <a:schemeClr val="tx2"/>
                </a:solidFill>
                <a:latin typeface="Georgia" pitchFamily="18" charset="0"/>
              </a:rPr>
              <a:t>,</a:t>
            </a:r>
            <a:r>
              <a:rPr lang="ro-RO" sz="1600" b="1" dirty="0" smtClean="0">
                <a:solidFill>
                  <a:schemeClr val="tx2"/>
                </a:solidFill>
                <a:latin typeface="Georgia" pitchFamily="18" charset="0"/>
              </a:rPr>
              <a:t>193</a:t>
            </a:r>
            <a:r>
              <a:rPr lang="en-GB" sz="1600" b="1" dirty="0" smtClean="0">
                <a:solidFill>
                  <a:schemeClr val="tx2"/>
                </a:solidFill>
                <a:latin typeface="Georgia" pitchFamily="18" charset="0"/>
              </a:rPr>
              <a:t> RON     </a:t>
            </a:r>
          </a:p>
          <a:p>
            <a:pPr indent="-274320">
              <a:spcAft>
                <a:spcPts val="900"/>
              </a:spcAft>
            </a:pPr>
            <a:endParaRPr lang="ro-RO" sz="1600" dirty="0">
              <a:latin typeface="Georgia" pitchFamily="18" charset="0"/>
            </a:endParaRPr>
          </a:p>
          <a:p>
            <a:pPr indent="-274320">
              <a:spcAft>
                <a:spcPts val="900"/>
              </a:spcAft>
            </a:pPr>
            <a:r>
              <a:rPr lang="ro-RO" sz="1600" i="1" dirty="0" smtClean="0">
                <a:latin typeface="Georgia" pitchFamily="18" charset="0"/>
              </a:rPr>
              <a:t>Prin intermediul adeverinței emise de </a:t>
            </a:r>
            <a:r>
              <a:rPr lang="ro-RO" sz="1600" i="1" dirty="0" err="1" smtClean="0">
                <a:latin typeface="Georgia" pitchFamily="18" charset="0"/>
              </a:rPr>
              <a:t>Paylogic</a:t>
            </a:r>
            <a:r>
              <a:rPr lang="ro-RO" sz="1600" i="1" dirty="0" smtClean="0">
                <a:latin typeface="Georgia" pitchFamily="18" charset="0"/>
              </a:rPr>
              <a:t>, angajatorul atestă </a:t>
            </a:r>
            <a:r>
              <a:rPr lang="vi-VN" sz="1600" i="1" dirty="0" err="1" smtClean="0">
                <a:latin typeface="Georgia" pitchFamily="18" charset="0"/>
              </a:rPr>
              <a:t>faptul</a:t>
            </a:r>
            <a:r>
              <a:rPr lang="vi-VN" sz="1600" i="1" dirty="0" smtClean="0">
                <a:latin typeface="Georgia" pitchFamily="18" charset="0"/>
              </a:rPr>
              <a:t> </a:t>
            </a:r>
            <a:r>
              <a:rPr lang="vi-VN" sz="1600" i="1" dirty="0">
                <a:latin typeface="Georgia" pitchFamily="18" charset="0"/>
              </a:rPr>
              <a:t>că acţiunile acordate au fost deja impozitate ca beneficiu salarial la nivelul valorii de piaţă în momentul </a:t>
            </a:r>
            <a:r>
              <a:rPr lang="vi-VN" sz="1600" i="1" dirty="0" err="1">
                <a:latin typeface="Georgia" pitchFamily="18" charset="0"/>
              </a:rPr>
              <a:t>acordării</a:t>
            </a:r>
            <a:r>
              <a:rPr lang="vi-VN" sz="1600" i="1" dirty="0">
                <a:latin typeface="Georgia" pitchFamily="18" charset="0"/>
              </a:rPr>
              <a:t> </a:t>
            </a:r>
            <a:r>
              <a:rPr lang="ro-RO" sz="1600" i="1" dirty="0" smtClean="0">
                <a:latin typeface="Georgia" pitchFamily="18" charset="0"/>
              </a:rPr>
              <a:t>acestora</a:t>
            </a:r>
            <a:r>
              <a:rPr lang="vi-VN" sz="1600" i="1" dirty="0" smtClean="0">
                <a:latin typeface="Georgia" pitchFamily="18" charset="0"/>
              </a:rPr>
              <a:t>. </a:t>
            </a:r>
            <a:r>
              <a:rPr lang="vi-VN" sz="1600" i="1" dirty="0">
                <a:latin typeface="Georgia" pitchFamily="18" charset="0"/>
              </a:rPr>
              <a:t>În lipsa acestui document, autorităţile pot considera preţul de achiziţie ca fiind 0.</a:t>
            </a:r>
          </a:p>
          <a:p>
            <a:pPr indent="-274320">
              <a:spcAft>
                <a:spcPts val="900"/>
              </a:spcAft>
            </a:pPr>
            <a:r>
              <a:rPr lang="ro-RO" sz="1600" b="1" dirty="0" smtClean="0">
                <a:latin typeface="Georgia" pitchFamily="18" charset="0"/>
              </a:rPr>
              <a:t>Estimarea impozitului pe câştigul din capital</a:t>
            </a:r>
            <a:r>
              <a:rPr lang="en-GB" sz="1600" b="1" dirty="0" smtClean="0">
                <a:latin typeface="Georgia" pitchFamily="18" charset="0"/>
              </a:rPr>
              <a:t>*</a:t>
            </a:r>
            <a:r>
              <a:rPr lang="ro-RO" sz="1600" b="1" dirty="0" smtClean="0">
                <a:latin typeface="Georgia" pitchFamily="18" charset="0"/>
              </a:rPr>
              <a:t>: </a:t>
            </a:r>
          </a:p>
          <a:p>
            <a:pPr indent="-274320">
              <a:spcAft>
                <a:spcPts val="900"/>
              </a:spcAft>
            </a:pPr>
            <a:r>
              <a:rPr lang="ro-RO" sz="1600" b="1" dirty="0" smtClean="0">
                <a:solidFill>
                  <a:schemeClr val="tx2"/>
                </a:solidFill>
                <a:latin typeface="Georgia" pitchFamily="18" charset="0"/>
              </a:rPr>
              <a:t>11</a:t>
            </a:r>
            <a:r>
              <a:rPr lang="en-GB" sz="1600" b="1" dirty="0" smtClean="0">
                <a:solidFill>
                  <a:schemeClr val="tx2"/>
                </a:solidFill>
                <a:latin typeface="Georgia" pitchFamily="18" charset="0"/>
              </a:rPr>
              <a:t>,</a:t>
            </a:r>
            <a:r>
              <a:rPr lang="ro-RO" sz="1600" b="1" dirty="0" smtClean="0">
                <a:solidFill>
                  <a:schemeClr val="tx2"/>
                </a:solidFill>
                <a:latin typeface="Georgia" pitchFamily="18" charset="0"/>
              </a:rPr>
              <a:t>193 RON x 16% = 1</a:t>
            </a:r>
            <a:r>
              <a:rPr lang="en-US" sz="1600" b="1" dirty="0" smtClean="0">
                <a:solidFill>
                  <a:schemeClr val="tx2"/>
                </a:solidFill>
                <a:latin typeface="Georgia" pitchFamily="18" charset="0"/>
              </a:rPr>
              <a:t>,</a:t>
            </a:r>
            <a:r>
              <a:rPr lang="ro-RO" sz="1600" b="1" dirty="0" smtClean="0">
                <a:solidFill>
                  <a:schemeClr val="tx2"/>
                </a:solidFill>
                <a:latin typeface="Georgia" pitchFamily="18" charset="0"/>
              </a:rPr>
              <a:t>791</a:t>
            </a:r>
            <a:r>
              <a:rPr lang="en-GB" sz="1600" b="1" dirty="0" smtClean="0">
                <a:solidFill>
                  <a:schemeClr val="tx2"/>
                </a:solidFill>
                <a:latin typeface="Georgia" pitchFamily="18" charset="0"/>
              </a:rPr>
              <a:t> </a:t>
            </a:r>
            <a:r>
              <a:rPr lang="ro-RO" sz="1600" b="1" dirty="0" smtClean="0">
                <a:solidFill>
                  <a:schemeClr val="tx2"/>
                </a:solidFill>
                <a:latin typeface="Georgia" pitchFamily="18" charset="0"/>
              </a:rPr>
              <a:t>RON</a:t>
            </a:r>
            <a:endParaRPr lang="en-GB" sz="1600" b="1" dirty="0" smtClean="0">
              <a:solidFill>
                <a:schemeClr val="tx2"/>
              </a:solidFill>
              <a:latin typeface="Georgia" pitchFamily="18" charset="0"/>
            </a:endParaRPr>
          </a:p>
          <a:p>
            <a:pPr indent="-274320">
              <a:spcAft>
                <a:spcPts val="900"/>
              </a:spcAft>
            </a:pPr>
            <a:r>
              <a:rPr lang="en-GB" sz="1600" i="1" dirty="0" smtClean="0">
                <a:solidFill>
                  <a:schemeClr val="tx2"/>
                </a:solidFill>
                <a:latin typeface="Georgia" pitchFamily="18" charset="0"/>
              </a:rPr>
              <a:t>*</a:t>
            </a:r>
            <a:r>
              <a:rPr lang="ro-RO" sz="1600" i="1" dirty="0" smtClean="0">
                <a:solidFill>
                  <a:schemeClr val="tx2"/>
                </a:solidFill>
                <a:latin typeface="Georgia" pitchFamily="18" charset="0"/>
              </a:rPr>
              <a:t>Valoarea impozitului datorat trebuie confirmat prin decizia de impunere emisă de autorităţile fiscale.</a:t>
            </a:r>
            <a:endParaRPr lang="en-GB" sz="1600" i="1" dirty="0" smtClean="0">
              <a:solidFill>
                <a:schemeClr val="tx2"/>
              </a:solidFill>
              <a:latin typeface="Georgia" pitchFamily="18" charset="0"/>
            </a:endParaRPr>
          </a:p>
          <a:p>
            <a:pPr indent="-274320">
              <a:spcAft>
                <a:spcPts val="900"/>
              </a:spcAft>
            </a:pPr>
            <a:endParaRPr lang="en-GB" sz="1600" b="1" dirty="0" smtClean="0">
              <a:solidFill>
                <a:schemeClr val="tx2"/>
              </a:solidFill>
              <a:latin typeface="Georgia" pitchFamily="18" charset="0"/>
            </a:endParaRPr>
          </a:p>
          <a:p>
            <a:pPr indent="-274320" algn="ctr">
              <a:spcAft>
                <a:spcPts val="900"/>
              </a:spcAft>
            </a:pPr>
            <a:endParaRPr lang="ro-RO" sz="1600" b="1" i="1" dirty="0" smtClean="0">
              <a:latin typeface="Georgia" pitchFamily="18" charset="0"/>
            </a:endParaRPr>
          </a:p>
        </p:txBody>
      </p:sp>
      <p:sp>
        <p:nvSpPr>
          <p:cNvPr id="9" name="TextBox 8"/>
          <p:cNvSpPr txBox="1"/>
          <p:nvPr/>
        </p:nvSpPr>
        <p:spPr>
          <a:xfrm>
            <a:off x="7766271" y="2881898"/>
            <a:ext cx="3369979" cy="914400"/>
          </a:xfrm>
          <a:prstGeom prst="rect">
            <a:avLst/>
          </a:prstGeom>
          <a:noFill/>
        </p:spPr>
        <p:txBody>
          <a:bodyPr vert="horz" wrap="none" lIns="0" tIns="0" rIns="0" bIns="0" rtlCol="0">
            <a:noAutofit/>
          </a:bodyPr>
          <a:lstStyle/>
          <a:p>
            <a:pPr indent="-274320">
              <a:spcAft>
                <a:spcPts val="900"/>
              </a:spcAft>
            </a:pPr>
            <a:r>
              <a:rPr lang="ro-RO" sz="2000" b="1" dirty="0" smtClean="0">
                <a:solidFill>
                  <a:srgbClr val="FF0000"/>
                </a:solidFill>
                <a:latin typeface="Georgia" pitchFamily="18" charset="0"/>
              </a:rPr>
              <a:t>Câștig mai mic decât 22,800 lei </a:t>
            </a:r>
          </a:p>
          <a:p>
            <a:pPr indent="-274320">
              <a:spcAft>
                <a:spcPts val="900"/>
              </a:spcAft>
            </a:pPr>
            <a:r>
              <a:rPr lang="ro-RO" sz="2000" b="1" i="1" dirty="0" smtClean="0">
                <a:solidFill>
                  <a:srgbClr val="FF0000"/>
                </a:solidFill>
                <a:latin typeface="Georgia" pitchFamily="18" charset="0"/>
              </a:rPr>
              <a:t>pentru tot anul 2017** </a:t>
            </a:r>
          </a:p>
          <a:p>
            <a:pPr indent="-274320">
              <a:spcAft>
                <a:spcPts val="900"/>
              </a:spcAft>
            </a:pPr>
            <a:r>
              <a:rPr lang="ro-RO" sz="2000" b="1" dirty="0" smtClean="0">
                <a:solidFill>
                  <a:srgbClr val="FF0000"/>
                </a:solidFill>
                <a:latin typeface="Georgia" pitchFamily="18" charset="0"/>
              </a:rPr>
              <a:t>NU depun declarația 600!</a:t>
            </a:r>
          </a:p>
        </p:txBody>
      </p:sp>
      <p:sp>
        <p:nvSpPr>
          <p:cNvPr id="3" name="Slide Number Placeholder 2"/>
          <p:cNvSpPr>
            <a:spLocks noGrp="1"/>
          </p:cNvSpPr>
          <p:nvPr>
            <p:ph type="sldNum" sz="quarter" idx="18"/>
          </p:nvPr>
        </p:nvSpPr>
        <p:spPr/>
        <p:txBody>
          <a:bodyPr/>
          <a:lstStyle/>
          <a:p>
            <a:fld id="{FDAC3C2F-7846-4C7C-90CB-0363189B22F6}" type="slidenum">
              <a:rPr lang="ro-RO" smtClean="0"/>
              <a:pPr/>
              <a:t>23</a:t>
            </a:fld>
            <a:endParaRPr lang="ro-RO"/>
          </a:p>
        </p:txBody>
      </p:sp>
      <p:sp>
        <p:nvSpPr>
          <p:cNvPr id="8" name="Date Placeholder 7"/>
          <p:cNvSpPr>
            <a:spLocks noGrp="1"/>
          </p:cNvSpPr>
          <p:nvPr>
            <p:ph type="dt" sz="half" idx="16"/>
          </p:nvPr>
        </p:nvSpPr>
        <p:spPr/>
        <p:txBody>
          <a:bodyPr/>
          <a:lstStyle/>
          <a:p>
            <a:r>
              <a:rPr lang="ro-RO" smtClean="0"/>
              <a:t>ianuarie 2018</a:t>
            </a:r>
            <a:endParaRPr lang="ro-RO"/>
          </a:p>
        </p:txBody>
      </p:sp>
      <p:sp>
        <p:nvSpPr>
          <p:cNvPr id="13" name="Footer Placeholder 12"/>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1624429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completez declarația 201?</a:t>
            </a:r>
            <a:endParaRPr lang="ro-RO" dirty="0"/>
          </a:p>
        </p:txBody>
      </p:sp>
      <p:sp>
        <p:nvSpPr>
          <p:cNvPr id="10" name="TextBox 9"/>
          <p:cNvSpPr txBox="1"/>
          <p:nvPr/>
        </p:nvSpPr>
        <p:spPr>
          <a:xfrm>
            <a:off x="6097587" y="2852936"/>
            <a:ext cx="1846621" cy="432048"/>
          </a:xfrm>
          <a:prstGeom prst="rect">
            <a:avLst/>
          </a:prstGeom>
          <a:noFill/>
        </p:spPr>
        <p:txBody>
          <a:bodyPr vert="horz" wrap="square" lIns="0" tIns="0" rIns="0" bIns="0" rtlCol="0">
            <a:noAutofit/>
          </a:bodyPr>
          <a:lstStyle/>
          <a:p>
            <a:pPr indent="-274320">
              <a:spcAft>
                <a:spcPts val="900"/>
              </a:spcAft>
            </a:pPr>
            <a:endParaRPr lang="ro-RO" sz="2000" dirty="0" err="1" smtClean="0">
              <a:latin typeface="Georgia" pitchFamily="18" charset="0"/>
            </a:endParaRPr>
          </a:p>
        </p:txBody>
      </p:sp>
      <p:pic>
        <p:nvPicPr>
          <p:cNvPr id="8" name="Picture 7"/>
          <p:cNvPicPr>
            <a:picLocks noChangeAspect="1"/>
          </p:cNvPicPr>
          <p:nvPr/>
        </p:nvPicPr>
        <p:blipFill>
          <a:blip r:embed="rId2"/>
          <a:stretch>
            <a:fillRect/>
          </a:stretch>
        </p:blipFill>
        <p:spPr>
          <a:xfrm>
            <a:off x="1392491" y="1076346"/>
            <a:ext cx="8549562" cy="5172054"/>
          </a:xfrm>
          <a:prstGeom prst="rect">
            <a:avLst/>
          </a:prstGeom>
        </p:spPr>
      </p:pic>
      <p:sp>
        <p:nvSpPr>
          <p:cNvPr id="12" name="Isosceles Triangle 11"/>
          <p:cNvSpPr/>
          <p:nvPr/>
        </p:nvSpPr>
        <p:spPr bwMode="ltGray">
          <a:xfrm rot="16200000">
            <a:off x="10633469" y="884066"/>
            <a:ext cx="698504" cy="2281436"/>
          </a:xfrm>
          <a:prstGeom prst="triangl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kern="1200" dirty="0" err="1">
              <a:solidFill>
                <a:srgbClr val="FFFFFF"/>
              </a:solidFill>
              <a:latin typeface="Georgia" pitchFamily="18" charset="0"/>
            </a:endParaRPr>
          </a:p>
        </p:txBody>
      </p:sp>
      <p:sp>
        <p:nvSpPr>
          <p:cNvPr id="13" name="Rectangle 12"/>
          <p:cNvSpPr/>
          <p:nvPr/>
        </p:nvSpPr>
        <p:spPr>
          <a:xfrm>
            <a:off x="10225254" y="1840118"/>
            <a:ext cx="2630277" cy="369332"/>
          </a:xfrm>
          <a:prstGeom prst="rect">
            <a:avLst/>
          </a:prstGeom>
        </p:spPr>
        <p:txBody>
          <a:bodyPr wrap="square">
            <a:spAutoFit/>
          </a:bodyPr>
          <a:lstStyle/>
          <a:p>
            <a:pPr algn="ctr"/>
            <a:r>
              <a:rPr lang="ro-RO" dirty="0" smtClean="0">
                <a:latin typeface="Georgia" pitchFamily="18" charset="0"/>
              </a:rPr>
              <a:t>Câștig</a:t>
            </a:r>
            <a:endParaRPr lang="en-US" dirty="0" err="1">
              <a:latin typeface="Georgia" pitchFamily="18" charset="0"/>
            </a:endParaRPr>
          </a:p>
        </p:txBody>
      </p:sp>
      <p:sp>
        <p:nvSpPr>
          <p:cNvPr id="14" name="Slide Number Placeholder 13"/>
          <p:cNvSpPr>
            <a:spLocks noGrp="1"/>
          </p:cNvSpPr>
          <p:nvPr>
            <p:ph type="sldNum" sz="quarter" idx="18"/>
          </p:nvPr>
        </p:nvSpPr>
        <p:spPr/>
        <p:txBody>
          <a:bodyPr/>
          <a:lstStyle/>
          <a:p>
            <a:fld id="{FDAC3C2F-7846-4C7C-90CB-0363189B22F6}" type="slidenum">
              <a:rPr lang="ro-RO" smtClean="0"/>
              <a:pPr/>
              <a:t>24</a:t>
            </a:fld>
            <a:endParaRPr lang="ro-RO"/>
          </a:p>
        </p:txBody>
      </p:sp>
      <p:sp>
        <p:nvSpPr>
          <p:cNvPr id="15" name="Date Placeholder 14"/>
          <p:cNvSpPr>
            <a:spLocks noGrp="1"/>
          </p:cNvSpPr>
          <p:nvPr>
            <p:ph type="dt" sz="half" idx="16"/>
          </p:nvPr>
        </p:nvSpPr>
        <p:spPr/>
        <p:txBody>
          <a:bodyPr/>
          <a:lstStyle/>
          <a:p>
            <a:r>
              <a:rPr lang="ro-RO" smtClean="0"/>
              <a:t>ianuarie 2018</a:t>
            </a:r>
            <a:endParaRPr lang="ro-RO"/>
          </a:p>
        </p:txBody>
      </p:sp>
      <p:sp>
        <p:nvSpPr>
          <p:cNvPr id="16" name="Footer Placeholder 15"/>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1675387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Aft>
                <a:spcPts val="3000"/>
              </a:spcAft>
            </a:pPr>
            <a:r>
              <a:rPr lang="ro-RO" dirty="0"/>
              <a:t>Considerente practice, întrebări și răspunsuri</a:t>
            </a:r>
          </a:p>
        </p:txBody>
      </p:sp>
      <p:sp>
        <p:nvSpPr>
          <p:cNvPr id="12" name="TextBox 11"/>
          <p:cNvSpPr txBox="1"/>
          <p:nvPr/>
        </p:nvSpPr>
        <p:spPr>
          <a:xfrm>
            <a:off x="2057400" y="2971800"/>
            <a:ext cx="3174504" cy="3200400"/>
          </a:xfrm>
          <a:prstGeom prst="rect">
            <a:avLst/>
          </a:prstGeom>
          <a:noFill/>
        </p:spPr>
        <p:txBody>
          <a:bodyPr wrap="none" lIns="0" tIns="0" rIns="0" bIns="0" rtlCol="0" anchor="b" anchorCtr="0">
            <a:noAutofit/>
          </a:bodyPr>
          <a:lstStyle/>
          <a:p>
            <a:pPr>
              <a:lnSpc>
                <a:spcPts val="20000"/>
              </a:lnSpc>
            </a:pPr>
            <a:r>
              <a:rPr lang="ro-RO" sz="34600" b="1" i="1" dirty="0">
                <a:solidFill>
                  <a:schemeClr val="bg1"/>
                </a:solidFill>
                <a:latin typeface="Georgia" pitchFamily="18" charset="0"/>
              </a:rPr>
              <a:t>4</a:t>
            </a:r>
            <a:endParaRPr lang="en-GB" sz="34600" b="1" i="1" dirty="0">
              <a:solidFill>
                <a:schemeClr val="bg1"/>
              </a:solidFill>
              <a:latin typeface="Georgia" pitchFamily="18" charset="0"/>
            </a:endParaRPr>
          </a:p>
        </p:txBody>
      </p:sp>
      <p:sp>
        <p:nvSpPr>
          <p:cNvPr id="3" name="Slide Number Placeholder 2"/>
          <p:cNvSpPr>
            <a:spLocks noGrp="1"/>
          </p:cNvSpPr>
          <p:nvPr>
            <p:ph type="sldNum" sz="quarter" idx="12"/>
          </p:nvPr>
        </p:nvSpPr>
        <p:spPr/>
        <p:txBody>
          <a:bodyPr/>
          <a:lstStyle/>
          <a:p>
            <a:fld id="{A01918B4-03DF-4BAC-98D5-2E8B055C9672}" type="slidenum">
              <a:rPr lang="ro-RO" smtClean="0"/>
              <a:pPr/>
              <a:t>25</a:t>
            </a:fld>
            <a:endParaRPr lang="ro-RO"/>
          </a:p>
        </p:txBody>
      </p:sp>
      <p:sp>
        <p:nvSpPr>
          <p:cNvPr id="4" name="Date Placeholder 3"/>
          <p:cNvSpPr>
            <a:spLocks noGrp="1"/>
          </p:cNvSpPr>
          <p:nvPr>
            <p:ph type="dt" sz="half" idx="10"/>
          </p:nvPr>
        </p:nvSpPr>
        <p:spPr/>
        <p:txBody>
          <a:bodyPr/>
          <a:lstStyle/>
          <a:p>
            <a:r>
              <a:rPr lang="ro-RO" smtClean="0"/>
              <a:t>ianuarie 2018</a:t>
            </a:r>
            <a:endParaRPr lang="ro-RO"/>
          </a:p>
        </p:txBody>
      </p:sp>
      <p:sp>
        <p:nvSpPr>
          <p:cNvPr id="5" name="Footer Placeholder 4"/>
          <p:cNvSpPr>
            <a:spLocks noGrp="1"/>
          </p:cNvSpPr>
          <p:nvPr>
            <p:ph type="ftr" sz="quarter" idx="11"/>
          </p:nvPr>
        </p:nvSpPr>
        <p:spPr/>
        <p:txBody>
          <a:bodyPr/>
          <a:lstStyle/>
          <a:p>
            <a:r>
              <a:rPr lang="ro-RO" smtClean="0"/>
              <a:t>Adobe - D201/D600</a:t>
            </a:r>
            <a:endParaRPr lang="ro-RO"/>
          </a:p>
        </p:txBody>
      </p:sp>
    </p:spTree>
    <p:extLst>
      <p:ext uri="{BB962C8B-B14F-4D97-AF65-F5344CB8AC3E}">
        <p14:creationId xmlns:p14="http://schemas.microsoft.com/office/powerpoint/2010/main" val="2134380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Depunerea </a:t>
            </a:r>
            <a:r>
              <a:rPr lang="ro-RO" dirty="0" smtClean="0"/>
              <a:t>declarației </a:t>
            </a:r>
            <a:r>
              <a:rPr lang="ro-RO" dirty="0"/>
              <a:t>201</a:t>
            </a:r>
          </a:p>
        </p:txBody>
      </p:sp>
      <p:sp>
        <p:nvSpPr>
          <p:cNvPr id="10" name="TextBox 9"/>
          <p:cNvSpPr txBox="1"/>
          <p:nvPr/>
        </p:nvSpPr>
        <p:spPr>
          <a:xfrm>
            <a:off x="5486027" y="2852936"/>
            <a:ext cx="1846621" cy="432048"/>
          </a:xfrm>
          <a:prstGeom prst="rect">
            <a:avLst/>
          </a:prstGeom>
          <a:noFill/>
        </p:spPr>
        <p:txBody>
          <a:bodyPr vert="horz" wrap="square" lIns="0" tIns="0" rIns="0" bIns="0" rtlCol="0">
            <a:noAutofit/>
          </a:bodyPr>
          <a:lstStyle/>
          <a:p>
            <a:pPr indent="-274320">
              <a:spcAft>
                <a:spcPts val="900"/>
              </a:spcAft>
            </a:pPr>
            <a:endParaRPr lang="ro-RO" sz="2000" dirty="0" err="1" smtClean="0">
              <a:latin typeface="Georgia" pitchFamily="18" charset="0"/>
            </a:endParaRPr>
          </a:p>
        </p:txBody>
      </p:sp>
      <p:grpSp>
        <p:nvGrpSpPr>
          <p:cNvPr id="14" name="Group 13"/>
          <p:cNvGrpSpPr/>
          <p:nvPr/>
        </p:nvGrpSpPr>
        <p:grpSpPr>
          <a:xfrm>
            <a:off x="1537953" y="1063614"/>
            <a:ext cx="3372010" cy="4968552"/>
            <a:chOff x="567076" y="1908423"/>
            <a:chExt cx="3372010" cy="4968552"/>
          </a:xfrm>
        </p:grpSpPr>
        <p:sp>
          <p:nvSpPr>
            <p:cNvPr id="15" name="Freeform 14"/>
            <p:cNvSpPr>
              <a:spLocks/>
            </p:cNvSpPr>
            <p:nvPr/>
          </p:nvSpPr>
          <p:spPr bwMode="auto">
            <a:xfrm>
              <a:off x="567076" y="1908423"/>
              <a:ext cx="3372010" cy="1486981"/>
            </a:xfrm>
            <a:custGeom>
              <a:avLst/>
              <a:gdLst>
                <a:gd name="T0" fmla="*/ 3294 w 3846"/>
                <a:gd name="T1" fmla="*/ 446 h 1696"/>
                <a:gd name="T2" fmla="*/ 2736 w 3846"/>
                <a:gd name="T3" fmla="*/ 0 h 1696"/>
                <a:gd name="T4" fmla="*/ 2736 w 3846"/>
                <a:gd name="T5" fmla="*/ 438 h 1696"/>
                <a:gd name="T6" fmla="*/ 96 w 3846"/>
                <a:gd name="T7" fmla="*/ 438 h 1696"/>
                <a:gd name="T8" fmla="*/ 96 w 3846"/>
                <a:gd name="T9" fmla="*/ 438 h 1696"/>
                <a:gd name="T10" fmla="*/ 78 w 3846"/>
                <a:gd name="T11" fmla="*/ 440 h 1696"/>
                <a:gd name="T12" fmla="*/ 60 w 3846"/>
                <a:gd name="T13" fmla="*/ 446 h 1696"/>
                <a:gd name="T14" fmla="*/ 44 w 3846"/>
                <a:gd name="T15" fmla="*/ 454 h 1696"/>
                <a:gd name="T16" fmla="*/ 28 w 3846"/>
                <a:gd name="T17" fmla="*/ 466 h 1696"/>
                <a:gd name="T18" fmla="*/ 18 w 3846"/>
                <a:gd name="T19" fmla="*/ 480 h 1696"/>
                <a:gd name="T20" fmla="*/ 8 w 3846"/>
                <a:gd name="T21" fmla="*/ 496 h 1696"/>
                <a:gd name="T22" fmla="*/ 2 w 3846"/>
                <a:gd name="T23" fmla="*/ 514 h 1696"/>
                <a:gd name="T24" fmla="*/ 0 w 3846"/>
                <a:gd name="T25" fmla="*/ 534 h 1696"/>
                <a:gd name="T26" fmla="*/ 0 w 3846"/>
                <a:gd name="T27" fmla="*/ 1044 h 1696"/>
                <a:gd name="T28" fmla="*/ 0 w 3846"/>
                <a:gd name="T29" fmla="*/ 1156 h 1696"/>
                <a:gd name="T30" fmla="*/ 0 w 3846"/>
                <a:gd name="T31" fmla="*/ 1156 h 1696"/>
                <a:gd name="T32" fmla="*/ 0 w 3846"/>
                <a:gd name="T33" fmla="*/ 1256 h 1696"/>
                <a:gd name="T34" fmla="*/ 558 w 3846"/>
                <a:gd name="T35" fmla="*/ 1696 h 1696"/>
                <a:gd name="T36" fmla="*/ 1106 w 3846"/>
                <a:gd name="T37" fmla="*/ 1252 h 1696"/>
                <a:gd name="T38" fmla="*/ 3750 w 3846"/>
                <a:gd name="T39" fmla="*/ 1252 h 1696"/>
                <a:gd name="T40" fmla="*/ 3750 w 3846"/>
                <a:gd name="T41" fmla="*/ 1252 h 1696"/>
                <a:gd name="T42" fmla="*/ 3770 w 3846"/>
                <a:gd name="T43" fmla="*/ 1250 h 1696"/>
                <a:gd name="T44" fmla="*/ 3788 w 3846"/>
                <a:gd name="T45" fmla="*/ 1244 h 1696"/>
                <a:gd name="T46" fmla="*/ 3804 w 3846"/>
                <a:gd name="T47" fmla="*/ 1236 h 1696"/>
                <a:gd name="T48" fmla="*/ 3818 w 3846"/>
                <a:gd name="T49" fmla="*/ 1224 h 1696"/>
                <a:gd name="T50" fmla="*/ 3830 w 3846"/>
                <a:gd name="T51" fmla="*/ 1210 h 1696"/>
                <a:gd name="T52" fmla="*/ 3838 w 3846"/>
                <a:gd name="T53" fmla="*/ 1192 h 1696"/>
                <a:gd name="T54" fmla="*/ 3844 w 3846"/>
                <a:gd name="T55" fmla="*/ 1174 h 1696"/>
                <a:gd name="T56" fmla="*/ 3846 w 3846"/>
                <a:gd name="T57" fmla="*/ 1156 h 1696"/>
                <a:gd name="T58" fmla="*/ 3846 w 3846"/>
                <a:gd name="T59" fmla="*/ 674 h 1696"/>
                <a:gd name="T60" fmla="*/ 3846 w 3846"/>
                <a:gd name="T61" fmla="*/ 572 h 1696"/>
                <a:gd name="T62" fmla="*/ 3846 w 3846"/>
                <a:gd name="T63" fmla="*/ 534 h 1696"/>
                <a:gd name="T64" fmla="*/ 3846 w 3846"/>
                <a:gd name="T65" fmla="*/ 0 h 1696"/>
                <a:gd name="T66" fmla="*/ 3294 w 3846"/>
                <a:gd name="T67" fmla="*/ 44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6" h="1696">
                  <a:moveTo>
                    <a:pt x="3294" y="446"/>
                  </a:moveTo>
                  <a:lnTo>
                    <a:pt x="2736" y="0"/>
                  </a:lnTo>
                  <a:lnTo>
                    <a:pt x="2736" y="438"/>
                  </a:lnTo>
                  <a:lnTo>
                    <a:pt x="96" y="438"/>
                  </a:lnTo>
                  <a:lnTo>
                    <a:pt x="96" y="438"/>
                  </a:lnTo>
                  <a:lnTo>
                    <a:pt x="78" y="440"/>
                  </a:lnTo>
                  <a:lnTo>
                    <a:pt x="60" y="446"/>
                  </a:lnTo>
                  <a:lnTo>
                    <a:pt x="44" y="454"/>
                  </a:lnTo>
                  <a:lnTo>
                    <a:pt x="28" y="466"/>
                  </a:lnTo>
                  <a:lnTo>
                    <a:pt x="18" y="480"/>
                  </a:lnTo>
                  <a:lnTo>
                    <a:pt x="8" y="496"/>
                  </a:lnTo>
                  <a:lnTo>
                    <a:pt x="2" y="514"/>
                  </a:lnTo>
                  <a:lnTo>
                    <a:pt x="0" y="534"/>
                  </a:lnTo>
                  <a:lnTo>
                    <a:pt x="0" y="1044"/>
                  </a:lnTo>
                  <a:lnTo>
                    <a:pt x="0" y="1156"/>
                  </a:lnTo>
                  <a:lnTo>
                    <a:pt x="0" y="1156"/>
                  </a:lnTo>
                  <a:lnTo>
                    <a:pt x="0" y="1256"/>
                  </a:lnTo>
                  <a:lnTo>
                    <a:pt x="558" y="1696"/>
                  </a:lnTo>
                  <a:lnTo>
                    <a:pt x="1106" y="1252"/>
                  </a:lnTo>
                  <a:lnTo>
                    <a:pt x="3750" y="1252"/>
                  </a:lnTo>
                  <a:lnTo>
                    <a:pt x="3750" y="1252"/>
                  </a:lnTo>
                  <a:lnTo>
                    <a:pt x="3770" y="1250"/>
                  </a:lnTo>
                  <a:lnTo>
                    <a:pt x="3788" y="1244"/>
                  </a:lnTo>
                  <a:lnTo>
                    <a:pt x="3804" y="1236"/>
                  </a:lnTo>
                  <a:lnTo>
                    <a:pt x="3818" y="1224"/>
                  </a:lnTo>
                  <a:lnTo>
                    <a:pt x="3830" y="1210"/>
                  </a:lnTo>
                  <a:lnTo>
                    <a:pt x="3838" y="1192"/>
                  </a:lnTo>
                  <a:lnTo>
                    <a:pt x="3844" y="1174"/>
                  </a:lnTo>
                  <a:lnTo>
                    <a:pt x="3846" y="1156"/>
                  </a:lnTo>
                  <a:lnTo>
                    <a:pt x="3846" y="674"/>
                  </a:lnTo>
                  <a:lnTo>
                    <a:pt x="3846" y="572"/>
                  </a:lnTo>
                  <a:lnTo>
                    <a:pt x="3846" y="534"/>
                  </a:lnTo>
                  <a:lnTo>
                    <a:pt x="3846" y="0"/>
                  </a:lnTo>
                  <a:lnTo>
                    <a:pt x="3294" y="446"/>
                  </a:lnTo>
                  <a:close/>
                </a:path>
              </a:pathLst>
            </a:custGeom>
            <a:solidFill>
              <a:schemeClr val="accent3"/>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9"/>
            <p:cNvSpPr>
              <a:spLocks/>
            </p:cNvSpPr>
            <p:nvPr/>
          </p:nvSpPr>
          <p:spPr bwMode="auto">
            <a:xfrm>
              <a:off x="567076" y="4227067"/>
              <a:ext cx="3372010" cy="1486981"/>
            </a:xfrm>
            <a:custGeom>
              <a:avLst/>
              <a:gdLst>
                <a:gd name="T0" fmla="*/ 3294 w 3846"/>
                <a:gd name="T1" fmla="*/ 446 h 1696"/>
                <a:gd name="T2" fmla="*/ 2736 w 3846"/>
                <a:gd name="T3" fmla="*/ 0 h 1696"/>
                <a:gd name="T4" fmla="*/ 2736 w 3846"/>
                <a:gd name="T5" fmla="*/ 438 h 1696"/>
                <a:gd name="T6" fmla="*/ 96 w 3846"/>
                <a:gd name="T7" fmla="*/ 438 h 1696"/>
                <a:gd name="T8" fmla="*/ 96 w 3846"/>
                <a:gd name="T9" fmla="*/ 438 h 1696"/>
                <a:gd name="T10" fmla="*/ 78 w 3846"/>
                <a:gd name="T11" fmla="*/ 440 h 1696"/>
                <a:gd name="T12" fmla="*/ 60 w 3846"/>
                <a:gd name="T13" fmla="*/ 446 h 1696"/>
                <a:gd name="T14" fmla="*/ 44 w 3846"/>
                <a:gd name="T15" fmla="*/ 454 h 1696"/>
                <a:gd name="T16" fmla="*/ 28 w 3846"/>
                <a:gd name="T17" fmla="*/ 466 h 1696"/>
                <a:gd name="T18" fmla="*/ 18 w 3846"/>
                <a:gd name="T19" fmla="*/ 480 h 1696"/>
                <a:gd name="T20" fmla="*/ 8 w 3846"/>
                <a:gd name="T21" fmla="*/ 496 h 1696"/>
                <a:gd name="T22" fmla="*/ 2 w 3846"/>
                <a:gd name="T23" fmla="*/ 514 h 1696"/>
                <a:gd name="T24" fmla="*/ 0 w 3846"/>
                <a:gd name="T25" fmla="*/ 534 h 1696"/>
                <a:gd name="T26" fmla="*/ 0 w 3846"/>
                <a:gd name="T27" fmla="*/ 1044 h 1696"/>
                <a:gd name="T28" fmla="*/ 0 w 3846"/>
                <a:gd name="T29" fmla="*/ 1156 h 1696"/>
                <a:gd name="T30" fmla="*/ 0 w 3846"/>
                <a:gd name="T31" fmla="*/ 1156 h 1696"/>
                <a:gd name="T32" fmla="*/ 0 w 3846"/>
                <a:gd name="T33" fmla="*/ 1256 h 1696"/>
                <a:gd name="T34" fmla="*/ 558 w 3846"/>
                <a:gd name="T35" fmla="*/ 1696 h 1696"/>
                <a:gd name="T36" fmla="*/ 1106 w 3846"/>
                <a:gd name="T37" fmla="*/ 1252 h 1696"/>
                <a:gd name="T38" fmla="*/ 3750 w 3846"/>
                <a:gd name="T39" fmla="*/ 1252 h 1696"/>
                <a:gd name="T40" fmla="*/ 3750 w 3846"/>
                <a:gd name="T41" fmla="*/ 1252 h 1696"/>
                <a:gd name="T42" fmla="*/ 3770 w 3846"/>
                <a:gd name="T43" fmla="*/ 1250 h 1696"/>
                <a:gd name="T44" fmla="*/ 3788 w 3846"/>
                <a:gd name="T45" fmla="*/ 1244 h 1696"/>
                <a:gd name="T46" fmla="*/ 3804 w 3846"/>
                <a:gd name="T47" fmla="*/ 1236 h 1696"/>
                <a:gd name="T48" fmla="*/ 3818 w 3846"/>
                <a:gd name="T49" fmla="*/ 1224 h 1696"/>
                <a:gd name="T50" fmla="*/ 3830 w 3846"/>
                <a:gd name="T51" fmla="*/ 1210 h 1696"/>
                <a:gd name="T52" fmla="*/ 3838 w 3846"/>
                <a:gd name="T53" fmla="*/ 1192 h 1696"/>
                <a:gd name="T54" fmla="*/ 3844 w 3846"/>
                <a:gd name="T55" fmla="*/ 1174 h 1696"/>
                <a:gd name="T56" fmla="*/ 3846 w 3846"/>
                <a:gd name="T57" fmla="*/ 1156 h 1696"/>
                <a:gd name="T58" fmla="*/ 3846 w 3846"/>
                <a:gd name="T59" fmla="*/ 674 h 1696"/>
                <a:gd name="T60" fmla="*/ 3846 w 3846"/>
                <a:gd name="T61" fmla="*/ 572 h 1696"/>
                <a:gd name="T62" fmla="*/ 3846 w 3846"/>
                <a:gd name="T63" fmla="*/ 534 h 1696"/>
                <a:gd name="T64" fmla="*/ 3846 w 3846"/>
                <a:gd name="T65" fmla="*/ 0 h 1696"/>
                <a:gd name="T66" fmla="*/ 3294 w 3846"/>
                <a:gd name="T67" fmla="*/ 44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6" h="1696">
                  <a:moveTo>
                    <a:pt x="3294" y="446"/>
                  </a:moveTo>
                  <a:lnTo>
                    <a:pt x="2736" y="0"/>
                  </a:lnTo>
                  <a:lnTo>
                    <a:pt x="2736" y="438"/>
                  </a:lnTo>
                  <a:lnTo>
                    <a:pt x="96" y="438"/>
                  </a:lnTo>
                  <a:lnTo>
                    <a:pt x="96" y="438"/>
                  </a:lnTo>
                  <a:lnTo>
                    <a:pt x="78" y="440"/>
                  </a:lnTo>
                  <a:lnTo>
                    <a:pt x="60" y="446"/>
                  </a:lnTo>
                  <a:lnTo>
                    <a:pt x="44" y="454"/>
                  </a:lnTo>
                  <a:lnTo>
                    <a:pt x="28" y="466"/>
                  </a:lnTo>
                  <a:lnTo>
                    <a:pt x="18" y="480"/>
                  </a:lnTo>
                  <a:lnTo>
                    <a:pt x="8" y="496"/>
                  </a:lnTo>
                  <a:lnTo>
                    <a:pt x="2" y="514"/>
                  </a:lnTo>
                  <a:lnTo>
                    <a:pt x="0" y="534"/>
                  </a:lnTo>
                  <a:lnTo>
                    <a:pt x="0" y="1044"/>
                  </a:lnTo>
                  <a:lnTo>
                    <a:pt x="0" y="1156"/>
                  </a:lnTo>
                  <a:lnTo>
                    <a:pt x="0" y="1156"/>
                  </a:lnTo>
                  <a:lnTo>
                    <a:pt x="0" y="1256"/>
                  </a:lnTo>
                  <a:lnTo>
                    <a:pt x="558" y="1696"/>
                  </a:lnTo>
                  <a:lnTo>
                    <a:pt x="1106" y="1252"/>
                  </a:lnTo>
                  <a:lnTo>
                    <a:pt x="3750" y="1252"/>
                  </a:lnTo>
                  <a:lnTo>
                    <a:pt x="3750" y="1252"/>
                  </a:lnTo>
                  <a:lnTo>
                    <a:pt x="3770" y="1250"/>
                  </a:lnTo>
                  <a:lnTo>
                    <a:pt x="3788" y="1244"/>
                  </a:lnTo>
                  <a:lnTo>
                    <a:pt x="3804" y="1236"/>
                  </a:lnTo>
                  <a:lnTo>
                    <a:pt x="3818" y="1224"/>
                  </a:lnTo>
                  <a:lnTo>
                    <a:pt x="3830" y="1210"/>
                  </a:lnTo>
                  <a:lnTo>
                    <a:pt x="3838" y="1192"/>
                  </a:lnTo>
                  <a:lnTo>
                    <a:pt x="3844" y="1174"/>
                  </a:lnTo>
                  <a:lnTo>
                    <a:pt x="3846" y="1156"/>
                  </a:lnTo>
                  <a:lnTo>
                    <a:pt x="3846" y="674"/>
                  </a:lnTo>
                  <a:lnTo>
                    <a:pt x="3846" y="572"/>
                  </a:lnTo>
                  <a:lnTo>
                    <a:pt x="3846" y="534"/>
                  </a:lnTo>
                  <a:lnTo>
                    <a:pt x="3846" y="0"/>
                  </a:lnTo>
                  <a:lnTo>
                    <a:pt x="3294" y="446"/>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9"/>
            <p:cNvSpPr>
              <a:spLocks/>
            </p:cNvSpPr>
            <p:nvPr/>
          </p:nvSpPr>
          <p:spPr bwMode="auto">
            <a:xfrm flipH="1">
              <a:off x="567076" y="3071350"/>
              <a:ext cx="3372010" cy="1486981"/>
            </a:xfrm>
            <a:custGeom>
              <a:avLst/>
              <a:gdLst>
                <a:gd name="T0" fmla="*/ 3294 w 3846"/>
                <a:gd name="T1" fmla="*/ 446 h 1696"/>
                <a:gd name="T2" fmla="*/ 2736 w 3846"/>
                <a:gd name="T3" fmla="*/ 0 h 1696"/>
                <a:gd name="T4" fmla="*/ 2736 w 3846"/>
                <a:gd name="T5" fmla="*/ 438 h 1696"/>
                <a:gd name="T6" fmla="*/ 96 w 3846"/>
                <a:gd name="T7" fmla="*/ 438 h 1696"/>
                <a:gd name="T8" fmla="*/ 96 w 3846"/>
                <a:gd name="T9" fmla="*/ 438 h 1696"/>
                <a:gd name="T10" fmla="*/ 78 w 3846"/>
                <a:gd name="T11" fmla="*/ 440 h 1696"/>
                <a:gd name="T12" fmla="*/ 60 w 3846"/>
                <a:gd name="T13" fmla="*/ 446 h 1696"/>
                <a:gd name="T14" fmla="*/ 44 w 3846"/>
                <a:gd name="T15" fmla="*/ 454 h 1696"/>
                <a:gd name="T16" fmla="*/ 28 w 3846"/>
                <a:gd name="T17" fmla="*/ 466 h 1696"/>
                <a:gd name="T18" fmla="*/ 18 w 3846"/>
                <a:gd name="T19" fmla="*/ 480 h 1696"/>
                <a:gd name="T20" fmla="*/ 8 w 3846"/>
                <a:gd name="T21" fmla="*/ 496 h 1696"/>
                <a:gd name="T22" fmla="*/ 2 w 3846"/>
                <a:gd name="T23" fmla="*/ 514 h 1696"/>
                <a:gd name="T24" fmla="*/ 0 w 3846"/>
                <a:gd name="T25" fmla="*/ 534 h 1696"/>
                <a:gd name="T26" fmla="*/ 0 w 3846"/>
                <a:gd name="T27" fmla="*/ 1044 h 1696"/>
                <a:gd name="T28" fmla="*/ 0 w 3846"/>
                <a:gd name="T29" fmla="*/ 1156 h 1696"/>
                <a:gd name="T30" fmla="*/ 0 w 3846"/>
                <a:gd name="T31" fmla="*/ 1156 h 1696"/>
                <a:gd name="T32" fmla="*/ 0 w 3846"/>
                <a:gd name="T33" fmla="*/ 1256 h 1696"/>
                <a:gd name="T34" fmla="*/ 558 w 3846"/>
                <a:gd name="T35" fmla="*/ 1696 h 1696"/>
                <a:gd name="T36" fmla="*/ 1106 w 3846"/>
                <a:gd name="T37" fmla="*/ 1252 h 1696"/>
                <a:gd name="T38" fmla="*/ 3750 w 3846"/>
                <a:gd name="T39" fmla="*/ 1252 h 1696"/>
                <a:gd name="T40" fmla="*/ 3750 w 3846"/>
                <a:gd name="T41" fmla="*/ 1252 h 1696"/>
                <a:gd name="T42" fmla="*/ 3770 w 3846"/>
                <a:gd name="T43" fmla="*/ 1250 h 1696"/>
                <a:gd name="T44" fmla="*/ 3788 w 3846"/>
                <a:gd name="T45" fmla="*/ 1244 h 1696"/>
                <a:gd name="T46" fmla="*/ 3804 w 3846"/>
                <a:gd name="T47" fmla="*/ 1236 h 1696"/>
                <a:gd name="T48" fmla="*/ 3818 w 3846"/>
                <a:gd name="T49" fmla="*/ 1224 h 1696"/>
                <a:gd name="T50" fmla="*/ 3830 w 3846"/>
                <a:gd name="T51" fmla="*/ 1210 h 1696"/>
                <a:gd name="T52" fmla="*/ 3838 w 3846"/>
                <a:gd name="T53" fmla="*/ 1192 h 1696"/>
                <a:gd name="T54" fmla="*/ 3844 w 3846"/>
                <a:gd name="T55" fmla="*/ 1174 h 1696"/>
                <a:gd name="T56" fmla="*/ 3846 w 3846"/>
                <a:gd name="T57" fmla="*/ 1156 h 1696"/>
                <a:gd name="T58" fmla="*/ 3846 w 3846"/>
                <a:gd name="T59" fmla="*/ 674 h 1696"/>
                <a:gd name="T60" fmla="*/ 3846 w 3846"/>
                <a:gd name="T61" fmla="*/ 572 h 1696"/>
                <a:gd name="T62" fmla="*/ 3846 w 3846"/>
                <a:gd name="T63" fmla="*/ 534 h 1696"/>
                <a:gd name="T64" fmla="*/ 3846 w 3846"/>
                <a:gd name="T65" fmla="*/ 0 h 1696"/>
                <a:gd name="T66" fmla="*/ 3294 w 3846"/>
                <a:gd name="T67" fmla="*/ 44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6" h="1696">
                  <a:moveTo>
                    <a:pt x="3294" y="446"/>
                  </a:moveTo>
                  <a:lnTo>
                    <a:pt x="2736" y="0"/>
                  </a:lnTo>
                  <a:lnTo>
                    <a:pt x="2736" y="438"/>
                  </a:lnTo>
                  <a:lnTo>
                    <a:pt x="96" y="438"/>
                  </a:lnTo>
                  <a:lnTo>
                    <a:pt x="96" y="438"/>
                  </a:lnTo>
                  <a:lnTo>
                    <a:pt x="78" y="440"/>
                  </a:lnTo>
                  <a:lnTo>
                    <a:pt x="60" y="446"/>
                  </a:lnTo>
                  <a:lnTo>
                    <a:pt x="44" y="454"/>
                  </a:lnTo>
                  <a:lnTo>
                    <a:pt x="28" y="466"/>
                  </a:lnTo>
                  <a:lnTo>
                    <a:pt x="18" y="480"/>
                  </a:lnTo>
                  <a:lnTo>
                    <a:pt x="8" y="496"/>
                  </a:lnTo>
                  <a:lnTo>
                    <a:pt x="2" y="514"/>
                  </a:lnTo>
                  <a:lnTo>
                    <a:pt x="0" y="534"/>
                  </a:lnTo>
                  <a:lnTo>
                    <a:pt x="0" y="1044"/>
                  </a:lnTo>
                  <a:lnTo>
                    <a:pt x="0" y="1156"/>
                  </a:lnTo>
                  <a:lnTo>
                    <a:pt x="0" y="1156"/>
                  </a:lnTo>
                  <a:lnTo>
                    <a:pt x="0" y="1256"/>
                  </a:lnTo>
                  <a:lnTo>
                    <a:pt x="558" y="1696"/>
                  </a:lnTo>
                  <a:lnTo>
                    <a:pt x="1106" y="1252"/>
                  </a:lnTo>
                  <a:lnTo>
                    <a:pt x="3750" y="1252"/>
                  </a:lnTo>
                  <a:lnTo>
                    <a:pt x="3750" y="1252"/>
                  </a:lnTo>
                  <a:lnTo>
                    <a:pt x="3770" y="1250"/>
                  </a:lnTo>
                  <a:lnTo>
                    <a:pt x="3788" y="1244"/>
                  </a:lnTo>
                  <a:lnTo>
                    <a:pt x="3804" y="1236"/>
                  </a:lnTo>
                  <a:lnTo>
                    <a:pt x="3818" y="1224"/>
                  </a:lnTo>
                  <a:lnTo>
                    <a:pt x="3830" y="1210"/>
                  </a:lnTo>
                  <a:lnTo>
                    <a:pt x="3838" y="1192"/>
                  </a:lnTo>
                  <a:lnTo>
                    <a:pt x="3844" y="1174"/>
                  </a:lnTo>
                  <a:lnTo>
                    <a:pt x="3846" y="1156"/>
                  </a:lnTo>
                  <a:lnTo>
                    <a:pt x="3846" y="674"/>
                  </a:lnTo>
                  <a:lnTo>
                    <a:pt x="3846" y="572"/>
                  </a:lnTo>
                  <a:lnTo>
                    <a:pt x="3846" y="534"/>
                  </a:lnTo>
                  <a:lnTo>
                    <a:pt x="3846" y="0"/>
                  </a:lnTo>
                  <a:lnTo>
                    <a:pt x="3294" y="446"/>
                  </a:lnTo>
                  <a:close/>
                </a:path>
              </a:pathLst>
            </a:custGeom>
            <a:solidFill>
              <a:schemeClr val="accent5"/>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9"/>
            <p:cNvSpPr>
              <a:spLocks/>
            </p:cNvSpPr>
            <p:nvPr/>
          </p:nvSpPr>
          <p:spPr bwMode="auto">
            <a:xfrm flipH="1">
              <a:off x="567076" y="5389994"/>
              <a:ext cx="3372010" cy="1486981"/>
            </a:xfrm>
            <a:custGeom>
              <a:avLst/>
              <a:gdLst>
                <a:gd name="T0" fmla="*/ 3294 w 3846"/>
                <a:gd name="T1" fmla="*/ 446 h 1696"/>
                <a:gd name="T2" fmla="*/ 2736 w 3846"/>
                <a:gd name="T3" fmla="*/ 0 h 1696"/>
                <a:gd name="T4" fmla="*/ 2736 w 3846"/>
                <a:gd name="T5" fmla="*/ 438 h 1696"/>
                <a:gd name="T6" fmla="*/ 96 w 3846"/>
                <a:gd name="T7" fmla="*/ 438 h 1696"/>
                <a:gd name="T8" fmla="*/ 96 w 3846"/>
                <a:gd name="T9" fmla="*/ 438 h 1696"/>
                <a:gd name="T10" fmla="*/ 78 w 3846"/>
                <a:gd name="T11" fmla="*/ 440 h 1696"/>
                <a:gd name="T12" fmla="*/ 60 w 3846"/>
                <a:gd name="T13" fmla="*/ 446 h 1696"/>
                <a:gd name="T14" fmla="*/ 44 w 3846"/>
                <a:gd name="T15" fmla="*/ 454 h 1696"/>
                <a:gd name="T16" fmla="*/ 28 w 3846"/>
                <a:gd name="T17" fmla="*/ 466 h 1696"/>
                <a:gd name="T18" fmla="*/ 18 w 3846"/>
                <a:gd name="T19" fmla="*/ 480 h 1696"/>
                <a:gd name="T20" fmla="*/ 8 w 3846"/>
                <a:gd name="T21" fmla="*/ 496 h 1696"/>
                <a:gd name="T22" fmla="*/ 2 w 3846"/>
                <a:gd name="T23" fmla="*/ 514 h 1696"/>
                <a:gd name="T24" fmla="*/ 0 w 3846"/>
                <a:gd name="T25" fmla="*/ 534 h 1696"/>
                <a:gd name="T26" fmla="*/ 0 w 3846"/>
                <a:gd name="T27" fmla="*/ 1044 h 1696"/>
                <a:gd name="T28" fmla="*/ 0 w 3846"/>
                <a:gd name="T29" fmla="*/ 1156 h 1696"/>
                <a:gd name="T30" fmla="*/ 0 w 3846"/>
                <a:gd name="T31" fmla="*/ 1156 h 1696"/>
                <a:gd name="T32" fmla="*/ 0 w 3846"/>
                <a:gd name="T33" fmla="*/ 1256 h 1696"/>
                <a:gd name="T34" fmla="*/ 558 w 3846"/>
                <a:gd name="T35" fmla="*/ 1696 h 1696"/>
                <a:gd name="T36" fmla="*/ 1106 w 3846"/>
                <a:gd name="T37" fmla="*/ 1252 h 1696"/>
                <a:gd name="T38" fmla="*/ 3750 w 3846"/>
                <a:gd name="T39" fmla="*/ 1252 h 1696"/>
                <a:gd name="T40" fmla="*/ 3750 w 3846"/>
                <a:gd name="T41" fmla="*/ 1252 h 1696"/>
                <a:gd name="T42" fmla="*/ 3770 w 3846"/>
                <a:gd name="T43" fmla="*/ 1250 h 1696"/>
                <a:gd name="T44" fmla="*/ 3788 w 3846"/>
                <a:gd name="T45" fmla="*/ 1244 h 1696"/>
                <a:gd name="T46" fmla="*/ 3804 w 3846"/>
                <a:gd name="T47" fmla="*/ 1236 h 1696"/>
                <a:gd name="T48" fmla="*/ 3818 w 3846"/>
                <a:gd name="T49" fmla="*/ 1224 h 1696"/>
                <a:gd name="T50" fmla="*/ 3830 w 3846"/>
                <a:gd name="T51" fmla="*/ 1210 h 1696"/>
                <a:gd name="T52" fmla="*/ 3838 w 3846"/>
                <a:gd name="T53" fmla="*/ 1192 h 1696"/>
                <a:gd name="T54" fmla="*/ 3844 w 3846"/>
                <a:gd name="T55" fmla="*/ 1174 h 1696"/>
                <a:gd name="T56" fmla="*/ 3846 w 3846"/>
                <a:gd name="T57" fmla="*/ 1156 h 1696"/>
                <a:gd name="T58" fmla="*/ 3846 w 3846"/>
                <a:gd name="T59" fmla="*/ 674 h 1696"/>
                <a:gd name="T60" fmla="*/ 3846 w 3846"/>
                <a:gd name="T61" fmla="*/ 572 h 1696"/>
                <a:gd name="T62" fmla="*/ 3846 w 3846"/>
                <a:gd name="T63" fmla="*/ 534 h 1696"/>
                <a:gd name="T64" fmla="*/ 3846 w 3846"/>
                <a:gd name="T65" fmla="*/ 0 h 1696"/>
                <a:gd name="T66" fmla="*/ 3294 w 3846"/>
                <a:gd name="T67" fmla="*/ 44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6" h="1696">
                  <a:moveTo>
                    <a:pt x="3294" y="446"/>
                  </a:moveTo>
                  <a:lnTo>
                    <a:pt x="2736" y="0"/>
                  </a:lnTo>
                  <a:lnTo>
                    <a:pt x="2736" y="438"/>
                  </a:lnTo>
                  <a:lnTo>
                    <a:pt x="96" y="438"/>
                  </a:lnTo>
                  <a:lnTo>
                    <a:pt x="96" y="438"/>
                  </a:lnTo>
                  <a:lnTo>
                    <a:pt x="78" y="440"/>
                  </a:lnTo>
                  <a:lnTo>
                    <a:pt x="60" y="446"/>
                  </a:lnTo>
                  <a:lnTo>
                    <a:pt x="44" y="454"/>
                  </a:lnTo>
                  <a:lnTo>
                    <a:pt x="28" y="466"/>
                  </a:lnTo>
                  <a:lnTo>
                    <a:pt x="18" y="480"/>
                  </a:lnTo>
                  <a:lnTo>
                    <a:pt x="8" y="496"/>
                  </a:lnTo>
                  <a:lnTo>
                    <a:pt x="2" y="514"/>
                  </a:lnTo>
                  <a:lnTo>
                    <a:pt x="0" y="534"/>
                  </a:lnTo>
                  <a:lnTo>
                    <a:pt x="0" y="1044"/>
                  </a:lnTo>
                  <a:lnTo>
                    <a:pt x="0" y="1156"/>
                  </a:lnTo>
                  <a:lnTo>
                    <a:pt x="0" y="1156"/>
                  </a:lnTo>
                  <a:lnTo>
                    <a:pt x="0" y="1256"/>
                  </a:lnTo>
                  <a:lnTo>
                    <a:pt x="558" y="1696"/>
                  </a:lnTo>
                  <a:lnTo>
                    <a:pt x="1106" y="1252"/>
                  </a:lnTo>
                  <a:lnTo>
                    <a:pt x="3750" y="1252"/>
                  </a:lnTo>
                  <a:lnTo>
                    <a:pt x="3750" y="1252"/>
                  </a:lnTo>
                  <a:lnTo>
                    <a:pt x="3770" y="1250"/>
                  </a:lnTo>
                  <a:lnTo>
                    <a:pt x="3788" y="1244"/>
                  </a:lnTo>
                  <a:lnTo>
                    <a:pt x="3804" y="1236"/>
                  </a:lnTo>
                  <a:lnTo>
                    <a:pt x="3818" y="1224"/>
                  </a:lnTo>
                  <a:lnTo>
                    <a:pt x="3830" y="1210"/>
                  </a:lnTo>
                  <a:lnTo>
                    <a:pt x="3838" y="1192"/>
                  </a:lnTo>
                  <a:lnTo>
                    <a:pt x="3844" y="1174"/>
                  </a:lnTo>
                  <a:lnTo>
                    <a:pt x="3846" y="1156"/>
                  </a:lnTo>
                  <a:lnTo>
                    <a:pt x="3846" y="674"/>
                  </a:lnTo>
                  <a:lnTo>
                    <a:pt x="3846" y="572"/>
                  </a:lnTo>
                  <a:lnTo>
                    <a:pt x="3846" y="534"/>
                  </a:lnTo>
                  <a:lnTo>
                    <a:pt x="3846" y="0"/>
                  </a:lnTo>
                  <a:lnTo>
                    <a:pt x="3294" y="446"/>
                  </a:lnTo>
                  <a:close/>
                </a:path>
              </a:pathLst>
            </a:custGeom>
            <a:solidFill>
              <a:schemeClr val="accent6"/>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TextBox 18"/>
            <p:cNvSpPr txBox="1"/>
            <p:nvPr/>
          </p:nvSpPr>
          <p:spPr>
            <a:xfrm>
              <a:off x="1890316" y="2491743"/>
              <a:ext cx="914400" cy="352784"/>
            </a:xfrm>
            <a:prstGeom prst="rect">
              <a:avLst/>
            </a:prstGeom>
            <a:noFill/>
          </p:spPr>
          <p:txBody>
            <a:bodyPr wrap="none" lIns="0" tIns="0" rIns="0" bIns="0" rtlCol="0">
              <a:noAutofit/>
            </a:bodyPr>
            <a:lstStyle/>
            <a:p>
              <a:pPr>
                <a:spcAft>
                  <a:spcPts val="900"/>
                </a:spcAft>
              </a:pPr>
              <a:r>
                <a:rPr lang="ro-RO" sz="2000" b="1" i="1" dirty="0">
                  <a:solidFill>
                    <a:schemeClr val="bg1"/>
                  </a:solidFill>
                  <a:latin typeface="Georgia" pitchFamily="18" charset="0"/>
                </a:rPr>
                <a:t>UNDE ?</a:t>
              </a:r>
            </a:p>
          </p:txBody>
        </p:sp>
        <p:sp>
          <p:nvSpPr>
            <p:cNvPr id="20" name="TextBox 19"/>
            <p:cNvSpPr txBox="1"/>
            <p:nvPr/>
          </p:nvSpPr>
          <p:spPr>
            <a:xfrm>
              <a:off x="1890316" y="3628779"/>
              <a:ext cx="914400" cy="352784"/>
            </a:xfrm>
            <a:prstGeom prst="rect">
              <a:avLst/>
            </a:prstGeom>
            <a:noFill/>
          </p:spPr>
          <p:txBody>
            <a:bodyPr wrap="none" lIns="0" tIns="0" rIns="0" bIns="0" rtlCol="0">
              <a:noAutofit/>
            </a:bodyPr>
            <a:lstStyle/>
            <a:p>
              <a:pPr>
                <a:spcAft>
                  <a:spcPts val="900"/>
                </a:spcAft>
              </a:pPr>
              <a:r>
                <a:rPr lang="ro-RO" sz="2000" b="1" i="1" dirty="0">
                  <a:solidFill>
                    <a:schemeClr val="bg1"/>
                  </a:solidFill>
                  <a:latin typeface="Georgia" pitchFamily="18" charset="0"/>
                </a:rPr>
                <a:t>CUM ?</a:t>
              </a:r>
            </a:p>
          </p:txBody>
        </p:sp>
        <p:sp>
          <p:nvSpPr>
            <p:cNvPr id="21" name="TextBox 20"/>
            <p:cNvSpPr txBox="1"/>
            <p:nvPr/>
          </p:nvSpPr>
          <p:spPr>
            <a:xfrm>
              <a:off x="1890316" y="4805572"/>
              <a:ext cx="914400" cy="352784"/>
            </a:xfrm>
            <a:prstGeom prst="rect">
              <a:avLst/>
            </a:prstGeom>
            <a:noFill/>
          </p:spPr>
          <p:txBody>
            <a:bodyPr wrap="none" lIns="0" tIns="0" rIns="0" bIns="0" rtlCol="0">
              <a:noAutofit/>
            </a:bodyPr>
            <a:lstStyle/>
            <a:p>
              <a:pPr>
                <a:spcAft>
                  <a:spcPts val="900"/>
                </a:spcAft>
              </a:pPr>
              <a:r>
                <a:rPr lang="ro-RO" sz="2000" b="1" i="1" dirty="0">
                  <a:solidFill>
                    <a:schemeClr val="bg1"/>
                  </a:solidFill>
                  <a:latin typeface="Georgia" pitchFamily="18" charset="0"/>
                </a:rPr>
                <a:t>CÂND ?</a:t>
              </a:r>
            </a:p>
          </p:txBody>
        </p:sp>
        <p:sp>
          <p:nvSpPr>
            <p:cNvPr id="22" name="TextBox 21"/>
            <p:cNvSpPr txBox="1"/>
            <p:nvPr/>
          </p:nvSpPr>
          <p:spPr>
            <a:xfrm>
              <a:off x="1890316" y="5950560"/>
              <a:ext cx="914400" cy="352784"/>
            </a:xfrm>
            <a:prstGeom prst="rect">
              <a:avLst/>
            </a:prstGeom>
            <a:noFill/>
          </p:spPr>
          <p:txBody>
            <a:bodyPr wrap="none" lIns="0" tIns="0" rIns="0" bIns="0" rtlCol="0">
              <a:noAutofit/>
            </a:bodyPr>
            <a:lstStyle/>
            <a:p>
              <a:pPr>
                <a:spcAft>
                  <a:spcPts val="900"/>
                </a:spcAft>
              </a:pPr>
              <a:r>
                <a:rPr lang="ro-RO" sz="2000" b="1" i="1" dirty="0">
                  <a:solidFill>
                    <a:schemeClr val="bg1"/>
                  </a:solidFill>
                  <a:latin typeface="Georgia" pitchFamily="18" charset="0"/>
                </a:rPr>
                <a:t>CINE ?</a:t>
              </a:r>
            </a:p>
          </p:txBody>
        </p:sp>
        <p:sp>
          <p:nvSpPr>
            <p:cNvPr id="23" name="Freeform 4831"/>
            <p:cNvSpPr>
              <a:spLocks noEditPoints="1"/>
            </p:cNvSpPr>
            <p:nvPr/>
          </p:nvSpPr>
          <p:spPr bwMode="auto">
            <a:xfrm>
              <a:off x="3205168" y="3784301"/>
              <a:ext cx="501699" cy="270719"/>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4" name="Freeform 4995"/>
            <p:cNvSpPr>
              <a:spLocks noEditPoints="1"/>
            </p:cNvSpPr>
            <p:nvPr/>
          </p:nvSpPr>
          <p:spPr bwMode="auto">
            <a:xfrm>
              <a:off x="886327" y="4873369"/>
              <a:ext cx="407068" cy="457951"/>
            </a:xfrm>
            <a:custGeom>
              <a:avLst/>
              <a:gdLst>
                <a:gd name="T0" fmla="*/ 54 w 336"/>
                <a:gd name="T1" fmla="*/ 152 h 378"/>
                <a:gd name="T2" fmla="*/ 62 w 336"/>
                <a:gd name="T3" fmla="*/ 142 h 378"/>
                <a:gd name="T4" fmla="*/ 86 w 336"/>
                <a:gd name="T5" fmla="*/ 122 h 378"/>
                <a:gd name="T6" fmla="*/ 42 w 336"/>
                <a:gd name="T7" fmla="*/ 228 h 378"/>
                <a:gd name="T8" fmla="*/ 94 w 336"/>
                <a:gd name="T9" fmla="*/ 250 h 378"/>
                <a:gd name="T10" fmla="*/ 162 w 336"/>
                <a:gd name="T11" fmla="*/ 160 h 378"/>
                <a:gd name="T12" fmla="*/ 200 w 336"/>
                <a:gd name="T13" fmla="*/ 80 h 378"/>
                <a:gd name="T14" fmla="*/ 162 w 336"/>
                <a:gd name="T15" fmla="*/ 22 h 378"/>
                <a:gd name="T16" fmla="*/ 154 w 336"/>
                <a:gd name="T17" fmla="*/ 8 h 378"/>
                <a:gd name="T18" fmla="*/ 122 w 336"/>
                <a:gd name="T19" fmla="*/ 8 h 378"/>
                <a:gd name="T20" fmla="*/ 104 w 336"/>
                <a:gd name="T21" fmla="*/ 40 h 378"/>
                <a:gd name="T22" fmla="*/ 84 w 336"/>
                <a:gd name="T23" fmla="*/ 98 h 378"/>
                <a:gd name="T24" fmla="*/ 56 w 336"/>
                <a:gd name="T25" fmla="*/ 128 h 378"/>
                <a:gd name="T26" fmla="*/ 50 w 336"/>
                <a:gd name="T27" fmla="*/ 126 h 378"/>
                <a:gd name="T28" fmla="*/ 36 w 336"/>
                <a:gd name="T29" fmla="*/ 134 h 378"/>
                <a:gd name="T30" fmla="*/ 42 w 336"/>
                <a:gd name="T31" fmla="*/ 152 h 378"/>
                <a:gd name="T32" fmla="*/ 162 w 336"/>
                <a:gd name="T33" fmla="*/ 46 h 378"/>
                <a:gd name="T34" fmla="*/ 168 w 336"/>
                <a:gd name="T35" fmla="*/ 54 h 378"/>
                <a:gd name="T36" fmla="*/ 116 w 336"/>
                <a:gd name="T37" fmla="*/ 134 h 378"/>
                <a:gd name="T38" fmla="*/ 74 w 336"/>
                <a:gd name="T39" fmla="*/ 216 h 378"/>
                <a:gd name="T40" fmla="*/ 68 w 336"/>
                <a:gd name="T41" fmla="*/ 220 h 378"/>
                <a:gd name="T42" fmla="*/ 62 w 336"/>
                <a:gd name="T43" fmla="*/ 212 h 378"/>
                <a:gd name="T44" fmla="*/ 106 w 336"/>
                <a:gd name="T45" fmla="*/ 128 h 378"/>
                <a:gd name="T46" fmla="*/ 158 w 336"/>
                <a:gd name="T47" fmla="*/ 48 h 378"/>
                <a:gd name="T48" fmla="*/ 124 w 336"/>
                <a:gd name="T49" fmla="*/ 28 h 378"/>
                <a:gd name="T50" fmla="*/ 134 w 336"/>
                <a:gd name="T51" fmla="*/ 20 h 378"/>
                <a:gd name="T52" fmla="*/ 148 w 336"/>
                <a:gd name="T53" fmla="*/ 26 h 378"/>
                <a:gd name="T54" fmla="*/ 128 w 336"/>
                <a:gd name="T55" fmla="*/ 58 h 378"/>
                <a:gd name="T56" fmla="*/ 120 w 336"/>
                <a:gd name="T57" fmla="*/ 44 h 378"/>
                <a:gd name="T58" fmla="*/ 34 w 336"/>
                <a:gd name="T59" fmla="*/ 262 h 378"/>
                <a:gd name="T60" fmla="*/ 64 w 336"/>
                <a:gd name="T61" fmla="*/ 280 h 378"/>
                <a:gd name="T62" fmla="*/ 170 w 336"/>
                <a:gd name="T63" fmla="*/ 12 h 378"/>
                <a:gd name="T64" fmla="*/ 194 w 336"/>
                <a:gd name="T65" fmla="*/ 0 h 378"/>
                <a:gd name="T66" fmla="*/ 214 w 336"/>
                <a:gd name="T67" fmla="*/ 18 h 378"/>
                <a:gd name="T68" fmla="*/ 336 w 336"/>
                <a:gd name="T69" fmla="*/ 212 h 378"/>
                <a:gd name="T70" fmla="*/ 330 w 336"/>
                <a:gd name="T71" fmla="*/ 222 h 378"/>
                <a:gd name="T72" fmla="*/ 264 w 336"/>
                <a:gd name="T73" fmla="*/ 226 h 378"/>
                <a:gd name="T74" fmla="*/ 196 w 336"/>
                <a:gd name="T75" fmla="*/ 246 h 378"/>
                <a:gd name="T76" fmla="*/ 188 w 336"/>
                <a:gd name="T77" fmla="*/ 264 h 378"/>
                <a:gd name="T78" fmla="*/ 212 w 336"/>
                <a:gd name="T79" fmla="*/ 284 h 378"/>
                <a:gd name="T80" fmla="*/ 228 w 336"/>
                <a:gd name="T81" fmla="*/ 314 h 378"/>
                <a:gd name="T82" fmla="*/ 214 w 336"/>
                <a:gd name="T83" fmla="*/ 342 h 378"/>
                <a:gd name="T84" fmla="*/ 142 w 336"/>
                <a:gd name="T85" fmla="*/ 368 h 378"/>
                <a:gd name="T86" fmla="*/ 44 w 336"/>
                <a:gd name="T87" fmla="*/ 378 h 378"/>
                <a:gd name="T88" fmla="*/ 2 w 336"/>
                <a:gd name="T89" fmla="*/ 376 h 378"/>
                <a:gd name="T90" fmla="*/ 0 w 336"/>
                <a:gd name="T91" fmla="*/ 364 h 378"/>
                <a:gd name="T92" fmla="*/ 10 w 336"/>
                <a:gd name="T93" fmla="*/ 358 h 378"/>
                <a:gd name="T94" fmla="*/ 156 w 336"/>
                <a:gd name="T95" fmla="*/ 344 h 378"/>
                <a:gd name="T96" fmla="*/ 208 w 336"/>
                <a:gd name="T97" fmla="*/ 318 h 378"/>
                <a:gd name="T98" fmla="*/ 204 w 336"/>
                <a:gd name="T99" fmla="*/ 304 h 378"/>
                <a:gd name="T100" fmla="*/ 176 w 336"/>
                <a:gd name="T101" fmla="*/ 282 h 378"/>
                <a:gd name="T102" fmla="*/ 168 w 336"/>
                <a:gd name="T103" fmla="*/ 260 h 378"/>
                <a:gd name="T104" fmla="*/ 186 w 336"/>
                <a:gd name="T105" fmla="*/ 228 h 378"/>
                <a:gd name="T106" fmla="*/ 254 w 336"/>
                <a:gd name="T107" fmla="*/ 206 h 378"/>
                <a:gd name="T108" fmla="*/ 330 w 336"/>
                <a:gd name="T109" fmla="*/ 202 h 378"/>
                <a:gd name="T110" fmla="*/ 336 w 336"/>
                <a:gd name="T111" fmla="*/ 212 h 378"/>
                <a:gd name="T112" fmla="*/ 10 w 336"/>
                <a:gd name="T113" fmla="*/ 270 h 378"/>
                <a:gd name="T114" fmla="*/ 40 w 336"/>
                <a:gd name="T115" fmla="*/ 274 h 378"/>
                <a:gd name="T116" fmla="*/ 26 w 336"/>
                <a:gd name="T117" fmla="*/ 310 h 378"/>
                <a:gd name="T118" fmla="*/ 32 w 336"/>
                <a:gd name="T119" fmla="*/ 310 h 378"/>
                <a:gd name="T120" fmla="*/ 58 w 336"/>
                <a:gd name="T121" fmla="*/ 286 h 378"/>
                <a:gd name="T122" fmla="*/ 68 w 336"/>
                <a:gd name="T123" fmla="*/ 304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 h="378">
                  <a:moveTo>
                    <a:pt x="42" y="152"/>
                  </a:moveTo>
                  <a:lnTo>
                    <a:pt x="42" y="152"/>
                  </a:lnTo>
                  <a:lnTo>
                    <a:pt x="48" y="154"/>
                  </a:lnTo>
                  <a:lnTo>
                    <a:pt x="54" y="152"/>
                  </a:lnTo>
                  <a:lnTo>
                    <a:pt x="58" y="150"/>
                  </a:lnTo>
                  <a:lnTo>
                    <a:pt x="62" y="146"/>
                  </a:lnTo>
                  <a:lnTo>
                    <a:pt x="62" y="146"/>
                  </a:lnTo>
                  <a:lnTo>
                    <a:pt x="62" y="142"/>
                  </a:lnTo>
                  <a:lnTo>
                    <a:pt x="62" y="142"/>
                  </a:lnTo>
                  <a:lnTo>
                    <a:pt x="74" y="134"/>
                  </a:lnTo>
                  <a:lnTo>
                    <a:pt x="86" y="122"/>
                  </a:lnTo>
                  <a:lnTo>
                    <a:pt x="86" y="122"/>
                  </a:lnTo>
                  <a:lnTo>
                    <a:pt x="64" y="166"/>
                  </a:lnTo>
                  <a:lnTo>
                    <a:pt x="50" y="200"/>
                  </a:lnTo>
                  <a:lnTo>
                    <a:pt x="44" y="220"/>
                  </a:lnTo>
                  <a:lnTo>
                    <a:pt x="42" y="228"/>
                  </a:lnTo>
                  <a:lnTo>
                    <a:pt x="66" y="242"/>
                  </a:lnTo>
                  <a:lnTo>
                    <a:pt x="88" y="256"/>
                  </a:lnTo>
                  <a:lnTo>
                    <a:pt x="88" y="256"/>
                  </a:lnTo>
                  <a:lnTo>
                    <a:pt x="94" y="250"/>
                  </a:lnTo>
                  <a:lnTo>
                    <a:pt x="110" y="232"/>
                  </a:lnTo>
                  <a:lnTo>
                    <a:pt x="134" y="202"/>
                  </a:lnTo>
                  <a:lnTo>
                    <a:pt x="148" y="182"/>
                  </a:lnTo>
                  <a:lnTo>
                    <a:pt x="162" y="160"/>
                  </a:lnTo>
                  <a:lnTo>
                    <a:pt x="162" y="160"/>
                  </a:lnTo>
                  <a:lnTo>
                    <a:pt x="174" y="136"/>
                  </a:lnTo>
                  <a:lnTo>
                    <a:pt x="184" y="114"/>
                  </a:lnTo>
                  <a:lnTo>
                    <a:pt x="200" y="80"/>
                  </a:lnTo>
                  <a:lnTo>
                    <a:pt x="206" y="56"/>
                  </a:lnTo>
                  <a:lnTo>
                    <a:pt x="208" y="48"/>
                  </a:lnTo>
                  <a:lnTo>
                    <a:pt x="184" y="34"/>
                  </a:lnTo>
                  <a:lnTo>
                    <a:pt x="162" y="22"/>
                  </a:lnTo>
                  <a:lnTo>
                    <a:pt x="162" y="22"/>
                  </a:lnTo>
                  <a:lnTo>
                    <a:pt x="160" y="14"/>
                  </a:lnTo>
                  <a:lnTo>
                    <a:pt x="154" y="8"/>
                  </a:lnTo>
                  <a:lnTo>
                    <a:pt x="154" y="8"/>
                  </a:lnTo>
                  <a:lnTo>
                    <a:pt x="146" y="4"/>
                  </a:lnTo>
                  <a:lnTo>
                    <a:pt x="138" y="4"/>
                  </a:lnTo>
                  <a:lnTo>
                    <a:pt x="130" y="4"/>
                  </a:lnTo>
                  <a:lnTo>
                    <a:pt x="122" y="8"/>
                  </a:lnTo>
                  <a:lnTo>
                    <a:pt x="122" y="8"/>
                  </a:lnTo>
                  <a:lnTo>
                    <a:pt x="116" y="14"/>
                  </a:lnTo>
                  <a:lnTo>
                    <a:pt x="110" y="20"/>
                  </a:lnTo>
                  <a:lnTo>
                    <a:pt x="104" y="40"/>
                  </a:lnTo>
                  <a:lnTo>
                    <a:pt x="104" y="40"/>
                  </a:lnTo>
                  <a:lnTo>
                    <a:pt x="98" y="64"/>
                  </a:lnTo>
                  <a:lnTo>
                    <a:pt x="92" y="80"/>
                  </a:lnTo>
                  <a:lnTo>
                    <a:pt x="84" y="98"/>
                  </a:lnTo>
                  <a:lnTo>
                    <a:pt x="84" y="98"/>
                  </a:lnTo>
                  <a:lnTo>
                    <a:pt x="78" y="108"/>
                  </a:lnTo>
                  <a:lnTo>
                    <a:pt x="70" y="116"/>
                  </a:lnTo>
                  <a:lnTo>
                    <a:pt x="56" y="128"/>
                  </a:lnTo>
                  <a:lnTo>
                    <a:pt x="56" y="128"/>
                  </a:lnTo>
                  <a:lnTo>
                    <a:pt x="54" y="126"/>
                  </a:lnTo>
                  <a:lnTo>
                    <a:pt x="54" y="126"/>
                  </a:lnTo>
                  <a:lnTo>
                    <a:pt x="50" y="126"/>
                  </a:lnTo>
                  <a:lnTo>
                    <a:pt x="44" y="126"/>
                  </a:lnTo>
                  <a:lnTo>
                    <a:pt x="40" y="128"/>
                  </a:lnTo>
                  <a:lnTo>
                    <a:pt x="36" y="134"/>
                  </a:lnTo>
                  <a:lnTo>
                    <a:pt x="36" y="134"/>
                  </a:lnTo>
                  <a:lnTo>
                    <a:pt x="34" y="138"/>
                  </a:lnTo>
                  <a:lnTo>
                    <a:pt x="36" y="144"/>
                  </a:lnTo>
                  <a:lnTo>
                    <a:pt x="38" y="148"/>
                  </a:lnTo>
                  <a:lnTo>
                    <a:pt x="42" y="152"/>
                  </a:lnTo>
                  <a:lnTo>
                    <a:pt x="42" y="152"/>
                  </a:lnTo>
                  <a:close/>
                  <a:moveTo>
                    <a:pt x="158" y="48"/>
                  </a:moveTo>
                  <a:lnTo>
                    <a:pt x="158" y="48"/>
                  </a:lnTo>
                  <a:lnTo>
                    <a:pt x="162" y="46"/>
                  </a:lnTo>
                  <a:lnTo>
                    <a:pt x="166" y="46"/>
                  </a:lnTo>
                  <a:lnTo>
                    <a:pt x="166" y="46"/>
                  </a:lnTo>
                  <a:lnTo>
                    <a:pt x="168" y="50"/>
                  </a:lnTo>
                  <a:lnTo>
                    <a:pt x="168" y="54"/>
                  </a:lnTo>
                  <a:lnTo>
                    <a:pt x="168" y="54"/>
                  </a:lnTo>
                  <a:lnTo>
                    <a:pt x="152" y="76"/>
                  </a:lnTo>
                  <a:lnTo>
                    <a:pt x="136" y="100"/>
                  </a:lnTo>
                  <a:lnTo>
                    <a:pt x="116" y="134"/>
                  </a:lnTo>
                  <a:lnTo>
                    <a:pt x="116" y="134"/>
                  </a:lnTo>
                  <a:lnTo>
                    <a:pt x="96" y="168"/>
                  </a:lnTo>
                  <a:lnTo>
                    <a:pt x="84" y="194"/>
                  </a:lnTo>
                  <a:lnTo>
                    <a:pt x="74" y="216"/>
                  </a:lnTo>
                  <a:lnTo>
                    <a:pt x="74" y="216"/>
                  </a:lnTo>
                  <a:lnTo>
                    <a:pt x="72" y="220"/>
                  </a:lnTo>
                  <a:lnTo>
                    <a:pt x="68" y="220"/>
                  </a:lnTo>
                  <a:lnTo>
                    <a:pt x="68" y="220"/>
                  </a:lnTo>
                  <a:lnTo>
                    <a:pt x="66" y="220"/>
                  </a:lnTo>
                  <a:lnTo>
                    <a:pt x="66" y="220"/>
                  </a:lnTo>
                  <a:lnTo>
                    <a:pt x="64" y="218"/>
                  </a:lnTo>
                  <a:lnTo>
                    <a:pt x="62" y="212"/>
                  </a:lnTo>
                  <a:lnTo>
                    <a:pt x="62" y="212"/>
                  </a:lnTo>
                  <a:lnTo>
                    <a:pt x="74" y="188"/>
                  </a:lnTo>
                  <a:lnTo>
                    <a:pt x="86" y="162"/>
                  </a:lnTo>
                  <a:lnTo>
                    <a:pt x="106" y="128"/>
                  </a:lnTo>
                  <a:lnTo>
                    <a:pt x="106" y="128"/>
                  </a:lnTo>
                  <a:lnTo>
                    <a:pt x="126" y="92"/>
                  </a:lnTo>
                  <a:lnTo>
                    <a:pt x="142" y="68"/>
                  </a:lnTo>
                  <a:lnTo>
                    <a:pt x="158" y="48"/>
                  </a:lnTo>
                  <a:lnTo>
                    <a:pt x="158" y="48"/>
                  </a:lnTo>
                  <a:close/>
                  <a:moveTo>
                    <a:pt x="120" y="44"/>
                  </a:moveTo>
                  <a:lnTo>
                    <a:pt x="120" y="44"/>
                  </a:lnTo>
                  <a:lnTo>
                    <a:pt x="124" y="28"/>
                  </a:lnTo>
                  <a:lnTo>
                    <a:pt x="128" y="24"/>
                  </a:lnTo>
                  <a:lnTo>
                    <a:pt x="130" y="20"/>
                  </a:lnTo>
                  <a:lnTo>
                    <a:pt x="130" y="20"/>
                  </a:lnTo>
                  <a:lnTo>
                    <a:pt x="134" y="20"/>
                  </a:lnTo>
                  <a:lnTo>
                    <a:pt x="138" y="20"/>
                  </a:lnTo>
                  <a:lnTo>
                    <a:pt x="144" y="22"/>
                  </a:lnTo>
                  <a:lnTo>
                    <a:pt x="144" y="22"/>
                  </a:lnTo>
                  <a:lnTo>
                    <a:pt x="148" y="26"/>
                  </a:lnTo>
                  <a:lnTo>
                    <a:pt x="148" y="30"/>
                  </a:lnTo>
                  <a:lnTo>
                    <a:pt x="148" y="34"/>
                  </a:lnTo>
                  <a:lnTo>
                    <a:pt x="148" y="34"/>
                  </a:lnTo>
                  <a:lnTo>
                    <a:pt x="128" y="58"/>
                  </a:lnTo>
                  <a:lnTo>
                    <a:pt x="104" y="94"/>
                  </a:lnTo>
                  <a:lnTo>
                    <a:pt x="104" y="94"/>
                  </a:lnTo>
                  <a:lnTo>
                    <a:pt x="114" y="66"/>
                  </a:lnTo>
                  <a:lnTo>
                    <a:pt x="120" y="44"/>
                  </a:lnTo>
                  <a:lnTo>
                    <a:pt x="120" y="44"/>
                  </a:lnTo>
                  <a:close/>
                  <a:moveTo>
                    <a:pt x="50" y="270"/>
                  </a:moveTo>
                  <a:lnTo>
                    <a:pt x="50" y="270"/>
                  </a:lnTo>
                  <a:lnTo>
                    <a:pt x="34" y="262"/>
                  </a:lnTo>
                  <a:lnTo>
                    <a:pt x="38" y="240"/>
                  </a:lnTo>
                  <a:lnTo>
                    <a:pt x="80" y="264"/>
                  </a:lnTo>
                  <a:lnTo>
                    <a:pt x="64" y="280"/>
                  </a:lnTo>
                  <a:lnTo>
                    <a:pt x="64" y="280"/>
                  </a:lnTo>
                  <a:lnTo>
                    <a:pt x="50" y="270"/>
                  </a:lnTo>
                  <a:lnTo>
                    <a:pt x="50" y="270"/>
                  </a:lnTo>
                  <a:close/>
                  <a:moveTo>
                    <a:pt x="212" y="36"/>
                  </a:moveTo>
                  <a:lnTo>
                    <a:pt x="170" y="12"/>
                  </a:lnTo>
                  <a:lnTo>
                    <a:pt x="170" y="12"/>
                  </a:lnTo>
                  <a:lnTo>
                    <a:pt x="176" y="4"/>
                  </a:lnTo>
                  <a:lnTo>
                    <a:pt x="184" y="0"/>
                  </a:lnTo>
                  <a:lnTo>
                    <a:pt x="194" y="0"/>
                  </a:lnTo>
                  <a:lnTo>
                    <a:pt x="204" y="2"/>
                  </a:lnTo>
                  <a:lnTo>
                    <a:pt x="204" y="2"/>
                  </a:lnTo>
                  <a:lnTo>
                    <a:pt x="210" y="8"/>
                  </a:lnTo>
                  <a:lnTo>
                    <a:pt x="214" y="18"/>
                  </a:lnTo>
                  <a:lnTo>
                    <a:pt x="216" y="26"/>
                  </a:lnTo>
                  <a:lnTo>
                    <a:pt x="212" y="36"/>
                  </a:lnTo>
                  <a:lnTo>
                    <a:pt x="212" y="36"/>
                  </a:lnTo>
                  <a:close/>
                  <a:moveTo>
                    <a:pt x="336" y="212"/>
                  </a:moveTo>
                  <a:lnTo>
                    <a:pt x="336" y="212"/>
                  </a:lnTo>
                  <a:lnTo>
                    <a:pt x="334" y="216"/>
                  </a:lnTo>
                  <a:lnTo>
                    <a:pt x="332" y="218"/>
                  </a:lnTo>
                  <a:lnTo>
                    <a:pt x="330" y="222"/>
                  </a:lnTo>
                  <a:lnTo>
                    <a:pt x="326" y="222"/>
                  </a:lnTo>
                  <a:lnTo>
                    <a:pt x="326" y="222"/>
                  </a:lnTo>
                  <a:lnTo>
                    <a:pt x="292" y="222"/>
                  </a:lnTo>
                  <a:lnTo>
                    <a:pt x="264" y="226"/>
                  </a:lnTo>
                  <a:lnTo>
                    <a:pt x="240" y="228"/>
                  </a:lnTo>
                  <a:lnTo>
                    <a:pt x="220" y="234"/>
                  </a:lnTo>
                  <a:lnTo>
                    <a:pt x="206" y="240"/>
                  </a:lnTo>
                  <a:lnTo>
                    <a:pt x="196" y="246"/>
                  </a:lnTo>
                  <a:lnTo>
                    <a:pt x="190" y="252"/>
                  </a:lnTo>
                  <a:lnTo>
                    <a:pt x="188" y="260"/>
                  </a:lnTo>
                  <a:lnTo>
                    <a:pt x="188" y="260"/>
                  </a:lnTo>
                  <a:lnTo>
                    <a:pt x="188" y="264"/>
                  </a:lnTo>
                  <a:lnTo>
                    <a:pt x="192" y="270"/>
                  </a:lnTo>
                  <a:lnTo>
                    <a:pt x="204" y="278"/>
                  </a:lnTo>
                  <a:lnTo>
                    <a:pt x="204" y="278"/>
                  </a:lnTo>
                  <a:lnTo>
                    <a:pt x="212" y="284"/>
                  </a:lnTo>
                  <a:lnTo>
                    <a:pt x="220" y="292"/>
                  </a:lnTo>
                  <a:lnTo>
                    <a:pt x="226" y="302"/>
                  </a:lnTo>
                  <a:lnTo>
                    <a:pt x="228" y="308"/>
                  </a:lnTo>
                  <a:lnTo>
                    <a:pt x="228" y="314"/>
                  </a:lnTo>
                  <a:lnTo>
                    <a:pt x="228" y="314"/>
                  </a:lnTo>
                  <a:lnTo>
                    <a:pt x="228" y="324"/>
                  </a:lnTo>
                  <a:lnTo>
                    <a:pt x="222" y="334"/>
                  </a:lnTo>
                  <a:lnTo>
                    <a:pt x="214" y="342"/>
                  </a:lnTo>
                  <a:lnTo>
                    <a:pt x="200" y="350"/>
                  </a:lnTo>
                  <a:lnTo>
                    <a:pt x="184" y="356"/>
                  </a:lnTo>
                  <a:lnTo>
                    <a:pt x="166" y="362"/>
                  </a:lnTo>
                  <a:lnTo>
                    <a:pt x="142" y="368"/>
                  </a:lnTo>
                  <a:lnTo>
                    <a:pt x="116" y="372"/>
                  </a:lnTo>
                  <a:lnTo>
                    <a:pt x="116" y="372"/>
                  </a:lnTo>
                  <a:lnTo>
                    <a:pt x="78" y="376"/>
                  </a:lnTo>
                  <a:lnTo>
                    <a:pt x="44" y="378"/>
                  </a:lnTo>
                  <a:lnTo>
                    <a:pt x="10" y="378"/>
                  </a:lnTo>
                  <a:lnTo>
                    <a:pt x="10" y="378"/>
                  </a:lnTo>
                  <a:lnTo>
                    <a:pt x="6" y="378"/>
                  </a:lnTo>
                  <a:lnTo>
                    <a:pt x="2" y="376"/>
                  </a:lnTo>
                  <a:lnTo>
                    <a:pt x="0" y="372"/>
                  </a:lnTo>
                  <a:lnTo>
                    <a:pt x="0" y="368"/>
                  </a:lnTo>
                  <a:lnTo>
                    <a:pt x="0" y="368"/>
                  </a:lnTo>
                  <a:lnTo>
                    <a:pt x="0" y="364"/>
                  </a:lnTo>
                  <a:lnTo>
                    <a:pt x="2" y="362"/>
                  </a:lnTo>
                  <a:lnTo>
                    <a:pt x="6" y="360"/>
                  </a:lnTo>
                  <a:lnTo>
                    <a:pt x="10" y="358"/>
                  </a:lnTo>
                  <a:lnTo>
                    <a:pt x="10" y="358"/>
                  </a:lnTo>
                  <a:lnTo>
                    <a:pt x="54" y="358"/>
                  </a:lnTo>
                  <a:lnTo>
                    <a:pt x="92" y="354"/>
                  </a:lnTo>
                  <a:lnTo>
                    <a:pt x="126" y="350"/>
                  </a:lnTo>
                  <a:lnTo>
                    <a:pt x="156" y="344"/>
                  </a:lnTo>
                  <a:lnTo>
                    <a:pt x="178" y="338"/>
                  </a:lnTo>
                  <a:lnTo>
                    <a:pt x="194" y="330"/>
                  </a:lnTo>
                  <a:lnTo>
                    <a:pt x="206" y="322"/>
                  </a:lnTo>
                  <a:lnTo>
                    <a:pt x="208" y="318"/>
                  </a:lnTo>
                  <a:lnTo>
                    <a:pt x="208" y="314"/>
                  </a:lnTo>
                  <a:lnTo>
                    <a:pt x="208" y="314"/>
                  </a:lnTo>
                  <a:lnTo>
                    <a:pt x="208" y="310"/>
                  </a:lnTo>
                  <a:lnTo>
                    <a:pt x="204" y="304"/>
                  </a:lnTo>
                  <a:lnTo>
                    <a:pt x="192" y="294"/>
                  </a:lnTo>
                  <a:lnTo>
                    <a:pt x="192" y="294"/>
                  </a:lnTo>
                  <a:lnTo>
                    <a:pt x="184" y="288"/>
                  </a:lnTo>
                  <a:lnTo>
                    <a:pt x="176" y="282"/>
                  </a:lnTo>
                  <a:lnTo>
                    <a:pt x="170" y="272"/>
                  </a:lnTo>
                  <a:lnTo>
                    <a:pt x="168" y="266"/>
                  </a:lnTo>
                  <a:lnTo>
                    <a:pt x="168" y="260"/>
                  </a:lnTo>
                  <a:lnTo>
                    <a:pt x="168" y="260"/>
                  </a:lnTo>
                  <a:lnTo>
                    <a:pt x="168" y="250"/>
                  </a:lnTo>
                  <a:lnTo>
                    <a:pt x="172" y="242"/>
                  </a:lnTo>
                  <a:lnTo>
                    <a:pt x="178" y="234"/>
                  </a:lnTo>
                  <a:lnTo>
                    <a:pt x="186" y="228"/>
                  </a:lnTo>
                  <a:lnTo>
                    <a:pt x="194" y="224"/>
                  </a:lnTo>
                  <a:lnTo>
                    <a:pt x="204" y="218"/>
                  </a:lnTo>
                  <a:lnTo>
                    <a:pt x="228" y="212"/>
                  </a:lnTo>
                  <a:lnTo>
                    <a:pt x="254" y="206"/>
                  </a:lnTo>
                  <a:lnTo>
                    <a:pt x="280" y="204"/>
                  </a:lnTo>
                  <a:lnTo>
                    <a:pt x="326" y="202"/>
                  </a:lnTo>
                  <a:lnTo>
                    <a:pt x="326" y="202"/>
                  </a:lnTo>
                  <a:lnTo>
                    <a:pt x="330" y="202"/>
                  </a:lnTo>
                  <a:lnTo>
                    <a:pt x="332" y="204"/>
                  </a:lnTo>
                  <a:lnTo>
                    <a:pt x="334" y="208"/>
                  </a:lnTo>
                  <a:lnTo>
                    <a:pt x="336" y="212"/>
                  </a:lnTo>
                  <a:lnTo>
                    <a:pt x="336" y="212"/>
                  </a:lnTo>
                  <a:close/>
                  <a:moveTo>
                    <a:pt x="68" y="304"/>
                  </a:moveTo>
                  <a:lnTo>
                    <a:pt x="10" y="338"/>
                  </a:lnTo>
                  <a:lnTo>
                    <a:pt x="10" y="270"/>
                  </a:lnTo>
                  <a:lnTo>
                    <a:pt x="10" y="270"/>
                  </a:lnTo>
                  <a:lnTo>
                    <a:pt x="16" y="268"/>
                  </a:lnTo>
                  <a:lnTo>
                    <a:pt x="22" y="270"/>
                  </a:lnTo>
                  <a:lnTo>
                    <a:pt x="30" y="270"/>
                  </a:lnTo>
                  <a:lnTo>
                    <a:pt x="40" y="274"/>
                  </a:lnTo>
                  <a:lnTo>
                    <a:pt x="24" y="302"/>
                  </a:lnTo>
                  <a:lnTo>
                    <a:pt x="24" y="302"/>
                  </a:lnTo>
                  <a:lnTo>
                    <a:pt x="22" y="308"/>
                  </a:lnTo>
                  <a:lnTo>
                    <a:pt x="26" y="310"/>
                  </a:lnTo>
                  <a:lnTo>
                    <a:pt x="26" y="310"/>
                  </a:lnTo>
                  <a:lnTo>
                    <a:pt x="28" y="312"/>
                  </a:lnTo>
                  <a:lnTo>
                    <a:pt x="28" y="312"/>
                  </a:lnTo>
                  <a:lnTo>
                    <a:pt x="32" y="310"/>
                  </a:lnTo>
                  <a:lnTo>
                    <a:pt x="34" y="308"/>
                  </a:lnTo>
                  <a:lnTo>
                    <a:pt x="50" y="280"/>
                  </a:lnTo>
                  <a:lnTo>
                    <a:pt x="50" y="280"/>
                  </a:lnTo>
                  <a:lnTo>
                    <a:pt x="58" y="286"/>
                  </a:lnTo>
                  <a:lnTo>
                    <a:pt x="64" y="292"/>
                  </a:lnTo>
                  <a:lnTo>
                    <a:pt x="66" y="298"/>
                  </a:lnTo>
                  <a:lnTo>
                    <a:pt x="68" y="304"/>
                  </a:lnTo>
                  <a:lnTo>
                    <a:pt x="68" y="304"/>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GB"/>
            </a:p>
          </p:txBody>
        </p:sp>
      </p:grpSp>
      <p:cxnSp>
        <p:nvCxnSpPr>
          <p:cNvPr id="25" name="Straight Connector 24"/>
          <p:cNvCxnSpPr/>
          <p:nvPr/>
        </p:nvCxnSpPr>
        <p:spPr>
          <a:xfrm>
            <a:off x="5033866" y="1423654"/>
            <a:ext cx="529469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33866" y="2524247"/>
            <a:ext cx="5294699" cy="0"/>
          </a:xfrm>
          <a:prstGeom prst="line">
            <a:avLst/>
          </a:prstGeom>
          <a:ln>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33866" y="3745435"/>
            <a:ext cx="5294699" cy="0"/>
          </a:xfrm>
          <a:prstGeom prst="line">
            <a:avLst/>
          </a:prstGeom>
          <a:ln>
            <a:solidFill>
              <a:srgbClr val="EB8C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33866" y="4938131"/>
            <a:ext cx="5294699"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033866" y="1427733"/>
            <a:ext cx="5456209" cy="1069524"/>
          </a:xfrm>
          <a:prstGeom prst="rect">
            <a:avLst/>
          </a:prstGeom>
        </p:spPr>
        <p:txBody>
          <a:bodyPr wrap="square">
            <a:spAutoFit/>
          </a:bodyPr>
          <a:lstStyle/>
          <a:p>
            <a:pPr>
              <a:spcAft>
                <a:spcPts val="900"/>
              </a:spcAft>
            </a:pPr>
            <a:r>
              <a:rPr lang="ro-RO" sz="1400" i="1" dirty="0">
                <a:latin typeface="Georgia" pitchFamily="18" charset="0"/>
              </a:rPr>
              <a:t>La </a:t>
            </a:r>
            <a:r>
              <a:rPr lang="ro-RO" sz="1400" b="1" i="1" dirty="0">
                <a:latin typeface="Georgia" pitchFamily="18" charset="0"/>
                <a:hlinkClick r:id="rId2"/>
              </a:rPr>
              <a:t>administraţia finanţelor publice</a:t>
            </a:r>
            <a:r>
              <a:rPr lang="ro-RO" sz="1400" i="1" dirty="0">
                <a:latin typeface="Georgia" pitchFamily="18" charset="0"/>
              </a:rPr>
              <a:t> de care aparţine contribuabilul (</a:t>
            </a:r>
            <a:r>
              <a:rPr lang="ro-RO" sz="1400" b="1" i="1" dirty="0">
                <a:latin typeface="Georgia" pitchFamily="18" charset="0"/>
              </a:rPr>
              <a:t>aferentă localităţii de domiciliu </a:t>
            </a:r>
            <a:r>
              <a:rPr lang="ro-RO" sz="1400" i="1" dirty="0">
                <a:latin typeface="Georgia" pitchFamily="18" charset="0"/>
              </a:rPr>
              <a:t>din cartea de identitate</a:t>
            </a:r>
            <a:r>
              <a:rPr lang="ro-RO" sz="1400" i="1" dirty="0" smtClean="0">
                <a:latin typeface="Georgia" pitchFamily="18" charset="0"/>
              </a:rPr>
              <a:t>). Click </a:t>
            </a:r>
            <a:r>
              <a:rPr lang="ro-RO" sz="1400" i="1" dirty="0" smtClean="0">
                <a:latin typeface="Georgia" pitchFamily="18" charset="0"/>
                <a:hlinkClick r:id="rId2"/>
              </a:rPr>
              <a:t>aici </a:t>
            </a:r>
            <a:r>
              <a:rPr lang="ro-RO" sz="1400" i="1" dirty="0" smtClean="0">
                <a:latin typeface="Georgia" pitchFamily="18" charset="0"/>
              </a:rPr>
              <a:t>pentru adresa.</a:t>
            </a:r>
          </a:p>
          <a:p>
            <a:pPr>
              <a:spcAft>
                <a:spcPts val="900"/>
              </a:spcAft>
            </a:pPr>
            <a:r>
              <a:rPr lang="ro-RO" sz="1400" i="1" dirty="0" smtClean="0">
                <a:latin typeface="Georgia" pitchFamily="18" charset="0"/>
              </a:rPr>
              <a:t>On-line  - presupune înregistrare prealabilă în SPV</a:t>
            </a:r>
            <a:endParaRPr lang="ro-RO" sz="1400" i="1" dirty="0">
              <a:latin typeface="Georgia" pitchFamily="18" charset="0"/>
            </a:endParaRPr>
          </a:p>
        </p:txBody>
      </p:sp>
      <p:sp>
        <p:nvSpPr>
          <p:cNvPr id="30" name="Rectangle 29"/>
          <p:cNvSpPr/>
          <p:nvPr/>
        </p:nvSpPr>
        <p:spPr>
          <a:xfrm>
            <a:off x="5033865" y="2528326"/>
            <a:ext cx="5456209" cy="830997"/>
          </a:xfrm>
          <a:prstGeom prst="rect">
            <a:avLst/>
          </a:prstGeom>
        </p:spPr>
        <p:txBody>
          <a:bodyPr wrap="square">
            <a:spAutoFit/>
          </a:bodyPr>
          <a:lstStyle/>
          <a:p>
            <a:pPr>
              <a:buFont typeface="Wingdings" pitchFamily="2" charset="2"/>
              <a:buChar char="ü"/>
            </a:pPr>
            <a:r>
              <a:rPr lang="ro-RO" sz="1200" b="1" i="1" dirty="0" smtClean="0">
                <a:latin typeface="Georgia" pitchFamily="18" charset="0"/>
              </a:rPr>
              <a:t>Prin Spațiul Privat Virtual</a:t>
            </a:r>
          </a:p>
          <a:p>
            <a:pPr>
              <a:buFont typeface="Wingdings" pitchFamily="2" charset="2"/>
              <a:buChar char="ü"/>
            </a:pPr>
            <a:r>
              <a:rPr lang="ro-RO" sz="1200" b="1" i="1" dirty="0" smtClean="0">
                <a:latin typeface="Georgia" pitchFamily="18" charset="0"/>
              </a:rPr>
              <a:t>registratura</a:t>
            </a:r>
            <a:r>
              <a:rPr lang="ro-RO" sz="1200" i="1" dirty="0" smtClean="0">
                <a:latin typeface="Georgia" pitchFamily="18" charset="0"/>
              </a:rPr>
              <a:t> </a:t>
            </a:r>
            <a:r>
              <a:rPr lang="ro-RO" sz="1200" i="1" dirty="0">
                <a:latin typeface="Georgia" pitchFamily="18" charset="0"/>
              </a:rPr>
              <a:t>administraţiei finanţelor publice</a:t>
            </a:r>
            <a:r>
              <a:rPr lang="ro-RO" sz="1200" i="1" dirty="0" smtClean="0">
                <a:latin typeface="Georgia" pitchFamily="18" charset="0"/>
              </a:rPr>
              <a:t>;</a:t>
            </a:r>
            <a:endParaRPr lang="ro-RO" sz="1000" i="1" dirty="0">
              <a:latin typeface="Georgia" pitchFamily="18" charset="0"/>
            </a:endParaRPr>
          </a:p>
          <a:p>
            <a:pPr>
              <a:buFont typeface="Wingdings" pitchFamily="2" charset="2"/>
              <a:buChar char="ü"/>
            </a:pPr>
            <a:r>
              <a:rPr lang="ro-RO" sz="1200" b="1" i="1" dirty="0">
                <a:latin typeface="Georgia" pitchFamily="18" charset="0"/>
              </a:rPr>
              <a:t>prin poştă</a:t>
            </a:r>
            <a:r>
              <a:rPr lang="ro-RO" sz="1200" i="1" dirty="0">
                <a:latin typeface="Georgia" pitchFamily="18" charset="0"/>
              </a:rPr>
              <a:t>, cu confirmarea primirii (</a:t>
            </a:r>
            <a:r>
              <a:rPr lang="ro-RO" sz="1050" i="1" dirty="0">
                <a:solidFill>
                  <a:srgbClr val="C00000"/>
                </a:solidFill>
                <a:latin typeface="Georgia" pitchFamily="18" charset="0"/>
              </a:rPr>
              <a:t>în practică pot apărea probleme</a:t>
            </a:r>
            <a:r>
              <a:rPr lang="ro-RO" sz="1200" i="1" dirty="0" smtClean="0">
                <a:latin typeface="Georgia" pitchFamily="18" charset="0"/>
              </a:rPr>
              <a:t>).</a:t>
            </a:r>
            <a:endParaRPr lang="en-US" sz="1200" i="1" dirty="0" smtClean="0">
              <a:latin typeface="Georgia" pitchFamily="18" charset="0"/>
            </a:endParaRPr>
          </a:p>
          <a:p>
            <a:pPr>
              <a:buFont typeface="Wingdings" pitchFamily="2" charset="2"/>
              <a:buChar char="ü"/>
            </a:pPr>
            <a:r>
              <a:rPr lang="ro-RO" sz="1200" i="1" dirty="0" smtClean="0">
                <a:latin typeface="Georgia" pitchFamily="18" charset="0"/>
              </a:rPr>
              <a:t>prin portalul e-guvernare (necesită deținerea unui certificat digital)</a:t>
            </a:r>
          </a:p>
        </p:txBody>
      </p:sp>
      <p:sp>
        <p:nvSpPr>
          <p:cNvPr id="31" name="Rectangle 30"/>
          <p:cNvSpPr/>
          <p:nvPr/>
        </p:nvSpPr>
        <p:spPr>
          <a:xfrm>
            <a:off x="5033866" y="3749514"/>
            <a:ext cx="5456209" cy="1292662"/>
          </a:xfrm>
          <a:prstGeom prst="rect">
            <a:avLst/>
          </a:prstGeom>
        </p:spPr>
        <p:txBody>
          <a:bodyPr wrap="square">
            <a:spAutoFit/>
          </a:bodyPr>
          <a:lstStyle/>
          <a:p>
            <a:r>
              <a:rPr lang="ro-RO" sz="1400" i="1" dirty="0" smtClean="0">
                <a:latin typeface="Georgia" pitchFamily="18" charset="0"/>
              </a:rPr>
              <a:t>Declarația 201 aferentă anului 2017 </a:t>
            </a:r>
            <a:r>
              <a:rPr lang="ro-RO" sz="1400" i="1" dirty="0">
                <a:latin typeface="Georgia" pitchFamily="18" charset="0"/>
              </a:rPr>
              <a:t>are ca termen de depunere data de </a:t>
            </a:r>
            <a:r>
              <a:rPr lang="ro-RO" sz="1400" b="1" i="1" dirty="0">
                <a:latin typeface="Georgia" pitchFamily="18" charset="0"/>
              </a:rPr>
              <a:t>25 mai </a:t>
            </a:r>
            <a:r>
              <a:rPr lang="ro-RO" sz="1400" b="1" i="1" dirty="0" smtClean="0">
                <a:latin typeface="Georgia" pitchFamily="18" charset="0"/>
              </a:rPr>
              <a:t>2018</a:t>
            </a:r>
            <a:r>
              <a:rPr lang="ro-RO" sz="1400" i="1" dirty="0" smtClean="0">
                <a:latin typeface="Georgia" pitchFamily="18" charset="0"/>
              </a:rPr>
              <a:t>. </a:t>
            </a:r>
            <a:r>
              <a:rPr lang="ro-RO" sz="1400" i="1" dirty="0">
                <a:latin typeface="Georgia" pitchFamily="18" charset="0"/>
              </a:rPr>
              <a:t>Data depunerii este considerată:</a:t>
            </a:r>
          </a:p>
          <a:p>
            <a:pPr>
              <a:buFont typeface="Wingdings" pitchFamily="2" charset="2"/>
              <a:buChar char="ü"/>
            </a:pPr>
            <a:r>
              <a:rPr lang="ro-RO" sz="1200" b="1" i="1" dirty="0">
                <a:latin typeface="Georgia" pitchFamily="18" charset="0"/>
              </a:rPr>
              <a:t>data </a:t>
            </a:r>
            <a:r>
              <a:rPr lang="ro-RO" sz="1200" b="1" i="1" dirty="0" smtClean="0">
                <a:latin typeface="Georgia" pitchFamily="18" charset="0"/>
              </a:rPr>
              <a:t>înregistrării</a:t>
            </a:r>
            <a:r>
              <a:rPr lang="ro-RO" sz="1200" i="1" dirty="0" smtClean="0">
                <a:latin typeface="Georgia" pitchFamily="18" charset="0"/>
              </a:rPr>
              <a:t> la registratura administrației (înscrisă pe </a:t>
            </a:r>
            <a:r>
              <a:rPr lang="ro-RO" sz="1200" i="1" dirty="0">
                <a:latin typeface="Georgia" pitchFamily="18" charset="0"/>
              </a:rPr>
              <a:t>ştampilă);</a:t>
            </a:r>
          </a:p>
          <a:p>
            <a:pPr>
              <a:buFont typeface="Wingdings" pitchFamily="2" charset="2"/>
              <a:buChar char="ü"/>
            </a:pPr>
            <a:r>
              <a:rPr lang="ro-RO" sz="1200" b="1" i="1" dirty="0">
                <a:latin typeface="Georgia" pitchFamily="18" charset="0"/>
              </a:rPr>
              <a:t>data poştei </a:t>
            </a:r>
            <a:r>
              <a:rPr lang="ro-RO" sz="1200" i="1" dirty="0">
                <a:latin typeface="Georgia" pitchFamily="18" charset="0"/>
              </a:rPr>
              <a:t>de pe </a:t>
            </a:r>
            <a:r>
              <a:rPr lang="ro-RO" sz="1200" i="1" dirty="0" smtClean="0">
                <a:latin typeface="Georgia" pitchFamily="18" charset="0"/>
              </a:rPr>
              <a:t>confirmarea </a:t>
            </a:r>
            <a:r>
              <a:rPr lang="ro-RO" sz="1200" i="1" dirty="0">
                <a:latin typeface="Georgia" pitchFamily="18" charset="0"/>
              </a:rPr>
              <a:t>de </a:t>
            </a:r>
            <a:r>
              <a:rPr lang="ro-RO" sz="1200" i="1" dirty="0" smtClean="0">
                <a:latin typeface="Georgia" pitchFamily="18" charset="0"/>
              </a:rPr>
              <a:t>primire;</a:t>
            </a:r>
          </a:p>
          <a:p>
            <a:pPr>
              <a:buFont typeface="Wingdings" pitchFamily="2" charset="2"/>
              <a:buChar char="ü"/>
            </a:pPr>
            <a:r>
              <a:rPr lang="ro-RO" sz="1200" b="1" i="1" dirty="0">
                <a:latin typeface="Georgia" pitchFamily="18" charset="0"/>
              </a:rPr>
              <a:t>d</a:t>
            </a:r>
            <a:r>
              <a:rPr lang="ro-RO" sz="1200" b="1" i="1" dirty="0" smtClean="0">
                <a:latin typeface="Georgia" pitchFamily="18" charset="0"/>
              </a:rPr>
              <a:t>ata recipisei </a:t>
            </a:r>
            <a:r>
              <a:rPr lang="ro-RO" sz="1200" i="1" dirty="0" smtClean="0">
                <a:latin typeface="Georgia" pitchFamily="18" charset="0"/>
              </a:rPr>
              <a:t>la depunerea on-line (e-guvernare si SPV).</a:t>
            </a:r>
            <a:endParaRPr lang="ro-RO" sz="1200" i="1" dirty="0">
              <a:latin typeface="Georgia" pitchFamily="18" charset="0"/>
            </a:endParaRPr>
          </a:p>
          <a:p>
            <a:r>
              <a:rPr lang="en-GB" sz="1400" dirty="0" smtClean="0">
                <a:solidFill>
                  <a:srgbClr val="000000"/>
                </a:solidFill>
                <a:latin typeface="Georgia" pitchFamily="18" charset="0"/>
              </a:rPr>
              <a:t> </a:t>
            </a:r>
            <a:endParaRPr lang="en-GB" sz="1400" dirty="0">
              <a:solidFill>
                <a:srgbClr val="000000"/>
              </a:solidFill>
              <a:latin typeface="Georgia" pitchFamily="18" charset="0"/>
            </a:endParaRPr>
          </a:p>
        </p:txBody>
      </p:sp>
      <p:sp>
        <p:nvSpPr>
          <p:cNvPr id="32" name="Rectangle 31"/>
          <p:cNvSpPr/>
          <p:nvPr/>
        </p:nvSpPr>
        <p:spPr>
          <a:xfrm>
            <a:off x="5033866" y="4942209"/>
            <a:ext cx="5456208" cy="1169551"/>
          </a:xfrm>
          <a:prstGeom prst="rect">
            <a:avLst/>
          </a:prstGeom>
        </p:spPr>
        <p:txBody>
          <a:bodyPr wrap="square">
            <a:spAutoFit/>
          </a:bodyPr>
          <a:lstStyle/>
          <a:p>
            <a:r>
              <a:rPr lang="ro-RO" sz="1400" i="1" dirty="0">
                <a:latin typeface="Georgia" pitchFamily="18" charset="0"/>
              </a:rPr>
              <a:t>Declaraţia 201 poate fi depusă de:</a:t>
            </a:r>
          </a:p>
          <a:p>
            <a:pPr marL="536575" indent="-273050">
              <a:buFont typeface="Wingdings" pitchFamily="2" charset="2"/>
              <a:buChar char="ü"/>
            </a:pPr>
            <a:r>
              <a:rPr lang="ro-RO" sz="1400" b="1" i="1" dirty="0">
                <a:latin typeface="Georgia" pitchFamily="18" charset="0"/>
              </a:rPr>
              <a:t>c</a:t>
            </a:r>
            <a:r>
              <a:rPr lang="ro-RO" sz="1400" b="1" i="1" dirty="0" smtClean="0">
                <a:latin typeface="Georgia" pitchFamily="18" charset="0"/>
              </a:rPr>
              <a:t>ontribuabil;</a:t>
            </a:r>
            <a:endParaRPr lang="ro-RO" sz="1400" b="1" i="1" dirty="0">
              <a:latin typeface="Georgia" pitchFamily="18" charset="0"/>
            </a:endParaRPr>
          </a:p>
          <a:p>
            <a:pPr marL="536575" indent="-273050">
              <a:buFont typeface="Wingdings" pitchFamily="2" charset="2"/>
              <a:buChar char="ü"/>
            </a:pPr>
            <a:r>
              <a:rPr lang="ro-RO" sz="1400" b="1" i="1" dirty="0">
                <a:latin typeface="Georgia" pitchFamily="18" charset="0"/>
              </a:rPr>
              <a:t>un împuternicit, </a:t>
            </a:r>
            <a:r>
              <a:rPr lang="ro-RO" sz="1400" i="1" dirty="0">
                <a:latin typeface="Georgia" pitchFamily="18" charset="0"/>
              </a:rPr>
              <a:t>desemnat printr-o procură </a:t>
            </a:r>
            <a:r>
              <a:rPr lang="ro-RO" sz="1400" i="1" dirty="0" smtClean="0">
                <a:latin typeface="Georgia" pitchFamily="18" charset="0"/>
              </a:rPr>
              <a:t>notarială (+ formular 150 pentru depunere on-line pe e-guvernare.ro)</a:t>
            </a:r>
            <a:r>
              <a:rPr lang="en-GB" sz="1400" dirty="0" smtClean="0">
                <a:solidFill>
                  <a:srgbClr val="000000"/>
                </a:solidFill>
                <a:latin typeface="Georgia" pitchFamily="18" charset="0"/>
              </a:rPr>
              <a:t> </a:t>
            </a:r>
            <a:endParaRPr lang="en-GB" sz="1400" dirty="0">
              <a:solidFill>
                <a:srgbClr val="000000"/>
              </a:solidFill>
              <a:latin typeface="Georgia" pitchFamily="18" charset="0"/>
            </a:endParaRPr>
          </a:p>
        </p:txBody>
      </p:sp>
      <p:grpSp>
        <p:nvGrpSpPr>
          <p:cNvPr id="33" name="Group 32"/>
          <p:cNvGrpSpPr/>
          <p:nvPr/>
        </p:nvGrpSpPr>
        <p:grpSpPr>
          <a:xfrm>
            <a:off x="1733716" y="1554397"/>
            <a:ext cx="612000" cy="612000"/>
            <a:chOff x="3216946" y="4690710"/>
            <a:chExt cx="612000" cy="612000"/>
          </a:xfrm>
        </p:grpSpPr>
        <p:sp>
          <p:nvSpPr>
            <p:cNvPr id="34" name="Oval 33"/>
            <p:cNvSpPr/>
            <p:nvPr/>
          </p:nvSpPr>
          <p:spPr bwMode="ltGray">
            <a:xfrm>
              <a:off x="3216946" y="4690710"/>
              <a:ext cx="612000" cy="612000"/>
            </a:xfrm>
            <a:prstGeom prst="ellipse">
              <a:avLst/>
            </a:prstGeom>
            <a:solidFill>
              <a:schemeClr val="bg2"/>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35" name="Freeform 4903"/>
            <p:cNvSpPr>
              <a:spLocks noEditPoints="1"/>
            </p:cNvSpPr>
            <p:nvPr/>
          </p:nvSpPr>
          <p:spPr bwMode="auto">
            <a:xfrm>
              <a:off x="3308535" y="4787801"/>
              <a:ext cx="428822" cy="378230"/>
            </a:xfrm>
            <a:custGeom>
              <a:avLst/>
              <a:gdLst>
                <a:gd name="T0" fmla="*/ 36 w 356"/>
                <a:gd name="T1" fmla="*/ 242 h 314"/>
                <a:gd name="T2" fmla="*/ 34 w 356"/>
                <a:gd name="T3" fmla="*/ 104 h 314"/>
                <a:gd name="T4" fmla="*/ 44 w 356"/>
                <a:gd name="T5" fmla="*/ 94 h 314"/>
                <a:gd name="T6" fmla="*/ 72 w 356"/>
                <a:gd name="T7" fmla="*/ 98 h 314"/>
                <a:gd name="T8" fmla="*/ 76 w 356"/>
                <a:gd name="T9" fmla="*/ 236 h 314"/>
                <a:gd name="T10" fmla="*/ 66 w 356"/>
                <a:gd name="T11" fmla="*/ 246 h 314"/>
                <a:gd name="T12" fmla="*/ 32 w 356"/>
                <a:gd name="T13" fmla="*/ 274 h 314"/>
                <a:gd name="T14" fmla="*/ 316 w 356"/>
                <a:gd name="T15" fmla="*/ 280 h 314"/>
                <a:gd name="T16" fmla="*/ 324 w 356"/>
                <a:gd name="T17" fmla="*/ 274 h 314"/>
                <a:gd name="T18" fmla="*/ 322 w 356"/>
                <a:gd name="T19" fmla="*/ 262 h 314"/>
                <a:gd name="T20" fmla="*/ 40 w 356"/>
                <a:gd name="T21" fmla="*/ 260 h 314"/>
                <a:gd name="T22" fmla="*/ 30 w 356"/>
                <a:gd name="T23" fmla="*/ 270 h 314"/>
                <a:gd name="T24" fmla="*/ 152 w 356"/>
                <a:gd name="T25" fmla="*/ 244 h 314"/>
                <a:gd name="T26" fmla="*/ 158 w 356"/>
                <a:gd name="T27" fmla="*/ 104 h 314"/>
                <a:gd name="T28" fmla="*/ 152 w 356"/>
                <a:gd name="T29" fmla="*/ 96 h 314"/>
                <a:gd name="T30" fmla="*/ 122 w 356"/>
                <a:gd name="T31" fmla="*/ 96 h 314"/>
                <a:gd name="T32" fmla="*/ 116 w 356"/>
                <a:gd name="T33" fmla="*/ 236 h 314"/>
                <a:gd name="T34" fmla="*/ 122 w 356"/>
                <a:gd name="T35" fmla="*/ 244 h 314"/>
                <a:gd name="T36" fmla="*/ 6 w 356"/>
                <a:gd name="T37" fmla="*/ 72 h 314"/>
                <a:gd name="T38" fmla="*/ 12 w 356"/>
                <a:gd name="T39" fmla="*/ 60 h 314"/>
                <a:gd name="T40" fmla="*/ 174 w 356"/>
                <a:gd name="T41" fmla="*/ 0 h 314"/>
                <a:gd name="T42" fmla="*/ 176 w 356"/>
                <a:gd name="T43" fmla="*/ 0 h 314"/>
                <a:gd name="T44" fmla="*/ 180 w 356"/>
                <a:gd name="T45" fmla="*/ 0 h 314"/>
                <a:gd name="T46" fmla="*/ 182 w 356"/>
                <a:gd name="T47" fmla="*/ 0 h 314"/>
                <a:gd name="T48" fmla="*/ 342 w 356"/>
                <a:gd name="T49" fmla="*/ 60 h 314"/>
                <a:gd name="T50" fmla="*/ 350 w 356"/>
                <a:gd name="T51" fmla="*/ 74 h 314"/>
                <a:gd name="T52" fmla="*/ 340 w 356"/>
                <a:gd name="T53" fmla="*/ 80 h 314"/>
                <a:gd name="T54" fmla="*/ 16 w 356"/>
                <a:gd name="T55" fmla="*/ 80 h 314"/>
                <a:gd name="T56" fmla="*/ 8 w 356"/>
                <a:gd name="T57" fmla="*/ 74 h 314"/>
                <a:gd name="T58" fmla="*/ 160 w 356"/>
                <a:gd name="T59" fmla="*/ 42 h 314"/>
                <a:gd name="T60" fmla="*/ 178 w 356"/>
                <a:gd name="T61" fmla="*/ 60 h 314"/>
                <a:gd name="T62" fmla="*/ 194 w 356"/>
                <a:gd name="T63" fmla="*/ 50 h 314"/>
                <a:gd name="T64" fmla="*/ 190 w 356"/>
                <a:gd name="T65" fmla="*/ 30 h 314"/>
                <a:gd name="T66" fmla="*/ 170 w 356"/>
                <a:gd name="T67" fmla="*/ 26 h 314"/>
                <a:gd name="T68" fmla="*/ 160 w 356"/>
                <a:gd name="T69" fmla="*/ 42 h 314"/>
                <a:gd name="T70" fmla="*/ 6 w 356"/>
                <a:gd name="T71" fmla="*/ 294 h 314"/>
                <a:gd name="T72" fmla="*/ 0 w 356"/>
                <a:gd name="T73" fmla="*/ 304 h 314"/>
                <a:gd name="T74" fmla="*/ 10 w 356"/>
                <a:gd name="T75" fmla="*/ 314 h 314"/>
                <a:gd name="T76" fmla="*/ 352 w 356"/>
                <a:gd name="T77" fmla="*/ 312 h 314"/>
                <a:gd name="T78" fmla="*/ 354 w 356"/>
                <a:gd name="T79" fmla="*/ 300 h 314"/>
                <a:gd name="T80" fmla="*/ 346 w 356"/>
                <a:gd name="T81" fmla="*/ 294 h 314"/>
                <a:gd name="T82" fmla="*/ 238 w 356"/>
                <a:gd name="T83" fmla="*/ 242 h 314"/>
                <a:gd name="T84" fmla="*/ 240 w 356"/>
                <a:gd name="T85" fmla="*/ 104 h 314"/>
                <a:gd name="T86" fmla="*/ 230 w 356"/>
                <a:gd name="T87" fmla="*/ 94 h 314"/>
                <a:gd name="T88" fmla="*/ 200 w 356"/>
                <a:gd name="T89" fmla="*/ 98 h 314"/>
                <a:gd name="T90" fmla="*/ 198 w 356"/>
                <a:gd name="T91" fmla="*/ 236 h 314"/>
                <a:gd name="T92" fmla="*/ 208 w 356"/>
                <a:gd name="T93" fmla="*/ 246 h 314"/>
                <a:gd name="T94" fmla="*/ 316 w 356"/>
                <a:gd name="T95" fmla="*/ 244 h 314"/>
                <a:gd name="T96" fmla="*/ 322 w 356"/>
                <a:gd name="T97" fmla="*/ 104 h 314"/>
                <a:gd name="T98" fmla="*/ 316 w 356"/>
                <a:gd name="T99" fmla="*/ 96 h 314"/>
                <a:gd name="T100" fmla="*/ 286 w 356"/>
                <a:gd name="T101" fmla="*/ 96 h 314"/>
                <a:gd name="T102" fmla="*/ 280 w 356"/>
                <a:gd name="T103" fmla="*/ 236 h 314"/>
                <a:gd name="T104" fmla="*/ 286 w 356"/>
                <a:gd name="T105" fmla="*/ 24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6" h="314">
                  <a:moveTo>
                    <a:pt x="44" y="246"/>
                  </a:moveTo>
                  <a:lnTo>
                    <a:pt x="44" y="246"/>
                  </a:lnTo>
                  <a:lnTo>
                    <a:pt x="40" y="244"/>
                  </a:lnTo>
                  <a:lnTo>
                    <a:pt x="36" y="242"/>
                  </a:lnTo>
                  <a:lnTo>
                    <a:pt x="34" y="240"/>
                  </a:lnTo>
                  <a:lnTo>
                    <a:pt x="34" y="236"/>
                  </a:lnTo>
                  <a:lnTo>
                    <a:pt x="34" y="104"/>
                  </a:lnTo>
                  <a:lnTo>
                    <a:pt x="34" y="104"/>
                  </a:lnTo>
                  <a:lnTo>
                    <a:pt x="34" y="100"/>
                  </a:lnTo>
                  <a:lnTo>
                    <a:pt x="36" y="98"/>
                  </a:lnTo>
                  <a:lnTo>
                    <a:pt x="40" y="96"/>
                  </a:lnTo>
                  <a:lnTo>
                    <a:pt x="44" y="94"/>
                  </a:lnTo>
                  <a:lnTo>
                    <a:pt x="66" y="94"/>
                  </a:lnTo>
                  <a:lnTo>
                    <a:pt x="66" y="94"/>
                  </a:lnTo>
                  <a:lnTo>
                    <a:pt x="70" y="96"/>
                  </a:lnTo>
                  <a:lnTo>
                    <a:pt x="72" y="98"/>
                  </a:lnTo>
                  <a:lnTo>
                    <a:pt x="76" y="100"/>
                  </a:lnTo>
                  <a:lnTo>
                    <a:pt x="76" y="104"/>
                  </a:lnTo>
                  <a:lnTo>
                    <a:pt x="76" y="236"/>
                  </a:lnTo>
                  <a:lnTo>
                    <a:pt x="76" y="236"/>
                  </a:lnTo>
                  <a:lnTo>
                    <a:pt x="76" y="240"/>
                  </a:lnTo>
                  <a:lnTo>
                    <a:pt x="72" y="242"/>
                  </a:lnTo>
                  <a:lnTo>
                    <a:pt x="70" y="244"/>
                  </a:lnTo>
                  <a:lnTo>
                    <a:pt x="66" y="246"/>
                  </a:lnTo>
                  <a:lnTo>
                    <a:pt x="44" y="246"/>
                  </a:lnTo>
                  <a:close/>
                  <a:moveTo>
                    <a:pt x="30" y="270"/>
                  </a:moveTo>
                  <a:lnTo>
                    <a:pt x="30" y="270"/>
                  </a:lnTo>
                  <a:lnTo>
                    <a:pt x="32" y="274"/>
                  </a:lnTo>
                  <a:lnTo>
                    <a:pt x="34" y="276"/>
                  </a:lnTo>
                  <a:lnTo>
                    <a:pt x="36" y="278"/>
                  </a:lnTo>
                  <a:lnTo>
                    <a:pt x="40" y="280"/>
                  </a:lnTo>
                  <a:lnTo>
                    <a:pt x="316" y="280"/>
                  </a:lnTo>
                  <a:lnTo>
                    <a:pt x="316" y="280"/>
                  </a:lnTo>
                  <a:lnTo>
                    <a:pt x="320" y="278"/>
                  </a:lnTo>
                  <a:lnTo>
                    <a:pt x="322" y="276"/>
                  </a:lnTo>
                  <a:lnTo>
                    <a:pt x="324" y="274"/>
                  </a:lnTo>
                  <a:lnTo>
                    <a:pt x="326" y="270"/>
                  </a:lnTo>
                  <a:lnTo>
                    <a:pt x="326" y="270"/>
                  </a:lnTo>
                  <a:lnTo>
                    <a:pt x="324" y="266"/>
                  </a:lnTo>
                  <a:lnTo>
                    <a:pt x="322" y="262"/>
                  </a:lnTo>
                  <a:lnTo>
                    <a:pt x="320" y="260"/>
                  </a:lnTo>
                  <a:lnTo>
                    <a:pt x="316" y="260"/>
                  </a:lnTo>
                  <a:lnTo>
                    <a:pt x="40" y="260"/>
                  </a:lnTo>
                  <a:lnTo>
                    <a:pt x="40" y="260"/>
                  </a:lnTo>
                  <a:lnTo>
                    <a:pt x="36" y="260"/>
                  </a:lnTo>
                  <a:lnTo>
                    <a:pt x="34" y="262"/>
                  </a:lnTo>
                  <a:lnTo>
                    <a:pt x="32" y="266"/>
                  </a:lnTo>
                  <a:lnTo>
                    <a:pt x="30" y="270"/>
                  </a:lnTo>
                  <a:lnTo>
                    <a:pt x="30" y="270"/>
                  </a:lnTo>
                  <a:close/>
                  <a:moveTo>
                    <a:pt x="148" y="246"/>
                  </a:moveTo>
                  <a:lnTo>
                    <a:pt x="148" y="246"/>
                  </a:lnTo>
                  <a:lnTo>
                    <a:pt x="152" y="244"/>
                  </a:lnTo>
                  <a:lnTo>
                    <a:pt x="156" y="242"/>
                  </a:lnTo>
                  <a:lnTo>
                    <a:pt x="158" y="240"/>
                  </a:lnTo>
                  <a:lnTo>
                    <a:pt x="158" y="236"/>
                  </a:lnTo>
                  <a:lnTo>
                    <a:pt x="158" y="104"/>
                  </a:lnTo>
                  <a:lnTo>
                    <a:pt x="158" y="104"/>
                  </a:lnTo>
                  <a:lnTo>
                    <a:pt x="158" y="100"/>
                  </a:lnTo>
                  <a:lnTo>
                    <a:pt x="156" y="98"/>
                  </a:lnTo>
                  <a:lnTo>
                    <a:pt x="152" y="96"/>
                  </a:lnTo>
                  <a:lnTo>
                    <a:pt x="148" y="94"/>
                  </a:lnTo>
                  <a:lnTo>
                    <a:pt x="126" y="94"/>
                  </a:lnTo>
                  <a:lnTo>
                    <a:pt x="126" y="94"/>
                  </a:lnTo>
                  <a:lnTo>
                    <a:pt x="122" y="96"/>
                  </a:lnTo>
                  <a:lnTo>
                    <a:pt x="118" y="98"/>
                  </a:lnTo>
                  <a:lnTo>
                    <a:pt x="116" y="100"/>
                  </a:lnTo>
                  <a:lnTo>
                    <a:pt x="116" y="104"/>
                  </a:lnTo>
                  <a:lnTo>
                    <a:pt x="116" y="236"/>
                  </a:lnTo>
                  <a:lnTo>
                    <a:pt x="116" y="236"/>
                  </a:lnTo>
                  <a:lnTo>
                    <a:pt x="116" y="240"/>
                  </a:lnTo>
                  <a:lnTo>
                    <a:pt x="118" y="242"/>
                  </a:lnTo>
                  <a:lnTo>
                    <a:pt x="122" y="244"/>
                  </a:lnTo>
                  <a:lnTo>
                    <a:pt x="126" y="246"/>
                  </a:lnTo>
                  <a:lnTo>
                    <a:pt x="148" y="246"/>
                  </a:lnTo>
                  <a:close/>
                  <a:moveTo>
                    <a:pt x="6" y="72"/>
                  </a:moveTo>
                  <a:lnTo>
                    <a:pt x="6" y="72"/>
                  </a:lnTo>
                  <a:lnTo>
                    <a:pt x="6" y="68"/>
                  </a:lnTo>
                  <a:lnTo>
                    <a:pt x="8" y="64"/>
                  </a:lnTo>
                  <a:lnTo>
                    <a:pt x="10" y="62"/>
                  </a:lnTo>
                  <a:lnTo>
                    <a:pt x="12" y="60"/>
                  </a:lnTo>
                  <a:lnTo>
                    <a:pt x="174" y="0"/>
                  </a:lnTo>
                  <a:lnTo>
                    <a:pt x="174" y="0"/>
                  </a:lnTo>
                  <a:lnTo>
                    <a:pt x="174" y="0"/>
                  </a:lnTo>
                  <a:lnTo>
                    <a:pt x="174" y="0"/>
                  </a:lnTo>
                  <a:lnTo>
                    <a:pt x="176" y="0"/>
                  </a:lnTo>
                  <a:lnTo>
                    <a:pt x="176" y="0"/>
                  </a:lnTo>
                  <a:lnTo>
                    <a:pt x="176" y="0"/>
                  </a:lnTo>
                  <a:lnTo>
                    <a:pt x="176" y="0"/>
                  </a:lnTo>
                  <a:lnTo>
                    <a:pt x="178" y="0"/>
                  </a:lnTo>
                  <a:lnTo>
                    <a:pt x="178" y="0"/>
                  </a:lnTo>
                  <a:lnTo>
                    <a:pt x="180" y="0"/>
                  </a:lnTo>
                  <a:lnTo>
                    <a:pt x="180" y="0"/>
                  </a:lnTo>
                  <a:lnTo>
                    <a:pt x="180" y="0"/>
                  </a:lnTo>
                  <a:lnTo>
                    <a:pt x="180" y="0"/>
                  </a:lnTo>
                  <a:lnTo>
                    <a:pt x="182" y="0"/>
                  </a:lnTo>
                  <a:lnTo>
                    <a:pt x="182" y="0"/>
                  </a:lnTo>
                  <a:lnTo>
                    <a:pt x="182" y="0"/>
                  </a:lnTo>
                  <a:lnTo>
                    <a:pt x="182" y="0"/>
                  </a:lnTo>
                  <a:lnTo>
                    <a:pt x="342" y="60"/>
                  </a:lnTo>
                  <a:lnTo>
                    <a:pt x="342" y="60"/>
                  </a:lnTo>
                  <a:lnTo>
                    <a:pt x="348" y="64"/>
                  </a:lnTo>
                  <a:lnTo>
                    <a:pt x="350" y="70"/>
                  </a:lnTo>
                  <a:lnTo>
                    <a:pt x="350" y="70"/>
                  </a:lnTo>
                  <a:lnTo>
                    <a:pt x="350" y="74"/>
                  </a:lnTo>
                  <a:lnTo>
                    <a:pt x="346" y="76"/>
                  </a:lnTo>
                  <a:lnTo>
                    <a:pt x="344" y="80"/>
                  </a:lnTo>
                  <a:lnTo>
                    <a:pt x="340" y="80"/>
                  </a:lnTo>
                  <a:lnTo>
                    <a:pt x="340" y="80"/>
                  </a:lnTo>
                  <a:lnTo>
                    <a:pt x="340" y="80"/>
                  </a:lnTo>
                  <a:lnTo>
                    <a:pt x="178" y="80"/>
                  </a:lnTo>
                  <a:lnTo>
                    <a:pt x="178" y="80"/>
                  </a:lnTo>
                  <a:lnTo>
                    <a:pt x="16" y="80"/>
                  </a:lnTo>
                  <a:lnTo>
                    <a:pt x="16" y="80"/>
                  </a:lnTo>
                  <a:lnTo>
                    <a:pt x="12" y="80"/>
                  </a:lnTo>
                  <a:lnTo>
                    <a:pt x="10" y="78"/>
                  </a:lnTo>
                  <a:lnTo>
                    <a:pt x="8" y="74"/>
                  </a:lnTo>
                  <a:lnTo>
                    <a:pt x="6" y="72"/>
                  </a:lnTo>
                  <a:lnTo>
                    <a:pt x="6" y="72"/>
                  </a:lnTo>
                  <a:close/>
                  <a:moveTo>
                    <a:pt x="160" y="42"/>
                  </a:moveTo>
                  <a:lnTo>
                    <a:pt x="160" y="42"/>
                  </a:lnTo>
                  <a:lnTo>
                    <a:pt x="162" y="50"/>
                  </a:lnTo>
                  <a:lnTo>
                    <a:pt x="166" y="54"/>
                  </a:lnTo>
                  <a:lnTo>
                    <a:pt x="170" y="58"/>
                  </a:lnTo>
                  <a:lnTo>
                    <a:pt x="178" y="60"/>
                  </a:lnTo>
                  <a:lnTo>
                    <a:pt x="178" y="60"/>
                  </a:lnTo>
                  <a:lnTo>
                    <a:pt x="184" y="58"/>
                  </a:lnTo>
                  <a:lnTo>
                    <a:pt x="190" y="54"/>
                  </a:lnTo>
                  <a:lnTo>
                    <a:pt x="194" y="50"/>
                  </a:lnTo>
                  <a:lnTo>
                    <a:pt x="196" y="42"/>
                  </a:lnTo>
                  <a:lnTo>
                    <a:pt x="196" y="42"/>
                  </a:lnTo>
                  <a:lnTo>
                    <a:pt x="194" y="36"/>
                  </a:lnTo>
                  <a:lnTo>
                    <a:pt x="190" y="30"/>
                  </a:lnTo>
                  <a:lnTo>
                    <a:pt x="184" y="26"/>
                  </a:lnTo>
                  <a:lnTo>
                    <a:pt x="178" y="24"/>
                  </a:lnTo>
                  <a:lnTo>
                    <a:pt x="178" y="24"/>
                  </a:lnTo>
                  <a:lnTo>
                    <a:pt x="170" y="26"/>
                  </a:lnTo>
                  <a:lnTo>
                    <a:pt x="166" y="30"/>
                  </a:lnTo>
                  <a:lnTo>
                    <a:pt x="162" y="36"/>
                  </a:lnTo>
                  <a:lnTo>
                    <a:pt x="160" y="42"/>
                  </a:lnTo>
                  <a:lnTo>
                    <a:pt x="160" y="42"/>
                  </a:lnTo>
                  <a:close/>
                  <a:moveTo>
                    <a:pt x="346" y="294"/>
                  </a:moveTo>
                  <a:lnTo>
                    <a:pt x="10" y="294"/>
                  </a:lnTo>
                  <a:lnTo>
                    <a:pt x="10" y="294"/>
                  </a:lnTo>
                  <a:lnTo>
                    <a:pt x="6" y="294"/>
                  </a:lnTo>
                  <a:lnTo>
                    <a:pt x="4" y="298"/>
                  </a:lnTo>
                  <a:lnTo>
                    <a:pt x="2" y="300"/>
                  </a:lnTo>
                  <a:lnTo>
                    <a:pt x="0" y="304"/>
                  </a:lnTo>
                  <a:lnTo>
                    <a:pt x="0" y="304"/>
                  </a:lnTo>
                  <a:lnTo>
                    <a:pt x="2" y="308"/>
                  </a:lnTo>
                  <a:lnTo>
                    <a:pt x="4" y="312"/>
                  </a:lnTo>
                  <a:lnTo>
                    <a:pt x="6" y="314"/>
                  </a:lnTo>
                  <a:lnTo>
                    <a:pt x="10" y="314"/>
                  </a:lnTo>
                  <a:lnTo>
                    <a:pt x="346" y="314"/>
                  </a:lnTo>
                  <a:lnTo>
                    <a:pt x="346" y="314"/>
                  </a:lnTo>
                  <a:lnTo>
                    <a:pt x="350" y="314"/>
                  </a:lnTo>
                  <a:lnTo>
                    <a:pt x="352" y="312"/>
                  </a:lnTo>
                  <a:lnTo>
                    <a:pt x="354" y="308"/>
                  </a:lnTo>
                  <a:lnTo>
                    <a:pt x="356" y="304"/>
                  </a:lnTo>
                  <a:lnTo>
                    <a:pt x="356" y="304"/>
                  </a:lnTo>
                  <a:lnTo>
                    <a:pt x="354" y="300"/>
                  </a:lnTo>
                  <a:lnTo>
                    <a:pt x="352" y="298"/>
                  </a:lnTo>
                  <a:lnTo>
                    <a:pt x="350" y="294"/>
                  </a:lnTo>
                  <a:lnTo>
                    <a:pt x="346" y="294"/>
                  </a:lnTo>
                  <a:lnTo>
                    <a:pt x="346" y="294"/>
                  </a:lnTo>
                  <a:close/>
                  <a:moveTo>
                    <a:pt x="230" y="246"/>
                  </a:moveTo>
                  <a:lnTo>
                    <a:pt x="230" y="246"/>
                  </a:lnTo>
                  <a:lnTo>
                    <a:pt x="234" y="244"/>
                  </a:lnTo>
                  <a:lnTo>
                    <a:pt x="238" y="242"/>
                  </a:lnTo>
                  <a:lnTo>
                    <a:pt x="240" y="240"/>
                  </a:lnTo>
                  <a:lnTo>
                    <a:pt x="240" y="236"/>
                  </a:lnTo>
                  <a:lnTo>
                    <a:pt x="240" y="104"/>
                  </a:lnTo>
                  <a:lnTo>
                    <a:pt x="240" y="104"/>
                  </a:lnTo>
                  <a:lnTo>
                    <a:pt x="240" y="100"/>
                  </a:lnTo>
                  <a:lnTo>
                    <a:pt x="238" y="98"/>
                  </a:lnTo>
                  <a:lnTo>
                    <a:pt x="234" y="96"/>
                  </a:lnTo>
                  <a:lnTo>
                    <a:pt x="230" y="94"/>
                  </a:lnTo>
                  <a:lnTo>
                    <a:pt x="208" y="94"/>
                  </a:lnTo>
                  <a:lnTo>
                    <a:pt x="208" y="94"/>
                  </a:lnTo>
                  <a:lnTo>
                    <a:pt x="204" y="96"/>
                  </a:lnTo>
                  <a:lnTo>
                    <a:pt x="200" y="98"/>
                  </a:lnTo>
                  <a:lnTo>
                    <a:pt x="198" y="100"/>
                  </a:lnTo>
                  <a:lnTo>
                    <a:pt x="198" y="104"/>
                  </a:lnTo>
                  <a:lnTo>
                    <a:pt x="198" y="236"/>
                  </a:lnTo>
                  <a:lnTo>
                    <a:pt x="198" y="236"/>
                  </a:lnTo>
                  <a:lnTo>
                    <a:pt x="198" y="240"/>
                  </a:lnTo>
                  <a:lnTo>
                    <a:pt x="200" y="242"/>
                  </a:lnTo>
                  <a:lnTo>
                    <a:pt x="204" y="244"/>
                  </a:lnTo>
                  <a:lnTo>
                    <a:pt x="208" y="246"/>
                  </a:lnTo>
                  <a:lnTo>
                    <a:pt x="230" y="246"/>
                  </a:lnTo>
                  <a:close/>
                  <a:moveTo>
                    <a:pt x="312" y="246"/>
                  </a:moveTo>
                  <a:lnTo>
                    <a:pt x="312" y="246"/>
                  </a:lnTo>
                  <a:lnTo>
                    <a:pt x="316" y="244"/>
                  </a:lnTo>
                  <a:lnTo>
                    <a:pt x="320" y="242"/>
                  </a:lnTo>
                  <a:lnTo>
                    <a:pt x="322" y="240"/>
                  </a:lnTo>
                  <a:lnTo>
                    <a:pt x="322" y="236"/>
                  </a:lnTo>
                  <a:lnTo>
                    <a:pt x="322" y="104"/>
                  </a:lnTo>
                  <a:lnTo>
                    <a:pt x="322" y="104"/>
                  </a:lnTo>
                  <a:lnTo>
                    <a:pt x="322" y="100"/>
                  </a:lnTo>
                  <a:lnTo>
                    <a:pt x="320" y="98"/>
                  </a:lnTo>
                  <a:lnTo>
                    <a:pt x="316" y="96"/>
                  </a:lnTo>
                  <a:lnTo>
                    <a:pt x="312" y="94"/>
                  </a:lnTo>
                  <a:lnTo>
                    <a:pt x="290" y="94"/>
                  </a:lnTo>
                  <a:lnTo>
                    <a:pt x="290" y="94"/>
                  </a:lnTo>
                  <a:lnTo>
                    <a:pt x="286" y="96"/>
                  </a:lnTo>
                  <a:lnTo>
                    <a:pt x="284" y="98"/>
                  </a:lnTo>
                  <a:lnTo>
                    <a:pt x="280" y="100"/>
                  </a:lnTo>
                  <a:lnTo>
                    <a:pt x="280" y="104"/>
                  </a:lnTo>
                  <a:lnTo>
                    <a:pt x="280" y="236"/>
                  </a:lnTo>
                  <a:lnTo>
                    <a:pt x="280" y="236"/>
                  </a:lnTo>
                  <a:lnTo>
                    <a:pt x="280" y="240"/>
                  </a:lnTo>
                  <a:lnTo>
                    <a:pt x="284" y="242"/>
                  </a:lnTo>
                  <a:lnTo>
                    <a:pt x="286" y="244"/>
                  </a:lnTo>
                  <a:lnTo>
                    <a:pt x="290" y="246"/>
                  </a:lnTo>
                  <a:lnTo>
                    <a:pt x="312" y="24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6" name="Group 35"/>
          <p:cNvGrpSpPr/>
          <p:nvPr/>
        </p:nvGrpSpPr>
        <p:grpSpPr>
          <a:xfrm>
            <a:off x="4133834" y="2768851"/>
            <a:ext cx="612000" cy="612000"/>
            <a:chOff x="9617181" y="2258092"/>
            <a:chExt cx="612000" cy="612000"/>
          </a:xfrm>
        </p:grpSpPr>
        <p:sp>
          <p:nvSpPr>
            <p:cNvPr id="37" name="Oval 36"/>
            <p:cNvSpPr/>
            <p:nvPr/>
          </p:nvSpPr>
          <p:spPr bwMode="ltGray">
            <a:xfrm>
              <a:off x="9617181" y="2258092"/>
              <a:ext cx="612000" cy="612000"/>
            </a:xfrm>
            <a:prstGeom prst="ellipse">
              <a:avLst/>
            </a:prstGeom>
            <a:solidFill>
              <a:schemeClr val="bg2"/>
            </a:solidFill>
            <a:ln w="31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38" name="Freeform 4845"/>
            <p:cNvSpPr>
              <a:spLocks noEditPoints="1"/>
            </p:cNvSpPr>
            <p:nvPr/>
          </p:nvSpPr>
          <p:spPr bwMode="auto">
            <a:xfrm>
              <a:off x="9688836" y="2312435"/>
              <a:ext cx="467913" cy="506906"/>
            </a:xfrm>
            <a:custGeom>
              <a:avLst/>
              <a:gdLst>
                <a:gd name="T0" fmla="*/ 86 w 384"/>
                <a:gd name="T1" fmla="*/ 34 h 416"/>
                <a:gd name="T2" fmla="*/ 108 w 384"/>
                <a:gd name="T3" fmla="*/ 36 h 416"/>
                <a:gd name="T4" fmla="*/ 122 w 384"/>
                <a:gd name="T5" fmla="*/ 86 h 416"/>
                <a:gd name="T6" fmla="*/ 102 w 384"/>
                <a:gd name="T7" fmla="*/ 82 h 416"/>
                <a:gd name="T8" fmla="*/ 24 w 384"/>
                <a:gd name="T9" fmla="*/ 106 h 416"/>
                <a:gd name="T10" fmla="*/ 26 w 384"/>
                <a:gd name="T11" fmla="*/ 126 h 416"/>
                <a:gd name="T12" fmla="*/ 68 w 384"/>
                <a:gd name="T13" fmla="*/ 136 h 416"/>
                <a:gd name="T14" fmla="*/ 64 w 384"/>
                <a:gd name="T15" fmla="*/ 120 h 416"/>
                <a:gd name="T16" fmla="*/ 154 w 384"/>
                <a:gd name="T17" fmla="*/ 372 h 416"/>
                <a:gd name="T18" fmla="*/ 164 w 384"/>
                <a:gd name="T19" fmla="*/ 386 h 416"/>
                <a:gd name="T20" fmla="*/ 230 w 384"/>
                <a:gd name="T21" fmla="*/ 376 h 416"/>
                <a:gd name="T22" fmla="*/ 220 w 384"/>
                <a:gd name="T23" fmla="*/ 366 h 416"/>
                <a:gd name="T24" fmla="*/ 164 w 384"/>
                <a:gd name="T25" fmla="*/ 402 h 416"/>
                <a:gd name="T26" fmla="*/ 174 w 384"/>
                <a:gd name="T27" fmla="*/ 416 h 416"/>
                <a:gd name="T28" fmla="*/ 220 w 384"/>
                <a:gd name="T29" fmla="*/ 406 h 416"/>
                <a:gd name="T30" fmla="*/ 210 w 384"/>
                <a:gd name="T31" fmla="*/ 396 h 416"/>
                <a:gd name="T32" fmla="*/ 34 w 384"/>
                <a:gd name="T33" fmla="*/ 294 h 416"/>
                <a:gd name="T34" fmla="*/ 48 w 384"/>
                <a:gd name="T35" fmla="*/ 302 h 416"/>
                <a:gd name="T36" fmla="*/ 66 w 384"/>
                <a:gd name="T37" fmla="*/ 280 h 416"/>
                <a:gd name="T38" fmla="*/ 52 w 384"/>
                <a:gd name="T39" fmla="*/ 276 h 416"/>
                <a:gd name="T40" fmla="*/ 38 w 384"/>
                <a:gd name="T41" fmla="*/ 196 h 416"/>
                <a:gd name="T42" fmla="*/ 0 w 384"/>
                <a:gd name="T43" fmla="*/ 208 h 416"/>
                <a:gd name="T44" fmla="*/ 38 w 384"/>
                <a:gd name="T45" fmla="*/ 220 h 416"/>
                <a:gd name="T46" fmla="*/ 50 w 384"/>
                <a:gd name="T47" fmla="*/ 208 h 416"/>
                <a:gd name="T48" fmla="*/ 206 w 384"/>
                <a:gd name="T49" fmla="*/ 54 h 416"/>
                <a:gd name="T50" fmla="*/ 192 w 384"/>
                <a:gd name="T51" fmla="*/ 0 h 416"/>
                <a:gd name="T52" fmla="*/ 178 w 384"/>
                <a:gd name="T53" fmla="*/ 54 h 416"/>
                <a:gd name="T54" fmla="*/ 192 w 384"/>
                <a:gd name="T55" fmla="*/ 68 h 416"/>
                <a:gd name="T56" fmla="*/ 320 w 384"/>
                <a:gd name="T57" fmla="*/ 278 h 416"/>
                <a:gd name="T58" fmla="*/ 322 w 384"/>
                <a:gd name="T59" fmla="*/ 294 h 416"/>
                <a:gd name="T60" fmla="*/ 348 w 384"/>
                <a:gd name="T61" fmla="*/ 298 h 416"/>
                <a:gd name="T62" fmla="*/ 346 w 384"/>
                <a:gd name="T63" fmla="*/ 284 h 416"/>
                <a:gd name="T64" fmla="*/ 362 w 384"/>
                <a:gd name="T65" fmla="*/ 122 h 416"/>
                <a:gd name="T66" fmla="*/ 356 w 384"/>
                <a:gd name="T67" fmla="*/ 104 h 416"/>
                <a:gd name="T68" fmla="*/ 314 w 384"/>
                <a:gd name="T69" fmla="*/ 128 h 416"/>
                <a:gd name="T70" fmla="*/ 326 w 384"/>
                <a:gd name="T71" fmla="*/ 142 h 416"/>
                <a:gd name="T72" fmla="*/ 336 w 384"/>
                <a:gd name="T73" fmla="*/ 204 h 416"/>
                <a:gd name="T74" fmla="*/ 346 w 384"/>
                <a:gd name="T75" fmla="*/ 220 h 416"/>
                <a:gd name="T76" fmla="*/ 384 w 384"/>
                <a:gd name="T77" fmla="*/ 208 h 416"/>
                <a:gd name="T78" fmla="*/ 372 w 384"/>
                <a:gd name="T79" fmla="*/ 196 h 416"/>
                <a:gd name="T80" fmla="*/ 276 w 384"/>
                <a:gd name="T81" fmla="*/ 36 h 416"/>
                <a:gd name="T82" fmla="*/ 262 w 384"/>
                <a:gd name="T83" fmla="*/ 86 h 416"/>
                <a:gd name="T84" fmla="*/ 300 w 384"/>
                <a:gd name="T85" fmla="*/ 50 h 416"/>
                <a:gd name="T86" fmla="*/ 294 w 384"/>
                <a:gd name="T87" fmla="*/ 32 h 416"/>
                <a:gd name="T88" fmla="*/ 262 w 384"/>
                <a:gd name="T89" fmla="*/ 256 h 416"/>
                <a:gd name="T90" fmla="*/ 236 w 384"/>
                <a:gd name="T91" fmla="*/ 322 h 416"/>
                <a:gd name="T92" fmla="*/ 218 w 384"/>
                <a:gd name="T93" fmla="*/ 354 h 416"/>
                <a:gd name="T94" fmla="*/ 150 w 384"/>
                <a:gd name="T95" fmla="*/ 338 h 416"/>
                <a:gd name="T96" fmla="*/ 132 w 384"/>
                <a:gd name="T97" fmla="*/ 270 h 416"/>
                <a:gd name="T98" fmla="*/ 98 w 384"/>
                <a:gd name="T99" fmla="*/ 196 h 416"/>
                <a:gd name="T100" fmla="*/ 134 w 384"/>
                <a:gd name="T101" fmla="*/ 118 h 416"/>
                <a:gd name="T102" fmla="*/ 234 w 384"/>
                <a:gd name="T103" fmla="*/ 108 h 416"/>
                <a:gd name="T104" fmla="*/ 286 w 384"/>
                <a:gd name="T105" fmla="*/ 196 h 416"/>
                <a:gd name="T106" fmla="*/ 192 w 384"/>
                <a:gd name="T107" fmla="*/ 128 h 416"/>
                <a:gd name="T108" fmla="*/ 146 w 384"/>
                <a:gd name="T109" fmla="*/ 144 h 416"/>
                <a:gd name="T110" fmla="*/ 126 w 384"/>
                <a:gd name="T111" fmla="*/ 198 h 416"/>
                <a:gd name="T112" fmla="*/ 142 w 384"/>
                <a:gd name="T113" fmla="*/ 200 h 416"/>
                <a:gd name="T114" fmla="*/ 154 w 384"/>
                <a:gd name="T115" fmla="*/ 164 h 416"/>
                <a:gd name="T116" fmla="*/ 190 w 384"/>
                <a:gd name="T117" fmla="*/ 14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416">
                  <a:moveTo>
                    <a:pt x="102" y="82"/>
                  </a:moveTo>
                  <a:lnTo>
                    <a:pt x="84" y="50"/>
                  </a:lnTo>
                  <a:lnTo>
                    <a:pt x="84" y="50"/>
                  </a:lnTo>
                  <a:lnTo>
                    <a:pt x="82" y="44"/>
                  </a:lnTo>
                  <a:lnTo>
                    <a:pt x="84" y="40"/>
                  </a:lnTo>
                  <a:lnTo>
                    <a:pt x="86" y="34"/>
                  </a:lnTo>
                  <a:lnTo>
                    <a:pt x="90" y="32"/>
                  </a:lnTo>
                  <a:lnTo>
                    <a:pt x="90" y="32"/>
                  </a:lnTo>
                  <a:lnTo>
                    <a:pt x="96" y="30"/>
                  </a:lnTo>
                  <a:lnTo>
                    <a:pt x="100" y="30"/>
                  </a:lnTo>
                  <a:lnTo>
                    <a:pt x="106" y="32"/>
                  </a:lnTo>
                  <a:lnTo>
                    <a:pt x="108" y="36"/>
                  </a:lnTo>
                  <a:lnTo>
                    <a:pt x="126" y="68"/>
                  </a:lnTo>
                  <a:lnTo>
                    <a:pt x="126" y="68"/>
                  </a:lnTo>
                  <a:lnTo>
                    <a:pt x="128" y="72"/>
                  </a:lnTo>
                  <a:lnTo>
                    <a:pt x="128" y="78"/>
                  </a:lnTo>
                  <a:lnTo>
                    <a:pt x="126" y="82"/>
                  </a:lnTo>
                  <a:lnTo>
                    <a:pt x="122" y="86"/>
                  </a:lnTo>
                  <a:lnTo>
                    <a:pt x="122" y="86"/>
                  </a:lnTo>
                  <a:lnTo>
                    <a:pt x="114" y="88"/>
                  </a:lnTo>
                  <a:lnTo>
                    <a:pt x="114" y="88"/>
                  </a:lnTo>
                  <a:lnTo>
                    <a:pt x="108" y="86"/>
                  </a:lnTo>
                  <a:lnTo>
                    <a:pt x="102" y="82"/>
                  </a:lnTo>
                  <a:lnTo>
                    <a:pt x="102" y="82"/>
                  </a:lnTo>
                  <a:close/>
                  <a:moveTo>
                    <a:pt x="64" y="120"/>
                  </a:moveTo>
                  <a:lnTo>
                    <a:pt x="38" y="104"/>
                  </a:lnTo>
                  <a:lnTo>
                    <a:pt x="38" y="104"/>
                  </a:lnTo>
                  <a:lnTo>
                    <a:pt x="32" y="104"/>
                  </a:lnTo>
                  <a:lnTo>
                    <a:pt x="28" y="104"/>
                  </a:lnTo>
                  <a:lnTo>
                    <a:pt x="24" y="106"/>
                  </a:lnTo>
                  <a:lnTo>
                    <a:pt x="22" y="110"/>
                  </a:lnTo>
                  <a:lnTo>
                    <a:pt x="22" y="110"/>
                  </a:lnTo>
                  <a:lnTo>
                    <a:pt x="20" y="114"/>
                  </a:lnTo>
                  <a:lnTo>
                    <a:pt x="20" y="118"/>
                  </a:lnTo>
                  <a:lnTo>
                    <a:pt x="22" y="122"/>
                  </a:lnTo>
                  <a:lnTo>
                    <a:pt x="26" y="126"/>
                  </a:lnTo>
                  <a:lnTo>
                    <a:pt x="52" y="142"/>
                  </a:lnTo>
                  <a:lnTo>
                    <a:pt x="52" y="142"/>
                  </a:lnTo>
                  <a:lnTo>
                    <a:pt x="58" y="142"/>
                  </a:lnTo>
                  <a:lnTo>
                    <a:pt x="58" y="142"/>
                  </a:lnTo>
                  <a:lnTo>
                    <a:pt x="64" y="142"/>
                  </a:lnTo>
                  <a:lnTo>
                    <a:pt x="68" y="136"/>
                  </a:lnTo>
                  <a:lnTo>
                    <a:pt x="68" y="136"/>
                  </a:lnTo>
                  <a:lnTo>
                    <a:pt x="70" y="132"/>
                  </a:lnTo>
                  <a:lnTo>
                    <a:pt x="70" y="128"/>
                  </a:lnTo>
                  <a:lnTo>
                    <a:pt x="68" y="124"/>
                  </a:lnTo>
                  <a:lnTo>
                    <a:pt x="64" y="120"/>
                  </a:lnTo>
                  <a:lnTo>
                    <a:pt x="64" y="120"/>
                  </a:lnTo>
                  <a:close/>
                  <a:moveTo>
                    <a:pt x="220" y="366"/>
                  </a:moveTo>
                  <a:lnTo>
                    <a:pt x="164" y="366"/>
                  </a:lnTo>
                  <a:lnTo>
                    <a:pt x="164" y="366"/>
                  </a:lnTo>
                  <a:lnTo>
                    <a:pt x="160" y="366"/>
                  </a:lnTo>
                  <a:lnTo>
                    <a:pt x="156" y="368"/>
                  </a:lnTo>
                  <a:lnTo>
                    <a:pt x="154" y="372"/>
                  </a:lnTo>
                  <a:lnTo>
                    <a:pt x="154" y="376"/>
                  </a:lnTo>
                  <a:lnTo>
                    <a:pt x="154" y="376"/>
                  </a:lnTo>
                  <a:lnTo>
                    <a:pt x="154" y="380"/>
                  </a:lnTo>
                  <a:lnTo>
                    <a:pt x="156" y="382"/>
                  </a:lnTo>
                  <a:lnTo>
                    <a:pt x="160" y="384"/>
                  </a:lnTo>
                  <a:lnTo>
                    <a:pt x="164" y="386"/>
                  </a:lnTo>
                  <a:lnTo>
                    <a:pt x="220" y="386"/>
                  </a:lnTo>
                  <a:lnTo>
                    <a:pt x="220" y="386"/>
                  </a:lnTo>
                  <a:lnTo>
                    <a:pt x="224" y="384"/>
                  </a:lnTo>
                  <a:lnTo>
                    <a:pt x="228" y="382"/>
                  </a:lnTo>
                  <a:lnTo>
                    <a:pt x="230" y="380"/>
                  </a:lnTo>
                  <a:lnTo>
                    <a:pt x="230" y="376"/>
                  </a:lnTo>
                  <a:lnTo>
                    <a:pt x="230" y="376"/>
                  </a:lnTo>
                  <a:lnTo>
                    <a:pt x="230" y="372"/>
                  </a:lnTo>
                  <a:lnTo>
                    <a:pt x="228" y="368"/>
                  </a:lnTo>
                  <a:lnTo>
                    <a:pt x="224" y="366"/>
                  </a:lnTo>
                  <a:lnTo>
                    <a:pt x="220" y="366"/>
                  </a:lnTo>
                  <a:lnTo>
                    <a:pt x="220" y="366"/>
                  </a:lnTo>
                  <a:close/>
                  <a:moveTo>
                    <a:pt x="210" y="396"/>
                  </a:moveTo>
                  <a:lnTo>
                    <a:pt x="174" y="396"/>
                  </a:lnTo>
                  <a:lnTo>
                    <a:pt x="174" y="396"/>
                  </a:lnTo>
                  <a:lnTo>
                    <a:pt x="170" y="396"/>
                  </a:lnTo>
                  <a:lnTo>
                    <a:pt x="166" y="398"/>
                  </a:lnTo>
                  <a:lnTo>
                    <a:pt x="164" y="402"/>
                  </a:lnTo>
                  <a:lnTo>
                    <a:pt x="164" y="406"/>
                  </a:lnTo>
                  <a:lnTo>
                    <a:pt x="164" y="406"/>
                  </a:lnTo>
                  <a:lnTo>
                    <a:pt x="164" y="410"/>
                  </a:lnTo>
                  <a:lnTo>
                    <a:pt x="166" y="414"/>
                  </a:lnTo>
                  <a:lnTo>
                    <a:pt x="170" y="416"/>
                  </a:lnTo>
                  <a:lnTo>
                    <a:pt x="174" y="416"/>
                  </a:lnTo>
                  <a:lnTo>
                    <a:pt x="210" y="416"/>
                  </a:lnTo>
                  <a:lnTo>
                    <a:pt x="210" y="416"/>
                  </a:lnTo>
                  <a:lnTo>
                    <a:pt x="214" y="416"/>
                  </a:lnTo>
                  <a:lnTo>
                    <a:pt x="218" y="414"/>
                  </a:lnTo>
                  <a:lnTo>
                    <a:pt x="220" y="410"/>
                  </a:lnTo>
                  <a:lnTo>
                    <a:pt x="220" y="406"/>
                  </a:lnTo>
                  <a:lnTo>
                    <a:pt x="220" y="406"/>
                  </a:lnTo>
                  <a:lnTo>
                    <a:pt x="220" y="402"/>
                  </a:lnTo>
                  <a:lnTo>
                    <a:pt x="218" y="398"/>
                  </a:lnTo>
                  <a:lnTo>
                    <a:pt x="214" y="396"/>
                  </a:lnTo>
                  <a:lnTo>
                    <a:pt x="210" y="396"/>
                  </a:lnTo>
                  <a:lnTo>
                    <a:pt x="210" y="396"/>
                  </a:lnTo>
                  <a:close/>
                  <a:moveTo>
                    <a:pt x="52" y="276"/>
                  </a:moveTo>
                  <a:lnTo>
                    <a:pt x="38" y="284"/>
                  </a:lnTo>
                  <a:lnTo>
                    <a:pt x="38" y="284"/>
                  </a:lnTo>
                  <a:lnTo>
                    <a:pt x="36" y="288"/>
                  </a:lnTo>
                  <a:lnTo>
                    <a:pt x="34" y="290"/>
                  </a:lnTo>
                  <a:lnTo>
                    <a:pt x="34" y="294"/>
                  </a:lnTo>
                  <a:lnTo>
                    <a:pt x="36" y="298"/>
                  </a:lnTo>
                  <a:lnTo>
                    <a:pt x="36" y="298"/>
                  </a:lnTo>
                  <a:lnTo>
                    <a:pt x="40" y="302"/>
                  </a:lnTo>
                  <a:lnTo>
                    <a:pt x="44" y="304"/>
                  </a:lnTo>
                  <a:lnTo>
                    <a:pt x="44" y="304"/>
                  </a:lnTo>
                  <a:lnTo>
                    <a:pt x="48" y="302"/>
                  </a:lnTo>
                  <a:lnTo>
                    <a:pt x="62" y="294"/>
                  </a:lnTo>
                  <a:lnTo>
                    <a:pt x="62" y="294"/>
                  </a:lnTo>
                  <a:lnTo>
                    <a:pt x="66" y="292"/>
                  </a:lnTo>
                  <a:lnTo>
                    <a:pt x="68" y="288"/>
                  </a:lnTo>
                  <a:lnTo>
                    <a:pt x="68" y="284"/>
                  </a:lnTo>
                  <a:lnTo>
                    <a:pt x="66" y="280"/>
                  </a:lnTo>
                  <a:lnTo>
                    <a:pt x="66" y="280"/>
                  </a:lnTo>
                  <a:lnTo>
                    <a:pt x="64" y="278"/>
                  </a:lnTo>
                  <a:lnTo>
                    <a:pt x="60" y="276"/>
                  </a:lnTo>
                  <a:lnTo>
                    <a:pt x="56" y="276"/>
                  </a:lnTo>
                  <a:lnTo>
                    <a:pt x="52" y="276"/>
                  </a:lnTo>
                  <a:lnTo>
                    <a:pt x="52" y="276"/>
                  </a:lnTo>
                  <a:close/>
                  <a:moveTo>
                    <a:pt x="50" y="208"/>
                  </a:moveTo>
                  <a:lnTo>
                    <a:pt x="50" y="208"/>
                  </a:lnTo>
                  <a:lnTo>
                    <a:pt x="48" y="204"/>
                  </a:lnTo>
                  <a:lnTo>
                    <a:pt x="46" y="200"/>
                  </a:lnTo>
                  <a:lnTo>
                    <a:pt x="42" y="198"/>
                  </a:lnTo>
                  <a:lnTo>
                    <a:pt x="38" y="196"/>
                  </a:lnTo>
                  <a:lnTo>
                    <a:pt x="12" y="196"/>
                  </a:lnTo>
                  <a:lnTo>
                    <a:pt x="12" y="196"/>
                  </a:lnTo>
                  <a:lnTo>
                    <a:pt x="6" y="198"/>
                  </a:lnTo>
                  <a:lnTo>
                    <a:pt x="2" y="200"/>
                  </a:lnTo>
                  <a:lnTo>
                    <a:pt x="0" y="204"/>
                  </a:lnTo>
                  <a:lnTo>
                    <a:pt x="0" y="208"/>
                  </a:lnTo>
                  <a:lnTo>
                    <a:pt x="0" y="208"/>
                  </a:lnTo>
                  <a:lnTo>
                    <a:pt x="0" y="212"/>
                  </a:lnTo>
                  <a:lnTo>
                    <a:pt x="2" y="216"/>
                  </a:lnTo>
                  <a:lnTo>
                    <a:pt x="6" y="220"/>
                  </a:lnTo>
                  <a:lnTo>
                    <a:pt x="12" y="220"/>
                  </a:lnTo>
                  <a:lnTo>
                    <a:pt x="38" y="220"/>
                  </a:lnTo>
                  <a:lnTo>
                    <a:pt x="38" y="220"/>
                  </a:lnTo>
                  <a:lnTo>
                    <a:pt x="42" y="220"/>
                  </a:lnTo>
                  <a:lnTo>
                    <a:pt x="46" y="216"/>
                  </a:lnTo>
                  <a:lnTo>
                    <a:pt x="48" y="212"/>
                  </a:lnTo>
                  <a:lnTo>
                    <a:pt x="50" y="208"/>
                  </a:lnTo>
                  <a:lnTo>
                    <a:pt x="50" y="208"/>
                  </a:lnTo>
                  <a:close/>
                  <a:moveTo>
                    <a:pt x="192" y="68"/>
                  </a:moveTo>
                  <a:lnTo>
                    <a:pt x="192" y="68"/>
                  </a:lnTo>
                  <a:lnTo>
                    <a:pt x="198" y="66"/>
                  </a:lnTo>
                  <a:lnTo>
                    <a:pt x="202" y="64"/>
                  </a:lnTo>
                  <a:lnTo>
                    <a:pt x="204" y="58"/>
                  </a:lnTo>
                  <a:lnTo>
                    <a:pt x="206" y="54"/>
                  </a:lnTo>
                  <a:lnTo>
                    <a:pt x="206" y="14"/>
                  </a:lnTo>
                  <a:lnTo>
                    <a:pt x="206" y="14"/>
                  </a:lnTo>
                  <a:lnTo>
                    <a:pt x="204" y="8"/>
                  </a:lnTo>
                  <a:lnTo>
                    <a:pt x="202" y="4"/>
                  </a:lnTo>
                  <a:lnTo>
                    <a:pt x="198" y="0"/>
                  </a:lnTo>
                  <a:lnTo>
                    <a:pt x="192" y="0"/>
                  </a:lnTo>
                  <a:lnTo>
                    <a:pt x="192" y="0"/>
                  </a:lnTo>
                  <a:lnTo>
                    <a:pt x="186" y="0"/>
                  </a:lnTo>
                  <a:lnTo>
                    <a:pt x="182" y="4"/>
                  </a:lnTo>
                  <a:lnTo>
                    <a:pt x="180" y="8"/>
                  </a:lnTo>
                  <a:lnTo>
                    <a:pt x="178" y="14"/>
                  </a:lnTo>
                  <a:lnTo>
                    <a:pt x="178" y="54"/>
                  </a:lnTo>
                  <a:lnTo>
                    <a:pt x="178" y="54"/>
                  </a:lnTo>
                  <a:lnTo>
                    <a:pt x="180" y="58"/>
                  </a:lnTo>
                  <a:lnTo>
                    <a:pt x="182" y="64"/>
                  </a:lnTo>
                  <a:lnTo>
                    <a:pt x="186" y="66"/>
                  </a:lnTo>
                  <a:lnTo>
                    <a:pt x="192" y="68"/>
                  </a:lnTo>
                  <a:lnTo>
                    <a:pt x="192" y="68"/>
                  </a:lnTo>
                  <a:close/>
                  <a:moveTo>
                    <a:pt x="346" y="284"/>
                  </a:moveTo>
                  <a:lnTo>
                    <a:pt x="332" y="276"/>
                  </a:lnTo>
                  <a:lnTo>
                    <a:pt x="332" y="276"/>
                  </a:lnTo>
                  <a:lnTo>
                    <a:pt x="328" y="276"/>
                  </a:lnTo>
                  <a:lnTo>
                    <a:pt x="324" y="276"/>
                  </a:lnTo>
                  <a:lnTo>
                    <a:pt x="320" y="278"/>
                  </a:lnTo>
                  <a:lnTo>
                    <a:pt x="318" y="280"/>
                  </a:lnTo>
                  <a:lnTo>
                    <a:pt x="318" y="280"/>
                  </a:lnTo>
                  <a:lnTo>
                    <a:pt x="316" y="284"/>
                  </a:lnTo>
                  <a:lnTo>
                    <a:pt x="316" y="288"/>
                  </a:lnTo>
                  <a:lnTo>
                    <a:pt x="318" y="292"/>
                  </a:lnTo>
                  <a:lnTo>
                    <a:pt x="322" y="294"/>
                  </a:lnTo>
                  <a:lnTo>
                    <a:pt x="336" y="302"/>
                  </a:lnTo>
                  <a:lnTo>
                    <a:pt x="336" y="302"/>
                  </a:lnTo>
                  <a:lnTo>
                    <a:pt x="340" y="304"/>
                  </a:lnTo>
                  <a:lnTo>
                    <a:pt x="340" y="304"/>
                  </a:lnTo>
                  <a:lnTo>
                    <a:pt x="344" y="302"/>
                  </a:lnTo>
                  <a:lnTo>
                    <a:pt x="348" y="298"/>
                  </a:lnTo>
                  <a:lnTo>
                    <a:pt x="348" y="298"/>
                  </a:lnTo>
                  <a:lnTo>
                    <a:pt x="350" y="294"/>
                  </a:lnTo>
                  <a:lnTo>
                    <a:pt x="350" y="290"/>
                  </a:lnTo>
                  <a:lnTo>
                    <a:pt x="348" y="288"/>
                  </a:lnTo>
                  <a:lnTo>
                    <a:pt x="346" y="284"/>
                  </a:lnTo>
                  <a:lnTo>
                    <a:pt x="346" y="284"/>
                  </a:lnTo>
                  <a:close/>
                  <a:moveTo>
                    <a:pt x="326" y="142"/>
                  </a:moveTo>
                  <a:lnTo>
                    <a:pt x="326" y="142"/>
                  </a:lnTo>
                  <a:lnTo>
                    <a:pt x="332" y="142"/>
                  </a:lnTo>
                  <a:lnTo>
                    <a:pt x="358" y="126"/>
                  </a:lnTo>
                  <a:lnTo>
                    <a:pt x="358" y="126"/>
                  </a:lnTo>
                  <a:lnTo>
                    <a:pt x="362" y="122"/>
                  </a:lnTo>
                  <a:lnTo>
                    <a:pt x="364" y="118"/>
                  </a:lnTo>
                  <a:lnTo>
                    <a:pt x="364" y="114"/>
                  </a:lnTo>
                  <a:lnTo>
                    <a:pt x="362" y="110"/>
                  </a:lnTo>
                  <a:lnTo>
                    <a:pt x="362" y="110"/>
                  </a:lnTo>
                  <a:lnTo>
                    <a:pt x="360" y="106"/>
                  </a:lnTo>
                  <a:lnTo>
                    <a:pt x="356" y="104"/>
                  </a:lnTo>
                  <a:lnTo>
                    <a:pt x="352" y="104"/>
                  </a:lnTo>
                  <a:lnTo>
                    <a:pt x="346" y="104"/>
                  </a:lnTo>
                  <a:lnTo>
                    <a:pt x="320" y="120"/>
                  </a:lnTo>
                  <a:lnTo>
                    <a:pt x="320" y="120"/>
                  </a:lnTo>
                  <a:lnTo>
                    <a:pt x="316" y="124"/>
                  </a:lnTo>
                  <a:lnTo>
                    <a:pt x="314" y="128"/>
                  </a:lnTo>
                  <a:lnTo>
                    <a:pt x="314" y="132"/>
                  </a:lnTo>
                  <a:lnTo>
                    <a:pt x="316" y="136"/>
                  </a:lnTo>
                  <a:lnTo>
                    <a:pt x="316" y="136"/>
                  </a:lnTo>
                  <a:lnTo>
                    <a:pt x="320" y="142"/>
                  </a:lnTo>
                  <a:lnTo>
                    <a:pt x="326" y="142"/>
                  </a:lnTo>
                  <a:lnTo>
                    <a:pt x="326" y="142"/>
                  </a:lnTo>
                  <a:close/>
                  <a:moveTo>
                    <a:pt x="372" y="196"/>
                  </a:moveTo>
                  <a:lnTo>
                    <a:pt x="346" y="196"/>
                  </a:lnTo>
                  <a:lnTo>
                    <a:pt x="346" y="196"/>
                  </a:lnTo>
                  <a:lnTo>
                    <a:pt x="342" y="198"/>
                  </a:lnTo>
                  <a:lnTo>
                    <a:pt x="338" y="200"/>
                  </a:lnTo>
                  <a:lnTo>
                    <a:pt x="336" y="204"/>
                  </a:lnTo>
                  <a:lnTo>
                    <a:pt x="334" y="208"/>
                  </a:lnTo>
                  <a:lnTo>
                    <a:pt x="334" y="208"/>
                  </a:lnTo>
                  <a:lnTo>
                    <a:pt x="336" y="212"/>
                  </a:lnTo>
                  <a:lnTo>
                    <a:pt x="338" y="216"/>
                  </a:lnTo>
                  <a:lnTo>
                    <a:pt x="342" y="220"/>
                  </a:lnTo>
                  <a:lnTo>
                    <a:pt x="346" y="220"/>
                  </a:lnTo>
                  <a:lnTo>
                    <a:pt x="372" y="220"/>
                  </a:lnTo>
                  <a:lnTo>
                    <a:pt x="372" y="220"/>
                  </a:lnTo>
                  <a:lnTo>
                    <a:pt x="378" y="220"/>
                  </a:lnTo>
                  <a:lnTo>
                    <a:pt x="382" y="216"/>
                  </a:lnTo>
                  <a:lnTo>
                    <a:pt x="384" y="212"/>
                  </a:lnTo>
                  <a:lnTo>
                    <a:pt x="384" y="208"/>
                  </a:lnTo>
                  <a:lnTo>
                    <a:pt x="384" y="208"/>
                  </a:lnTo>
                  <a:lnTo>
                    <a:pt x="384" y="204"/>
                  </a:lnTo>
                  <a:lnTo>
                    <a:pt x="382" y="200"/>
                  </a:lnTo>
                  <a:lnTo>
                    <a:pt x="378" y="198"/>
                  </a:lnTo>
                  <a:lnTo>
                    <a:pt x="372" y="196"/>
                  </a:lnTo>
                  <a:lnTo>
                    <a:pt x="372" y="196"/>
                  </a:lnTo>
                  <a:close/>
                  <a:moveTo>
                    <a:pt x="294" y="32"/>
                  </a:moveTo>
                  <a:lnTo>
                    <a:pt x="294" y="32"/>
                  </a:lnTo>
                  <a:lnTo>
                    <a:pt x="288" y="30"/>
                  </a:lnTo>
                  <a:lnTo>
                    <a:pt x="284" y="30"/>
                  </a:lnTo>
                  <a:lnTo>
                    <a:pt x="278" y="32"/>
                  </a:lnTo>
                  <a:lnTo>
                    <a:pt x="276" y="36"/>
                  </a:lnTo>
                  <a:lnTo>
                    <a:pt x="258" y="68"/>
                  </a:lnTo>
                  <a:lnTo>
                    <a:pt x="258" y="68"/>
                  </a:lnTo>
                  <a:lnTo>
                    <a:pt x="256" y="72"/>
                  </a:lnTo>
                  <a:lnTo>
                    <a:pt x="256" y="78"/>
                  </a:lnTo>
                  <a:lnTo>
                    <a:pt x="258" y="82"/>
                  </a:lnTo>
                  <a:lnTo>
                    <a:pt x="262" y="86"/>
                  </a:lnTo>
                  <a:lnTo>
                    <a:pt x="262" y="86"/>
                  </a:lnTo>
                  <a:lnTo>
                    <a:pt x="270" y="88"/>
                  </a:lnTo>
                  <a:lnTo>
                    <a:pt x="270" y="88"/>
                  </a:lnTo>
                  <a:lnTo>
                    <a:pt x="276" y="86"/>
                  </a:lnTo>
                  <a:lnTo>
                    <a:pt x="282" y="82"/>
                  </a:lnTo>
                  <a:lnTo>
                    <a:pt x="300" y="50"/>
                  </a:lnTo>
                  <a:lnTo>
                    <a:pt x="300" y="50"/>
                  </a:lnTo>
                  <a:lnTo>
                    <a:pt x="302" y="44"/>
                  </a:lnTo>
                  <a:lnTo>
                    <a:pt x="300" y="40"/>
                  </a:lnTo>
                  <a:lnTo>
                    <a:pt x="298" y="34"/>
                  </a:lnTo>
                  <a:lnTo>
                    <a:pt x="294" y="32"/>
                  </a:lnTo>
                  <a:lnTo>
                    <a:pt x="294" y="32"/>
                  </a:lnTo>
                  <a:close/>
                  <a:moveTo>
                    <a:pt x="286" y="196"/>
                  </a:moveTo>
                  <a:lnTo>
                    <a:pt x="286" y="196"/>
                  </a:lnTo>
                  <a:lnTo>
                    <a:pt x="284" y="216"/>
                  </a:lnTo>
                  <a:lnTo>
                    <a:pt x="278" y="232"/>
                  </a:lnTo>
                  <a:lnTo>
                    <a:pt x="272" y="244"/>
                  </a:lnTo>
                  <a:lnTo>
                    <a:pt x="262" y="256"/>
                  </a:lnTo>
                  <a:lnTo>
                    <a:pt x="262" y="256"/>
                  </a:lnTo>
                  <a:lnTo>
                    <a:pt x="252" y="270"/>
                  </a:lnTo>
                  <a:lnTo>
                    <a:pt x="244" y="288"/>
                  </a:lnTo>
                  <a:lnTo>
                    <a:pt x="240" y="298"/>
                  </a:lnTo>
                  <a:lnTo>
                    <a:pt x="238" y="310"/>
                  </a:lnTo>
                  <a:lnTo>
                    <a:pt x="236" y="322"/>
                  </a:lnTo>
                  <a:lnTo>
                    <a:pt x="234" y="338"/>
                  </a:lnTo>
                  <a:lnTo>
                    <a:pt x="234" y="338"/>
                  </a:lnTo>
                  <a:lnTo>
                    <a:pt x="232" y="344"/>
                  </a:lnTo>
                  <a:lnTo>
                    <a:pt x="230" y="350"/>
                  </a:lnTo>
                  <a:lnTo>
                    <a:pt x="224" y="354"/>
                  </a:lnTo>
                  <a:lnTo>
                    <a:pt x="218" y="354"/>
                  </a:lnTo>
                  <a:lnTo>
                    <a:pt x="166" y="354"/>
                  </a:lnTo>
                  <a:lnTo>
                    <a:pt x="166" y="354"/>
                  </a:lnTo>
                  <a:lnTo>
                    <a:pt x="160" y="354"/>
                  </a:lnTo>
                  <a:lnTo>
                    <a:pt x="154" y="350"/>
                  </a:lnTo>
                  <a:lnTo>
                    <a:pt x="152" y="344"/>
                  </a:lnTo>
                  <a:lnTo>
                    <a:pt x="150" y="338"/>
                  </a:lnTo>
                  <a:lnTo>
                    <a:pt x="150" y="338"/>
                  </a:lnTo>
                  <a:lnTo>
                    <a:pt x="148" y="322"/>
                  </a:lnTo>
                  <a:lnTo>
                    <a:pt x="146" y="310"/>
                  </a:lnTo>
                  <a:lnTo>
                    <a:pt x="144" y="298"/>
                  </a:lnTo>
                  <a:lnTo>
                    <a:pt x="140" y="288"/>
                  </a:lnTo>
                  <a:lnTo>
                    <a:pt x="132" y="270"/>
                  </a:lnTo>
                  <a:lnTo>
                    <a:pt x="122" y="256"/>
                  </a:lnTo>
                  <a:lnTo>
                    <a:pt x="122" y="256"/>
                  </a:lnTo>
                  <a:lnTo>
                    <a:pt x="112" y="244"/>
                  </a:lnTo>
                  <a:lnTo>
                    <a:pt x="106" y="232"/>
                  </a:lnTo>
                  <a:lnTo>
                    <a:pt x="100" y="216"/>
                  </a:lnTo>
                  <a:lnTo>
                    <a:pt x="98" y="196"/>
                  </a:lnTo>
                  <a:lnTo>
                    <a:pt x="98" y="196"/>
                  </a:lnTo>
                  <a:lnTo>
                    <a:pt x="100" y="178"/>
                  </a:lnTo>
                  <a:lnTo>
                    <a:pt x="104" y="160"/>
                  </a:lnTo>
                  <a:lnTo>
                    <a:pt x="110" y="144"/>
                  </a:lnTo>
                  <a:lnTo>
                    <a:pt x="120" y="130"/>
                  </a:lnTo>
                  <a:lnTo>
                    <a:pt x="134" y="118"/>
                  </a:lnTo>
                  <a:lnTo>
                    <a:pt x="150" y="108"/>
                  </a:lnTo>
                  <a:lnTo>
                    <a:pt x="170" y="102"/>
                  </a:lnTo>
                  <a:lnTo>
                    <a:pt x="192" y="98"/>
                  </a:lnTo>
                  <a:lnTo>
                    <a:pt x="192" y="98"/>
                  </a:lnTo>
                  <a:lnTo>
                    <a:pt x="214" y="102"/>
                  </a:lnTo>
                  <a:lnTo>
                    <a:pt x="234" y="108"/>
                  </a:lnTo>
                  <a:lnTo>
                    <a:pt x="250" y="118"/>
                  </a:lnTo>
                  <a:lnTo>
                    <a:pt x="264" y="130"/>
                  </a:lnTo>
                  <a:lnTo>
                    <a:pt x="274" y="144"/>
                  </a:lnTo>
                  <a:lnTo>
                    <a:pt x="280" y="160"/>
                  </a:lnTo>
                  <a:lnTo>
                    <a:pt x="284" y="178"/>
                  </a:lnTo>
                  <a:lnTo>
                    <a:pt x="286" y="196"/>
                  </a:lnTo>
                  <a:lnTo>
                    <a:pt x="286" y="196"/>
                  </a:lnTo>
                  <a:close/>
                  <a:moveTo>
                    <a:pt x="200" y="138"/>
                  </a:moveTo>
                  <a:lnTo>
                    <a:pt x="200" y="138"/>
                  </a:lnTo>
                  <a:lnTo>
                    <a:pt x="198" y="134"/>
                  </a:lnTo>
                  <a:lnTo>
                    <a:pt x="196" y="130"/>
                  </a:lnTo>
                  <a:lnTo>
                    <a:pt x="192" y="128"/>
                  </a:lnTo>
                  <a:lnTo>
                    <a:pt x="190" y="128"/>
                  </a:lnTo>
                  <a:lnTo>
                    <a:pt x="190" y="128"/>
                  </a:lnTo>
                  <a:lnTo>
                    <a:pt x="178" y="128"/>
                  </a:lnTo>
                  <a:lnTo>
                    <a:pt x="166" y="132"/>
                  </a:lnTo>
                  <a:lnTo>
                    <a:pt x="156" y="136"/>
                  </a:lnTo>
                  <a:lnTo>
                    <a:pt x="146" y="144"/>
                  </a:lnTo>
                  <a:lnTo>
                    <a:pt x="136" y="154"/>
                  </a:lnTo>
                  <a:lnTo>
                    <a:pt x="130" y="164"/>
                  </a:lnTo>
                  <a:lnTo>
                    <a:pt x="126" y="178"/>
                  </a:lnTo>
                  <a:lnTo>
                    <a:pt x="124" y="194"/>
                  </a:lnTo>
                  <a:lnTo>
                    <a:pt x="124" y="194"/>
                  </a:lnTo>
                  <a:lnTo>
                    <a:pt x="126" y="198"/>
                  </a:lnTo>
                  <a:lnTo>
                    <a:pt x="128" y="200"/>
                  </a:lnTo>
                  <a:lnTo>
                    <a:pt x="130" y="204"/>
                  </a:lnTo>
                  <a:lnTo>
                    <a:pt x="134" y="204"/>
                  </a:lnTo>
                  <a:lnTo>
                    <a:pt x="134" y="204"/>
                  </a:lnTo>
                  <a:lnTo>
                    <a:pt x="138" y="204"/>
                  </a:lnTo>
                  <a:lnTo>
                    <a:pt x="142" y="200"/>
                  </a:lnTo>
                  <a:lnTo>
                    <a:pt x="144" y="198"/>
                  </a:lnTo>
                  <a:lnTo>
                    <a:pt x="144" y="194"/>
                  </a:lnTo>
                  <a:lnTo>
                    <a:pt x="144" y="194"/>
                  </a:lnTo>
                  <a:lnTo>
                    <a:pt x="146" y="182"/>
                  </a:lnTo>
                  <a:lnTo>
                    <a:pt x="148" y="172"/>
                  </a:lnTo>
                  <a:lnTo>
                    <a:pt x="154" y="164"/>
                  </a:lnTo>
                  <a:lnTo>
                    <a:pt x="160" y="158"/>
                  </a:lnTo>
                  <a:lnTo>
                    <a:pt x="166" y="154"/>
                  </a:lnTo>
                  <a:lnTo>
                    <a:pt x="174" y="150"/>
                  </a:lnTo>
                  <a:lnTo>
                    <a:pt x="182" y="148"/>
                  </a:lnTo>
                  <a:lnTo>
                    <a:pt x="190" y="148"/>
                  </a:lnTo>
                  <a:lnTo>
                    <a:pt x="190" y="148"/>
                  </a:lnTo>
                  <a:lnTo>
                    <a:pt x="192" y="148"/>
                  </a:lnTo>
                  <a:lnTo>
                    <a:pt x="196" y="144"/>
                  </a:lnTo>
                  <a:lnTo>
                    <a:pt x="198" y="142"/>
                  </a:lnTo>
                  <a:lnTo>
                    <a:pt x="200" y="138"/>
                  </a:lnTo>
                  <a:lnTo>
                    <a:pt x="200" y="138"/>
                  </a:lnTo>
                  <a:close/>
                </a:path>
              </a:pathLst>
            </a:custGeom>
            <a:solidFill>
              <a:schemeClr val="accent5"/>
            </a:solidFill>
            <a:ln w="9525">
              <a:solidFill>
                <a:schemeClr val="accent5"/>
              </a:solidFill>
              <a:round/>
              <a:headEnd/>
              <a:tailEnd/>
            </a:ln>
            <a:extLst/>
          </p:spPr>
          <p:txBody>
            <a:bodyPr vert="horz" wrap="square" lIns="91440" tIns="45720" rIns="91440" bIns="45720" numCol="1" anchor="t" anchorCtr="0" compatLnSpc="1">
              <a:prstTxWarp prst="textNoShape">
                <a:avLst/>
              </a:prstTxWarp>
            </a:bodyPr>
            <a:lstStyle/>
            <a:p>
              <a:endParaRPr lang="en-GB"/>
            </a:p>
          </p:txBody>
        </p:sp>
      </p:grpSp>
      <p:grpSp>
        <p:nvGrpSpPr>
          <p:cNvPr id="39" name="Group 38"/>
          <p:cNvGrpSpPr/>
          <p:nvPr/>
        </p:nvGrpSpPr>
        <p:grpSpPr>
          <a:xfrm>
            <a:off x="1733716" y="3874511"/>
            <a:ext cx="612000" cy="612000"/>
            <a:chOff x="8742468" y="3474401"/>
            <a:chExt cx="612000" cy="612000"/>
          </a:xfrm>
        </p:grpSpPr>
        <p:sp>
          <p:nvSpPr>
            <p:cNvPr id="40" name="Oval 39"/>
            <p:cNvSpPr/>
            <p:nvPr/>
          </p:nvSpPr>
          <p:spPr bwMode="ltGray">
            <a:xfrm>
              <a:off x="8742468" y="3474401"/>
              <a:ext cx="612000" cy="612000"/>
            </a:xfrm>
            <a:prstGeom prst="ellipse">
              <a:avLst/>
            </a:prstGeom>
            <a:solidFill>
              <a:schemeClr val="bg2"/>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41" name="Freeform 4847"/>
            <p:cNvSpPr>
              <a:spLocks noEditPoints="1"/>
            </p:cNvSpPr>
            <p:nvPr/>
          </p:nvSpPr>
          <p:spPr bwMode="auto">
            <a:xfrm>
              <a:off x="8894545" y="3569952"/>
              <a:ext cx="307068" cy="42404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2" name="Group 41"/>
          <p:cNvGrpSpPr/>
          <p:nvPr/>
        </p:nvGrpSpPr>
        <p:grpSpPr>
          <a:xfrm>
            <a:off x="4133327" y="5005541"/>
            <a:ext cx="612000" cy="612000"/>
            <a:chOff x="5841085" y="3474401"/>
            <a:chExt cx="612000" cy="612000"/>
          </a:xfrm>
        </p:grpSpPr>
        <p:sp>
          <p:nvSpPr>
            <p:cNvPr id="43" name="Oval 42"/>
            <p:cNvSpPr/>
            <p:nvPr/>
          </p:nvSpPr>
          <p:spPr bwMode="ltGray">
            <a:xfrm>
              <a:off x="5841085" y="3474401"/>
              <a:ext cx="612000" cy="612000"/>
            </a:xfrm>
            <a:prstGeom prst="ellipse">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44" name="Freeform 4970"/>
            <p:cNvSpPr>
              <a:spLocks noEditPoints="1"/>
            </p:cNvSpPr>
            <p:nvPr/>
          </p:nvSpPr>
          <p:spPr bwMode="auto">
            <a:xfrm>
              <a:off x="5898947" y="3573610"/>
              <a:ext cx="496277" cy="472186"/>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 name="Slide Number Placeholder 2"/>
          <p:cNvSpPr>
            <a:spLocks noGrp="1"/>
          </p:cNvSpPr>
          <p:nvPr>
            <p:ph type="sldNum" sz="quarter" idx="18"/>
          </p:nvPr>
        </p:nvSpPr>
        <p:spPr/>
        <p:txBody>
          <a:bodyPr/>
          <a:lstStyle/>
          <a:p>
            <a:fld id="{FDAC3C2F-7846-4C7C-90CB-0363189B22F6}" type="slidenum">
              <a:rPr lang="ro-RO" smtClean="0"/>
              <a:pPr/>
              <a:t>26</a:t>
            </a:fld>
            <a:endParaRPr lang="ro-RO"/>
          </a:p>
        </p:txBody>
      </p:sp>
      <p:sp>
        <p:nvSpPr>
          <p:cNvPr id="7" name="Date Placeholder 6"/>
          <p:cNvSpPr>
            <a:spLocks noGrp="1"/>
          </p:cNvSpPr>
          <p:nvPr>
            <p:ph type="dt" sz="half" idx="16"/>
          </p:nvPr>
        </p:nvSpPr>
        <p:spPr/>
        <p:txBody>
          <a:bodyPr/>
          <a:lstStyle/>
          <a:p>
            <a:r>
              <a:rPr lang="ro-RO" smtClean="0"/>
              <a:t>ianuarie 2018</a:t>
            </a:r>
            <a:endParaRPr lang="ro-RO"/>
          </a:p>
        </p:txBody>
      </p:sp>
      <p:sp>
        <p:nvSpPr>
          <p:cNvPr id="9" name="Footer Placeholder 8"/>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975509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Depunerea </a:t>
            </a:r>
            <a:r>
              <a:rPr lang="ro-RO" dirty="0" smtClean="0"/>
              <a:t>declarației </a:t>
            </a:r>
            <a:r>
              <a:rPr lang="ro-RO" dirty="0"/>
              <a:t>201</a:t>
            </a:r>
          </a:p>
        </p:txBody>
      </p:sp>
      <p:sp>
        <p:nvSpPr>
          <p:cNvPr id="45" name="TextBox 44"/>
          <p:cNvSpPr txBox="1"/>
          <p:nvPr/>
        </p:nvSpPr>
        <p:spPr>
          <a:xfrm>
            <a:off x="508958" y="1268760"/>
            <a:ext cx="10974832" cy="4903440"/>
          </a:xfrm>
          <a:prstGeom prst="rect">
            <a:avLst/>
          </a:prstGeom>
          <a:noFill/>
        </p:spPr>
        <p:txBody>
          <a:bodyPr wrap="square" lIns="0" tIns="0" rIns="0" bIns="0" rtlCol="0">
            <a:noAutofit/>
          </a:bodyPr>
          <a:lstStyle/>
          <a:p>
            <a:pPr indent="-274320">
              <a:spcAft>
                <a:spcPts val="900"/>
              </a:spcAft>
              <a:buFont typeface="Arial" pitchFamily="34" charset="0"/>
              <a:buChar char="•"/>
            </a:pPr>
            <a:r>
              <a:rPr lang="ro-RO" sz="2000" b="1" i="1" dirty="0" smtClean="0">
                <a:latin typeface="Georgia" pitchFamily="18" charset="0"/>
              </a:rPr>
              <a:t>Ce documente însoţesc declaraţia 201 ?</a:t>
            </a:r>
          </a:p>
          <a:p>
            <a:pPr>
              <a:spcAft>
                <a:spcPts val="900"/>
              </a:spcAft>
            </a:pPr>
            <a:r>
              <a:rPr lang="ro-RO" sz="2000" i="1" dirty="0" smtClean="0">
                <a:latin typeface="Georgia" pitchFamily="18" charset="0"/>
              </a:rPr>
              <a:t>Împreună cu declaraţia 201 se depun </a:t>
            </a:r>
            <a:r>
              <a:rPr lang="ro-RO" sz="2000" i="1" dirty="0" err="1" smtClean="0">
                <a:latin typeface="Georgia" pitchFamily="18" charset="0"/>
              </a:rPr>
              <a:t>şi</a:t>
            </a:r>
            <a:r>
              <a:rPr lang="ro-RO" sz="2000" i="1" dirty="0" smtClean="0">
                <a:latin typeface="Georgia" pitchFamily="18" charset="0"/>
              </a:rPr>
              <a:t> următoarele documente justificative:</a:t>
            </a:r>
          </a:p>
          <a:p>
            <a:pPr marL="536575" indent="-273050">
              <a:spcAft>
                <a:spcPts val="900"/>
              </a:spcAft>
              <a:buFont typeface="Wingdings" pitchFamily="2" charset="2"/>
              <a:buChar char="ü"/>
            </a:pPr>
            <a:r>
              <a:rPr lang="ro-RO" sz="2000" b="1" i="1" dirty="0" smtClean="0">
                <a:latin typeface="Georgia" pitchFamily="18" charset="0"/>
              </a:rPr>
              <a:t>E-trade statements</a:t>
            </a:r>
            <a:r>
              <a:rPr lang="ro-RO" sz="2000" b="1" i="1" dirty="0">
                <a:latin typeface="Georgia" pitchFamily="18" charset="0"/>
              </a:rPr>
              <a:t> </a:t>
            </a:r>
            <a:r>
              <a:rPr lang="ro-RO" sz="2000" b="1" i="1" dirty="0" smtClean="0">
                <a:latin typeface="Georgia" pitchFamily="18" charset="0"/>
              </a:rPr>
              <a:t>care să includă </a:t>
            </a:r>
            <a:r>
              <a:rPr lang="ro-RO" sz="2000" b="1" i="1" dirty="0" err="1" smtClean="0">
                <a:latin typeface="Georgia" pitchFamily="18" charset="0"/>
              </a:rPr>
              <a:t>şi</a:t>
            </a:r>
            <a:r>
              <a:rPr lang="ro-RO" sz="2000" b="1" i="1" dirty="0" smtClean="0">
                <a:latin typeface="Georgia" pitchFamily="18" charset="0"/>
              </a:rPr>
              <a:t> costurile aferente tranzacţiei </a:t>
            </a:r>
            <a:r>
              <a:rPr lang="ro-RO" sz="2000" i="1" dirty="0" smtClean="0">
                <a:latin typeface="Georgia" pitchFamily="18" charset="0"/>
              </a:rPr>
              <a:t>(ex. comisionul brokerului);</a:t>
            </a:r>
            <a:r>
              <a:rPr lang="en-US" sz="2000" i="1" dirty="0" smtClean="0">
                <a:latin typeface="Georgia" pitchFamily="18" charset="0"/>
              </a:rPr>
              <a:t> </a:t>
            </a:r>
            <a:r>
              <a:rPr lang="en-US" sz="2000" i="1" dirty="0">
                <a:latin typeface="Georgia" pitchFamily="18" charset="0"/>
              </a:rPr>
              <a:t>email equity@adobe.com </a:t>
            </a:r>
            <a:r>
              <a:rPr lang="ro-RO" sz="2000" i="1" dirty="0" smtClean="0">
                <a:latin typeface="Georgia" pitchFamily="18" charset="0"/>
              </a:rPr>
              <a:t>dacă</a:t>
            </a:r>
            <a:r>
              <a:rPr lang="en-US" sz="2000" i="1" dirty="0" smtClean="0">
                <a:latin typeface="Georgia" pitchFamily="18" charset="0"/>
              </a:rPr>
              <a:t> </a:t>
            </a:r>
            <a:r>
              <a:rPr lang="en-US" sz="2000" i="1" dirty="0">
                <a:latin typeface="Georgia" pitchFamily="18" charset="0"/>
              </a:rPr>
              <a:t>nu </a:t>
            </a:r>
            <a:r>
              <a:rPr lang="en-US" sz="2000" i="1" dirty="0" smtClean="0">
                <a:latin typeface="Georgia" pitchFamily="18" charset="0"/>
              </a:rPr>
              <a:t>se pot </a:t>
            </a:r>
            <a:r>
              <a:rPr lang="ro-RO" sz="2000" i="1" dirty="0" smtClean="0">
                <a:latin typeface="Georgia" pitchFamily="18" charset="0"/>
              </a:rPr>
              <a:t>accesa</a:t>
            </a:r>
            <a:r>
              <a:rPr lang="en-US" sz="2000" i="1" dirty="0" smtClean="0">
                <a:latin typeface="Georgia" pitchFamily="18" charset="0"/>
              </a:rPr>
              <a:t> </a:t>
            </a:r>
            <a:r>
              <a:rPr lang="ro-RO" sz="2000" i="1" dirty="0" smtClean="0">
                <a:latin typeface="Georgia" pitchFamily="18" charset="0"/>
              </a:rPr>
              <a:t>cele mai vechi </a:t>
            </a:r>
            <a:r>
              <a:rPr lang="en-US" sz="2000" i="1" dirty="0" smtClean="0">
                <a:latin typeface="Georgia" pitchFamily="18" charset="0"/>
              </a:rPr>
              <a:t>de </a:t>
            </a:r>
            <a:r>
              <a:rPr lang="en-US" sz="2000" i="1" dirty="0">
                <a:latin typeface="Georgia" pitchFamily="18" charset="0"/>
              </a:rPr>
              <a:t>un </a:t>
            </a:r>
            <a:r>
              <a:rPr lang="en-US" sz="2000" i="1" dirty="0" smtClean="0">
                <a:latin typeface="Georgia" pitchFamily="18" charset="0"/>
              </a:rPr>
              <a:t>an;</a:t>
            </a:r>
            <a:r>
              <a:rPr lang="ro-RO" sz="2000" i="1" dirty="0" smtClean="0">
                <a:solidFill>
                  <a:srgbClr val="FF0000"/>
                </a:solidFill>
                <a:latin typeface="Georgia" pitchFamily="18" charset="0"/>
              </a:rPr>
              <a:t>*Documentele în limba engleză trebuie traduse în limba română (traducere autorizată)</a:t>
            </a:r>
            <a:endParaRPr lang="ro-RO" sz="2000" i="1" dirty="0" smtClean="0">
              <a:latin typeface="Georgia" pitchFamily="18" charset="0"/>
            </a:endParaRPr>
          </a:p>
          <a:p>
            <a:pPr marL="536575" indent="-273050">
              <a:spcAft>
                <a:spcPts val="900"/>
              </a:spcAft>
              <a:buFont typeface="Wingdings" pitchFamily="2" charset="2"/>
              <a:buChar char="ü"/>
            </a:pPr>
            <a:r>
              <a:rPr lang="ro-RO" sz="2000" b="1" i="1" dirty="0" smtClean="0">
                <a:latin typeface="Georgia" pitchFamily="18" charset="0"/>
              </a:rPr>
              <a:t>Adeverinţă din partea Adobe ce confirmă taxarea beneficiului salarial</a:t>
            </a:r>
            <a:r>
              <a:rPr lang="en-GB" sz="2000" b="1" i="1" dirty="0" smtClean="0">
                <a:latin typeface="Georgia" pitchFamily="18" charset="0"/>
              </a:rPr>
              <a:t>*</a:t>
            </a:r>
            <a:r>
              <a:rPr lang="ro-RO" sz="2000" i="1" dirty="0" smtClean="0">
                <a:latin typeface="Georgia" pitchFamily="18" charset="0"/>
              </a:rPr>
              <a:t> – se obţine printr-un e-mail la </a:t>
            </a:r>
            <a:r>
              <a:rPr lang="en-GB" sz="2000" i="1" dirty="0" smtClean="0">
                <a:latin typeface="Georgia" pitchFamily="18" charset="0"/>
              </a:rPr>
              <a:t>adobe@paylogic.ro;</a:t>
            </a:r>
            <a:endParaRPr lang="ro-RO" sz="2000" i="1" dirty="0" smtClean="0">
              <a:latin typeface="Georgia" pitchFamily="18" charset="0"/>
            </a:endParaRPr>
          </a:p>
          <a:p>
            <a:pPr marL="536575" indent="-273050">
              <a:spcAft>
                <a:spcPts val="900"/>
              </a:spcAft>
              <a:buFont typeface="Wingdings" pitchFamily="2" charset="2"/>
              <a:buChar char="ü"/>
            </a:pPr>
            <a:r>
              <a:rPr lang="ro-RO" sz="2000" b="1" i="1" dirty="0" smtClean="0">
                <a:latin typeface="Georgia" pitchFamily="18" charset="0"/>
              </a:rPr>
              <a:t>Modul de calcul al câştigului de capital </a:t>
            </a:r>
            <a:r>
              <a:rPr lang="en-GB" sz="2000" i="1" dirty="0" smtClean="0">
                <a:latin typeface="Georgia" pitchFamily="18" charset="0"/>
              </a:rPr>
              <a:t>(</a:t>
            </a:r>
            <a:r>
              <a:rPr lang="ro-RO" sz="2000" i="1" dirty="0" smtClean="0">
                <a:latin typeface="Georgia" pitchFamily="18" charset="0"/>
              </a:rPr>
              <a:t>anexă la scrisoarea de înaintare după exemplul prezentat)</a:t>
            </a:r>
            <a:r>
              <a:rPr lang="en-US" sz="2000" i="1" dirty="0" smtClean="0">
                <a:latin typeface="Georgia" pitchFamily="18" charset="0"/>
              </a:rPr>
              <a:t>.</a:t>
            </a:r>
          </a:p>
          <a:p>
            <a:pPr indent="-274320">
              <a:spcAft>
                <a:spcPts val="900"/>
              </a:spcAft>
            </a:pPr>
            <a:r>
              <a:rPr lang="en-GB" b="1" i="1" dirty="0" smtClean="0">
                <a:latin typeface="Georgia" pitchFamily="18" charset="0"/>
              </a:rPr>
              <a:t>* </a:t>
            </a:r>
            <a:r>
              <a:rPr lang="ro-RO" sz="1600" i="1" dirty="0" smtClean="0">
                <a:latin typeface="Georgia" pitchFamily="18" charset="0"/>
              </a:rPr>
              <a:t>Angajatorul</a:t>
            </a:r>
            <a:r>
              <a:rPr lang="en-GB" sz="1600" i="1" dirty="0" smtClean="0">
                <a:latin typeface="Georgia" pitchFamily="18" charset="0"/>
              </a:rPr>
              <a:t> </a:t>
            </a:r>
            <a:r>
              <a:rPr lang="ro-RO" sz="1600" i="1" dirty="0" smtClean="0">
                <a:latin typeface="Georgia" pitchFamily="18" charset="0"/>
              </a:rPr>
              <a:t>atestă faptul că </a:t>
            </a:r>
            <a:r>
              <a:rPr lang="ro-RO" sz="1600" i="1" dirty="0" err="1" smtClean="0">
                <a:latin typeface="Georgia" pitchFamily="18" charset="0"/>
              </a:rPr>
              <a:t>acţiunile</a:t>
            </a:r>
            <a:r>
              <a:rPr lang="ro-RO" sz="1600" i="1" dirty="0" smtClean="0">
                <a:latin typeface="Georgia" pitchFamily="18" charset="0"/>
              </a:rPr>
              <a:t> acordate au fost deja impozitate ca beneficiu salarial la nivelul valorii de piaţă în momentul acordării </a:t>
            </a:r>
            <a:r>
              <a:rPr lang="ro-RO" sz="1600" i="1" dirty="0" err="1" smtClean="0">
                <a:latin typeface="Georgia" pitchFamily="18" charset="0"/>
              </a:rPr>
              <a:t>acţiunilor</a:t>
            </a:r>
            <a:r>
              <a:rPr lang="ro-RO" sz="1600" i="1" dirty="0" smtClean="0">
                <a:latin typeface="Georgia" pitchFamily="18" charset="0"/>
              </a:rPr>
              <a:t>. În lipsa acestui document, autorităţile pot considera preţul de achiziţie ca fiind 0.</a:t>
            </a:r>
            <a:endParaRPr lang="ro-RO" sz="2000" b="1" i="1" dirty="0" smtClean="0">
              <a:latin typeface="Georgia" pitchFamily="18" charset="0"/>
            </a:endParaRPr>
          </a:p>
          <a:p>
            <a:pPr indent="-274320">
              <a:spcAft>
                <a:spcPts val="900"/>
              </a:spcAft>
            </a:pPr>
            <a:r>
              <a:rPr lang="ro-RO" b="1" dirty="0" smtClean="0">
                <a:solidFill>
                  <a:srgbClr val="FF0000"/>
                </a:solidFill>
                <a:latin typeface="Georgia" pitchFamily="18" charset="0"/>
              </a:rPr>
              <a:t>În cazul depunerii on-line (SPV) documentele justificative vor fi anexate </a:t>
            </a:r>
            <a:r>
              <a:rPr lang="ro-RO" b="1" dirty="0">
                <a:solidFill>
                  <a:srgbClr val="FF0000"/>
                </a:solidFill>
                <a:latin typeface="Georgia" pitchFamily="18" charset="0"/>
              </a:rPr>
              <a:t>î</a:t>
            </a:r>
            <a:r>
              <a:rPr lang="ro-RO" b="1" dirty="0" smtClean="0">
                <a:solidFill>
                  <a:srgbClr val="FF0000"/>
                </a:solidFill>
                <a:latin typeface="Georgia" pitchFamily="18" charset="0"/>
              </a:rPr>
              <a:t>ntr-o arhiva (</a:t>
            </a:r>
            <a:r>
              <a:rPr lang="ro-RO" b="1" dirty="0" err="1" smtClean="0">
                <a:solidFill>
                  <a:srgbClr val="FF0000"/>
                </a:solidFill>
                <a:latin typeface="Georgia" pitchFamily="18" charset="0"/>
              </a:rPr>
              <a:t>zip</a:t>
            </a:r>
            <a:r>
              <a:rPr lang="ro-RO" b="1" dirty="0" smtClean="0">
                <a:solidFill>
                  <a:srgbClr val="FF0000"/>
                </a:solidFill>
                <a:latin typeface="Georgia" pitchFamily="18" charset="0"/>
              </a:rPr>
              <a:t>).</a:t>
            </a:r>
          </a:p>
        </p:txBody>
      </p:sp>
      <p:sp>
        <p:nvSpPr>
          <p:cNvPr id="7" name="Slide Number Placeholder 6"/>
          <p:cNvSpPr>
            <a:spLocks noGrp="1"/>
          </p:cNvSpPr>
          <p:nvPr>
            <p:ph type="sldNum" sz="quarter" idx="18"/>
          </p:nvPr>
        </p:nvSpPr>
        <p:spPr/>
        <p:txBody>
          <a:bodyPr/>
          <a:lstStyle/>
          <a:p>
            <a:fld id="{FDAC3C2F-7846-4C7C-90CB-0363189B22F6}" type="slidenum">
              <a:rPr lang="ro-RO" smtClean="0"/>
              <a:pPr/>
              <a:t>27</a:t>
            </a:fld>
            <a:endParaRPr lang="ro-RO"/>
          </a:p>
        </p:txBody>
      </p:sp>
      <p:sp>
        <p:nvSpPr>
          <p:cNvPr id="8" name="Date Placeholder 7"/>
          <p:cNvSpPr>
            <a:spLocks noGrp="1"/>
          </p:cNvSpPr>
          <p:nvPr>
            <p:ph type="dt" sz="half" idx="16"/>
          </p:nvPr>
        </p:nvSpPr>
        <p:spPr/>
        <p:txBody>
          <a:bodyPr/>
          <a:lstStyle/>
          <a:p>
            <a:r>
              <a:rPr lang="ro-RO" smtClean="0"/>
              <a:t>ianuarie 2018</a:t>
            </a:r>
            <a:endParaRPr lang="ro-RO"/>
          </a:p>
        </p:txBody>
      </p:sp>
      <p:sp>
        <p:nvSpPr>
          <p:cNvPr id="9" name="Footer Placeholder 8"/>
          <p:cNvSpPr>
            <a:spLocks noGrp="1"/>
          </p:cNvSpPr>
          <p:nvPr>
            <p:ph type="ftr" sz="quarter" idx="17"/>
          </p:nvPr>
        </p:nvSpPr>
        <p:spPr/>
        <p:txBody>
          <a:bodyPr/>
          <a:lstStyle/>
          <a:p>
            <a:r>
              <a:rPr lang="ro-RO" smtClean="0"/>
              <a:t>Adobe - D201/D600</a:t>
            </a:r>
            <a:endParaRPr lang="ro-RO"/>
          </a:p>
        </p:txBody>
      </p:sp>
      <p:graphicFrame>
        <p:nvGraphicFramePr>
          <p:cNvPr id="5" name="Object 4"/>
          <p:cNvGraphicFramePr>
            <a:graphicFrameLocks noChangeAspect="1"/>
          </p:cNvGraphicFramePr>
          <p:nvPr>
            <p:extLst>
              <p:ext uri="{D42A27DB-BD31-4B8C-83A1-F6EECF244321}">
                <p14:modId xmlns:p14="http://schemas.microsoft.com/office/powerpoint/2010/main" val="1391510143"/>
              </p:ext>
            </p:extLst>
          </p:nvPr>
        </p:nvGraphicFramePr>
        <p:xfrm>
          <a:off x="10778107" y="4149080"/>
          <a:ext cx="914400" cy="771525"/>
        </p:xfrm>
        <a:graphic>
          <a:graphicData uri="http://schemas.openxmlformats.org/presentationml/2006/ole">
            <mc:AlternateContent xmlns:mc="http://schemas.openxmlformats.org/markup-compatibility/2006">
              <mc:Choice xmlns:v="urn:schemas-microsoft-com:vml" Requires="v">
                <p:oleObj spid="_x0000_s1030"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0778107" y="414908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842288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502568"/>
          </a:xfrm>
        </p:spPr>
        <p:txBody>
          <a:bodyPr/>
          <a:lstStyle/>
          <a:p>
            <a:r>
              <a:rPr lang="ro-RO" dirty="0" smtClean="0"/>
              <a:t>Obligația </a:t>
            </a:r>
            <a:r>
              <a:rPr lang="ro-RO" dirty="0"/>
              <a:t>de plată</a:t>
            </a:r>
          </a:p>
        </p:txBody>
      </p:sp>
      <p:sp>
        <p:nvSpPr>
          <p:cNvPr id="7" name="TextBox 6"/>
          <p:cNvSpPr txBox="1"/>
          <p:nvPr/>
        </p:nvSpPr>
        <p:spPr>
          <a:xfrm>
            <a:off x="467544" y="1340768"/>
            <a:ext cx="11016246" cy="4608512"/>
          </a:xfrm>
          <a:prstGeom prst="rect">
            <a:avLst/>
          </a:prstGeom>
          <a:noFill/>
        </p:spPr>
        <p:txBody>
          <a:bodyPr wrap="square" lIns="0" tIns="0" rIns="0" bIns="0" rtlCol="0">
            <a:noAutofit/>
          </a:bodyPr>
          <a:lstStyle/>
          <a:p>
            <a:pPr indent="-274320">
              <a:spcAft>
                <a:spcPts val="900"/>
              </a:spcAft>
              <a:buFont typeface="Arial" pitchFamily="34" charset="0"/>
              <a:buChar char="•"/>
            </a:pPr>
            <a:r>
              <a:rPr lang="ro-RO" sz="2000" b="1" i="1" dirty="0" smtClean="0">
                <a:latin typeface="Georgia" pitchFamily="18" charset="0"/>
              </a:rPr>
              <a:t>Ce se întâmplă DUPĂ depunerea declaraţiei 201 ?</a:t>
            </a:r>
          </a:p>
          <a:p>
            <a:pPr>
              <a:spcAft>
                <a:spcPts val="900"/>
              </a:spcAft>
            </a:pPr>
            <a:r>
              <a:rPr lang="ro-RO" sz="2000" i="1" dirty="0" smtClean="0">
                <a:latin typeface="Georgia" pitchFamily="18" charset="0"/>
              </a:rPr>
              <a:t>După înregistrarea </a:t>
            </a:r>
            <a:r>
              <a:rPr lang="ro-RO" sz="2000" i="1" dirty="0" err="1" smtClean="0">
                <a:latin typeface="Georgia" pitchFamily="18" charset="0"/>
              </a:rPr>
              <a:t>şi</a:t>
            </a:r>
            <a:r>
              <a:rPr lang="ro-RO" sz="2000" i="1" dirty="0" smtClean="0">
                <a:latin typeface="Georgia" pitchFamily="18" charset="0"/>
              </a:rPr>
              <a:t> prelucrarea declaraţiei 201, autorităţile fiscale vor emite o decizie de impunere care stabileşte valoarea impozitului care trebuie plătit.</a:t>
            </a:r>
          </a:p>
          <a:p>
            <a:pPr indent="-274320">
              <a:spcAft>
                <a:spcPts val="900"/>
              </a:spcAft>
            </a:pPr>
            <a:r>
              <a:rPr lang="ro-RO" sz="2000" b="1" i="1" dirty="0" smtClean="0">
                <a:latin typeface="Georgia" pitchFamily="18" charset="0"/>
              </a:rPr>
              <a:t>Important !</a:t>
            </a:r>
          </a:p>
          <a:p>
            <a:pPr marL="285750" indent="-285750">
              <a:spcAft>
                <a:spcPts val="900"/>
              </a:spcAft>
              <a:buFont typeface="Arial" panose="020B0604020202020204" pitchFamily="34" charset="0"/>
              <a:buChar char="•"/>
            </a:pPr>
            <a:r>
              <a:rPr lang="ro-RO" sz="1600" i="1" dirty="0" smtClean="0">
                <a:latin typeface="Georgia" pitchFamily="18" charset="0"/>
              </a:rPr>
              <a:t>Termenul de plată a impozitului este de 60 zile de la data comunicării deciziei de impunere</a:t>
            </a:r>
            <a:r>
              <a:rPr lang="en-GB" sz="1600" b="1" i="1" dirty="0" smtClean="0">
                <a:solidFill>
                  <a:srgbClr val="FF0000"/>
                </a:solidFill>
                <a:latin typeface="Georgia" pitchFamily="18" charset="0"/>
              </a:rPr>
              <a:t>*</a:t>
            </a:r>
            <a:r>
              <a:rPr lang="ro-RO" sz="1600" i="1" dirty="0" smtClean="0">
                <a:latin typeface="Georgia" pitchFamily="18" charset="0"/>
              </a:rPr>
              <a:t>. Comunicarea deciziei către contribuabil se poate face:</a:t>
            </a:r>
          </a:p>
          <a:p>
            <a:pPr marL="536575" indent="-273050">
              <a:spcAft>
                <a:spcPts val="900"/>
              </a:spcAft>
              <a:buFont typeface="Wingdings" pitchFamily="2" charset="2"/>
              <a:buChar char="ü"/>
            </a:pPr>
            <a:r>
              <a:rPr lang="ro-RO" sz="1400" b="1" i="1" dirty="0" smtClean="0">
                <a:latin typeface="Georgia" pitchFamily="18" charset="0"/>
              </a:rPr>
              <a:t>prin poştă, </a:t>
            </a:r>
            <a:r>
              <a:rPr lang="ro-RO" sz="1400" i="1" dirty="0" smtClean="0">
                <a:latin typeface="Georgia" pitchFamily="18" charset="0"/>
              </a:rPr>
              <a:t>cu confirmarea primirii;</a:t>
            </a:r>
          </a:p>
          <a:p>
            <a:pPr marL="536575" indent="-273050">
              <a:spcAft>
                <a:spcPts val="900"/>
              </a:spcAft>
              <a:buFont typeface="Wingdings" pitchFamily="2" charset="2"/>
              <a:buChar char="ü"/>
            </a:pPr>
            <a:r>
              <a:rPr lang="ro-RO" sz="1400" b="1" i="1" dirty="0" smtClean="0">
                <a:latin typeface="Georgia" pitchFamily="18" charset="0"/>
              </a:rPr>
              <a:t>prin fax/e-mail</a:t>
            </a:r>
            <a:r>
              <a:rPr lang="ro-RO" sz="1400" i="1" dirty="0" smtClean="0">
                <a:latin typeface="Georgia" pitchFamily="18" charset="0"/>
              </a:rPr>
              <a:t>, la solicitarea contribuabilului (</a:t>
            </a:r>
            <a:r>
              <a:rPr lang="ro-RO" sz="1400" i="1" dirty="0" smtClean="0">
                <a:solidFill>
                  <a:srgbClr val="C00000"/>
                </a:solidFill>
                <a:latin typeface="Georgia" pitchFamily="18" charset="0"/>
              </a:rPr>
              <a:t>în practică acest lucru se întâmplă rar</a:t>
            </a:r>
            <a:r>
              <a:rPr lang="ro-RO" sz="1400" i="1" dirty="0" smtClean="0">
                <a:latin typeface="Georgia" pitchFamily="18" charset="0"/>
              </a:rPr>
              <a:t>);</a:t>
            </a:r>
          </a:p>
          <a:p>
            <a:pPr marL="536575" indent="-273050">
              <a:spcAft>
                <a:spcPts val="900"/>
              </a:spcAft>
              <a:buFont typeface="Wingdings" pitchFamily="2" charset="2"/>
              <a:buChar char="ü"/>
            </a:pPr>
            <a:r>
              <a:rPr lang="ro-RO" sz="1400" b="1" i="1" dirty="0" smtClean="0">
                <a:latin typeface="Georgia" pitchFamily="18" charset="0"/>
              </a:rPr>
              <a:t>prin afişare la sediul AFP </a:t>
            </a:r>
            <a:r>
              <a:rPr lang="ro-RO" sz="1400" i="1" dirty="0" err="1" smtClean="0">
                <a:latin typeface="Georgia" pitchFamily="18" charset="0"/>
              </a:rPr>
              <a:t>şi</a:t>
            </a:r>
            <a:r>
              <a:rPr lang="ro-RO" sz="1400" b="1" i="1" dirty="0" smtClean="0">
                <a:latin typeface="Georgia" pitchFamily="18" charset="0"/>
              </a:rPr>
              <a:t> pe </a:t>
            </a:r>
            <a:r>
              <a:rPr lang="ro-RO" sz="1400" b="1" i="1" dirty="0" smtClean="0">
                <a:latin typeface="Georgia" pitchFamily="18" charset="0"/>
                <a:hlinkClick r:id="rId2"/>
              </a:rPr>
              <a:t>site-ul ANAF</a:t>
            </a:r>
            <a:r>
              <a:rPr lang="ro-RO" sz="1400" i="1" dirty="0" smtClean="0">
                <a:latin typeface="Georgia" pitchFamily="18" charset="0"/>
              </a:rPr>
              <a:t>;</a:t>
            </a:r>
          </a:p>
          <a:p>
            <a:pPr marL="536575" indent="-273050">
              <a:spcAft>
                <a:spcPts val="900"/>
              </a:spcAft>
              <a:buFont typeface="Wingdings" pitchFamily="2" charset="2"/>
              <a:buChar char="ü"/>
            </a:pPr>
            <a:r>
              <a:rPr lang="ro-RO" sz="1400" b="1" i="1" dirty="0" smtClean="0">
                <a:latin typeface="Georgia" pitchFamily="18" charset="0"/>
              </a:rPr>
              <a:t>prin Spaţiul Privat Virtual.</a:t>
            </a:r>
            <a:endParaRPr lang="ro-RO" sz="1600" b="1" i="1" dirty="0" smtClean="0">
              <a:latin typeface="Georgia" pitchFamily="18" charset="0"/>
            </a:endParaRPr>
          </a:p>
          <a:p>
            <a:pPr indent="-274320">
              <a:spcAft>
                <a:spcPts val="900"/>
              </a:spcAft>
            </a:pPr>
            <a:r>
              <a:rPr lang="en-GB" sz="1400" b="1" i="1" dirty="0" smtClean="0">
                <a:solidFill>
                  <a:srgbClr val="FF0000"/>
                </a:solidFill>
                <a:latin typeface="Georgia" pitchFamily="18" charset="0"/>
              </a:rPr>
              <a:t>*</a:t>
            </a:r>
            <a:r>
              <a:rPr lang="ro-RO" sz="1400" b="1" i="1" dirty="0" smtClean="0">
                <a:solidFill>
                  <a:srgbClr val="FF0000"/>
                </a:solidFill>
                <a:latin typeface="Georgia" pitchFamily="18" charset="0"/>
              </a:rPr>
              <a:t>) Decizia de impunere se </a:t>
            </a:r>
            <a:r>
              <a:rPr lang="ro-RO" sz="1400" b="1" i="1" dirty="0">
                <a:solidFill>
                  <a:srgbClr val="FF0000"/>
                </a:solidFill>
                <a:latin typeface="Georgia" pitchFamily="18" charset="0"/>
              </a:rPr>
              <a:t>emite </a:t>
            </a:r>
            <a:r>
              <a:rPr lang="ro-RO" sz="1400" b="1" i="1" dirty="0" smtClean="0">
                <a:solidFill>
                  <a:srgbClr val="FF0000"/>
                </a:solidFill>
                <a:latin typeface="Georgia" pitchFamily="18" charset="0"/>
              </a:rPr>
              <a:t>până </a:t>
            </a:r>
            <a:r>
              <a:rPr lang="ro-RO" sz="1400" b="1" i="1" dirty="0">
                <a:solidFill>
                  <a:srgbClr val="FF0000"/>
                </a:solidFill>
                <a:latin typeface="Georgia" pitchFamily="18" charset="0"/>
              </a:rPr>
              <a:t>la data de 15 septembrie a anului următor celui pentru care se face </a:t>
            </a:r>
            <a:r>
              <a:rPr lang="ro-RO" sz="1400" b="1" i="1" dirty="0" smtClean="0">
                <a:solidFill>
                  <a:srgbClr val="FF0000"/>
                </a:solidFill>
                <a:latin typeface="Georgia" pitchFamily="18" charset="0"/>
              </a:rPr>
              <a:t>impunerea.</a:t>
            </a:r>
          </a:p>
          <a:p>
            <a:pPr indent="-274320">
              <a:spcAft>
                <a:spcPts val="900"/>
              </a:spcAft>
            </a:pPr>
            <a:endParaRPr lang="ro-RO" sz="900" b="1" i="1" dirty="0" smtClean="0">
              <a:latin typeface="Georgia" pitchFamily="18" charset="0"/>
            </a:endParaRPr>
          </a:p>
          <a:p>
            <a:pPr indent="-274320">
              <a:spcAft>
                <a:spcPts val="900"/>
              </a:spcAft>
            </a:pPr>
            <a:endParaRPr lang="ro-RO" dirty="0" smtClean="0">
              <a:latin typeface="Georgia" pitchFamily="18" charset="0"/>
            </a:endParaRPr>
          </a:p>
          <a:p>
            <a:pPr lvl="1" indent="-274320">
              <a:spcAft>
                <a:spcPts val="900"/>
              </a:spcAft>
              <a:buFont typeface="Georgia"/>
              <a:buChar char="•"/>
            </a:pPr>
            <a:endParaRPr lang="ro-RO" dirty="0" smtClean="0">
              <a:latin typeface="Georgia" pitchFamily="18" charset="0"/>
            </a:endParaRPr>
          </a:p>
          <a:p>
            <a:pPr lvl="1" indent="-274320">
              <a:spcAft>
                <a:spcPts val="900"/>
              </a:spcAft>
              <a:buFont typeface="Georgia"/>
              <a:buChar char="•"/>
            </a:pPr>
            <a:endParaRPr lang="ro-RO" dirty="0" smtClean="0">
              <a:latin typeface="Georgia" pitchFamily="18" charset="0"/>
            </a:endParaRPr>
          </a:p>
          <a:p>
            <a:pPr indent="-274320">
              <a:spcAft>
                <a:spcPts val="900"/>
              </a:spcAft>
            </a:pPr>
            <a:endParaRPr lang="ro-RO" dirty="0" smtClean="0">
              <a:latin typeface="Georgia" pitchFamily="18" charset="0"/>
            </a:endParaRPr>
          </a:p>
        </p:txBody>
      </p:sp>
      <p:sp>
        <p:nvSpPr>
          <p:cNvPr id="3" name="Slide Number Placeholder 2"/>
          <p:cNvSpPr>
            <a:spLocks noGrp="1"/>
          </p:cNvSpPr>
          <p:nvPr>
            <p:ph type="sldNum" sz="quarter" idx="18"/>
          </p:nvPr>
        </p:nvSpPr>
        <p:spPr/>
        <p:txBody>
          <a:bodyPr/>
          <a:lstStyle/>
          <a:p>
            <a:fld id="{FDAC3C2F-7846-4C7C-90CB-0363189B22F6}" type="slidenum">
              <a:rPr lang="ro-RO" smtClean="0"/>
              <a:pPr/>
              <a:t>28</a:t>
            </a:fld>
            <a:endParaRPr lang="ro-RO"/>
          </a:p>
        </p:txBody>
      </p:sp>
      <p:sp>
        <p:nvSpPr>
          <p:cNvPr id="8" name="Date Placeholder 7"/>
          <p:cNvSpPr>
            <a:spLocks noGrp="1"/>
          </p:cNvSpPr>
          <p:nvPr>
            <p:ph type="dt" sz="half" idx="16"/>
          </p:nvPr>
        </p:nvSpPr>
        <p:spPr/>
        <p:txBody>
          <a:bodyPr/>
          <a:lstStyle/>
          <a:p>
            <a:r>
              <a:rPr lang="ro-RO" smtClean="0"/>
              <a:t>ianuarie 2018</a:t>
            </a:r>
            <a:endParaRPr lang="ro-RO"/>
          </a:p>
        </p:txBody>
      </p:sp>
      <p:sp>
        <p:nvSpPr>
          <p:cNvPr id="9" name="Footer Placeholder 8"/>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3915216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502568"/>
          </a:xfrm>
        </p:spPr>
        <p:txBody>
          <a:bodyPr/>
          <a:lstStyle/>
          <a:p>
            <a:r>
              <a:rPr lang="ro-RO" dirty="0" smtClean="0"/>
              <a:t>Obligația </a:t>
            </a:r>
            <a:r>
              <a:rPr lang="ro-RO" dirty="0"/>
              <a:t>de plată</a:t>
            </a:r>
          </a:p>
        </p:txBody>
      </p:sp>
      <p:sp>
        <p:nvSpPr>
          <p:cNvPr id="7" name="TextBox 6"/>
          <p:cNvSpPr txBox="1"/>
          <p:nvPr/>
        </p:nvSpPr>
        <p:spPr>
          <a:xfrm>
            <a:off x="467544" y="1340768"/>
            <a:ext cx="11016246" cy="2609850"/>
          </a:xfrm>
          <a:prstGeom prst="rect">
            <a:avLst/>
          </a:prstGeom>
          <a:noFill/>
        </p:spPr>
        <p:txBody>
          <a:bodyPr wrap="square" lIns="0" tIns="0" rIns="0" bIns="0" rtlCol="0">
            <a:noAutofit/>
          </a:bodyPr>
          <a:lstStyle/>
          <a:p>
            <a:pPr indent="-274320">
              <a:spcAft>
                <a:spcPts val="900"/>
              </a:spcAft>
            </a:pPr>
            <a:endParaRPr lang="ro-RO" dirty="0" smtClean="0">
              <a:latin typeface="Georgia" pitchFamily="18" charset="0"/>
            </a:endParaRPr>
          </a:p>
        </p:txBody>
      </p:sp>
      <p:pic>
        <p:nvPicPr>
          <p:cNvPr id="3" name="Picture 2"/>
          <p:cNvPicPr>
            <a:picLocks noChangeAspect="1"/>
          </p:cNvPicPr>
          <p:nvPr/>
        </p:nvPicPr>
        <p:blipFill>
          <a:blip r:embed="rId2"/>
          <a:stretch>
            <a:fillRect/>
          </a:stretch>
        </p:blipFill>
        <p:spPr>
          <a:xfrm>
            <a:off x="1489074" y="1021559"/>
            <a:ext cx="9091819" cy="2240126"/>
          </a:xfrm>
          <a:prstGeom prst="rect">
            <a:avLst/>
          </a:prstGeom>
        </p:spPr>
      </p:pic>
      <p:pic>
        <p:nvPicPr>
          <p:cNvPr id="8" name="Picture 7"/>
          <p:cNvPicPr>
            <a:picLocks noChangeAspect="1"/>
          </p:cNvPicPr>
          <p:nvPr/>
        </p:nvPicPr>
        <p:blipFill>
          <a:blip r:embed="rId3"/>
          <a:stretch>
            <a:fillRect/>
          </a:stretch>
        </p:blipFill>
        <p:spPr>
          <a:xfrm>
            <a:off x="1489075" y="2701203"/>
            <a:ext cx="9091819" cy="3470997"/>
          </a:xfrm>
          <a:prstGeom prst="rect">
            <a:avLst/>
          </a:prstGeom>
        </p:spPr>
      </p:pic>
      <p:sp>
        <p:nvSpPr>
          <p:cNvPr id="9" name="Slide Number Placeholder 8"/>
          <p:cNvSpPr>
            <a:spLocks noGrp="1"/>
          </p:cNvSpPr>
          <p:nvPr>
            <p:ph type="sldNum" sz="quarter" idx="18"/>
          </p:nvPr>
        </p:nvSpPr>
        <p:spPr/>
        <p:txBody>
          <a:bodyPr/>
          <a:lstStyle/>
          <a:p>
            <a:fld id="{FDAC3C2F-7846-4C7C-90CB-0363189B22F6}" type="slidenum">
              <a:rPr lang="ro-RO" smtClean="0"/>
              <a:pPr/>
              <a:t>29</a:t>
            </a:fld>
            <a:endParaRPr lang="ro-RO"/>
          </a:p>
        </p:txBody>
      </p:sp>
      <p:sp>
        <p:nvSpPr>
          <p:cNvPr id="10" name="Date Placeholder 9"/>
          <p:cNvSpPr>
            <a:spLocks noGrp="1"/>
          </p:cNvSpPr>
          <p:nvPr>
            <p:ph type="dt" sz="half" idx="16"/>
          </p:nvPr>
        </p:nvSpPr>
        <p:spPr/>
        <p:txBody>
          <a:bodyPr/>
          <a:lstStyle/>
          <a:p>
            <a:r>
              <a:rPr lang="ro-RO" smtClean="0"/>
              <a:t>ianuarie 2018</a:t>
            </a:r>
            <a:endParaRPr lang="ro-RO"/>
          </a:p>
        </p:txBody>
      </p:sp>
      <p:sp>
        <p:nvSpPr>
          <p:cNvPr id="11" name="Footer Placeholder 10"/>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2823580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o-RO" kern="0" dirty="0" smtClean="0">
                <a:solidFill>
                  <a:sysClr val="window" lastClr="FFFFFF"/>
                </a:solidFill>
              </a:rPr>
              <a:t>Obligația </a:t>
            </a:r>
            <a:r>
              <a:rPr lang="ro-RO" kern="0" dirty="0">
                <a:solidFill>
                  <a:sysClr val="window" lastClr="FFFFFF"/>
                </a:solidFill>
              </a:rPr>
              <a:t>declarativă</a:t>
            </a:r>
            <a:endParaRPr lang="ro-RO" dirty="0"/>
          </a:p>
        </p:txBody>
      </p:sp>
      <p:sp>
        <p:nvSpPr>
          <p:cNvPr id="12" name="TextBox 11"/>
          <p:cNvSpPr txBox="1"/>
          <p:nvPr/>
        </p:nvSpPr>
        <p:spPr>
          <a:xfrm>
            <a:off x="2057400" y="2971800"/>
            <a:ext cx="3174504" cy="3200400"/>
          </a:xfrm>
          <a:prstGeom prst="rect">
            <a:avLst/>
          </a:prstGeom>
          <a:noFill/>
        </p:spPr>
        <p:txBody>
          <a:bodyPr wrap="none" lIns="0" tIns="0" rIns="0" bIns="0" rtlCol="0" anchor="b" anchorCtr="0">
            <a:noAutofit/>
          </a:bodyPr>
          <a:lstStyle/>
          <a:p>
            <a:pPr>
              <a:lnSpc>
                <a:spcPts val="20000"/>
              </a:lnSpc>
            </a:pPr>
            <a:r>
              <a:rPr lang="en-GB" sz="34600" b="1" i="1" dirty="0">
                <a:solidFill>
                  <a:schemeClr val="bg1"/>
                </a:solidFill>
                <a:latin typeface="Georgia" pitchFamily="18" charset="0"/>
              </a:rPr>
              <a:t>1</a:t>
            </a:r>
          </a:p>
        </p:txBody>
      </p:sp>
      <p:sp>
        <p:nvSpPr>
          <p:cNvPr id="3" name="Slide Number Placeholder 2"/>
          <p:cNvSpPr>
            <a:spLocks noGrp="1"/>
          </p:cNvSpPr>
          <p:nvPr>
            <p:ph type="sldNum" sz="quarter" idx="12"/>
          </p:nvPr>
        </p:nvSpPr>
        <p:spPr/>
        <p:txBody>
          <a:bodyPr/>
          <a:lstStyle/>
          <a:p>
            <a:fld id="{A01918B4-03DF-4BAC-98D5-2E8B055C9672}" type="slidenum">
              <a:rPr lang="ro-RO" smtClean="0"/>
              <a:pPr/>
              <a:t>3</a:t>
            </a:fld>
            <a:endParaRPr lang="ro-RO"/>
          </a:p>
        </p:txBody>
      </p:sp>
      <p:sp>
        <p:nvSpPr>
          <p:cNvPr id="4" name="Date Placeholder 3"/>
          <p:cNvSpPr>
            <a:spLocks noGrp="1"/>
          </p:cNvSpPr>
          <p:nvPr>
            <p:ph type="dt" sz="half" idx="10"/>
          </p:nvPr>
        </p:nvSpPr>
        <p:spPr/>
        <p:txBody>
          <a:bodyPr/>
          <a:lstStyle/>
          <a:p>
            <a:r>
              <a:rPr lang="ro-RO" smtClean="0"/>
              <a:t>ianuarie 2018</a:t>
            </a:r>
            <a:endParaRPr lang="ro-RO"/>
          </a:p>
        </p:txBody>
      </p:sp>
      <p:sp>
        <p:nvSpPr>
          <p:cNvPr id="5" name="Footer Placeholder 4"/>
          <p:cNvSpPr>
            <a:spLocks noGrp="1"/>
          </p:cNvSpPr>
          <p:nvPr>
            <p:ph type="ftr" sz="quarter" idx="11"/>
          </p:nvPr>
        </p:nvSpPr>
        <p:spPr/>
        <p:txBody>
          <a:bodyPr/>
          <a:lstStyle/>
          <a:p>
            <a:r>
              <a:rPr lang="ro-RO" smtClean="0"/>
              <a:t>Adobe - D201/D600</a:t>
            </a:r>
            <a:endParaRPr lang="ro-RO"/>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502568"/>
          </a:xfrm>
        </p:spPr>
        <p:txBody>
          <a:bodyPr/>
          <a:lstStyle/>
          <a:p>
            <a:r>
              <a:rPr lang="ro-RO" dirty="0" smtClean="0"/>
              <a:t>Obligația </a:t>
            </a:r>
            <a:r>
              <a:rPr lang="ro-RO" dirty="0"/>
              <a:t>de plată</a:t>
            </a:r>
          </a:p>
        </p:txBody>
      </p:sp>
      <p:sp>
        <p:nvSpPr>
          <p:cNvPr id="7" name="TextBox 6"/>
          <p:cNvSpPr txBox="1"/>
          <p:nvPr/>
        </p:nvSpPr>
        <p:spPr>
          <a:xfrm>
            <a:off x="467544" y="1340768"/>
            <a:ext cx="11016246" cy="2609850"/>
          </a:xfrm>
          <a:prstGeom prst="rect">
            <a:avLst/>
          </a:prstGeom>
          <a:noFill/>
        </p:spPr>
        <p:txBody>
          <a:bodyPr wrap="square" lIns="0" tIns="0" rIns="0" bIns="0" rtlCol="0">
            <a:noAutofit/>
          </a:bodyPr>
          <a:lstStyle/>
          <a:p>
            <a:pPr indent="-274320">
              <a:spcAft>
                <a:spcPts val="900"/>
              </a:spcAft>
            </a:pPr>
            <a:endParaRPr lang="ro-RO" dirty="0" smtClean="0">
              <a:latin typeface="Georgia" pitchFamily="18" charset="0"/>
            </a:endParaRPr>
          </a:p>
        </p:txBody>
      </p:sp>
      <p:sp>
        <p:nvSpPr>
          <p:cNvPr id="9" name="Slide Number Placeholder 8"/>
          <p:cNvSpPr>
            <a:spLocks noGrp="1"/>
          </p:cNvSpPr>
          <p:nvPr>
            <p:ph type="sldNum" sz="quarter" idx="18"/>
          </p:nvPr>
        </p:nvSpPr>
        <p:spPr/>
        <p:txBody>
          <a:bodyPr/>
          <a:lstStyle/>
          <a:p>
            <a:fld id="{FDAC3C2F-7846-4C7C-90CB-0363189B22F6}" type="slidenum">
              <a:rPr lang="ro-RO" smtClean="0"/>
              <a:pPr/>
              <a:t>30</a:t>
            </a:fld>
            <a:endParaRPr lang="ro-RO"/>
          </a:p>
        </p:txBody>
      </p:sp>
      <p:sp>
        <p:nvSpPr>
          <p:cNvPr id="10" name="Date Placeholder 9"/>
          <p:cNvSpPr>
            <a:spLocks noGrp="1"/>
          </p:cNvSpPr>
          <p:nvPr>
            <p:ph type="dt" sz="half" idx="16"/>
          </p:nvPr>
        </p:nvSpPr>
        <p:spPr/>
        <p:txBody>
          <a:bodyPr/>
          <a:lstStyle/>
          <a:p>
            <a:r>
              <a:rPr lang="ro-RO" smtClean="0"/>
              <a:t>ianuarie 2018</a:t>
            </a:r>
            <a:endParaRPr lang="ro-RO"/>
          </a:p>
        </p:txBody>
      </p:sp>
      <p:sp>
        <p:nvSpPr>
          <p:cNvPr id="11" name="Footer Placeholder 10"/>
          <p:cNvSpPr>
            <a:spLocks noGrp="1"/>
          </p:cNvSpPr>
          <p:nvPr>
            <p:ph type="ftr" sz="quarter" idx="17"/>
          </p:nvPr>
        </p:nvSpPr>
        <p:spPr/>
        <p:txBody>
          <a:bodyPr/>
          <a:lstStyle/>
          <a:p>
            <a:r>
              <a:rPr lang="ro-RO" smtClean="0"/>
              <a:t>Adobe - D201/D600</a:t>
            </a:r>
            <a:endParaRPr lang="ro-RO"/>
          </a:p>
        </p:txBody>
      </p:sp>
      <p:grpSp>
        <p:nvGrpSpPr>
          <p:cNvPr id="17" name="Group 16"/>
          <p:cNvGrpSpPr/>
          <p:nvPr/>
        </p:nvGrpSpPr>
        <p:grpSpPr>
          <a:xfrm>
            <a:off x="1993131" y="1188368"/>
            <a:ext cx="7650850" cy="4441678"/>
            <a:chOff x="541337" y="2052439"/>
            <a:chExt cx="2803927" cy="1627811"/>
          </a:xfrm>
        </p:grpSpPr>
        <p:grpSp>
          <p:nvGrpSpPr>
            <p:cNvPr id="18" name="Group 17"/>
            <p:cNvGrpSpPr/>
            <p:nvPr/>
          </p:nvGrpSpPr>
          <p:grpSpPr>
            <a:xfrm>
              <a:off x="541337" y="2052439"/>
              <a:ext cx="2803927" cy="1627811"/>
              <a:chOff x="759431" y="1417637"/>
              <a:chExt cx="3133726" cy="1819275"/>
            </a:xfrm>
          </p:grpSpPr>
          <p:sp>
            <p:nvSpPr>
              <p:cNvPr id="20" name="Freeform 10"/>
              <p:cNvSpPr>
                <a:spLocks/>
              </p:cNvSpPr>
              <p:nvPr/>
            </p:nvSpPr>
            <p:spPr bwMode="auto">
              <a:xfrm>
                <a:off x="1567469" y="1982787"/>
                <a:ext cx="2325688" cy="1254125"/>
              </a:xfrm>
              <a:custGeom>
                <a:avLst/>
                <a:gdLst/>
                <a:ahLst/>
                <a:cxnLst>
                  <a:cxn ang="0">
                    <a:pos x="705" y="0"/>
                  </a:cxn>
                  <a:cxn ang="0">
                    <a:pos x="389" y="0"/>
                  </a:cxn>
                  <a:cxn ang="0">
                    <a:pos x="419" y="104"/>
                  </a:cxn>
                  <a:cxn ang="0">
                    <a:pos x="225" y="298"/>
                  </a:cxn>
                  <a:cxn ang="0">
                    <a:pos x="114" y="262"/>
                  </a:cxn>
                  <a:cxn ang="0">
                    <a:pos x="0" y="262"/>
                  </a:cxn>
                  <a:cxn ang="0">
                    <a:pos x="225" y="380"/>
                  </a:cxn>
                  <a:cxn ang="0">
                    <a:pos x="446" y="269"/>
                  </a:cxn>
                  <a:cxn ang="0">
                    <a:pos x="705" y="269"/>
                  </a:cxn>
                  <a:cxn ang="0">
                    <a:pos x="705" y="0"/>
                  </a:cxn>
                </a:cxnLst>
                <a:rect l="0" t="0" r="r" b="b"/>
                <a:pathLst>
                  <a:path w="705" h="380">
                    <a:moveTo>
                      <a:pt x="705" y="0"/>
                    </a:moveTo>
                    <a:cubicBezTo>
                      <a:pt x="389" y="0"/>
                      <a:pt x="389" y="0"/>
                      <a:pt x="389" y="0"/>
                    </a:cubicBezTo>
                    <a:cubicBezTo>
                      <a:pt x="408" y="30"/>
                      <a:pt x="419" y="66"/>
                      <a:pt x="419" y="104"/>
                    </a:cubicBezTo>
                    <a:cubicBezTo>
                      <a:pt x="419" y="211"/>
                      <a:pt x="332" y="298"/>
                      <a:pt x="225" y="298"/>
                    </a:cubicBezTo>
                    <a:cubicBezTo>
                      <a:pt x="184" y="298"/>
                      <a:pt x="145" y="285"/>
                      <a:pt x="114" y="262"/>
                    </a:cubicBezTo>
                    <a:cubicBezTo>
                      <a:pt x="0" y="262"/>
                      <a:pt x="0" y="262"/>
                      <a:pt x="0" y="262"/>
                    </a:cubicBezTo>
                    <a:cubicBezTo>
                      <a:pt x="50" y="333"/>
                      <a:pt x="132" y="380"/>
                      <a:pt x="225" y="380"/>
                    </a:cubicBezTo>
                    <a:cubicBezTo>
                      <a:pt x="316" y="380"/>
                      <a:pt x="396" y="336"/>
                      <a:pt x="446" y="269"/>
                    </a:cubicBezTo>
                    <a:cubicBezTo>
                      <a:pt x="705" y="269"/>
                      <a:pt x="705" y="269"/>
                      <a:pt x="705" y="269"/>
                    </a:cubicBezTo>
                    <a:lnTo>
                      <a:pt x="705"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Georgia" pitchFamily="18" charset="0"/>
                </a:endParaRPr>
              </a:p>
            </p:txBody>
          </p:sp>
          <p:sp>
            <p:nvSpPr>
              <p:cNvPr id="21" name="Freeform 11"/>
              <p:cNvSpPr>
                <a:spLocks/>
              </p:cNvSpPr>
              <p:nvPr/>
            </p:nvSpPr>
            <p:spPr bwMode="auto">
              <a:xfrm>
                <a:off x="759431" y="1417637"/>
                <a:ext cx="2298700" cy="1223963"/>
              </a:xfrm>
              <a:custGeom>
                <a:avLst/>
                <a:gdLst/>
                <a:ahLst/>
                <a:cxnLst>
                  <a:cxn ang="0">
                    <a:pos x="470" y="0"/>
                  </a:cxn>
                  <a:cxn ang="0">
                    <a:pos x="255" y="103"/>
                  </a:cxn>
                  <a:cxn ang="0">
                    <a:pos x="0" y="103"/>
                  </a:cxn>
                  <a:cxn ang="0">
                    <a:pos x="0" y="371"/>
                  </a:cxn>
                  <a:cxn ang="0">
                    <a:pos x="8" y="371"/>
                  </a:cxn>
                  <a:cxn ang="0">
                    <a:pos x="302" y="371"/>
                  </a:cxn>
                  <a:cxn ang="0">
                    <a:pos x="277" y="275"/>
                  </a:cxn>
                  <a:cxn ang="0">
                    <a:pos x="470" y="82"/>
                  </a:cxn>
                  <a:cxn ang="0">
                    <a:pos x="585" y="119"/>
                  </a:cxn>
                  <a:cxn ang="0">
                    <a:pos x="697" y="119"/>
                  </a:cxn>
                  <a:cxn ang="0">
                    <a:pos x="470" y="0"/>
                  </a:cxn>
                </a:cxnLst>
                <a:rect l="0" t="0" r="r" b="b"/>
                <a:pathLst>
                  <a:path w="697" h="371">
                    <a:moveTo>
                      <a:pt x="470" y="0"/>
                    </a:moveTo>
                    <a:cubicBezTo>
                      <a:pt x="383" y="0"/>
                      <a:pt x="306" y="40"/>
                      <a:pt x="255" y="103"/>
                    </a:cubicBezTo>
                    <a:cubicBezTo>
                      <a:pt x="0" y="103"/>
                      <a:pt x="0" y="103"/>
                      <a:pt x="0" y="103"/>
                    </a:cubicBezTo>
                    <a:cubicBezTo>
                      <a:pt x="0" y="371"/>
                      <a:pt x="0" y="371"/>
                      <a:pt x="0" y="371"/>
                    </a:cubicBezTo>
                    <a:cubicBezTo>
                      <a:pt x="8" y="371"/>
                      <a:pt x="8" y="371"/>
                      <a:pt x="8" y="371"/>
                    </a:cubicBezTo>
                    <a:cubicBezTo>
                      <a:pt x="302" y="371"/>
                      <a:pt x="302" y="371"/>
                      <a:pt x="302" y="371"/>
                    </a:cubicBezTo>
                    <a:cubicBezTo>
                      <a:pt x="286" y="343"/>
                      <a:pt x="277" y="310"/>
                      <a:pt x="277" y="275"/>
                    </a:cubicBezTo>
                    <a:cubicBezTo>
                      <a:pt x="277" y="168"/>
                      <a:pt x="363" y="82"/>
                      <a:pt x="470" y="82"/>
                    </a:cubicBezTo>
                    <a:cubicBezTo>
                      <a:pt x="513" y="82"/>
                      <a:pt x="553" y="95"/>
                      <a:pt x="585" y="119"/>
                    </a:cubicBezTo>
                    <a:cubicBezTo>
                      <a:pt x="697" y="119"/>
                      <a:pt x="697" y="119"/>
                      <a:pt x="697" y="119"/>
                    </a:cubicBezTo>
                    <a:cubicBezTo>
                      <a:pt x="648" y="47"/>
                      <a:pt x="565" y="0"/>
                      <a:pt x="470" y="0"/>
                    </a:cubicBez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Georgia" pitchFamily="18" charset="0"/>
                </a:endParaRPr>
              </a:p>
            </p:txBody>
          </p:sp>
        </p:grpSp>
        <p:sp>
          <p:nvSpPr>
            <p:cNvPr id="19" name="Oval 18"/>
            <p:cNvSpPr/>
            <p:nvPr/>
          </p:nvSpPr>
          <p:spPr bwMode="ltGray">
            <a:xfrm>
              <a:off x="1461744" y="2410976"/>
              <a:ext cx="932291" cy="932291"/>
            </a:xfrm>
            <a:prstGeom prst="ellipse">
              <a:avLst/>
            </a:prstGeom>
            <a:solidFill>
              <a:schemeClr val="bg1"/>
            </a:solidFill>
            <a:ln w="31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ro-RO" sz="2000" b="1" i="1" dirty="0" smtClean="0">
                  <a:solidFill>
                    <a:schemeClr val="tx2"/>
                  </a:solidFill>
                  <a:latin typeface="Georgia" pitchFamily="18" charset="0"/>
                </a:rPr>
                <a:t>Detalii pentru</a:t>
              </a:r>
            </a:p>
            <a:p>
              <a:pPr algn="ctr"/>
              <a:r>
                <a:rPr lang="ro-RO" sz="2000" b="1" i="1" dirty="0" smtClean="0">
                  <a:solidFill>
                    <a:schemeClr val="tx2"/>
                  </a:solidFill>
                  <a:latin typeface="Georgia" pitchFamily="18" charset="0"/>
                </a:rPr>
                <a:t>plata impozitului</a:t>
              </a:r>
              <a:endParaRPr lang="en-US" sz="2000" b="1" dirty="0" smtClean="0">
                <a:solidFill>
                  <a:schemeClr val="tx2"/>
                </a:solidFill>
                <a:latin typeface="Georgia" pitchFamily="18" charset="0"/>
              </a:endParaRPr>
            </a:p>
          </p:txBody>
        </p:sp>
      </p:grpSp>
      <p:sp>
        <p:nvSpPr>
          <p:cNvPr id="22" name="Rectangle 21"/>
          <p:cNvSpPr/>
          <p:nvPr/>
        </p:nvSpPr>
        <p:spPr>
          <a:xfrm>
            <a:off x="1993131" y="2369071"/>
            <a:ext cx="2205245" cy="1477328"/>
          </a:xfrm>
          <a:prstGeom prst="rect">
            <a:avLst/>
          </a:prstGeom>
        </p:spPr>
        <p:txBody>
          <a:bodyPr wrap="square">
            <a:spAutoFit/>
          </a:bodyPr>
          <a:lstStyle/>
          <a:p>
            <a:pPr marL="285750" lvl="0" indent="-285750">
              <a:buFont typeface="Arial" panose="020B0604020202020204" pitchFamily="34" charset="0"/>
              <a:buChar char="•"/>
            </a:pPr>
            <a:r>
              <a:rPr lang="ro-RO" i="1" dirty="0" smtClean="0">
                <a:solidFill>
                  <a:schemeClr val="bg1"/>
                </a:solidFill>
                <a:latin typeface="+mj-lt"/>
              </a:rPr>
              <a:t>Nume</a:t>
            </a:r>
            <a:r>
              <a:rPr lang="ro-RO" i="1" dirty="0">
                <a:solidFill>
                  <a:schemeClr val="bg1"/>
                </a:solidFill>
                <a:latin typeface="+mj-lt"/>
              </a:rPr>
              <a:t>, prenume</a:t>
            </a:r>
            <a:endParaRPr lang="en-GB" i="1" dirty="0">
              <a:solidFill>
                <a:schemeClr val="bg1"/>
              </a:solidFill>
              <a:latin typeface="+mj-lt"/>
            </a:endParaRPr>
          </a:p>
          <a:p>
            <a:pPr marL="285750" lvl="0" indent="-285750">
              <a:buFont typeface="Arial" panose="020B0604020202020204" pitchFamily="34" charset="0"/>
              <a:buChar char="•"/>
            </a:pPr>
            <a:r>
              <a:rPr lang="ro-RO" i="1" dirty="0" smtClean="0">
                <a:solidFill>
                  <a:schemeClr val="bg1"/>
                </a:solidFill>
                <a:latin typeface="+mj-lt"/>
              </a:rPr>
              <a:t>CNP</a:t>
            </a:r>
            <a:endParaRPr lang="en-GB" i="1" dirty="0">
              <a:solidFill>
                <a:schemeClr val="bg1"/>
              </a:solidFill>
              <a:latin typeface="+mj-lt"/>
            </a:endParaRPr>
          </a:p>
          <a:p>
            <a:pPr marL="285750" lvl="0" indent="-285750">
              <a:buFont typeface="Arial" panose="020B0604020202020204" pitchFamily="34" charset="0"/>
              <a:buChar char="•"/>
            </a:pPr>
            <a:r>
              <a:rPr lang="ro-RO" i="1" dirty="0" smtClean="0">
                <a:solidFill>
                  <a:schemeClr val="bg1"/>
                </a:solidFill>
                <a:latin typeface="+mj-lt"/>
              </a:rPr>
              <a:t>Adresa</a:t>
            </a:r>
            <a:endParaRPr lang="en-GB" i="1" dirty="0">
              <a:solidFill>
                <a:schemeClr val="bg1"/>
              </a:solidFill>
              <a:latin typeface="+mj-lt"/>
            </a:endParaRPr>
          </a:p>
          <a:p>
            <a:pPr marL="285750" lvl="0" indent="-285750">
              <a:buFont typeface="Arial" panose="020B0604020202020204" pitchFamily="34" charset="0"/>
              <a:buChar char="•"/>
            </a:pPr>
            <a:r>
              <a:rPr lang="ro-RO" i="1" dirty="0">
                <a:solidFill>
                  <a:schemeClr val="bg1"/>
                </a:solidFill>
                <a:latin typeface="+mj-lt"/>
              </a:rPr>
              <a:t>Cont bancar</a:t>
            </a:r>
            <a:endParaRPr lang="en-GB" i="1" dirty="0">
              <a:solidFill>
                <a:schemeClr val="bg1"/>
              </a:solidFill>
              <a:latin typeface="+mj-lt"/>
            </a:endParaRPr>
          </a:p>
          <a:p>
            <a:pPr lvl="0"/>
            <a:endParaRPr lang="en-GB" kern="0" dirty="0">
              <a:solidFill>
                <a:schemeClr val="bg1"/>
              </a:solidFill>
              <a:latin typeface="+mj-lt"/>
            </a:endParaRPr>
          </a:p>
        </p:txBody>
      </p:sp>
      <p:sp>
        <p:nvSpPr>
          <p:cNvPr id="23" name="Rectangle 22"/>
          <p:cNvSpPr/>
          <p:nvPr/>
        </p:nvSpPr>
        <p:spPr>
          <a:xfrm>
            <a:off x="7420446" y="2766279"/>
            <a:ext cx="2205245" cy="1815882"/>
          </a:xfrm>
          <a:prstGeom prst="rect">
            <a:avLst/>
          </a:prstGeom>
        </p:spPr>
        <p:txBody>
          <a:bodyPr wrap="square">
            <a:spAutoFit/>
          </a:bodyPr>
          <a:lstStyle/>
          <a:p>
            <a:pPr marL="285750" lvl="0" indent="-285750">
              <a:buFont typeface="Arial" panose="020B0604020202020204" pitchFamily="34" charset="0"/>
              <a:buChar char="•"/>
            </a:pPr>
            <a:r>
              <a:rPr lang="ro-RO" sz="1400" i="1" dirty="0">
                <a:solidFill>
                  <a:schemeClr val="bg1"/>
                </a:solidFill>
                <a:latin typeface="+mj-lt"/>
              </a:rPr>
              <a:t>Bugetul de Stat</a:t>
            </a:r>
            <a:endParaRPr lang="en-GB" sz="1400" i="1" dirty="0">
              <a:solidFill>
                <a:schemeClr val="bg1"/>
              </a:solidFill>
              <a:latin typeface="+mj-lt"/>
            </a:endParaRPr>
          </a:p>
          <a:p>
            <a:pPr marL="285750" lvl="0" indent="-285750">
              <a:buFont typeface="Arial" panose="020B0604020202020204" pitchFamily="34" charset="0"/>
              <a:buChar char="•"/>
            </a:pPr>
            <a:r>
              <a:rPr lang="ro-RO" sz="1400" i="1" dirty="0">
                <a:solidFill>
                  <a:schemeClr val="bg1"/>
                </a:solidFill>
                <a:latin typeface="+mj-lt"/>
              </a:rPr>
              <a:t>Contul de trezorerie:</a:t>
            </a:r>
            <a:endParaRPr lang="en-GB" sz="1400" i="1" dirty="0">
              <a:solidFill>
                <a:schemeClr val="bg1"/>
              </a:solidFill>
              <a:latin typeface="+mj-lt"/>
            </a:endParaRPr>
          </a:p>
          <a:p>
            <a:pPr lvl="0"/>
            <a:r>
              <a:rPr lang="ro-RO" sz="1400" i="1" dirty="0">
                <a:solidFill>
                  <a:schemeClr val="bg1"/>
                </a:solidFill>
                <a:latin typeface="+mj-lt"/>
              </a:rPr>
              <a:t>RO_ _ TREZ _ _ _ 20030160XXXXX</a:t>
            </a:r>
            <a:r>
              <a:rPr lang="en-GB" sz="1400" i="1" dirty="0">
                <a:solidFill>
                  <a:schemeClr val="bg1"/>
                </a:solidFill>
                <a:latin typeface="+mj-lt"/>
              </a:rPr>
              <a:t>* </a:t>
            </a:r>
          </a:p>
          <a:p>
            <a:pPr marL="285750" lvl="0" indent="-285750">
              <a:buFont typeface="Arial" panose="020B0604020202020204" pitchFamily="34" charset="0"/>
              <a:buChar char="•"/>
            </a:pPr>
            <a:r>
              <a:rPr lang="ro-RO" sz="1400" i="1" dirty="0">
                <a:solidFill>
                  <a:schemeClr val="bg1"/>
                </a:solidFill>
                <a:latin typeface="+mj-lt"/>
              </a:rPr>
              <a:t>Detalii privind plata:</a:t>
            </a:r>
            <a:endParaRPr lang="en-GB" sz="1400" i="1" dirty="0">
              <a:solidFill>
                <a:schemeClr val="bg1"/>
              </a:solidFill>
              <a:latin typeface="+mj-lt"/>
            </a:endParaRPr>
          </a:p>
          <a:p>
            <a:pPr lvl="0"/>
            <a:r>
              <a:rPr lang="ro-RO" sz="1400" i="1" dirty="0">
                <a:solidFill>
                  <a:schemeClr val="bg1"/>
                </a:solidFill>
                <a:latin typeface="+mj-lt"/>
              </a:rPr>
              <a:t>“Regularizări impozit ven. din străinătate, an, nume, CNP</a:t>
            </a:r>
            <a:r>
              <a:rPr lang="ro-RO" sz="1400" i="1" dirty="0" smtClean="0">
                <a:solidFill>
                  <a:schemeClr val="bg1"/>
                </a:solidFill>
                <a:latin typeface="+mj-lt"/>
              </a:rPr>
              <a:t>”</a:t>
            </a:r>
            <a:endParaRPr lang="en-GB" sz="1400" i="1" dirty="0">
              <a:solidFill>
                <a:schemeClr val="bg1"/>
              </a:solidFill>
              <a:latin typeface="+mj-lt"/>
            </a:endParaRPr>
          </a:p>
        </p:txBody>
      </p:sp>
      <p:sp>
        <p:nvSpPr>
          <p:cNvPr id="24" name="Rectangle 23"/>
          <p:cNvSpPr/>
          <p:nvPr/>
        </p:nvSpPr>
        <p:spPr>
          <a:xfrm>
            <a:off x="5004499" y="1371124"/>
            <a:ext cx="1736373" cy="369332"/>
          </a:xfrm>
          <a:prstGeom prst="rect">
            <a:avLst/>
          </a:prstGeom>
        </p:spPr>
        <p:txBody>
          <a:bodyPr wrap="none">
            <a:spAutoFit/>
          </a:bodyPr>
          <a:lstStyle/>
          <a:p>
            <a:pPr lvl="0"/>
            <a:r>
              <a:rPr lang="ro-RO" b="1" i="1" kern="0" dirty="0">
                <a:solidFill>
                  <a:schemeClr val="bg1"/>
                </a:solidFill>
                <a:latin typeface="+mj-lt"/>
              </a:rPr>
              <a:t>Contribuabil</a:t>
            </a:r>
          </a:p>
        </p:txBody>
      </p:sp>
      <p:sp>
        <p:nvSpPr>
          <p:cNvPr id="25" name="Rectangle 24"/>
          <p:cNvSpPr/>
          <p:nvPr/>
        </p:nvSpPr>
        <p:spPr>
          <a:xfrm>
            <a:off x="5008466" y="5052242"/>
            <a:ext cx="1431802" cy="369332"/>
          </a:xfrm>
          <a:prstGeom prst="rect">
            <a:avLst/>
          </a:prstGeom>
        </p:spPr>
        <p:txBody>
          <a:bodyPr wrap="none">
            <a:spAutoFit/>
          </a:bodyPr>
          <a:lstStyle/>
          <a:p>
            <a:pPr lvl="0"/>
            <a:r>
              <a:rPr lang="ro-RO" b="1" i="1" kern="0" dirty="0" smtClean="0">
                <a:solidFill>
                  <a:schemeClr val="bg1"/>
                </a:solidFill>
                <a:latin typeface="+mj-lt"/>
              </a:rPr>
              <a:t>Beneficiar</a:t>
            </a:r>
            <a:endParaRPr lang="ro-RO" b="1" i="1" kern="0" dirty="0">
              <a:solidFill>
                <a:schemeClr val="bg1"/>
              </a:solidFill>
              <a:latin typeface="+mj-lt"/>
            </a:endParaRPr>
          </a:p>
        </p:txBody>
      </p:sp>
      <p:sp>
        <p:nvSpPr>
          <p:cNvPr id="26" name="TextBox 25"/>
          <p:cNvSpPr txBox="1"/>
          <p:nvPr/>
        </p:nvSpPr>
        <p:spPr>
          <a:xfrm>
            <a:off x="1804233" y="5666551"/>
            <a:ext cx="8136904" cy="432048"/>
          </a:xfrm>
          <a:prstGeom prst="rect">
            <a:avLst/>
          </a:prstGeom>
          <a:noFill/>
        </p:spPr>
        <p:txBody>
          <a:bodyPr wrap="square" lIns="0" tIns="0" rIns="0" bIns="0" rtlCol="0">
            <a:noAutofit/>
          </a:bodyPr>
          <a:lstStyle/>
          <a:p>
            <a:pPr indent="-274320">
              <a:spcAft>
                <a:spcPts val="900"/>
              </a:spcAft>
            </a:pPr>
            <a:r>
              <a:rPr lang="en-GB" sz="1400" dirty="0" smtClean="0">
                <a:latin typeface="Georgia" pitchFamily="18" charset="0"/>
              </a:rPr>
              <a:t>* Num</a:t>
            </a:r>
            <a:r>
              <a:rPr lang="ro-RO" sz="1400" dirty="0" smtClean="0">
                <a:latin typeface="Georgia" pitchFamily="18" charset="0"/>
              </a:rPr>
              <a:t>ărul complet al contului este specific trezoreriei corespunzătoare domiciliului contribuabilului.</a:t>
            </a:r>
            <a:endParaRPr lang="en-GB" sz="1400" dirty="0" smtClean="0">
              <a:latin typeface="Georgia" pitchFamily="18" charset="0"/>
            </a:endParaRPr>
          </a:p>
        </p:txBody>
      </p:sp>
    </p:spTree>
    <p:extLst>
      <p:ext uri="{BB962C8B-B14F-4D97-AF65-F5344CB8AC3E}">
        <p14:creationId xmlns:p14="http://schemas.microsoft.com/office/powerpoint/2010/main" val="858040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525992"/>
          </a:xfrm>
        </p:spPr>
        <p:txBody>
          <a:bodyPr/>
          <a:lstStyle/>
          <a:p>
            <a:r>
              <a:rPr lang="ro-RO" dirty="0"/>
              <a:t>Întrebări frecvente (1) </a:t>
            </a:r>
            <a:r>
              <a:rPr lang="en-GB" dirty="0"/>
              <a:t>-</a:t>
            </a:r>
            <a:r>
              <a:rPr lang="ro-RO" dirty="0"/>
              <a:t> </a:t>
            </a:r>
            <a:r>
              <a:rPr lang="ro-RO" dirty="0">
                <a:latin typeface="Georgia" pitchFamily="18" charset="0"/>
              </a:rPr>
              <a:t>Ce se întâmplă dacă nu declar</a:t>
            </a:r>
            <a:r>
              <a:rPr lang="en-GB" dirty="0" smtClean="0">
                <a:latin typeface="Georgia" pitchFamily="18" charset="0"/>
              </a:rPr>
              <a:t>?</a:t>
            </a:r>
            <a:endParaRPr lang="ro-RO" noProof="0" dirty="0"/>
          </a:p>
        </p:txBody>
      </p:sp>
      <p:sp>
        <p:nvSpPr>
          <p:cNvPr id="28" name="TextBox 27"/>
          <p:cNvSpPr txBox="1"/>
          <p:nvPr/>
        </p:nvSpPr>
        <p:spPr>
          <a:xfrm>
            <a:off x="467544" y="1340768"/>
            <a:ext cx="11016246" cy="4608512"/>
          </a:xfrm>
          <a:prstGeom prst="rect">
            <a:avLst/>
          </a:prstGeom>
          <a:noFill/>
        </p:spPr>
        <p:txBody>
          <a:bodyPr wrap="square" lIns="0" tIns="0" rIns="0" bIns="0" rtlCol="0">
            <a:noAutofit/>
          </a:bodyPr>
          <a:lstStyle/>
          <a:p>
            <a:pPr marL="742950" lvl="1" indent="-285750">
              <a:buFont typeface="Arial" panose="020B0604020202020204" pitchFamily="34" charset="0"/>
              <a:buChar char="•"/>
            </a:pPr>
            <a:endParaRPr lang="ro-RO" dirty="0" smtClean="0">
              <a:latin typeface="+mj-lt"/>
            </a:endParaRPr>
          </a:p>
          <a:p>
            <a:pPr lvl="1"/>
            <a:endParaRPr lang="ro-RO" dirty="0">
              <a:latin typeface="+mj-lt"/>
            </a:endParaRPr>
          </a:p>
        </p:txBody>
      </p:sp>
      <p:sp>
        <p:nvSpPr>
          <p:cNvPr id="8" name="Slide Number Placeholder 7"/>
          <p:cNvSpPr>
            <a:spLocks noGrp="1"/>
          </p:cNvSpPr>
          <p:nvPr>
            <p:ph type="sldNum" sz="quarter" idx="18"/>
          </p:nvPr>
        </p:nvSpPr>
        <p:spPr/>
        <p:txBody>
          <a:bodyPr/>
          <a:lstStyle/>
          <a:p>
            <a:fld id="{FDAC3C2F-7846-4C7C-90CB-0363189B22F6}" type="slidenum">
              <a:rPr lang="ro-RO" smtClean="0"/>
              <a:pPr/>
              <a:t>31</a:t>
            </a:fld>
            <a:endParaRPr lang="ro-RO"/>
          </a:p>
        </p:txBody>
      </p:sp>
      <p:sp>
        <p:nvSpPr>
          <p:cNvPr id="9" name="Date Placeholder 8"/>
          <p:cNvSpPr>
            <a:spLocks noGrp="1"/>
          </p:cNvSpPr>
          <p:nvPr>
            <p:ph type="dt" sz="half" idx="16"/>
          </p:nvPr>
        </p:nvSpPr>
        <p:spPr/>
        <p:txBody>
          <a:bodyPr/>
          <a:lstStyle/>
          <a:p>
            <a:r>
              <a:rPr lang="ro-RO" smtClean="0"/>
              <a:t>ianuarie 2018</a:t>
            </a:r>
            <a:endParaRPr lang="ro-RO"/>
          </a:p>
        </p:txBody>
      </p:sp>
      <p:sp>
        <p:nvSpPr>
          <p:cNvPr id="29" name="Footer Placeholder 28"/>
          <p:cNvSpPr>
            <a:spLocks noGrp="1"/>
          </p:cNvSpPr>
          <p:nvPr>
            <p:ph type="ftr" sz="quarter" idx="17"/>
          </p:nvPr>
        </p:nvSpPr>
        <p:spPr/>
        <p:txBody>
          <a:bodyPr/>
          <a:lstStyle/>
          <a:p>
            <a:r>
              <a:rPr lang="ro-RO" smtClean="0"/>
              <a:t>Adobe - D201/D600</a:t>
            </a:r>
            <a:endParaRPr lang="ro-RO"/>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259" y="1227727"/>
            <a:ext cx="5328592" cy="515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783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502568"/>
          </a:xfrm>
        </p:spPr>
        <p:txBody>
          <a:bodyPr/>
          <a:lstStyle/>
          <a:p>
            <a:r>
              <a:rPr lang="ro-RO" dirty="0">
                <a:solidFill>
                  <a:srgbClr val="000000"/>
                </a:solidFill>
              </a:rPr>
              <a:t>Întrebări frecvente (2)</a:t>
            </a:r>
            <a:endParaRPr lang="ro-RO" dirty="0"/>
          </a:p>
        </p:txBody>
      </p:sp>
      <p:sp>
        <p:nvSpPr>
          <p:cNvPr id="7" name="TextBox 6"/>
          <p:cNvSpPr txBox="1"/>
          <p:nvPr/>
        </p:nvSpPr>
        <p:spPr>
          <a:xfrm>
            <a:off x="467544" y="1340768"/>
            <a:ext cx="11016246" cy="4608512"/>
          </a:xfrm>
          <a:prstGeom prst="rect">
            <a:avLst/>
          </a:prstGeom>
          <a:noFill/>
        </p:spPr>
        <p:txBody>
          <a:bodyPr wrap="square" lIns="0" tIns="0" rIns="0" bIns="0" rtlCol="0">
            <a:noAutofit/>
          </a:bodyPr>
          <a:lstStyle/>
          <a:p>
            <a:pPr indent="-274320">
              <a:spcAft>
                <a:spcPts val="900"/>
              </a:spcAft>
              <a:buFont typeface="Arial" pitchFamily="34" charset="0"/>
              <a:buChar char="•"/>
            </a:pPr>
            <a:r>
              <a:rPr lang="ro-RO" sz="2000" b="1" i="1" dirty="0">
                <a:latin typeface="Georgia" pitchFamily="18" charset="0"/>
              </a:rPr>
              <a:t>În anii trecuţi am avut pierdere fiscală. Cum se poate utiliza pierderea fiscală pentru a diminua câştigul din acest an ?</a:t>
            </a:r>
          </a:p>
          <a:p>
            <a:pPr>
              <a:spcAft>
                <a:spcPts val="900"/>
              </a:spcAft>
            </a:pPr>
            <a:r>
              <a:rPr lang="ro-RO" sz="2000" i="1" dirty="0">
                <a:latin typeface="Georgia" pitchFamily="18" charset="0"/>
              </a:rPr>
              <a:t>Pierderea fiscală va fi luată în calcul de către autorităţile fiscale. În formularul 201 se va completa doar valoarea câştigului de capital / pierderii fiscale corespunzătoare anului </a:t>
            </a:r>
            <a:r>
              <a:rPr lang="ro-RO" sz="2000" i="1" dirty="0" smtClean="0">
                <a:latin typeface="Georgia" pitchFamily="18" charset="0"/>
              </a:rPr>
              <a:t>2017. </a:t>
            </a:r>
            <a:r>
              <a:rPr lang="ro-RO" sz="2000" i="1" dirty="0">
                <a:latin typeface="Georgia" pitchFamily="18" charset="0"/>
              </a:rPr>
              <a:t>În cazul în care pierderea nu a fost luată în calcul, se </a:t>
            </a:r>
            <a:r>
              <a:rPr lang="en-US" sz="2000" i="1" dirty="0">
                <a:latin typeface="Georgia" pitchFamily="18" charset="0"/>
              </a:rPr>
              <a:t>vor </a:t>
            </a:r>
            <a:r>
              <a:rPr lang="ro-RO" sz="2000" i="1" dirty="0">
                <a:latin typeface="Georgia" pitchFamily="18" charset="0"/>
              </a:rPr>
              <a:t>prezenta autorităților formularele din anii trecuți prin care se evidențiază pierderea fiscală.</a:t>
            </a:r>
          </a:p>
          <a:p>
            <a:pPr marL="285750" indent="-285750">
              <a:spcAft>
                <a:spcPts val="900"/>
              </a:spcAft>
              <a:buFont typeface="Arial" panose="020B0604020202020204" pitchFamily="34" charset="0"/>
              <a:buChar char="•"/>
            </a:pPr>
            <a:r>
              <a:rPr lang="ro-RO" sz="2000" b="1" i="1" dirty="0">
                <a:latin typeface="Georgia" pitchFamily="18" charset="0"/>
              </a:rPr>
              <a:t>În anii trecuţi nu am completat formularul 201, </a:t>
            </a:r>
            <a:r>
              <a:rPr lang="ro-RO" sz="2000" b="1" i="1" dirty="0" err="1">
                <a:latin typeface="Georgia" pitchFamily="18" charset="0"/>
              </a:rPr>
              <a:t>deşi</a:t>
            </a:r>
            <a:r>
              <a:rPr lang="ro-RO" sz="2000" b="1" i="1" dirty="0">
                <a:latin typeface="Georgia" pitchFamily="18" charset="0"/>
              </a:rPr>
              <a:t> am avut această </a:t>
            </a:r>
            <a:r>
              <a:rPr lang="ro-RO" sz="2000" b="1" i="1" dirty="0" err="1">
                <a:latin typeface="Georgia" pitchFamily="18" charset="0"/>
              </a:rPr>
              <a:t>obligaţie</a:t>
            </a:r>
            <a:r>
              <a:rPr lang="ro-RO" sz="2000" b="1" i="1" dirty="0">
                <a:latin typeface="Georgia" pitchFamily="18" charset="0"/>
              </a:rPr>
              <a:t>. Pot depune acum formularul aferent perioadelor precedente ?</a:t>
            </a:r>
          </a:p>
          <a:p>
            <a:pPr>
              <a:spcAft>
                <a:spcPts val="900"/>
              </a:spcAft>
            </a:pPr>
            <a:r>
              <a:rPr lang="ro-RO" sz="2000" i="1" dirty="0">
                <a:latin typeface="Georgia" pitchFamily="18" charset="0"/>
              </a:rPr>
              <a:t>Da. La depunerea formularului 201 aferent unei perioade pentru care termenul de depunere a fost </a:t>
            </a:r>
            <a:r>
              <a:rPr lang="ro-RO" sz="2000" i="1" dirty="0" err="1">
                <a:latin typeface="Georgia" pitchFamily="18" charset="0"/>
              </a:rPr>
              <a:t>depăşit</a:t>
            </a:r>
            <a:r>
              <a:rPr lang="ro-RO" sz="2000" i="1" dirty="0">
                <a:latin typeface="Georgia" pitchFamily="18" charset="0"/>
              </a:rPr>
              <a:t>, autorităţile fiscale pot impune amenzi de întârziere. Neîndeplinirea </a:t>
            </a:r>
            <a:r>
              <a:rPr lang="ro-RO" sz="2000" i="1" dirty="0" err="1">
                <a:latin typeface="Georgia" pitchFamily="18" charset="0"/>
              </a:rPr>
              <a:t>obligaţiei</a:t>
            </a:r>
            <a:r>
              <a:rPr lang="ro-RO" sz="2000" i="1" dirty="0">
                <a:latin typeface="Georgia" pitchFamily="18" charset="0"/>
              </a:rPr>
              <a:t> de declarare poate fi considerată evaziune fiscală </a:t>
            </a:r>
            <a:r>
              <a:rPr lang="ro-RO" sz="2000" i="1" dirty="0" err="1">
                <a:latin typeface="Georgia" pitchFamily="18" charset="0"/>
              </a:rPr>
              <a:t>şi</a:t>
            </a:r>
            <a:r>
              <a:rPr lang="ro-RO" sz="2000" i="1" dirty="0">
                <a:latin typeface="Georgia" pitchFamily="18" charset="0"/>
              </a:rPr>
              <a:t> poate atrage după sine răspunderea penală.</a:t>
            </a:r>
          </a:p>
        </p:txBody>
      </p:sp>
      <p:sp>
        <p:nvSpPr>
          <p:cNvPr id="3" name="Slide Number Placeholder 2"/>
          <p:cNvSpPr>
            <a:spLocks noGrp="1"/>
          </p:cNvSpPr>
          <p:nvPr>
            <p:ph type="sldNum" sz="quarter" idx="18"/>
          </p:nvPr>
        </p:nvSpPr>
        <p:spPr/>
        <p:txBody>
          <a:bodyPr/>
          <a:lstStyle/>
          <a:p>
            <a:fld id="{FDAC3C2F-7846-4C7C-90CB-0363189B22F6}" type="slidenum">
              <a:rPr lang="ro-RO" smtClean="0"/>
              <a:pPr/>
              <a:t>32</a:t>
            </a:fld>
            <a:endParaRPr lang="ro-RO" dirty="0"/>
          </a:p>
        </p:txBody>
      </p:sp>
      <p:sp>
        <p:nvSpPr>
          <p:cNvPr id="8" name="Date Placeholder 7"/>
          <p:cNvSpPr>
            <a:spLocks noGrp="1"/>
          </p:cNvSpPr>
          <p:nvPr>
            <p:ph type="dt" sz="half" idx="16"/>
          </p:nvPr>
        </p:nvSpPr>
        <p:spPr/>
        <p:txBody>
          <a:bodyPr/>
          <a:lstStyle/>
          <a:p>
            <a:r>
              <a:rPr lang="ro-RO" dirty="0" smtClean="0"/>
              <a:t>ianuarie 2018</a:t>
            </a:r>
            <a:endParaRPr lang="ro-RO" dirty="0"/>
          </a:p>
        </p:txBody>
      </p:sp>
      <p:sp>
        <p:nvSpPr>
          <p:cNvPr id="9" name="Footer Placeholder 8"/>
          <p:cNvSpPr>
            <a:spLocks noGrp="1"/>
          </p:cNvSpPr>
          <p:nvPr>
            <p:ph type="ftr" sz="quarter" idx="17"/>
          </p:nvPr>
        </p:nvSpPr>
        <p:spPr/>
        <p:txBody>
          <a:bodyPr/>
          <a:lstStyle/>
          <a:p>
            <a:r>
              <a:rPr lang="ro-RO" dirty="0" smtClean="0"/>
              <a:t>Adobe - D201/D600</a:t>
            </a:r>
            <a:endParaRPr lang="ro-RO" dirty="0"/>
          </a:p>
        </p:txBody>
      </p:sp>
    </p:spTree>
    <p:extLst>
      <p:ext uri="{BB962C8B-B14F-4D97-AF65-F5344CB8AC3E}">
        <p14:creationId xmlns:p14="http://schemas.microsoft.com/office/powerpoint/2010/main" val="29101712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502568"/>
          </a:xfrm>
        </p:spPr>
        <p:txBody>
          <a:bodyPr/>
          <a:lstStyle/>
          <a:p>
            <a:r>
              <a:rPr lang="ro-RO" dirty="0">
                <a:solidFill>
                  <a:srgbClr val="000000"/>
                </a:solidFill>
              </a:rPr>
              <a:t>Întrebări frecvente </a:t>
            </a:r>
            <a:r>
              <a:rPr lang="ro-RO" dirty="0" smtClean="0">
                <a:solidFill>
                  <a:srgbClr val="000000"/>
                </a:solidFill>
              </a:rPr>
              <a:t>(3)</a:t>
            </a:r>
            <a:endParaRPr lang="ro-RO" dirty="0"/>
          </a:p>
        </p:txBody>
      </p:sp>
      <p:sp>
        <p:nvSpPr>
          <p:cNvPr id="7" name="TextBox 6"/>
          <p:cNvSpPr txBox="1"/>
          <p:nvPr/>
        </p:nvSpPr>
        <p:spPr>
          <a:xfrm>
            <a:off x="467544" y="1340768"/>
            <a:ext cx="11016246" cy="4608512"/>
          </a:xfrm>
          <a:prstGeom prst="rect">
            <a:avLst/>
          </a:prstGeom>
          <a:noFill/>
        </p:spPr>
        <p:txBody>
          <a:bodyPr wrap="square" lIns="0" tIns="0" rIns="0" bIns="0" rtlCol="0">
            <a:noAutofit/>
          </a:bodyPr>
          <a:lstStyle/>
          <a:p>
            <a:pPr indent="-274320">
              <a:spcAft>
                <a:spcPts val="900"/>
              </a:spcAft>
              <a:buFont typeface="Arial" pitchFamily="34" charset="0"/>
              <a:buChar char="•"/>
            </a:pPr>
            <a:r>
              <a:rPr lang="ro-RO" sz="2000" b="1" i="1" dirty="0">
                <a:latin typeface="Georgia" pitchFamily="18" charset="0"/>
              </a:rPr>
              <a:t>Ce se întâmplă dacă vând </a:t>
            </a:r>
            <a:r>
              <a:rPr lang="ro-RO" sz="2000" b="1" i="1" dirty="0" err="1">
                <a:latin typeface="Georgia" pitchFamily="18" charset="0"/>
              </a:rPr>
              <a:t>acţiunile</a:t>
            </a:r>
            <a:r>
              <a:rPr lang="ro-RO" sz="2000" b="1" i="1" dirty="0">
                <a:latin typeface="Georgia" pitchFamily="18" charset="0"/>
              </a:rPr>
              <a:t> când sunt </a:t>
            </a:r>
            <a:r>
              <a:rPr lang="ro-RO" sz="2000" b="1" i="1" dirty="0" err="1">
                <a:latin typeface="Georgia" pitchFamily="18" charset="0"/>
              </a:rPr>
              <a:t>detaşat</a:t>
            </a:r>
            <a:r>
              <a:rPr lang="ro-RO" sz="2000" b="1" i="1" dirty="0">
                <a:latin typeface="Georgia" pitchFamily="18" charset="0"/>
              </a:rPr>
              <a:t> în altă </a:t>
            </a:r>
            <a:r>
              <a:rPr lang="ro-RO" sz="2000" b="1" i="1" dirty="0" err="1">
                <a:latin typeface="Georgia" pitchFamily="18" charset="0"/>
              </a:rPr>
              <a:t>ţară</a:t>
            </a:r>
            <a:r>
              <a:rPr lang="ro-RO" sz="2000" b="1" i="1" dirty="0">
                <a:latin typeface="Georgia" pitchFamily="18" charset="0"/>
              </a:rPr>
              <a:t>?</a:t>
            </a:r>
          </a:p>
          <a:p>
            <a:pPr>
              <a:spcAft>
                <a:spcPts val="900"/>
              </a:spcAft>
            </a:pPr>
            <a:r>
              <a:rPr lang="ro-RO" sz="2000" i="1" dirty="0">
                <a:latin typeface="Georgia" pitchFamily="18" charset="0"/>
              </a:rPr>
              <a:t>În această </a:t>
            </a:r>
            <a:r>
              <a:rPr lang="ro-RO" sz="2000" i="1" dirty="0" err="1">
                <a:latin typeface="Georgia" pitchFamily="18" charset="0"/>
              </a:rPr>
              <a:t>situaţie</a:t>
            </a:r>
            <a:r>
              <a:rPr lang="ro-RO" sz="2000" i="1" dirty="0">
                <a:latin typeface="Georgia" pitchFamily="18" charset="0"/>
              </a:rPr>
              <a:t>, trebuie făcută o analiză pentru fiecare caz în parte în vederea stabilirii dreptului de impunere a acestor </a:t>
            </a:r>
            <a:r>
              <a:rPr lang="ro-RO" sz="2000" i="1" dirty="0" err="1">
                <a:latin typeface="Georgia" pitchFamily="18" charset="0"/>
              </a:rPr>
              <a:t>câştiguri</a:t>
            </a:r>
            <a:r>
              <a:rPr lang="ro-RO" sz="2000" i="1" dirty="0">
                <a:latin typeface="Georgia" pitchFamily="18" charset="0"/>
              </a:rPr>
              <a:t> de capital în România sau în </a:t>
            </a:r>
            <a:r>
              <a:rPr lang="ro-RO" sz="2000" i="1" dirty="0" err="1">
                <a:latin typeface="Georgia" pitchFamily="18" charset="0"/>
              </a:rPr>
              <a:t>ţara</a:t>
            </a:r>
            <a:r>
              <a:rPr lang="ro-RO" sz="2000" i="1" dirty="0">
                <a:latin typeface="Georgia" pitchFamily="18" charset="0"/>
              </a:rPr>
              <a:t> gazdă. Dacă există un tratat de evitare a dublei impuneri dreptul de impunere poate reveni celeilalte </a:t>
            </a:r>
            <a:r>
              <a:rPr lang="ro-RO" sz="2000" i="1" dirty="0" err="1">
                <a:latin typeface="Georgia" pitchFamily="18" charset="0"/>
              </a:rPr>
              <a:t>ţări</a:t>
            </a:r>
            <a:r>
              <a:rPr lang="ro-RO" sz="2000" i="1" dirty="0">
                <a:latin typeface="Georgia" pitchFamily="18" charset="0"/>
              </a:rPr>
              <a:t> (în baza anumitor </a:t>
            </a:r>
            <a:r>
              <a:rPr lang="ro-RO" sz="2000" i="1" dirty="0" err="1">
                <a:latin typeface="Georgia" pitchFamily="18" charset="0"/>
              </a:rPr>
              <a:t>condiţii</a:t>
            </a:r>
            <a:r>
              <a:rPr lang="ro-RO" sz="2000" i="1" dirty="0">
                <a:latin typeface="Georgia" pitchFamily="18" charset="0"/>
              </a:rPr>
              <a:t>). Dacă nu există tratat, dreptul de impunere poate reveni ambelor </a:t>
            </a:r>
            <a:r>
              <a:rPr lang="ro-RO" sz="2000" i="1" dirty="0" err="1">
                <a:latin typeface="Georgia" pitchFamily="18" charset="0"/>
              </a:rPr>
              <a:t>ţări</a:t>
            </a:r>
            <a:r>
              <a:rPr lang="ro-RO" sz="2000" i="1" dirty="0">
                <a:latin typeface="Georgia" pitchFamily="18" charset="0"/>
              </a:rPr>
              <a:t> conform </a:t>
            </a:r>
            <a:r>
              <a:rPr lang="ro-RO" sz="2000" i="1" dirty="0" err="1">
                <a:latin typeface="Georgia" pitchFamily="18" charset="0"/>
              </a:rPr>
              <a:t>legislaţiei</a:t>
            </a:r>
            <a:r>
              <a:rPr lang="ro-RO" sz="2000" i="1" dirty="0">
                <a:latin typeface="Georgia" pitchFamily="18" charset="0"/>
              </a:rPr>
              <a:t> interne </a:t>
            </a:r>
            <a:r>
              <a:rPr lang="en-GB" sz="2000" i="1" dirty="0">
                <a:latin typeface="Georgia" pitchFamily="18" charset="0"/>
                <a:sym typeface="Wingdings" panose="05000000000000000000" pitchFamily="2" charset="2"/>
              </a:rPr>
              <a:t> </a:t>
            </a:r>
            <a:r>
              <a:rPr lang="ro-RO" sz="2000" i="1" dirty="0">
                <a:latin typeface="Georgia" pitchFamily="18" charset="0"/>
                <a:sym typeface="Wingdings" panose="05000000000000000000" pitchFamily="2" charset="2"/>
              </a:rPr>
              <a:t>dublă impozitare</a:t>
            </a:r>
            <a:r>
              <a:rPr lang="ro-RO" sz="2000" i="1" dirty="0" smtClean="0">
                <a:latin typeface="Georgia" pitchFamily="18" charset="0"/>
                <a:sym typeface="Wingdings" panose="05000000000000000000" pitchFamily="2" charset="2"/>
              </a:rPr>
              <a:t>.</a:t>
            </a:r>
          </a:p>
          <a:p>
            <a:pPr indent="-274320">
              <a:spcAft>
                <a:spcPts val="900"/>
              </a:spcAft>
              <a:buFont typeface="Arial" pitchFamily="34" charset="0"/>
              <a:buChar char="•"/>
            </a:pPr>
            <a:endParaRPr lang="ro-RO" sz="2000" b="1" i="1" dirty="0">
              <a:latin typeface="Georgia" pitchFamily="18" charset="0"/>
            </a:endParaRPr>
          </a:p>
          <a:p>
            <a:pPr indent="-274320">
              <a:spcAft>
                <a:spcPts val="900"/>
              </a:spcAft>
              <a:buFont typeface="Arial" pitchFamily="34" charset="0"/>
              <a:buChar char="•"/>
            </a:pPr>
            <a:r>
              <a:rPr lang="ro-RO" sz="2000" b="1" i="1" dirty="0">
                <a:latin typeface="Georgia" pitchFamily="18" charset="0"/>
              </a:rPr>
              <a:t>În cazul în care banii din vânzarea </a:t>
            </a:r>
            <a:r>
              <a:rPr lang="ro-RO" sz="2000" b="1" i="1" dirty="0" err="1">
                <a:latin typeface="Georgia" pitchFamily="18" charset="0"/>
              </a:rPr>
              <a:t>acţiunilor</a:t>
            </a:r>
            <a:r>
              <a:rPr lang="ro-RO" sz="2000" b="1" i="1" dirty="0">
                <a:latin typeface="Georgia" pitchFamily="18" charset="0"/>
              </a:rPr>
              <a:t> îmi sunt </a:t>
            </a:r>
            <a:r>
              <a:rPr lang="ro-RO" sz="2000" b="1" i="1" dirty="0" err="1">
                <a:latin typeface="Georgia" pitchFamily="18" charset="0"/>
              </a:rPr>
              <a:t>viraţi</a:t>
            </a:r>
            <a:r>
              <a:rPr lang="ro-RO" sz="2000" b="1" i="1" dirty="0">
                <a:latin typeface="Georgia" pitchFamily="18" charset="0"/>
              </a:rPr>
              <a:t> într-un cont din altă </a:t>
            </a:r>
            <a:r>
              <a:rPr lang="ro-RO" sz="2000" b="1" i="1" dirty="0" err="1">
                <a:latin typeface="Georgia" pitchFamily="18" charset="0"/>
              </a:rPr>
              <a:t>ţară</a:t>
            </a:r>
            <a:r>
              <a:rPr lang="ro-RO" sz="2000" b="1" i="1" dirty="0">
                <a:latin typeface="Georgia" pitchFamily="18" charset="0"/>
              </a:rPr>
              <a:t>, voi fi impozitat </a:t>
            </a:r>
            <a:r>
              <a:rPr lang="ro-RO" sz="2000" b="1" i="1" dirty="0" err="1">
                <a:latin typeface="Georgia" pitchFamily="18" charset="0"/>
              </a:rPr>
              <a:t>şi</a:t>
            </a:r>
            <a:r>
              <a:rPr lang="ro-RO" sz="2000" b="1" i="1" dirty="0">
                <a:latin typeface="Georgia" pitchFamily="18" charset="0"/>
              </a:rPr>
              <a:t> acolo</a:t>
            </a:r>
            <a:r>
              <a:rPr lang="en-GB" sz="2000" b="1" i="1" dirty="0">
                <a:latin typeface="Georgia" pitchFamily="18" charset="0"/>
              </a:rPr>
              <a:t>?</a:t>
            </a:r>
            <a:endParaRPr lang="ro-RO" sz="2000" b="1" i="1" dirty="0">
              <a:latin typeface="Georgia" pitchFamily="18" charset="0"/>
            </a:endParaRPr>
          </a:p>
          <a:p>
            <a:pPr>
              <a:spcAft>
                <a:spcPts val="900"/>
              </a:spcAft>
            </a:pPr>
            <a:r>
              <a:rPr lang="ro-RO" sz="2000" i="1" dirty="0">
                <a:latin typeface="Georgia" pitchFamily="18" charset="0"/>
              </a:rPr>
              <a:t>Virarea banilor într-un cont deschis în altă </a:t>
            </a:r>
            <a:r>
              <a:rPr lang="ro-RO" sz="2000" i="1" dirty="0" err="1">
                <a:latin typeface="Georgia" pitchFamily="18" charset="0"/>
              </a:rPr>
              <a:t>ţară</a:t>
            </a:r>
            <a:r>
              <a:rPr lang="ro-RO" sz="2000" i="1" dirty="0">
                <a:latin typeface="Georgia" pitchFamily="18" charset="0"/>
              </a:rPr>
              <a:t> nu atrage în mod automat impozitarea sumelor în acea </a:t>
            </a:r>
            <a:r>
              <a:rPr lang="ro-RO" sz="2000" i="1" dirty="0" err="1">
                <a:latin typeface="Georgia" pitchFamily="18" charset="0"/>
              </a:rPr>
              <a:t>ţară</a:t>
            </a:r>
            <a:r>
              <a:rPr lang="ro-RO" sz="2000" i="1" dirty="0">
                <a:latin typeface="Georgia" pitchFamily="18" charset="0"/>
              </a:rPr>
              <a:t> </a:t>
            </a:r>
            <a:r>
              <a:rPr lang="ro-RO" sz="2000" i="1" dirty="0" err="1">
                <a:latin typeface="Georgia" pitchFamily="18" charset="0"/>
              </a:rPr>
              <a:t>şi</a:t>
            </a:r>
            <a:r>
              <a:rPr lang="ro-RO" sz="2000" i="1" dirty="0">
                <a:latin typeface="Georgia" pitchFamily="18" charset="0"/>
              </a:rPr>
              <a:t> în mod corespunzător exceptarea de la declarare </a:t>
            </a:r>
            <a:r>
              <a:rPr lang="ro-RO" sz="2000" i="1" dirty="0" err="1">
                <a:latin typeface="Georgia" pitchFamily="18" charset="0"/>
              </a:rPr>
              <a:t>şi</a:t>
            </a:r>
            <a:r>
              <a:rPr lang="ro-RO" sz="2000" i="1" dirty="0">
                <a:latin typeface="Georgia" pitchFamily="18" charset="0"/>
              </a:rPr>
              <a:t> plata impozitului în România.</a:t>
            </a:r>
          </a:p>
          <a:p>
            <a:pPr>
              <a:spcAft>
                <a:spcPts val="900"/>
              </a:spcAft>
            </a:pPr>
            <a:endParaRPr lang="ro-RO" sz="2000" i="1" dirty="0">
              <a:latin typeface="Georgia" pitchFamily="18" charset="0"/>
            </a:endParaRPr>
          </a:p>
        </p:txBody>
      </p:sp>
      <p:sp>
        <p:nvSpPr>
          <p:cNvPr id="3" name="Slide Number Placeholder 2"/>
          <p:cNvSpPr>
            <a:spLocks noGrp="1"/>
          </p:cNvSpPr>
          <p:nvPr>
            <p:ph type="sldNum" sz="quarter" idx="18"/>
          </p:nvPr>
        </p:nvSpPr>
        <p:spPr/>
        <p:txBody>
          <a:bodyPr/>
          <a:lstStyle/>
          <a:p>
            <a:fld id="{FDAC3C2F-7846-4C7C-90CB-0363189B22F6}" type="slidenum">
              <a:rPr lang="ro-RO" smtClean="0"/>
              <a:pPr/>
              <a:t>33</a:t>
            </a:fld>
            <a:endParaRPr lang="ro-RO" dirty="0"/>
          </a:p>
        </p:txBody>
      </p:sp>
      <p:sp>
        <p:nvSpPr>
          <p:cNvPr id="8" name="Date Placeholder 7"/>
          <p:cNvSpPr>
            <a:spLocks noGrp="1"/>
          </p:cNvSpPr>
          <p:nvPr>
            <p:ph type="dt" sz="half" idx="16"/>
          </p:nvPr>
        </p:nvSpPr>
        <p:spPr/>
        <p:txBody>
          <a:bodyPr/>
          <a:lstStyle/>
          <a:p>
            <a:r>
              <a:rPr lang="ro-RO" dirty="0" smtClean="0"/>
              <a:t>ianuarie 2018</a:t>
            </a:r>
            <a:endParaRPr lang="ro-RO" dirty="0"/>
          </a:p>
        </p:txBody>
      </p:sp>
      <p:sp>
        <p:nvSpPr>
          <p:cNvPr id="9" name="Footer Placeholder 8"/>
          <p:cNvSpPr>
            <a:spLocks noGrp="1"/>
          </p:cNvSpPr>
          <p:nvPr>
            <p:ph type="ftr" sz="quarter" idx="17"/>
          </p:nvPr>
        </p:nvSpPr>
        <p:spPr/>
        <p:txBody>
          <a:bodyPr/>
          <a:lstStyle/>
          <a:p>
            <a:r>
              <a:rPr lang="ro-RO" dirty="0" smtClean="0"/>
              <a:t>Adobe - D201/D600</a:t>
            </a:r>
            <a:endParaRPr lang="ro-RO" dirty="0"/>
          </a:p>
        </p:txBody>
      </p:sp>
    </p:spTree>
    <p:extLst>
      <p:ext uri="{BB962C8B-B14F-4D97-AF65-F5344CB8AC3E}">
        <p14:creationId xmlns:p14="http://schemas.microsoft.com/office/powerpoint/2010/main" val="30503426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385" y="685800"/>
            <a:ext cx="10772405" cy="525992"/>
          </a:xfrm>
        </p:spPr>
        <p:txBody>
          <a:bodyPr/>
          <a:lstStyle/>
          <a:p>
            <a:r>
              <a:rPr lang="ro-RO" dirty="0"/>
              <a:t>Link-uri utile </a:t>
            </a:r>
            <a:r>
              <a:rPr lang="en-GB" dirty="0"/>
              <a:t>/ </a:t>
            </a:r>
            <a:r>
              <a:rPr lang="ro-RO" dirty="0" smtClean="0"/>
              <a:t>Alte</a:t>
            </a:r>
            <a:r>
              <a:rPr lang="en-GB" dirty="0" smtClean="0"/>
              <a:t> </a:t>
            </a:r>
            <a:r>
              <a:rPr lang="ro-RO" dirty="0" smtClean="0"/>
              <a:t>informații</a:t>
            </a:r>
            <a:endParaRPr lang="ro-RO" noProof="0" dirty="0"/>
          </a:p>
        </p:txBody>
      </p:sp>
      <p:sp>
        <p:nvSpPr>
          <p:cNvPr id="28" name="TextBox 27"/>
          <p:cNvSpPr txBox="1"/>
          <p:nvPr/>
        </p:nvSpPr>
        <p:spPr>
          <a:xfrm>
            <a:off x="467544" y="1340768"/>
            <a:ext cx="11016246" cy="4608512"/>
          </a:xfrm>
          <a:prstGeom prst="rect">
            <a:avLst/>
          </a:prstGeom>
          <a:noFill/>
        </p:spPr>
        <p:txBody>
          <a:bodyPr wrap="square" lIns="0" tIns="0" rIns="0" bIns="0" rtlCol="0">
            <a:noAutofit/>
          </a:bodyPr>
          <a:lstStyle/>
          <a:p>
            <a:pPr marL="742950" lvl="1" indent="-285750">
              <a:buFont typeface="Arial" panose="020B0604020202020204" pitchFamily="34" charset="0"/>
              <a:buChar char="•"/>
            </a:pPr>
            <a:endParaRPr lang="ro-RO" dirty="0" smtClean="0">
              <a:latin typeface="+mj-lt"/>
            </a:endParaRPr>
          </a:p>
          <a:p>
            <a:pPr marL="742950" lvl="1" indent="-285750">
              <a:buFont typeface="Arial" panose="020B0604020202020204" pitchFamily="34" charset="0"/>
              <a:buChar char="•"/>
            </a:pPr>
            <a:endParaRPr lang="ro-RO" dirty="0">
              <a:latin typeface="+mj-lt"/>
            </a:endParaRPr>
          </a:p>
          <a:p>
            <a:pPr marL="742950" lvl="1" indent="-285750">
              <a:buFont typeface="Arial" panose="020B0604020202020204" pitchFamily="34" charset="0"/>
              <a:buChar char="•"/>
            </a:pPr>
            <a:endParaRPr lang="ro-RO" dirty="0" smtClean="0">
              <a:latin typeface="+mj-lt"/>
            </a:endParaRPr>
          </a:p>
          <a:p>
            <a:pPr marL="742950" lvl="1" indent="-285750">
              <a:buFont typeface="Arial" panose="020B0604020202020204" pitchFamily="34" charset="0"/>
              <a:buChar char="•"/>
            </a:pPr>
            <a:r>
              <a:rPr lang="ro-RO" sz="2000" dirty="0" smtClean="0">
                <a:latin typeface="+mj-lt"/>
                <a:hlinkClick r:id="rId3"/>
              </a:rPr>
              <a:t>Formularul 201</a:t>
            </a:r>
            <a:r>
              <a:rPr lang="en-US" sz="2000" dirty="0" smtClean="0">
                <a:latin typeface="+mj-lt"/>
              </a:rPr>
              <a:t>, </a:t>
            </a:r>
            <a:r>
              <a:rPr lang="ro-RO" sz="2000" dirty="0" smtClean="0">
                <a:latin typeface="+mj-lt"/>
                <a:hlinkClick r:id="rId4"/>
              </a:rPr>
              <a:t>Formularul</a:t>
            </a:r>
            <a:r>
              <a:rPr lang="en-US" sz="2000" dirty="0" smtClean="0">
                <a:latin typeface="+mj-lt"/>
                <a:hlinkClick r:id="rId4"/>
              </a:rPr>
              <a:t> 600</a:t>
            </a:r>
            <a:endParaRPr lang="ro-RO" sz="2000" dirty="0">
              <a:latin typeface="+mj-lt"/>
            </a:endParaRPr>
          </a:p>
          <a:p>
            <a:pPr marL="742950" lvl="1" indent="-285750">
              <a:buFont typeface="Arial" panose="020B0604020202020204" pitchFamily="34" charset="0"/>
              <a:buChar char="•"/>
            </a:pPr>
            <a:r>
              <a:rPr lang="ro-RO" sz="2000" dirty="0">
                <a:latin typeface="+mj-lt"/>
                <a:hlinkClick r:id="rId5"/>
              </a:rPr>
              <a:t>Cursuri medii anuale </a:t>
            </a:r>
            <a:r>
              <a:rPr lang="ro-RO" sz="2000" dirty="0" smtClean="0">
                <a:latin typeface="+mj-lt"/>
                <a:hlinkClick r:id="rId5"/>
              </a:rPr>
              <a:t>BNR</a:t>
            </a:r>
            <a:endParaRPr lang="ro-RO" sz="2000" dirty="0">
              <a:latin typeface="+mj-lt"/>
            </a:endParaRPr>
          </a:p>
          <a:p>
            <a:pPr marL="742950" lvl="1" indent="-285750">
              <a:buFont typeface="Arial" panose="020B0604020202020204" pitchFamily="34" charset="0"/>
              <a:buChar char="•"/>
            </a:pPr>
            <a:r>
              <a:rPr lang="en-GB" sz="2000" dirty="0" smtClean="0">
                <a:latin typeface="+mj-lt"/>
                <a:hlinkClick r:id="rId6"/>
              </a:rPr>
              <a:t>Lista </a:t>
            </a:r>
            <a:r>
              <a:rPr lang="ro-RO" sz="2000" dirty="0">
                <a:latin typeface="+mj-lt"/>
                <a:hlinkClick r:id="rId6"/>
              </a:rPr>
              <a:t>adrese</a:t>
            </a:r>
            <a:r>
              <a:rPr lang="en-GB" sz="2000" dirty="0">
                <a:latin typeface="+mj-lt"/>
                <a:hlinkClick r:id="rId6"/>
              </a:rPr>
              <a:t> </a:t>
            </a:r>
            <a:r>
              <a:rPr lang="ro-RO" sz="2000" dirty="0" smtClean="0">
                <a:latin typeface="+mj-lt"/>
                <a:hlinkClick r:id="rId6"/>
              </a:rPr>
              <a:t>administrații</a:t>
            </a:r>
            <a:r>
              <a:rPr lang="en-GB" sz="2000" dirty="0" smtClean="0">
                <a:latin typeface="+mj-lt"/>
                <a:hlinkClick r:id="rId6"/>
              </a:rPr>
              <a:t> </a:t>
            </a:r>
            <a:r>
              <a:rPr lang="ro-RO" sz="2000" dirty="0" smtClean="0">
                <a:latin typeface="+mj-lt"/>
                <a:hlinkClick r:id="rId6"/>
              </a:rPr>
              <a:t>financiare</a:t>
            </a:r>
            <a:endParaRPr lang="ro-RO" sz="2000" dirty="0" smtClean="0">
              <a:latin typeface="+mj-lt"/>
            </a:endParaRPr>
          </a:p>
          <a:p>
            <a:pPr marL="742950" lvl="1" indent="-285750">
              <a:spcAft>
                <a:spcPts val="0"/>
              </a:spcAft>
              <a:buFont typeface="Arial" panose="020B0604020202020204" pitchFamily="34" charset="0"/>
              <a:buChar char="•"/>
            </a:pPr>
            <a:r>
              <a:rPr lang="ro-RO" sz="2000" dirty="0" smtClean="0">
                <a:latin typeface="+mj-lt"/>
                <a:hlinkClick r:id="rId7"/>
              </a:rPr>
              <a:t>Anunțuri </a:t>
            </a:r>
            <a:r>
              <a:rPr lang="ro-RO" sz="2000" dirty="0">
                <a:latin typeface="+mj-lt"/>
                <a:hlinkClick r:id="rId7"/>
              </a:rPr>
              <a:t>administrative pe site-ul ANAF (pentru comunicarea deciziilor de impunere</a:t>
            </a:r>
            <a:r>
              <a:rPr lang="ro-RO" sz="2000" dirty="0" smtClean="0">
                <a:latin typeface="+mj-lt"/>
                <a:hlinkClick r:id="rId7"/>
              </a:rPr>
              <a:t>)</a:t>
            </a:r>
            <a:endParaRPr lang="ro-RO" sz="2000" dirty="0">
              <a:latin typeface="+mj-lt"/>
            </a:endParaRPr>
          </a:p>
          <a:p>
            <a:pPr marL="742950" lvl="1" indent="-285750">
              <a:buFont typeface="Arial" panose="020B0604020202020204" pitchFamily="34" charset="0"/>
              <a:buChar char="•"/>
            </a:pPr>
            <a:r>
              <a:rPr lang="en-GB" sz="2000" dirty="0" smtClean="0">
                <a:latin typeface="+mj-lt"/>
                <a:hlinkClick r:id="rId8"/>
              </a:rPr>
              <a:t>Spa</a:t>
            </a:r>
            <a:r>
              <a:rPr lang="ro-RO" sz="2000" dirty="0" smtClean="0">
                <a:latin typeface="+mj-lt"/>
                <a:hlinkClick r:id="rId8"/>
              </a:rPr>
              <a:t>țiul </a:t>
            </a:r>
            <a:r>
              <a:rPr lang="ro-RO" sz="2000" dirty="0">
                <a:latin typeface="+mj-lt"/>
                <a:hlinkClick r:id="rId8"/>
              </a:rPr>
              <a:t>privat </a:t>
            </a:r>
            <a:r>
              <a:rPr lang="ro-RO" sz="2000" dirty="0" smtClean="0">
                <a:latin typeface="+mj-lt"/>
                <a:hlinkClick r:id="rId8"/>
              </a:rPr>
              <a:t>virtual</a:t>
            </a:r>
            <a:endParaRPr lang="ro-RO" sz="2000" dirty="0">
              <a:latin typeface="+mj-lt"/>
            </a:endParaRPr>
          </a:p>
          <a:p>
            <a:pPr marL="742950" lvl="1" indent="-285750">
              <a:buFont typeface="Arial" panose="020B0604020202020204" pitchFamily="34" charset="0"/>
              <a:buChar char="•"/>
            </a:pPr>
            <a:r>
              <a:rPr lang="ro-RO" sz="2000" dirty="0" smtClean="0">
                <a:latin typeface="+mj-lt"/>
                <a:hlinkClick r:id="rId9"/>
              </a:rPr>
              <a:t>Ghișeul.ro</a:t>
            </a:r>
            <a:endParaRPr lang="ro-RO" sz="2000" dirty="0">
              <a:latin typeface="+mj-lt"/>
            </a:endParaRPr>
          </a:p>
          <a:p>
            <a:pPr marL="742950" lvl="1" indent="-285750">
              <a:buFont typeface="Arial" panose="020B0604020202020204" pitchFamily="34" charset="0"/>
              <a:buChar char="•"/>
            </a:pPr>
            <a:r>
              <a:rPr lang="ro-RO" sz="2000" dirty="0">
                <a:latin typeface="+mj-lt"/>
                <a:hlinkClick r:id="rId10"/>
              </a:rPr>
              <a:t>Conturi IBAN trezorerii, pe </a:t>
            </a:r>
            <a:r>
              <a:rPr lang="ro-RO" sz="2000" dirty="0" smtClean="0">
                <a:latin typeface="+mj-lt"/>
                <a:hlinkClick r:id="rId10"/>
              </a:rPr>
              <a:t>județe</a:t>
            </a:r>
            <a:endParaRPr lang="ro-RO" sz="2000" dirty="0">
              <a:latin typeface="+mj-lt"/>
            </a:endParaRPr>
          </a:p>
          <a:p>
            <a:pPr lvl="1"/>
            <a:endParaRPr lang="ro-RO" dirty="0">
              <a:latin typeface="+mj-lt"/>
            </a:endParaRPr>
          </a:p>
        </p:txBody>
      </p:sp>
      <p:sp>
        <p:nvSpPr>
          <p:cNvPr id="8" name="Slide Number Placeholder 7"/>
          <p:cNvSpPr>
            <a:spLocks noGrp="1"/>
          </p:cNvSpPr>
          <p:nvPr>
            <p:ph type="sldNum" sz="quarter" idx="18"/>
          </p:nvPr>
        </p:nvSpPr>
        <p:spPr/>
        <p:txBody>
          <a:bodyPr/>
          <a:lstStyle/>
          <a:p>
            <a:fld id="{FDAC3C2F-7846-4C7C-90CB-0363189B22F6}" type="slidenum">
              <a:rPr lang="ro-RO" smtClean="0"/>
              <a:pPr/>
              <a:t>34</a:t>
            </a:fld>
            <a:endParaRPr lang="ro-RO" dirty="0"/>
          </a:p>
        </p:txBody>
      </p:sp>
      <p:sp>
        <p:nvSpPr>
          <p:cNvPr id="9" name="Date Placeholder 8"/>
          <p:cNvSpPr>
            <a:spLocks noGrp="1"/>
          </p:cNvSpPr>
          <p:nvPr>
            <p:ph type="dt" sz="half" idx="16"/>
          </p:nvPr>
        </p:nvSpPr>
        <p:spPr/>
        <p:txBody>
          <a:bodyPr/>
          <a:lstStyle/>
          <a:p>
            <a:r>
              <a:rPr lang="ro-RO" dirty="0" smtClean="0"/>
              <a:t>ianuarie 2018</a:t>
            </a:r>
            <a:endParaRPr lang="ro-RO" dirty="0"/>
          </a:p>
        </p:txBody>
      </p:sp>
      <p:sp>
        <p:nvSpPr>
          <p:cNvPr id="29" name="Footer Placeholder 28"/>
          <p:cNvSpPr>
            <a:spLocks noGrp="1"/>
          </p:cNvSpPr>
          <p:nvPr>
            <p:ph type="ftr" sz="quarter" idx="17"/>
          </p:nvPr>
        </p:nvSpPr>
        <p:spPr/>
        <p:txBody>
          <a:bodyPr/>
          <a:lstStyle/>
          <a:p>
            <a:r>
              <a:rPr lang="ro-RO" dirty="0" smtClean="0"/>
              <a:t>Adobe - D201/D600</a:t>
            </a:r>
            <a:endParaRPr lang="ro-RO" dirty="0"/>
          </a:p>
        </p:txBody>
      </p:sp>
    </p:spTree>
    <p:extLst>
      <p:ext uri="{BB962C8B-B14F-4D97-AF65-F5344CB8AC3E}">
        <p14:creationId xmlns:p14="http://schemas.microsoft.com/office/powerpoint/2010/main" val="16894110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21123" y="620688"/>
            <a:ext cx="2922595" cy="769441"/>
          </a:xfrm>
          <a:prstGeom prst="rect">
            <a:avLst/>
          </a:prstGeom>
        </p:spPr>
        <p:txBody>
          <a:bodyPr wrap="none">
            <a:spAutoFit/>
          </a:bodyPr>
          <a:lstStyle/>
          <a:p>
            <a:r>
              <a:rPr lang="ro-RO" sz="4400" b="1" i="1" dirty="0">
                <a:latin typeface="Georgia"/>
                <a:ea typeface="+mj-ea"/>
                <a:cs typeface="+mj-cs"/>
              </a:rPr>
              <a:t>Întrebări</a:t>
            </a:r>
            <a:endParaRPr lang="ro-RO" sz="4400" dirty="0"/>
          </a:p>
        </p:txBody>
      </p:sp>
      <p:sp>
        <p:nvSpPr>
          <p:cNvPr id="7" name="TextBox 7"/>
          <p:cNvSpPr txBox="1">
            <a:spLocks noChangeArrowheads="1"/>
          </p:cNvSpPr>
          <p:nvPr/>
        </p:nvSpPr>
        <p:spPr bwMode="auto">
          <a:xfrm>
            <a:off x="4657427" y="1700808"/>
            <a:ext cx="3175000" cy="3200400"/>
          </a:xfrm>
          <a:prstGeom prst="rect">
            <a:avLst/>
          </a:prstGeom>
          <a:noFill/>
          <a:ln w="9525">
            <a:noFill/>
            <a:miter lim="800000"/>
            <a:headEnd/>
            <a:tailEnd/>
          </a:ln>
        </p:spPr>
        <p:txBody>
          <a:bodyPr wrap="none" lIns="0" tIns="0" rIns="0" bIns="0" anchor="b"/>
          <a:lstStyle/>
          <a:p>
            <a:r>
              <a:rPr lang="en-GB" sz="24000" b="1" i="1" dirty="0">
                <a:latin typeface="Georgia" pitchFamily="18" charset="0"/>
              </a:rPr>
              <a:t>?</a:t>
            </a:r>
          </a:p>
        </p:txBody>
      </p:sp>
    </p:spTree>
    <p:extLst>
      <p:ext uri="{BB962C8B-B14F-4D97-AF65-F5344CB8AC3E}">
        <p14:creationId xmlns:p14="http://schemas.microsoft.com/office/powerpoint/2010/main" val="9592511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3091" y="1052736"/>
            <a:ext cx="6079234" cy="769441"/>
          </a:xfrm>
          <a:prstGeom prst="rect">
            <a:avLst/>
          </a:prstGeom>
        </p:spPr>
        <p:txBody>
          <a:bodyPr wrap="square">
            <a:spAutoFit/>
          </a:bodyPr>
          <a:lstStyle/>
          <a:p>
            <a:r>
              <a:rPr lang="ro-RO" sz="4400" b="1" i="1" dirty="0">
                <a:solidFill>
                  <a:srgbClr val="000000"/>
                </a:solidFill>
                <a:latin typeface="Georgia"/>
                <a:ea typeface="+mj-ea"/>
                <a:cs typeface="+mj-cs"/>
              </a:rPr>
              <a:t>Vă </a:t>
            </a:r>
            <a:r>
              <a:rPr lang="ro-RO" sz="4400" b="1" i="1" dirty="0" smtClean="0">
                <a:solidFill>
                  <a:srgbClr val="000000"/>
                </a:solidFill>
                <a:latin typeface="Georgia"/>
                <a:ea typeface="+mj-ea"/>
                <a:cs typeface="+mj-cs"/>
              </a:rPr>
              <a:t>mulțumim</a:t>
            </a:r>
            <a:r>
              <a:rPr lang="en-GB" sz="4400" b="1" i="1" dirty="0" smtClean="0">
                <a:solidFill>
                  <a:srgbClr val="000000"/>
                </a:solidFill>
                <a:latin typeface="Georgia"/>
                <a:ea typeface="+mj-ea"/>
                <a:cs typeface="+mj-cs"/>
              </a:rPr>
              <a:t>!</a:t>
            </a:r>
            <a:endParaRPr lang="ro-RO" sz="2800" dirty="0"/>
          </a:p>
        </p:txBody>
      </p:sp>
      <p:sp>
        <p:nvSpPr>
          <p:cNvPr id="6" name="Text Placeholder 2"/>
          <p:cNvSpPr txBox="1">
            <a:spLocks/>
          </p:cNvSpPr>
          <p:nvPr/>
        </p:nvSpPr>
        <p:spPr>
          <a:xfrm>
            <a:off x="120923" y="5949280"/>
            <a:ext cx="6401748" cy="777583"/>
          </a:xfrm>
          <a:prstGeom prst="rect">
            <a:avLst/>
          </a:prstGeom>
        </p:spPr>
        <p:txBody>
          <a:bodyPr vert="horz" lIns="0" tIns="0" rIns="0" bIns="0" rtlCol="0" anchor="b">
            <a:no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1200" kern="1200">
                <a:solidFill>
                  <a:schemeClr val="tx1"/>
                </a:solidFill>
                <a:latin typeface="Arial" pitchFamily="34" charset="0"/>
                <a:ea typeface="+mn-ea"/>
                <a:cs typeface="Arial" pitchFamily="34" charset="0"/>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r>
              <a:rPr lang="en-GB" sz="1000" dirty="0" smtClean="0"/>
              <a:t>This publication has been prepared for general guidance on matters of interest only, and does not constitute professional advice. You should not act upon the information contained in this publication without obtaining specific professional advice. No representation or warranty (express or implied) is given as to the accuracy or completeness of the information contained in this publication, and, to the extent permitted by law, PricewaterhouseCoopers Tax Advisors and Accountants SRL, its members, employees and agents do not accept or assume any liability, responsibility or duty of care for any consequences of you or anyone else acting, or refraining to act, in reliance on the information contained in this publication or for any decision based on it. </a:t>
            </a:r>
            <a:br>
              <a:rPr lang="en-GB" sz="1000" dirty="0" smtClean="0"/>
            </a:br>
            <a:r>
              <a:rPr lang="en-GB" sz="1000" dirty="0" smtClean="0"/>
              <a:t/>
            </a:r>
            <a:br>
              <a:rPr lang="en-GB" sz="1000" dirty="0" smtClean="0"/>
            </a:br>
            <a:r>
              <a:rPr lang="en-GB" sz="1000" dirty="0" smtClean="0"/>
              <a:t>© 201</a:t>
            </a:r>
            <a:r>
              <a:rPr lang="ro-RO" sz="1000" dirty="0" smtClean="0"/>
              <a:t>8</a:t>
            </a:r>
            <a:r>
              <a:rPr lang="en-GB" sz="1000" dirty="0" smtClean="0"/>
              <a:t> PricewaterhouseCoopers Tax Advisors and Accountants SRL. All rights reserved. In this document, “PwC” refers to PricewaterhouseCoopers Tax Advisors and Accountants SRL which is a member firm of PricewaterhouseCoopers International Limited, each member firm of which is a separate legal entity. </a:t>
            </a:r>
          </a:p>
        </p:txBody>
      </p:sp>
    </p:spTree>
    <p:extLst>
      <p:ext uri="{BB962C8B-B14F-4D97-AF65-F5344CB8AC3E}">
        <p14:creationId xmlns:p14="http://schemas.microsoft.com/office/powerpoint/2010/main" val="2960466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Vânzare </a:t>
            </a:r>
            <a:r>
              <a:rPr lang="ro-RO" dirty="0" smtClean="0"/>
              <a:t>RSU/</a:t>
            </a:r>
            <a:r>
              <a:rPr lang="en-US" dirty="0" smtClean="0"/>
              <a:t>E</a:t>
            </a:r>
            <a:r>
              <a:rPr lang="ro-RO" dirty="0" smtClean="0"/>
              <a:t>SPP</a:t>
            </a:r>
            <a:r>
              <a:rPr lang="ro-RO" dirty="0"/>
              <a:t/>
            </a:r>
            <a:br>
              <a:rPr lang="ro-RO" dirty="0"/>
            </a:br>
            <a:r>
              <a:rPr lang="ro-RO" dirty="0" smtClean="0"/>
              <a:t>Declarația 201</a:t>
            </a:r>
            <a:endParaRPr lang="ro-RO" b="0" i="0" dirty="0"/>
          </a:p>
        </p:txBody>
      </p:sp>
      <p:sp>
        <p:nvSpPr>
          <p:cNvPr id="7" name="Right Arrow 6"/>
          <p:cNvSpPr/>
          <p:nvPr/>
        </p:nvSpPr>
        <p:spPr bwMode="ltGray">
          <a:xfrm>
            <a:off x="4850470" y="3221829"/>
            <a:ext cx="1972858" cy="494630"/>
          </a:xfrm>
          <a:prstGeom prst="rightArrow">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err="1" smtClean="0">
              <a:solidFill>
                <a:schemeClr val="bg1"/>
              </a:solidFill>
              <a:latin typeface="Georgia" pitchFamily="18" charset="0"/>
            </a:endParaRPr>
          </a:p>
        </p:txBody>
      </p:sp>
      <p:sp>
        <p:nvSpPr>
          <p:cNvPr id="8" name="TextBox 7"/>
          <p:cNvSpPr txBox="1"/>
          <p:nvPr/>
        </p:nvSpPr>
        <p:spPr>
          <a:xfrm>
            <a:off x="4617041" y="2348880"/>
            <a:ext cx="2206287" cy="2664296"/>
          </a:xfrm>
          <a:prstGeom prst="rect">
            <a:avLst/>
          </a:prstGeom>
          <a:noFill/>
        </p:spPr>
        <p:txBody>
          <a:bodyPr vert="horz" wrap="none" lIns="0" tIns="0" rIns="0" bIns="0" rtlCol="0">
            <a:noAutofit/>
          </a:bodyPr>
          <a:lstStyle/>
          <a:p>
            <a:pPr indent="-274320" algn="ctr">
              <a:spcAft>
                <a:spcPts val="900"/>
              </a:spcAft>
            </a:pPr>
            <a:r>
              <a:rPr lang="ro-RO" sz="2800" dirty="0" smtClean="0">
                <a:latin typeface="Georgia" pitchFamily="18" charset="0"/>
              </a:rPr>
              <a:t>Vând acțiuni</a:t>
            </a:r>
          </a:p>
          <a:p>
            <a:pPr indent="-274320" algn="ctr">
              <a:spcAft>
                <a:spcPts val="900"/>
              </a:spcAft>
            </a:pPr>
            <a:r>
              <a:rPr lang="ro-RO" sz="2800" dirty="0" smtClean="0">
                <a:latin typeface="Georgia" pitchFamily="18" charset="0"/>
              </a:rPr>
              <a:t>2017</a:t>
            </a:r>
          </a:p>
          <a:p>
            <a:pPr indent="-274320" algn="ctr">
              <a:spcAft>
                <a:spcPts val="900"/>
              </a:spcAft>
            </a:pPr>
            <a:endParaRPr lang="ro-RO" sz="2800" dirty="0">
              <a:latin typeface="Georgia" pitchFamily="18" charset="0"/>
            </a:endParaRPr>
          </a:p>
          <a:p>
            <a:pPr indent="-274320" algn="ctr">
              <a:spcAft>
                <a:spcPts val="900"/>
              </a:spcAft>
            </a:pPr>
            <a:r>
              <a:rPr lang="ro-RO" sz="2800" dirty="0" smtClean="0">
                <a:latin typeface="Georgia" pitchFamily="18" charset="0"/>
              </a:rPr>
              <a:t>depun 201</a:t>
            </a:r>
          </a:p>
        </p:txBody>
      </p:sp>
      <p:pic>
        <p:nvPicPr>
          <p:cNvPr id="9" name="Picture 8"/>
          <p:cNvPicPr>
            <a:picLocks noChangeAspect="1"/>
          </p:cNvPicPr>
          <p:nvPr/>
        </p:nvPicPr>
        <p:blipFill>
          <a:blip r:embed="rId4"/>
          <a:stretch>
            <a:fillRect/>
          </a:stretch>
        </p:blipFill>
        <p:spPr>
          <a:xfrm>
            <a:off x="7056757" y="1916832"/>
            <a:ext cx="4561136" cy="2825063"/>
          </a:xfrm>
          <a:prstGeom prst="rect">
            <a:avLst/>
          </a:prstGeom>
        </p:spPr>
      </p:pic>
      <p:sp>
        <p:nvSpPr>
          <p:cNvPr id="13" name="TextBox 12"/>
          <p:cNvSpPr txBox="1"/>
          <p:nvPr/>
        </p:nvSpPr>
        <p:spPr>
          <a:xfrm>
            <a:off x="707320" y="5894475"/>
            <a:ext cx="11370996" cy="296286"/>
          </a:xfrm>
          <a:prstGeom prst="rect">
            <a:avLst/>
          </a:prstGeom>
          <a:noFill/>
        </p:spPr>
        <p:txBody>
          <a:bodyPr vert="horz" wrap="none" lIns="0" tIns="0" rIns="0" bIns="0" rtlCol="0">
            <a:noAutofit/>
          </a:bodyPr>
          <a:lstStyle/>
          <a:p>
            <a:pPr indent="-274320">
              <a:spcAft>
                <a:spcPts val="900"/>
              </a:spcAft>
            </a:pPr>
            <a:r>
              <a:rPr lang="ro-RO" dirty="0" smtClean="0">
                <a:latin typeface="Georgia" pitchFamily="18" charset="0"/>
              </a:rPr>
              <a:t>Chiar daca nu obțin un câștig, obligația de declarare există.</a:t>
            </a:r>
          </a:p>
        </p:txBody>
      </p:sp>
      <p:sp>
        <p:nvSpPr>
          <p:cNvPr id="15" name="Slide Number Placeholder 14"/>
          <p:cNvSpPr>
            <a:spLocks noGrp="1"/>
          </p:cNvSpPr>
          <p:nvPr>
            <p:ph type="sldNum" sz="quarter" idx="18"/>
          </p:nvPr>
        </p:nvSpPr>
        <p:spPr/>
        <p:txBody>
          <a:bodyPr/>
          <a:lstStyle/>
          <a:p>
            <a:fld id="{FDAC3C2F-7846-4C7C-90CB-0363189B22F6}" type="slidenum">
              <a:rPr lang="ro-RO" smtClean="0"/>
              <a:pPr/>
              <a:t>4</a:t>
            </a:fld>
            <a:endParaRPr lang="ro-RO"/>
          </a:p>
        </p:txBody>
      </p:sp>
      <p:sp>
        <p:nvSpPr>
          <p:cNvPr id="16" name="Date Placeholder 15"/>
          <p:cNvSpPr>
            <a:spLocks noGrp="1"/>
          </p:cNvSpPr>
          <p:nvPr>
            <p:ph type="dt" sz="half" idx="16"/>
          </p:nvPr>
        </p:nvSpPr>
        <p:spPr/>
        <p:txBody>
          <a:bodyPr/>
          <a:lstStyle/>
          <a:p>
            <a:r>
              <a:rPr lang="ro-RO" smtClean="0"/>
              <a:t>ianuarie 2018</a:t>
            </a:r>
            <a:endParaRPr lang="ro-RO"/>
          </a:p>
        </p:txBody>
      </p:sp>
      <p:sp>
        <p:nvSpPr>
          <p:cNvPr id="17" name="Footer Placeholder 16"/>
          <p:cNvSpPr>
            <a:spLocks noGrp="1"/>
          </p:cNvSpPr>
          <p:nvPr>
            <p:ph type="ftr" sz="quarter" idx="17"/>
          </p:nvPr>
        </p:nvSpPr>
        <p:spPr/>
        <p:txBody>
          <a:bodyPr/>
          <a:lstStyle/>
          <a:p>
            <a:r>
              <a:rPr lang="ro-RO" smtClean="0"/>
              <a:t>Adobe - D201/D600</a:t>
            </a:r>
            <a:endParaRPr lang="ro-RO"/>
          </a:p>
        </p:txBody>
      </p:sp>
      <p:pic>
        <p:nvPicPr>
          <p:cNvPr id="2304" name="Picture 2303"/>
          <p:cNvPicPr>
            <a:picLocks noChangeAspect="1"/>
          </p:cNvPicPr>
          <p:nvPr/>
        </p:nvPicPr>
        <p:blipFill>
          <a:blip r:embed="rId5"/>
          <a:stretch>
            <a:fillRect/>
          </a:stretch>
        </p:blipFill>
        <p:spPr>
          <a:xfrm>
            <a:off x="858953" y="1517650"/>
            <a:ext cx="3571875" cy="33432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Declararea veniturilor </a:t>
            </a:r>
            <a:r>
              <a:rPr lang="ro-RO" dirty="0" smtClean="0"/>
              <a:t>obținute </a:t>
            </a:r>
            <a:r>
              <a:rPr lang="ro-RO" dirty="0"/>
              <a:t>din străinătate</a:t>
            </a:r>
            <a:endParaRPr lang="ro-RO" b="0" i="0" dirty="0"/>
          </a:p>
        </p:txBody>
      </p:sp>
      <p:sp>
        <p:nvSpPr>
          <p:cNvPr id="26" name="Rectangle 25"/>
          <p:cNvSpPr/>
          <p:nvPr/>
        </p:nvSpPr>
        <p:spPr>
          <a:xfrm>
            <a:off x="3071406" y="5175800"/>
            <a:ext cx="6052361" cy="369332"/>
          </a:xfrm>
          <a:prstGeom prst="rect">
            <a:avLst/>
          </a:prstGeom>
        </p:spPr>
        <p:txBody>
          <a:bodyPr wrap="square">
            <a:spAutoFit/>
          </a:bodyPr>
          <a:lstStyle/>
          <a:p>
            <a:r>
              <a:rPr lang="ro-RO" dirty="0">
                <a:latin typeface="Georgia" pitchFamily="18" charset="0"/>
              </a:rPr>
              <a:t>Cursul</a:t>
            </a:r>
            <a:r>
              <a:rPr lang="en-US" dirty="0">
                <a:latin typeface="Georgia" pitchFamily="18" charset="0"/>
              </a:rPr>
              <a:t> </a:t>
            </a:r>
            <a:r>
              <a:rPr lang="ro-RO" dirty="0">
                <a:latin typeface="Georgia" pitchFamily="18" charset="0"/>
              </a:rPr>
              <a:t>mediu</a:t>
            </a:r>
            <a:r>
              <a:rPr lang="en-US" dirty="0">
                <a:latin typeface="Georgia" pitchFamily="18" charset="0"/>
              </a:rPr>
              <a:t> </a:t>
            </a:r>
            <a:r>
              <a:rPr lang="en-GB" dirty="0" smtClean="0">
                <a:latin typeface="Georgia" pitchFamily="18" charset="0"/>
              </a:rPr>
              <a:t>pentru </a:t>
            </a:r>
            <a:r>
              <a:rPr lang="ro-RO" dirty="0" smtClean="0">
                <a:latin typeface="Georgia" pitchFamily="18" charset="0"/>
              </a:rPr>
              <a:t>anul 2017: </a:t>
            </a:r>
            <a:r>
              <a:rPr lang="en-US" dirty="0" smtClean="0">
                <a:latin typeface="Georgia" pitchFamily="18" charset="0"/>
              </a:rPr>
              <a:t>   </a:t>
            </a:r>
            <a:r>
              <a:rPr lang="ro-RO" b="1" dirty="0">
                <a:latin typeface="Georgia" pitchFamily="18" charset="0"/>
              </a:rPr>
              <a:t>1 </a:t>
            </a:r>
            <a:r>
              <a:rPr lang="en-GB" b="1" dirty="0">
                <a:latin typeface="Georgia" pitchFamily="18" charset="0"/>
              </a:rPr>
              <a:t>USD = </a:t>
            </a:r>
            <a:r>
              <a:rPr lang="ro-RO" b="1" dirty="0" smtClean="0">
                <a:latin typeface="Georgia" pitchFamily="18" charset="0"/>
              </a:rPr>
              <a:t>4,0525 </a:t>
            </a:r>
            <a:r>
              <a:rPr lang="en-GB" b="1" dirty="0" smtClean="0">
                <a:latin typeface="Georgia" pitchFamily="18" charset="0"/>
              </a:rPr>
              <a:t>RON</a:t>
            </a:r>
            <a:endParaRPr lang="en-GB" dirty="0"/>
          </a:p>
        </p:txBody>
      </p:sp>
      <p:grpSp>
        <p:nvGrpSpPr>
          <p:cNvPr id="34" name="Group 33"/>
          <p:cNvGrpSpPr/>
          <p:nvPr/>
        </p:nvGrpSpPr>
        <p:grpSpPr>
          <a:xfrm>
            <a:off x="2559785" y="1384539"/>
            <a:ext cx="7016229" cy="1198163"/>
            <a:chOff x="554038" y="2023640"/>
            <a:chExt cx="6080125" cy="1198163"/>
          </a:xfrm>
        </p:grpSpPr>
        <p:grpSp>
          <p:nvGrpSpPr>
            <p:cNvPr id="35" name="Group 34"/>
            <p:cNvGrpSpPr/>
            <p:nvPr/>
          </p:nvGrpSpPr>
          <p:grpSpPr>
            <a:xfrm>
              <a:off x="554038" y="2023640"/>
              <a:ext cx="6080125" cy="1198163"/>
              <a:chOff x="554038" y="1908175"/>
              <a:chExt cx="6080125" cy="1308100"/>
            </a:xfrm>
          </p:grpSpPr>
          <p:sp>
            <p:nvSpPr>
              <p:cNvPr id="38" name="Freeform 6"/>
              <p:cNvSpPr>
                <a:spLocks/>
              </p:cNvSpPr>
              <p:nvPr/>
            </p:nvSpPr>
            <p:spPr bwMode="auto">
              <a:xfrm>
                <a:off x="554038" y="2003425"/>
                <a:ext cx="2022475" cy="1212850"/>
              </a:xfrm>
              <a:custGeom>
                <a:avLst/>
                <a:gdLst>
                  <a:gd name="T0" fmla="*/ 632 w 1274"/>
                  <a:gd name="T1" fmla="*/ 0 h 764"/>
                  <a:gd name="T2" fmla="*/ 632 w 1274"/>
                  <a:gd name="T3" fmla="*/ 0 h 764"/>
                  <a:gd name="T4" fmla="*/ 664 w 1274"/>
                  <a:gd name="T5" fmla="*/ 2 h 764"/>
                  <a:gd name="T6" fmla="*/ 696 w 1274"/>
                  <a:gd name="T7" fmla="*/ 6 h 764"/>
                  <a:gd name="T8" fmla="*/ 726 w 1274"/>
                  <a:gd name="T9" fmla="*/ 14 h 764"/>
                  <a:gd name="T10" fmla="*/ 756 w 1274"/>
                  <a:gd name="T11" fmla="*/ 24 h 764"/>
                  <a:gd name="T12" fmla="*/ 784 w 1274"/>
                  <a:gd name="T13" fmla="*/ 36 h 764"/>
                  <a:gd name="T14" fmla="*/ 810 w 1274"/>
                  <a:gd name="T15" fmla="*/ 52 h 764"/>
                  <a:gd name="T16" fmla="*/ 838 w 1274"/>
                  <a:gd name="T17" fmla="*/ 70 h 764"/>
                  <a:gd name="T18" fmla="*/ 864 w 1274"/>
                  <a:gd name="T19" fmla="*/ 90 h 764"/>
                  <a:gd name="T20" fmla="*/ 890 w 1274"/>
                  <a:gd name="T21" fmla="*/ 114 h 764"/>
                  <a:gd name="T22" fmla="*/ 916 w 1274"/>
                  <a:gd name="T23" fmla="*/ 138 h 764"/>
                  <a:gd name="T24" fmla="*/ 970 w 1274"/>
                  <a:gd name="T25" fmla="*/ 194 h 764"/>
                  <a:gd name="T26" fmla="*/ 1026 w 1274"/>
                  <a:gd name="T27" fmla="*/ 256 h 764"/>
                  <a:gd name="T28" fmla="*/ 1088 w 1274"/>
                  <a:gd name="T29" fmla="*/ 326 h 764"/>
                  <a:gd name="T30" fmla="*/ 1088 w 1274"/>
                  <a:gd name="T31" fmla="*/ 326 h 764"/>
                  <a:gd name="T32" fmla="*/ 1106 w 1274"/>
                  <a:gd name="T33" fmla="*/ 342 h 764"/>
                  <a:gd name="T34" fmla="*/ 1122 w 1274"/>
                  <a:gd name="T35" fmla="*/ 352 h 764"/>
                  <a:gd name="T36" fmla="*/ 1138 w 1274"/>
                  <a:gd name="T37" fmla="*/ 358 h 764"/>
                  <a:gd name="T38" fmla="*/ 1156 w 1274"/>
                  <a:gd name="T39" fmla="*/ 360 h 764"/>
                  <a:gd name="T40" fmla="*/ 1172 w 1274"/>
                  <a:gd name="T41" fmla="*/ 358 h 764"/>
                  <a:gd name="T42" fmla="*/ 1186 w 1274"/>
                  <a:gd name="T43" fmla="*/ 354 h 764"/>
                  <a:gd name="T44" fmla="*/ 1202 w 1274"/>
                  <a:gd name="T45" fmla="*/ 346 h 764"/>
                  <a:gd name="T46" fmla="*/ 1216 w 1274"/>
                  <a:gd name="T47" fmla="*/ 338 h 764"/>
                  <a:gd name="T48" fmla="*/ 1228 w 1274"/>
                  <a:gd name="T49" fmla="*/ 328 h 764"/>
                  <a:gd name="T50" fmla="*/ 1240 w 1274"/>
                  <a:gd name="T51" fmla="*/ 316 h 764"/>
                  <a:gd name="T52" fmla="*/ 1258 w 1274"/>
                  <a:gd name="T53" fmla="*/ 296 h 764"/>
                  <a:gd name="T54" fmla="*/ 1270 w 1274"/>
                  <a:gd name="T55" fmla="*/ 280 h 764"/>
                  <a:gd name="T56" fmla="*/ 1274 w 1274"/>
                  <a:gd name="T57" fmla="*/ 274 h 764"/>
                  <a:gd name="T58" fmla="*/ 1274 w 1274"/>
                  <a:gd name="T59" fmla="*/ 274 h 764"/>
                  <a:gd name="T60" fmla="*/ 1074 w 1274"/>
                  <a:gd name="T61" fmla="*/ 476 h 764"/>
                  <a:gd name="T62" fmla="*/ 1074 w 1274"/>
                  <a:gd name="T63" fmla="*/ 476 h 764"/>
                  <a:gd name="T64" fmla="*/ 984 w 1274"/>
                  <a:gd name="T65" fmla="*/ 566 h 764"/>
                  <a:gd name="T66" fmla="*/ 934 w 1274"/>
                  <a:gd name="T67" fmla="*/ 614 h 764"/>
                  <a:gd name="T68" fmla="*/ 908 w 1274"/>
                  <a:gd name="T69" fmla="*/ 638 h 764"/>
                  <a:gd name="T70" fmla="*/ 882 w 1274"/>
                  <a:gd name="T71" fmla="*/ 660 h 764"/>
                  <a:gd name="T72" fmla="*/ 854 w 1274"/>
                  <a:gd name="T73" fmla="*/ 680 h 764"/>
                  <a:gd name="T74" fmla="*/ 826 w 1274"/>
                  <a:gd name="T75" fmla="*/ 700 h 764"/>
                  <a:gd name="T76" fmla="*/ 796 w 1274"/>
                  <a:gd name="T77" fmla="*/ 716 h 764"/>
                  <a:gd name="T78" fmla="*/ 766 w 1274"/>
                  <a:gd name="T79" fmla="*/ 732 h 764"/>
                  <a:gd name="T80" fmla="*/ 734 w 1274"/>
                  <a:gd name="T81" fmla="*/ 744 h 764"/>
                  <a:gd name="T82" fmla="*/ 700 w 1274"/>
                  <a:gd name="T83" fmla="*/ 754 h 764"/>
                  <a:gd name="T84" fmla="*/ 666 w 1274"/>
                  <a:gd name="T85" fmla="*/ 762 h 764"/>
                  <a:gd name="T86" fmla="*/ 632 w 1274"/>
                  <a:gd name="T87" fmla="*/ 764 h 764"/>
                  <a:gd name="T88" fmla="*/ 632 w 1274"/>
                  <a:gd name="T89" fmla="*/ 764 h 764"/>
                  <a:gd name="T90" fmla="*/ 302 w 1274"/>
                  <a:gd name="T91" fmla="*/ 764 h 764"/>
                  <a:gd name="T92" fmla="*/ 0 w 1274"/>
                  <a:gd name="T93" fmla="*/ 764 h 764"/>
                  <a:gd name="T94" fmla="*/ 0 w 1274"/>
                  <a:gd name="T95" fmla="*/ 0 h 764"/>
                  <a:gd name="T96" fmla="*/ 0 w 1274"/>
                  <a:gd name="T97" fmla="*/ 0 h 764"/>
                  <a:gd name="T98" fmla="*/ 632 w 1274"/>
                  <a:gd name="T99" fmla="*/ 0 h 764"/>
                  <a:gd name="T100" fmla="*/ 632 w 1274"/>
                  <a:gd name="T10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4" h="764">
                    <a:moveTo>
                      <a:pt x="632" y="0"/>
                    </a:moveTo>
                    <a:lnTo>
                      <a:pt x="632" y="0"/>
                    </a:lnTo>
                    <a:lnTo>
                      <a:pt x="664" y="2"/>
                    </a:lnTo>
                    <a:lnTo>
                      <a:pt x="696" y="6"/>
                    </a:lnTo>
                    <a:lnTo>
                      <a:pt x="726" y="14"/>
                    </a:lnTo>
                    <a:lnTo>
                      <a:pt x="756" y="24"/>
                    </a:lnTo>
                    <a:lnTo>
                      <a:pt x="784" y="36"/>
                    </a:lnTo>
                    <a:lnTo>
                      <a:pt x="810" y="52"/>
                    </a:lnTo>
                    <a:lnTo>
                      <a:pt x="838" y="70"/>
                    </a:lnTo>
                    <a:lnTo>
                      <a:pt x="864" y="90"/>
                    </a:lnTo>
                    <a:lnTo>
                      <a:pt x="890" y="114"/>
                    </a:lnTo>
                    <a:lnTo>
                      <a:pt x="916" y="138"/>
                    </a:lnTo>
                    <a:lnTo>
                      <a:pt x="970" y="194"/>
                    </a:lnTo>
                    <a:lnTo>
                      <a:pt x="1026" y="256"/>
                    </a:lnTo>
                    <a:lnTo>
                      <a:pt x="1088" y="326"/>
                    </a:lnTo>
                    <a:lnTo>
                      <a:pt x="1088" y="326"/>
                    </a:lnTo>
                    <a:lnTo>
                      <a:pt x="1106" y="342"/>
                    </a:lnTo>
                    <a:lnTo>
                      <a:pt x="1122" y="352"/>
                    </a:lnTo>
                    <a:lnTo>
                      <a:pt x="1138" y="358"/>
                    </a:lnTo>
                    <a:lnTo>
                      <a:pt x="1156" y="360"/>
                    </a:lnTo>
                    <a:lnTo>
                      <a:pt x="1172" y="358"/>
                    </a:lnTo>
                    <a:lnTo>
                      <a:pt x="1186" y="354"/>
                    </a:lnTo>
                    <a:lnTo>
                      <a:pt x="1202" y="346"/>
                    </a:lnTo>
                    <a:lnTo>
                      <a:pt x="1216" y="338"/>
                    </a:lnTo>
                    <a:lnTo>
                      <a:pt x="1228" y="328"/>
                    </a:lnTo>
                    <a:lnTo>
                      <a:pt x="1240" y="316"/>
                    </a:lnTo>
                    <a:lnTo>
                      <a:pt x="1258" y="296"/>
                    </a:lnTo>
                    <a:lnTo>
                      <a:pt x="1270" y="280"/>
                    </a:lnTo>
                    <a:lnTo>
                      <a:pt x="1274" y="274"/>
                    </a:lnTo>
                    <a:lnTo>
                      <a:pt x="1274" y="274"/>
                    </a:lnTo>
                    <a:lnTo>
                      <a:pt x="1074" y="476"/>
                    </a:lnTo>
                    <a:lnTo>
                      <a:pt x="1074" y="476"/>
                    </a:lnTo>
                    <a:lnTo>
                      <a:pt x="984" y="566"/>
                    </a:lnTo>
                    <a:lnTo>
                      <a:pt x="934" y="614"/>
                    </a:lnTo>
                    <a:lnTo>
                      <a:pt x="908" y="638"/>
                    </a:lnTo>
                    <a:lnTo>
                      <a:pt x="882" y="660"/>
                    </a:lnTo>
                    <a:lnTo>
                      <a:pt x="854" y="680"/>
                    </a:lnTo>
                    <a:lnTo>
                      <a:pt x="826" y="700"/>
                    </a:lnTo>
                    <a:lnTo>
                      <a:pt x="796" y="716"/>
                    </a:lnTo>
                    <a:lnTo>
                      <a:pt x="766" y="732"/>
                    </a:lnTo>
                    <a:lnTo>
                      <a:pt x="734" y="744"/>
                    </a:lnTo>
                    <a:lnTo>
                      <a:pt x="700" y="754"/>
                    </a:lnTo>
                    <a:lnTo>
                      <a:pt x="666" y="762"/>
                    </a:lnTo>
                    <a:lnTo>
                      <a:pt x="632" y="764"/>
                    </a:lnTo>
                    <a:lnTo>
                      <a:pt x="632" y="764"/>
                    </a:lnTo>
                    <a:lnTo>
                      <a:pt x="302" y="764"/>
                    </a:lnTo>
                    <a:lnTo>
                      <a:pt x="0" y="764"/>
                    </a:lnTo>
                    <a:lnTo>
                      <a:pt x="0" y="0"/>
                    </a:lnTo>
                    <a:lnTo>
                      <a:pt x="0" y="0"/>
                    </a:lnTo>
                    <a:lnTo>
                      <a:pt x="632" y="0"/>
                    </a:lnTo>
                    <a:lnTo>
                      <a:pt x="632" y="0"/>
                    </a:lnTo>
                    <a:close/>
                  </a:path>
                </a:pathLst>
              </a:custGeom>
              <a:solidFill>
                <a:schemeClr val="bg2"/>
              </a:solidFill>
              <a:ln>
                <a:solidFill>
                  <a:schemeClr val="tx2"/>
                </a:solidFill>
              </a:ln>
            </p:spPr>
            <p:txBody>
              <a:bodyPr vert="horz" wrap="square" lIns="91440" tIns="45720" rIns="91440" bIns="45720" numCol="1" anchor="t" anchorCtr="0" compatLnSpc="1">
                <a:prstTxWarp prst="textNoShape">
                  <a:avLst/>
                </a:prstTxWarp>
              </a:bodyPr>
              <a:lstStyle/>
              <a:p>
                <a:endParaRPr lang="en-GB"/>
              </a:p>
            </p:txBody>
          </p:sp>
          <p:sp>
            <p:nvSpPr>
              <p:cNvPr id="39" name="Freeform 7"/>
              <p:cNvSpPr>
                <a:spLocks/>
              </p:cNvSpPr>
              <p:nvPr/>
            </p:nvSpPr>
            <p:spPr bwMode="auto">
              <a:xfrm>
                <a:off x="1919288" y="1908175"/>
                <a:ext cx="4714875" cy="1212850"/>
              </a:xfrm>
              <a:custGeom>
                <a:avLst/>
                <a:gdLst>
                  <a:gd name="T0" fmla="*/ 852 w 2970"/>
                  <a:gd name="T1" fmla="*/ 0 h 764"/>
                  <a:gd name="T2" fmla="*/ 852 w 2970"/>
                  <a:gd name="T3" fmla="*/ 0 h 764"/>
                  <a:gd name="T4" fmla="*/ 818 w 2970"/>
                  <a:gd name="T5" fmla="*/ 2 h 764"/>
                  <a:gd name="T6" fmla="*/ 784 w 2970"/>
                  <a:gd name="T7" fmla="*/ 8 h 764"/>
                  <a:gd name="T8" fmla="*/ 750 w 2970"/>
                  <a:gd name="T9" fmla="*/ 18 h 764"/>
                  <a:gd name="T10" fmla="*/ 716 w 2970"/>
                  <a:gd name="T11" fmla="*/ 32 h 764"/>
                  <a:gd name="T12" fmla="*/ 684 w 2970"/>
                  <a:gd name="T13" fmla="*/ 48 h 764"/>
                  <a:gd name="T14" fmla="*/ 652 w 2970"/>
                  <a:gd name="T15" fmla="*/ 66 h 764"/>
                  <a:gd name="T16" fmla="*/ 620 w 2970"/>
                  <a:gd name="T17" fmla="*/ 88 h 764"/>
                  <a:gd name="T18" fmla="*/ 588 w 2970"/>
                  <a:gd name="T19" fmla="*/ 110 h 764"/>
                  <a:gd name="T20" fmla="*/ 558 w 2970"/>
                  <a:gd name="T21" fmla="*/ 134 h 764"/>
                  <a:gd name="T22" fmla="*/ 528 w 2970"/>
                  <a:gd name="T23" fmla="*/ 162 h 764"/>
                  <a:gd name="T24" fmla="*/ 500 w 2970"/>
                  <a:gd name="T25" fmla="*/ 188 h 764"/>
                  <a:gd name="T26" fmla="*/ 472 w 2970"/>
                  <a:gd name="T27" fmla="*/ 216 h 764"/>
                  <a:gd name="T28" fmla="*/ 418 w 2970"/>
                  <a:gd name="T29" fmla="*/ 274 h 764"/>
                  <a:gd name="T30" fmla="*/ 370 w 2970"/>
                  <a:gd name="T31" fmla="*/ 330 h 764"/>
                  <a:gd name="T32" fmla="*/ 370 w 2970"/>
                  <a:gd name="T33" fmla="*/ 330 h 764"/>
                  <a:gd name="T34" fmla="*/ 220 w 2970"/>
                  <a:gd name="T35" fmla="*/ 498 h 764"/>
                  <a:gd name="T36" fmla="*/ 104 w 2970"/>
                  <a:gd name="T37" fmla="*/ 626 h 764"/>
                  <a:gd name="T38" fmla="*/ 26 w 2970"/>
                  <a:gd name="T39" fmla="*/ 708 h 764"/>
                  <a:gd name="T40" fmla="*/ 0 w 2970"/>
                  <a:gd name="T41" fmla="*/ 736 h 764"/>
                  <a:gd name="T42" fmla="*/ 0 w 2970"/>
                  <a:gd name="T43" fmla="*/ 736 h 764"/>
                  <a:gd name="T44" fmla="*/ 392 w 2970"/>
                  <a:gd name="T45" fmla="*/ 456 h 764"/>
                  <a:gd name="T46" fmla="*/ 392 w 2970"/>
                  <a:gd name="T47" fmla="*/ 456 h 764"/>
                  <a:gd name="T48" fmla="*/ 430 w 2970"/>
                  <a:gd name="T49" fmla="*/ 500 h 764"/>
                  <a:gd name="T50" fmla="*/ 474 w 2970"/>
                  <a:gd name="T51" fmla="*/ 548 h 764"/>
                  <a:gd name="T52" fmla="*/ 528 w 2970"/>
                  <a:gd name="T53" fmla="*/ 600 h 764"/>
                  <a:gd name="T54" fmla="*/ 556 w 2970"/>
                  <a:gd name="T55" fmla="*/ 624 h 764"/>
                  <a:gd name="T56" fmla="*/ 586 w 2970"/>
                  <a:gd name="T57" fmla="*/ 650 h 764"/>
                  <a:gd name="T58" fmla="*/ 616 w 2970"/>
                  <a:gd name="T59" fmla="*/ 672 h 764"/>
                  <a:gd name="T60" fmla="*/ 648 w 2970"/>
                  <a:gd name="T61" fmla="*/ 694 h 764"/>
                  <a:gd name="T62" fmla="*/ 682 w 2970"/>
                  <a:gd name="T63" fmla="*/ 714 h 764"/>
                  <a:gd name="T64" fmla="*/ 714 w 2970"/>
                  <a:gd name="T65" fmla="*/ 732 h 764"/>
                  <a:gd name="T66" fmla="*/ 748 w 2970"/>
                  <a:gd name="T67" fmla="*/ 746 h 764"/>
                  <a:gd name="T68" fmla="*/ 782 w 2970"/>
                  <a:gd name="T69" fmla="*/ 756 h 764"/>
                  <a:gd name="T70" fmla="*/ 818 w 2970"/>
                  <a:gd name="T71" fmla="*/ 762 h 764"/>
                  <a:gd name="T72" fmla="*/ 852 w 2970"/>
                  <a:gd name="T73" fmla="*/ 764 h 764"/>
                  <a:gd name="T74" fmla="*/ 852 w 2970"/>
                  <a:gd name="T75" fmla="*/ 764 h 764"/>
                  <a:gd name="T76" fmla="*/ 2970 w 2970"/>
                  <a:gd name="T77" fmla="*/ 764 h 764"/>
                  <a:gd name="T78" fmla="*/ 2970 w 2970"/>
                  <a:gd name="T79" fmla="*/ 0 h 764"/>
                  <a:gd name="T80" fmla="*/ 2970 w 2970"/>
                  <a:gd name="T81" fmla="*/ 0 h 764"/>
                  <a:gd name="T82" fmla="*/ 852 w 2970"/>
                  <a:gd name="T83" fmla="*/ 0 h 764"/>
                  <a:gd name="T84" fmla="*/ 852 w 2970"/>
                  <a:gd name="T8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0" h="764">
                    <a:moveTo>
                      <a:pt x="852" y="0"/>
                    </a:moveTo>
                    <a:lnTo>
                      <a:pt x="852" y="0"/>
                    </a:lnTo>
                    <a:lnTo>
                      <a:pt x="818" y="2"/>
                    </a:lnTo>
                    <a:lnTo>
                      <a:pt x="784" y="8"/>
                    </a:lnTo>
                    <a:lnTo>
                      <a:pt x="750" y="18"/>
                    </a:lnTo>
                    <a:lnTo>
                      <a:pt x="716" y="32"/>
                    </a:lnTo>
                    <a:lnTo>
                      <a:pt x="684" y="48"/>
                    </a:lnTo>
                    <a:lnTo>
                      <a:pt x="652" y="66"/>
                    </a:lnTo>
                    <a:lnTo>
                      <a:pt x="620" y="88"/>
                    </a:lnTo>
                    <a:lnTo>
                      <a:pt x="588" y="110"/>
                    </a:lnTo>
                    <a:lnTo>
                      <a:pt x="558" y="134"/>
                    </a:lnTo>
                    <a:lnTo>
                      <a:pt x="528" y="162"/>
                    </a:lnTo>
                    <a:lnTo>
                      <a:pt x="500" y="188"/>
                    </a:lnTo>
                    <a:lnTo>
                      <a:pt x="472" y="216"/>
                    </a:lnTo>
                    <a:lnTo>
                      <a:pt x="418" y="274"/>
                    </a:lnTo>
                    <a:lnTo>
                      <a:pt x="370" y="330"/>
                    </a:lnTo>
                    <a:lnTo>
                      <a:pt x="370" y="330"/>
                    </a:lnTo>
                    <a:lnTo>
                      <a:pt x="220" y="498"/>
                    </a:lnTo>
                    <a:lnTo>
                      <a:pt x="104" y="626"/>
                    </a:lnTo>
                    <a:lnTo>
                      <a:pt x="26" y="708"/>
                    </a:lnTo>
                    <a:lnTo>
                      <a:pt x="0" y="736"/>
                    </a:lnTo>
                    <a:lnTo>
                      <a:pt x="0" y="736"/>
                    </a:lnTo>
                    <a:lnTo>
                      <a:pt x="392" y="456"/>
                    </a:lnTo>
                    <a:lnTo>
                      <a:pt x="392" y="456"/>
                    </a:lnTo>
                    <a:lnTo>
                      <a:pt x="430" y="500"/>
                    </a:lnTo>
                    <a:lnTo>
                      <a:pt x="474" y="548"/>
                    </a:lnTo>
                    <a:lnTo>
                      <a:pt x="528" y="600"/>
                    </a:lnTo>
                    <a:lnTo>
                      <a:pt x="556" y="624"/>
                    </a:lnTo>
                    <a:lnTo>
                      <a:pt x="586" y="650"/>
                    </a:lnTo>
                    <a:lnTo>
                      <a:pt x="616" y="672"/>
                    </a:lnTo>
                    <a:lnTo>
                      <a:pt x="648" y="694"/>
                    </a:lnTo>
                    <a:lnTo>
                      <a:pt x="682" y="714"/>
                    </a:lnTo>
                    <a:lnTo>
                      <a:pt x="714" y="732"/>
                    </a:lnTo>
                    <a:lnTo>
                      <a:pt x="748" y="746"/>
                    </a:lnTo>
                    <a:lnTo>
                      <a:pt x="782" y="756"/>
                    </a:lnTo>
                    <a:lnTo>
                      <a:pt x="818" y="762"/>
                    </a:lnTo>
                    <a:lnTo>
                      <a:pt x="852" y="764"/>
                    </a:lnTo>
                    <a:lnTo>
                      <a:pt x="852" y="764"/>
                    </a:lnTo>
                    <a:lnTo>
                      <a:pt x="2970" y="764"/>
                    </a:lnTo>
                    <a:lnTo>
                      <a:pt x="2970" y="0"/>
                    </a:lnTo>
                    <a:lnTo>
                      <a:pt x="2970" y="0"/>
                    </a:lnTo>
                    <a:lnTo>
                      <a:pt x="852" y="0"/>
                    </a:lnTo>
                    <a:lnTo>
                      <a:pt x="852" y="0"/>
                    </a:lnTo>
                    <a:close/>
                  </a:path>
                </a:pathLst>
              </a:custGeom>
              <a:solidFill>
                <a:schemeClr val="tx2"/>
              </a:solidFill>
              <a:ln>
                <a:solidFill>
                  <a:schemeClr val="tx2"/>
                </a:solidFill>
              </a:ln>
            </p:spPr>
            <p:txBody>
              <a:bodyPr vert="horz" wrap="square" lIns="91440" tIns="45720" rIns="91440" bIns="45720" numCol="1" anchor="t" anchorCtr="0" compatLnSpc="1">
                <a:prstTxWarp prst="textNoShape">
                  <a:avLst/>
                </a:prstTxWarp>
              </a:bodyPr>
              <a:lstStyle/>
              <a:p>
                <a:endParaRPr lang="en-GB"/>
              </a:p>
            </p:txBody>
          </p:sp>
        </p:grpSp>
        <p:sp>
          <p:nvSpPr>
            <p:cNvPr id="36" name="Rectangle 35"/>
            <p:cNvSpPr/>
            <p:nvPr/>
          </p:nvSpPr>
          <p:spPr>
            <a:xfrm>
              <a:off x="3004252" y="2282851"/>
              <a:ext cx="2544945" cy="646331"/>
            </a:xfrm>
            <a:prstGeom prst="rect">
              <a:avLst/>
            </a:prstGeom>
          </p:spPr>
          <p:txBody>
            <a:bodyPr wrap="square">
              <a:spAutoFit/>
            </a:bodyPr>
            <a:lstStyle/>
            <a:p>
              <a:r>
                <a:rPr lang="ro-RO" sz="1200" dirty="0">
                  <a:solidFill>
                    <a:schemeClr val="bg2"/>
                  </a:solidFill>
                  <a:latin typeface="Georgia" pitchFamily="18" charset="0"/>
                </a:rPr>
                <a:t>Venituri obţinute din străinătate – se declară în România prin intermediul formularului 201</a:t>
              </a:r>
            </a:p>
          </p:txBody>
        </p:sp>
        <p:sp>
          <p:nvSpPr>
            <p:cNvPr id="37" name="Rectangle 36"/>
            <p:cNvSpPr/>
            <p:nvPr/>
          </p:nvSpPr>
          <p:spPr>
            <a:xfrm>
              <a:off x="666179" y="2483895"/>
              <a:ext cx="1340535" cy="338554"/>
            </a:xfrm>
            <a:prstGeom prst="rect">
              <a:avLst/>
            </a:prstGeom>
          </p:spPr>
          <p:txBody>
            <a:bodyPr wrap="square">
              <a:spAutoFit/>
            </a:bodyPr>
            <a:lstStyle/>
            <a:p>
              <a:r>
                <a:rPr lang="ro-RO" sz="1600" b="1" dirty="0" smtClean="0">
                  <a:solidFill>
                    <a:schemeClr val="tx2"/>
                  </a:solidFill>
                  <a:latin typeface="Georgia" pitchFamily="18" charset="0"/>
                </a:rPr>
                <a:t>Declarare</a:t>
              </a:r>
              <a:endParaRPr lang="ro-RO" sz="1600" dirty="0">
                <a:solidFill>
                  <a:schemeClr val="tx2"/>
                </a:solidFill>
                <a:latin typeface="Georgia" pitchFamily="18" charset="0"/>
              </a:endParaRPr>
            </a:p>
          </p:txBody>
        </p:sp>
      </p:grpSp>
      <p:grpSp>
        <p:nvGrpSpPr>
          <p:cNvPr id="40" name="Group 39"/>
          <p:cNvGrpSpPr/>
          <p:nvPr/>
        </p:nvGrpSpPr>
        <p:grpSpPr>
          <a:xfrm>
            <a:off x="2559785" y="2594272"/>
            <a:ext cx="7016229" cy="1198163"/>
            <a:chOff x="554038" y="3276575"/>
            <a:chExt cx="6080125" cy="1198163"/>
          </a:xfrm>
        </p:grpSpPr>
        <p:grpSp>
          <p:nvGrpSpPr>
            <p:cNvPr id="41" name="Group 40"/>
            <p:cNvGrpSpPr/>
            <p:nvPr/>
          </p:nvGrpSpPr>
          <p:grpSpPr>
            <a:xfrm>
              <a:off x="554038" y="3276575"/>
              <a:ext cx="6080125" cy="1198163"/>
              <a:chOff x="554038" y="1908175"/>
              <a:chExt cx="6080125" cy="1308100"/>
            </a:xfrm>
          </p:grpSpPr>
          <p:sp>
            <p:nvSpPr>
              <p:cNvPr id="44" name="Freeform 6"/>
              <p:cNvSpPr>
                <a:spLocks/>
              </p:cNvSpPr>
              <p:nvPr/>
            </p:nvSpPr>
            <p:spPr bwMode="auto">
              <a:xfrm>
                <a:off x="554038" y="2003425"/>
                <a:ext cx="2022475" cy="1212850"/>
              </a:xfrm>
              <a:custGeom>
                <a:avLst/>
                <a:gdLst>
                  <a:gd name="T0" fmla="*/ 632 w 1274"/>
                  <a:gd name="T1" fmla="*/ 0 h 764"/>
                  <a:gd name="T2" fmla="*/ 632 w 1274"/>
                  <a:gd name="T3" fmla="*/ 0 h 764"/>
                  <a:gd name="T4" fmla="*/ 664 w 1274"/>
                  <a:gd name="T5" fmla="*/ 2 h 764"/>
                  <a:gd name="T6" fmla="*/ 696 w 1274"/>
                  <a:gd name="T7" fmla="*/ 6 h 764"/>
                  <a:gd name="T8" fmla="*/ 726 w 1274"/>
                  <a:gd name="T9" fmla="*/ 14 h 764"/>
                  <a:gd name="T10" fmla="*/ 756 w 1274"/>
                  <a:gd name="T11" fmla="*/ 24 h 764"/>
                  <a:gd name="T12" fmla="*/ 784 w 1274"/>
                  <a:gd name="T13" fmla="*/ 36 h 764"/>
                  <a:gd name="T14" fmla="*/ 810 w 1274"/>
                  <a:gd name="T15" fmla="*/ 52 h 764"/>
                  <a:gd name="T16" fmla="*/ 838 w 1274"/>
                  <a:gd name="T17" fmla="*/ 70 h 764"/>
                  <a:gd name="T18" fmla="*/ 864 w 1274"/>
                  <a:gd name="T19" fmla="*/ 90 h 764"/>
                  <a:gd name="T20" fmla="*/ 890 w 1274"/>
                  <a:gd name="T21" fmla="*/ 114 h 764"/>
                  <a:gd name="T22" fmla="*/ 916 w 1274"/>
                  <a:gd name="T23" fmla="*/ 138 h 764"/>
                  <a:gd name="T24" fmla="*/ 970 w 1274"/>
                  <a:gd name="T25" fmla="*/ 194 h 764"/>
                  <a:gd name="T26" fmla="*/ 1026 w 1274"/>
                  <a:gd name="T27" fmla="*/ 256 h 764"/>
                  <a:gd name="T28" fmla="*/ 1088 w 1274"/>
                  <a:gd name="T29" fmla="*/ 326 h 764"/>
                  <a:gd name="T30" fmla="*/ 1088 w 1274"/>
                  <a:gd name="T31" fmla="*/ 326 h 764"/>
                  <a:gd name="T32" fmla="*/ 1106 w 1274"/>
                  <a:gd name="T33" fmla="*/ 342 h 764"/>
                  <a:gd name="T34" fmla="*/ 1122 w 1274"/>
                  <a:gd name="T35" fmla="*/ 352 h 764"/>
                  <a:gd name="T36" fmla="*/ 1138 w 1274"/>
                  <a:gd name="T37" fmla="*/ 358 h 764"/>
                  <a:gd name="T38" fmla="*/ 1156 w 1274"/>
                  <a:gd name="T39" fmla="*/ 360 h 764"/>
                  <a:gd name="T40" fmla="*/ 1172 w 1274"/>
                  <a:gd name="T41" fmla="*/ 358 h 764"/>
                  <a:gd name="T42" fmla="*/ 1186 w 1274"/>
                  <a:gd name="T43" fmla="*/ 354 h 764"/>
                  <a:gd name="T44" fmla="*/ 1202 w 1274"/>
                  <a:gd name="T45" fmla="*/ 346 h 764"/>
                  <a:gd name="T46" fmla="*/ 1216 w 1274"/>
                  <a:gd name="T47" fmla="*/ 338 h 764"/>
                  <a:gd name="T48" fmla="*/ 1228 w 1274"/>
                  <a:gd name="T49" fmla="*/ 328 h 764"/>
                  <a:gd name="T50" fmla="*/ 1240 w 1274"/>
                  <a:gd name="T51" fmla="*/ 316 h 764"/>
                  <a:gd name="T52" fmla="*/ 1258 w 1274"/>
                  <a:gd name="T53" fmla="*/ 296 h 764"/>
                  <a:gd name="T54" fmla="*/ 1270 w 1274"/>
                  <a:gd name="T55" fmla="*/ 280 h 764"/>
                  <a:gd name="T56" fmla="*/ 1274 w 1274"/>
                  <a:gd name="T57" fmla="*/ 274 h 764"/>
                  <a:gd name="T58" fmla="*/ 1274 w 1274"/>
                  <a:gd name="T59" fmla="*/ 274 h 764"/>
                  <a:gd name="T60" fmla="*/ 1074 w 1274"/>
                  <a:gd name="T61" fmla="*/ 476 h 764"/>
                  <a:gd name="T62" fmla="*/ 1074 w 1274"/>
                  <a:gd name="T63" fmla="*/ 476 h 764"/>
                  <a:gd name="T64" fmla="*/ 984 w 1274"/>
                  <a:gd name="T65" fmla="*/ 566 h 764"/>
                  <a:gd name="T66" fmla="*/ 934 w 1274"/>
                  <a:gd name="T67" fmla="*/ 614 h 764"/>
                  <a:gd name="T68" fmla="*/ 908 w 1274"/>
                  <a:gd name="T69" fmla="*/ 638 h 764"/>
                  <a:gd name="T70" fmla="*/ 882 w 1274"/>
                  <a:gd name="T71" fmla="*/ 660 h 764"/>
                  <a:gd name="T72" fmla="*/ 854 w 1274"/>
                  <a:gd name="T73" fmla="*/ 680 h 764"/>
                  <a:gd name="T74" fmla="*/ 826 w 1274"/>
                  <a:gd name="T75" fmla="*/ 700 h 764"/>
                  <a:gd name="T76" fmla="*/ 796 w 1274"/>
                  <a:gd name="T77" fmla="*/ 716 h 764"/>
                  <a:gd name="T78" fmla="*/ 766 w 1274"/>
                  <a:gd name="T79" fmla="*/ 732 h 764"/>
                  <a:gd name="T80" fmla="*/ 734 w 1274"/>
                  <a:gd name="T81" fmla="*/ 744 h 764"/>
                  <a:gd name="T82" fmla="*/ 700 w 1274"/>
                  <a:gd name="T83" fmla="*/ 754 h 764"/>
                  <a:gd name="T84" fmla="*/ 666 w 1274"/>
                  <a:gd name="T85" fmla="*/ 762 h 764"/>
                  <a:gd name="T86" fmla="*/ 632 w 1274"/>
                  <a:gd name="T87" fmla="*/ 764 h 764"/>
                  <a:gd name="T88" fmla="*/ 632 w 1274"/>
                  <a:gd name="T89" fmla="*/ 764 h 764"/>
                  <a:gd name="T90" fmla="*/ 302 w 1274"/>
                  <a:gd name="T91" fmla="*/ 764 h 764"/>
                  <a:gd name="T92" fmla="*/ 0 w 1274"/>
                  <a:gd name="T93" fmla="*/ 764 h 764"/>
                  <a:gd name="T94" fmla="*/ 0 w 1274"/>
                  <a:gd name="T95" fmla="*/ 0 h 764"/>
                  <a:gd name="T96" fmla="*/ 0 w 1274"/>
                  <a:gd name="T97" fmla="*/ 0 h 764"/>
                  <a:gd name="T98" fmla="*/ 632 w 1274"/>
                  <a:gd name="T99" fmla="*/ 0 h 764"/>
                  <a:gd name="T100" fmla="*/ 632 w 1274"/>
                  <a:gd name="T10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4" h="764">
                    <a:moveTo>
                      <a:pt x="632" y="0"/>
                    </a:moveTo>
                    <a:lnTo>
                      <a:pt x="632" y="0"/>
                    </a:lnTo>
                    <a:lnTo>
                      <a:pt x="664" y="2"/>
                    </a:lnTo>
                    <a:lnTo>
                      <a:pt x="696" y="6"/>
                    </a:lnTo>
                    <a:lnTo>
                      <a:pt x="726" y="14"/>
                    </a:lnTo>
                    <a:lnTo>
                      <a:pt x="756" y="24"/>
                    </a:lnTo>
                    <a:lnTo>
                      <a:pt x="784" y="36"/>
                    </a:lnTo>
                    <a:lnTo>
                      <a:pt x="810" y="52"/>
                    </a:lnTo>
                    <a:lnTo>
                      <a:pt x="838" y="70"/>
                    </a:lnTo>
                    <a:lnTo>
                      <a:pt x="864" y="90"/>
                    </a:lnTo>
                    <a:lnTo>
                      <a:pt x="890" y="114"/>
                    </a:lnTo>
                    <a:lnTo>
                      <a:pt x="916" y="138"/>
                    </a:lnTo>
                    <a:lnTo>
                      <a:pt x="970" y="194"/>
                    </a:lnTo>
                    <a:lnTo>
                      <a:pt x="1026" y="256"/>
                    </a:lnTo>
                    <a:lnTo>
                      <a:pt x="1088" y="326"/>
                    </a:lnTo>
                    <a:lnTo>
                      <a:pt x="1088" y="326"/>
                    </a:lnTo>
                    <a:lnTo>
                      <a:pt x="1106" y="342"/>
                    </a:lnTo>
                    <a:lnTo>
                      <a:pt x="1122" y="352"/>
                    </a:lnTo>
                    <a:lnTo>
                      <a:pt x="1138" y="358"/>
                    </a:lnTo>
                    <a:lnTo>
                      <a:pt x="1156" y="360"/>
                    </a:lnTo>
                    <a:lnTo>
                      <a:pt x="1172" y="358"/>
                    </a:lnTo>
                    <a:lnTo>
                      <a:pt x="1186" y="354"/>
                    </a:lnTo>
                    <a:lnTo>
                      <a:pt x="1202" y="346"/>
                    </a:lnTo>
                    <a:lnTo>
                      <a:pt x="1216" y="338"/>
                    </a:lnTo>
                    <a:lnTo>
                      <a:pt x="1228" y="328"/>
                    </a:lnTo>
                    <a:lnTo>
                      <a:pt x="1240" y="316"/>
                    </a:lnTo>
                    <a:lnTo>
                      <a:pt x="1258" y="296"/>
                    </a:lnTo>
                    <a:lnTo>
                      <a:pt x="1270" y="280"/>
                    </a:lnTo>
                    <a:lnTo>
                      <a:pt x="1274" y="274"/>
                    </a:lnTo>
                    <a:lnTo>
                      <a:pt x="1274" y="274"/>
                    </a:lnTo>
                    <a:lnTo>
                      <a:pt x="1074" y="476"/>
                    </a:lnTo>
                    <a:lnTo>
                      <a:pt x="1074" y="476"/>
                    </a:lnTo>
                    <a:lnTo>
                      <a:pt x="984" y="566"/>
                    </a:lnTo>
                    <a:lnTo>
                      <a:pt x="934" y="614"/>
                    </a:lnTo>
                    <a:lnTo>
                      <a:pt x="908" y="638"/>
                    </a:lnTo>
                    <a:lnTo>
                      <a:pt x="882" y="660"/>
                    </a:lnTo>
                    <a:lnTo>
                      <a:pt x="854" y="680"/>
                    </a:lnTo>
                    <a:lnTo>
                      <a:pt x="826" y="700"/>
                    </a:lnTo>
                    <a:lnTo>
                      <a:pt x="796" y="716"/>
                    </a:lnTo>
                    <a:lnTo>
                      <a:pt x="766" y="732"/>
                    </a:lnTo>
                    <a:lnTo>
                      <a:pt x="734" y="744"/>
                    </a:lnTo>
                    <a:lnTo>
                      <a:pt x="700" y="754"/>
                    </a:lnTo>
                    <a:lnTo>
                      <a:pt x="666" y="762"/>
                    </a:lnTo>
                    <a:lnTo>
                      <a:pt x="632" y="764"/>
                    </a:lnTo>
                    <a:lnTo>
                      <a:pt x="632" y="764"/>
                    </a:lnTo>
                    <a:lnTo>
                      <a:pt x="302" y="764"/>
                    </a:lnTo>
                    <a:lnTo>
                      <a:pt x="0" y="764"/>
                    </a:lnTo>
                    <a:lnTo>
                      <a:pt x="0" y="0"/>
                    </a:lnTo>
                    <a:lnTo>
                      <a:pt x="0" y="0"/>
                    </a:lnTo>
                    <a:lnTo>
                      <a:pt x="632" y="0"/>
                    </a:lnTo>
                    <a:lnTo>
                      <a:pt x="632" y="0"/>
                    </a:lnTo>
                    <a:close/>
                  </a:path>
                </a:pathLst>
              </a:custGeom>
              <a:solidFill>
                <a:schemeClr val="bg2"/>
              </a:solidFill>
              <a:ln>
                <a:solidFill>
                  <a:srgbClr val="EB8C00"/>
                </a:solidFill>
              </a:ln>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p:nvSpPr>
            <p:spPr bwMode="auto">
              <a:xfrm>
                <a:off x="1919288" y="1908175"/>
                <a:ext cx="4714875" cy="1212850"/>
              </a:xfrm>
              <a:custGeom>
                <a:avLst/>
                <a:gdLst>
                  <a:gd name="T0" fmla="*/ 852 w 2970"/>
                  <a:gd name="T1" fmla="*/ 0 h 764"/>
                  <a:gd name="T2" fmla="*/ 852 w 2970"/>
                  <a:gd name="T3" fmla="*/ 0 h 764"/>
                  <a:gd name="T4" fmla="*/ 818 w 2970"/>
                  <a:gd name="T5" fmla="*/ 2 h 764"/>
                  <a:gd name="T6" fmla="*/ 784 w 2970"/>
                  <a:gd name="T7" fmla="*/ 8 h 764"/>
                  <a:gd name="T8" fmla="*/ 750 w 2970"/>
                  <a:gd name="T9" fmla="*/ 18 h 764"/>
                  <a:gd name="T10" fmla="*/ 716 w 2970"/>
                  <a:gd name="T11" fmla="*/ 32 h 764"/>
                  <a:gd name="T12" fmla="*/ 684 w 2970"/>
                  <a:gd name="T13" fmla="*/ 48 h 764"/>
                  <a:gd name="T14" fmla="*/ 652 w 2970"/>
                  <a:gd name="T15" fmla="*/ 66 h 764"/>
                  <a:gd name="T16" fmla="*/ 620 w 2970"/>
                  <a:gd name="T17" fmla="*/ 88 h 764"/>
                  <a:gd name="T18" fmla="*/ 588 w 2970"/>
                  <a:gd name="T19" fmla="*/ 110 h 764"/>
                  <a:gd name="T20" fmla="*/ 558 w 2970"/>
                  <a:gd name="T21" fmla="*/ 134 h 764"/>
                  <a:gd name="T22" fmla="*/ 528 w 2970"/>
                  <a:gd name="T23" fmla="*/ 162 h 764"/>
                  <a:gd name="T24" fmla="*/ 500 w 2970"/>
                  <a:gd name="T25" fmla="*/ 188 h 764"/>
                  <a:gd name="T26" fmla="*/ 472 w 2970"/>
                  <a:gd name="T27" fmla="*/ 216 h 764"/>
                  <a:gd name="T28" fmla="*/ 418 w 2970"/>
                  <a:gd name="T29" fmla="*/ 274 h 764"/>
                  <a:gd name="T30" fmla="*/ 370 w 2970"/>
                  <a:gd name="T31" fmla="*/ 330 h 764"/>
                  <a:gd name="T32" fmla="*/ 370 w 2970"/>
                  <a:gd name="T33" fmla="*/ 330 h 764"/>
                  <a:gd name="T34" fmla="*/ 220 w 2970"/>
                  <a:gd name="T35" fmla="*/ 498 h 764"/>
                  <a:gd name="T36" fmla="*/ 104 w 2970"/>
                  <a:gd name="T37" fmla="*/ 626 h 764"/>
                  <a:gd name="T38" fmla="*/ 26 w 2970"/>
                  <a:gd name="T39" fmla="*/ 708 h 764"/>
                  <a:gd name="T40" fmla="*/ 0 w 2970"/>
                  <a:gd name="T41" fmla="*/ 736 h 764"/>
                  <a:gd name="T42" fmla="*/ 0 w 2970"/>
                  <a:gd name="T43" fmla="*/ 736 h 764"/>
                  <a:gd name="T44" fmla="*/ 392 w 2970"/>
                  <a:gd name="T45" fmla="*/ 456 h 764"/>
                  <a:gd name="T46" fmla="*/ 392 w 2970"/>
                  <a:gd name="T47" fmla="*/ 456 h 764"/>
                  <a:gd name="T48" fmla="*/ 430 w 2970"/>
                  <a:gd name="T49" fmla="*/ 500 h 764"/>
                  <a:gd name="T50" fmla="*/ 474 w 2970"/>
                  <a:gd name="T51" fmla="*/ 548 h 764"/>
                  <a:gd name="T52" fmla="*/ 528 w 2970"/>
                  <a:gd name="T53" fmla="*/ 600 h 764"/>
                  <a:gd name="T54" fmla="*/ 556 w 2970"/>
                  <a:gd name="T55" fmla="*/ 624 h 764"/>
                  <a:gd name="T56" fmla="*/ 586 w 2970"/>
                  <a:gd name="T57" fmla="*/ 650 h 764"/>
                  <a:gd name="T58" fmla="*/ 616 w 2970"/>
                  <a:gd name="T59" fmla="*/ 672 h 764"/>
                  <a:gd name="T60" fmla="*/ 648 w 2970"/>
                  <a:gd name="T61" fmla="*/ 694 h 764"/>
                  <a:gd name="T62" fmla="*/ 682 w 2970"/>
                  <a:gd name="T63" fmla="*/ 714 h 764"/>
                  <a:gd name="T64" fmla="*/ 714 w 2970"/>
                  <a:gd name="T65" fmla="*/ 732 h 764"/>
                  <a:gd name="T66" fmla="*/ 748 w 2970"/>
                  <a:gd name="T67" fmla="*/ 746 h 764"/>
                  <a:gd name="T68" fmla="*/ 782 w 2970"/>
                  <a:gd name="T69" fmla="*/ 756 h 764"/>
                  <a:gd name="T70" fmla="*/ 818 w 2970"/>
                  <a:gd name="T71" fmla="*/ 762 h 764"/>
                  <a:gd name="T72" fmla="*/ 852 w 2970"/>
                  <a:gd name="T73" fmla="*/ 764 h 764"/>
                  <a:gd name="T74" fmla="*/ 852 w 2970"/>
                  <a:gd name="T75" fmla="*/ 764 h 764"/>
                  <a:gd name="T76" fmla="*/ 2970 w 2970"/>
                  <a:gd name="T77" fmla="*/ 764 h 764"/>
                  <a:gd name="T78" fmla="*/ 2970 w 2970"/>
                  <a:gd name="T79" fmla="*/ 0 h 764"/>
                  <a:gd name="T80" fmla="*/ 2970 w 2970"/>
                  <a:gd name="T81" fmla="*/ 0 h 764"/>
                  <a:gd name="T82" fmla="*/ 852 w 2970"/>
                  <a:gd name="T83" fmla="*/ 0 h 764"/>
                  <a:gd name="T84" fmla="*/ 852 w 2970"/>
                  <a:gd name="T8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0" h="764">
                    <a:moveTo>
                      <a:pt x="852" y="0"/>
                    </a:moveTo>
                    <a:lnTo>
                      <a:pt x="852" y="0"/>
                    </a:lnTo>
                    <a:lnTo>
                      <a:pt x="818" y="2"/>
                    </a:lnTo>
                    <a:lnTo>
                      <a:pt x="784" y="8"/>
                    </a:lnTo>
                    <a:lnTo>
                      <a:pt x="750" y="18"/>
                    </a:lnTo>
                    <a:lnTo>
                      <a:pt x="716" y="32"/>
                    </a:lnTo>
                    <a:lnTo>
                      <a:pt x="684" y="48"/>
                    </a:lnTo>
                    <a:lnTo>
                      <a:pt x="652" y="66"/>
                    </a:lnTo>
                    <a:lnTo>
                      <a:pt x="620" y="88"/>
                    </a:lnTo>
                    <a:lnTo>
                      <a:pt x="588" y="110"/>
                    </a:lnTo>
                    <a:lnTo>
                      <a:pt x="558" y="134"/>
                    </a:lnTo>
                    <a:lnTo>
                      <a:pt x="528" y="162"/>
                    </a:lnTo>
                    <a:lnTo>
                      <a:pt x="500" y="188"/>
                    </a:lnTo>
                    <a:lnTo>
                      <a:pt x="472" y="216"/>
                    </a:lnTo>
                    <a:lnTo>
                      <a:pt x="418" y="274"/>
                    </a:lnTo>
                    <a:lnTo>
                      <a:pt x="370" y="330"/>
                    </a:lnTo>
                    <a:lnTo>
                      <a:pt x="370" y="330"/>
                    </a:lnTo>
                    <a:lnTo>
                      <a:pt x="220" y="498"/>
                    </a:lnTo>
                    <a:lnTo>
                      <a:pt x="104" y="626"/>
                    </a:lnTo>
                    <a:lnTo>
                      <a:pt x="26" y="708"/>
                    </a:lnTo>
                    <a:lnTo>
                      <a:pt x="0" y="736"/>
                    </a:lnTo>
                    <a:lnTo>
                      <a:pt x="0" y="736"/>
                    </a:lnTo>
                    <a:lnTo>
                      <a:pt x="392" y="456"/>
                    </a:lnTo>
                    <a:lnTo>
                      <a:pt x="392" y="456"/>
                    </a:lnTo>
                    <a:lnTo>
                      <a:pt x="430" y="500"/>
                    </a:lnTo>
                    <a:lnTo>
                      <a:pt x="474" y="548"/>
                    </a:lnTo>
                    <a:lnTo>
                      <a:pt x="528" y="600"/>
                    </a:lnTo>
                    <a:lnTo>
                      <a:pt x="556" y="624"/>
                    </a:lnTo>
                    <a:lnTo>
                      <a:pt x="586" y="650"/>
                    </a:lnTo>
                    <a:lnTo>
                      <a:pt x="616" y="672"/>
                    </a:lnTo>
                    <a:lnTo>
                      <a:pt x="648" y="694"/>
                    </a:lnTo>
                    <a:lnTo>
                      <a:pt x="682" y="714"/>
                    </a:lnTo>
                    <a:lnTo>
                      <a:pt x="714" y="732"/>
                    </a:lnTo>
                    <a:lnTo>
                      <a:pt x="748" y="746"/>
                    </a:lnTo>
                    <a:lnTo>
                      <a:pt x="782" y="756"/>
                    </a:lnTo>
                    <a:lnTo>
                      <a:pt x="818" y="762"/>
                    </a:lnTo>
                    <a:lnTo>
                      <a:pt x="852" y="764"/>
                    </a:lnTo>
                    <a:lnTo>
                      <a:pt x="852" y="764"/>
                    </a:lnTo>
                    <a:lnTo>
                      <a:pt x="2970" y="764"/>
                    </a:lnTo>
                    <a:lnTo>
                      <a:pt x="2970" y="0"/>
                    </a:lnTo>
                    <a:lnTo>
                      <a:pt x="2970" y="0"/>
                    </a:lnTo>
                    <a:lnTo>
                      <a:pt x="852" y="0"/>
                    </a:lnTo>
                    <a:lnTo>
                      <a:pt x="852" y="0"/>
                    </a:lnTo>
                    <a:close/>
                  </a:path>
                </a:pathLst>
              </a:custGeom>
              <a:solidFill>
                <a:schemeClr val="accent5"/>
              </a:solidFill>
              <a:ln>
                <a:solidFill>
                  <a:srgbClr val="EB8C00"/>
                </a:solidFill>
              </a:ln>
            </p:spPr>
            <p:txBody>
              <a:bodyPr vert="horz" wrap="square" lIns="91440" tIns="45720" rIns="91440" bIns="45720" numCol="1" anchor="t" anchorCtr="0" compatLnSpc="1">
                <a:prstTxWarp prst="textNoShape">
                  <a:avLst/>
                </a:prstTxWarp>
              </a:bodyPr>
              <a:lstStyle/>
              <a:p>
                <a:endParaRPr lang="en-GB"/>
              </a:p>
            </p:txBody>
          </p:sp>
        </p:grpSp>
        <p:sp>
          <p:nvSpPr>
            <p:cNvPr id="42" name="Rectangle 41"/>
            <p:cNvSpPr/>
            <p:nvPr/>
          </p:nvSpPr>
          <p:spPr>
            <a:xfrm>
              <a:off x="3186460" y="3510179"/>
              <a:ext cx="2462406" cy="677108"/>
            </a:xfrm>
            <a:prstGeom prst="rect">
              <a:avLst/>
            </a:prstGeom>
          </p:spPr>
          <p:txBody>
            <a:bodyPr wrap="square">
              <a:spAutoFit/>
            </a:bodyPr>
            <a:lstStyle/>
            <a:p>
              <a:r>
                <a:rPr lang="ro-RO" sz="1200" dirty="0">
                  <a:solidFill>
                    <a:schemeClr val="bg2"/>
                  </a:solidFill>
                  <a:latin typeface="Georgia" pitchFamily="18" charset="0"/>
                </a:rPr>
                <a:t>Termen limită declarare a  veniturilor realizate </a:t>
              </a:r>
              <a:r>
                <a:rPr lang="ro-RO" sz="1200" dirty="0" smtClean="0">
                  <a:solidFill>
                    <a:schemeClr val="bg2"/>
                  </a:solidFill>
                  <a:latin typeface="Georgia" pitchFamily="18" charset="0"/>
                </a:rPr>
                <a:t>în 2017</a:t>
              </a:r>
              <a:endParaRPr lang="ro-RO" sz="1200" dirty="0">
                <a:solidFill>
                  <a:schemeClr val="bg2"/>
                </a:solidFill>
                <a:latin typeface="Georgia" pitchFamily="18" charset="0"/>
              </a:endParaRPr>
            </a:p>
            <a:p>
              <a:r>
                <a:rPr lang="ro-RO" sz="1400" b="1" dirty="0">
                  <a:solidFill>
                    <a:schemeClr val="bg2"/>
                  </a:solidFill>
                  <a:latin typeface="Georgia" pitchFamily="18" charset="0"/>
                </a:rPr>
                <a:t>25 mai </a:t>
              </a:r>
              <a:r>
                <a:rPr lang="ro-RO" sz="1400" b="1" dirty="0" smtClean="0">
                  <a:solidFill>
                    <a:schemeClr val="bg2"/>
                  </a:solidFill>
                  <a:latin typeface="Georgia" pitchFamily="18" charset="0"/>
                </a:rPr>
                <a:t>201</a:t>
              </a:r>
              <a:r>
                <a:rPr lang="ro-RO" sz="1400" b="1" dirty="0">
                  <a:solidFill>
                    <a:schemeClr val="bg2"/>
                  </a:solidFill>
                  <a:latin typeface="Georgia" pitchFamily="18" charset="0"/>
                </a:rPr>
                <a:t>8</a:t>
              </a:r>
            </a:p>
          </p:txBody>
        </p:sp>
        <p:sp>
          <p:nvSpPr>
            <p:cNvPr id="43" name="Rectangle 42"/>
            <p:cNvSpPr/>
            <p:nvPr/>
          </p:nvSpPr>
          <p:spPr>
            <a:xfrm>
              <a:off x="666178" y="3626891"/>
              <a:ext cx="1419821" cy="584775"/>
            </a:xfrm>
            <a:prstGeom prst="rect">
              <a:avLst/>
            </a:prstGeom>
          </p:spPr>
          <p:txBody>
            <a:bodyPr wrap="square">
              <a:spAutoFit/>
            </a:bodyPr>
            <a:lstStyle/>
            <a:p>
              <a:r>
                <a:rPr lang="ro-RO" sz="1600" b="1" dirty="0" smtClean="0">
                  <a:solidFill>
                    <a:srgbClr val="EB8C00"/>
                  </a:solidFill>
                  <a:latin typeface="Georgia" pitchFamily="18" charset="0"/>
                </a:rPr>
                <a:t>Termen de depunere</a:t>
              </a:r>
              <a:endParaRPr lang="ro-RO" sz="1600" dirty="0">
                <a:solidFill>
                  <a:srgbClr val="EB8C00"/>
                </a:solidFill>
                <a:latin typeface="Georgia" pitchFamily="18" charset="0"/>
              </a:endParaRPr>
            </a:p>
          </p:txBody>
        </p:sp>
      </p:grpSp>
      <p:grpSp>
        <p:nvGrpSpPr>
          <p:cNvPr id="46" name="Group 45"/>
          <p:cNvGrpSpPr/>
          <p:nvPr/>
        </p:nvGrpSpPr>
        <p:grpSpPr>
          <a:xfrm>
            <a:off x="2559785" y="3804005"/>
            <a:ext cx="7016229" cy="1198163"/>
            <a:chOff x="554038" y="4460421"/>
            <a:chExt cx="6080125" cy="1198163"/>
          </a:xfrm>
        </p:grpSpPr>
        <p:grpSp>
          <p:nvGrpSpPr>
            <p:cNvPr id="47" name="Group 46"/>
            <p:cNvGrpSpPr/>
            <p:nvPr/>
          </p:nvGrpSpPr>
          <p:grpSpPr>
            <a:xfrm>
              <a:off x="554038" y="4460421"/>
              <a:ext cx="6080125" cy="1198163"/>
              <a:chOff x="554038" y="1908175"/>
              <a:chExt cx="6080125" cy="1308100"/>
            </a:xfrm>
          </p:grpSpPr>
          <p:sp>
            <p:nvSpPr>
              <p:cNvPr id="50" name="Freeform 6"/>
              <p:cNvSpPr>
                <a:spLocks/>
              </p:cNvSpPr>
              <p:nvPr/>
            </p:nvSpPr>
            <p:spPr bwMode="auto">
              <a:xfrm>
                <a:off x="554038" y="2003425"/>
                <a:ext cx="2022475" cy="1212850"/>
              </a:xfrm>
              <a:custGeom>
                <a:avLst/>
                <a:gdLst>
                  <a:gd name="T0" fmla="*/ 632 w 1274"/>
                  <a:gd name="T1" fmla="*/ 0 h 764"/>
                  <a:gd name="T2" fmla="*/ 632 w 1274"/>
                  <a:gd name="T3" fmla="*/ 0 h 764"/>
                  <a:gd name="T4" fmla="*/ 664 w 1274"/>
                  <a:gd name="T5" fmla="*/ 2 h 764"/>
                  <a:gd name="T6" fmla="*/ 696 w 1274"/>
                  <a:gd name="T7" fmla="*/ 6 h 764"/>
                  <a:gd name="T8" fmla="*/ 726 w 1274"/>
                  <a:gd name="T9" fmla="*/ 14 h 764"/>
                  <a:gd name="T10" fmla="*/ 756 w 1274"/>
                  <a:gd name="T11" fmla="*/ 24 h 764"/>
                  <a:gd name="T12" fmla="*/ 784 w 1274"/>
                  <a:gd name="T13" fmla="*/ 36 h 764"/>
                  <a:gd name="T14" fmla="*/ 810 w 1274"/>
                  <a:gd name="T15" fmla="*/ 52 h 764"/>
                  <a:gd name="T16" fmla="*/ 838 w 1274"/>
                  <a:gd name="T17" fmla="*/ 70 h 764"/>
                  <a:gd name="T18" fmla="*/ 864 w 1274"/>
                  <a:gd name="T19" fmla="*/ 90 h 764"/>
                  <a:gd name="T20" fmla="*/ 890 w 1274"/>
                  <a:gd name="T21" fmla="*/ 114 h 764"/>
                  <a:gd name="T22" fmla="*/ 916 w 1274"/>
                  <a:gd name="T23" fmla="*/ 138 h 764"/>
                  <a:gd name="T24" fmla="*/ 970 w 1274"/>
                  <a:gd name="T25" fmla="*/ 194 h 764"/>
                  <a:gd name="T26" fmla="*/ 1026 w 1274"/>
                  <a:gd name="T27" fmla="*/ 256 h 764"/>
                  <a:gd name="T28" fmla="*/ 1088 w 1274"/>
                  <a:gd name="T29" fmla="*/ 326 h 764"/>
                  <a:gd name="T30" fmla="*/ 1088 w 1274"/>
                  <a:gd name="T31" fmla="*/ 326 h 764"/>
                  <a:gd name="T32" fmla="*/ 1106 w 1274"/>
                  <a:gd name="T33" fmla="*/ 342 h 764"/>
                  <a:gd name="T34" fmla="*/ 1122 w 1274"/>
                  <a:gd name="T35" fmla="*/ 352 h 764"/>
                  <a:gd name="T36" fmla="*/ 1138 w 1274"/>
                  <a:gd name="T37" fmla="*/ 358 h 764"/>
                  <a:gd name="T38" fmla="*/ 1156 w 1274"/>
                  <a:gd name="T39" fmla="*/ 360 h 764"/>
                  <a:gd name="T40" fmla="*/ 1172 w 1274"/>
                  <a:gd name="T41" fmla="*/ 358 h 764"/>
                  <a:gd name="T42" fmla="*/ 1186 w 1274"/>
                  <a:gd name="T43" fmla="*/ 354 h 764"/>
                  <a:gd name="T44" fmla="*/ 1202 w 1274"/>
                  <a:gd name="T45" fmla="*/ 346 h 764"/>
                  <a:gd name="T46" fmla="*/ 1216 w 1274"/>
                  <a:gd name="T47" fmla="*/ 338 h 764"/>
                  <a:gd name="T48" fmla="*/ 1228 w 1274"/>
                  <a:gd name="T49" fmla="*/ 328 h 764"/>
                  <a:gd name="T50" fmla="*/ 1240 w 1274"/>
                  <a:gd name="T51" fmla="*/ 316 h 764"/>
                  <a:gd name="T52" fmla="*/ 1258 w 1274"/>
                  <a:gd name="T53" fmla="*/ 296 h 764"/>
                  <a:gd name="T54" fmla="*/ 1270 w 1274"/>
                  <a:gd name="T55" fmla="*/ 280 h 764"/>
                  <a:gd name="T56" fmla="*/ 1274 w 1274"/>
                  <a:gd name="T57" fmla="*/ 274 h 764"/>
                  <a:gd name="T58" fmla="*/ 1274 w 1274"/>
                  <a:gd name="T59" fmla="*/ 274 h 764"/>
                  <a:gd name="T60" fmla="*/ 1074 w 1274"/>
                  <a:gd name="T61" fmla="*/ 476 h 764"/>
                  <a:gd name="T62" fmla="*/ 1074 w 1274"/>
                  <a:gd name="T63" fmla="*/ 476 h 764"/>
                  <a:gd name="T64" fmla="*/ 984 w 1274"/>
                  <a:gd name="T65" fmla="*/ 566 h 764"/>
                  <a:gd name="T66" fmla="*/ 934 w 1274"/>
                  <a:gd name="T67" fmla="*/ 614 h 764"/>
                  <a:gd name="T68" fmla="*/ 908 w 1274"/>
                  <a:gd name="T69" fmla="*/ 638 h 764"/>
                  <a:gd name="T70" fmla="*/ 882 w 1274"/>
                  <a:gd name="T71" fmla="*/ 660 h 764"/>
                  <a:gd name="T72" fmla="*/ 854 w 1274"/>
                  <a:gd name="T73" fmla="*/ 680 h 764"/>
                  <a:gd name="T74" fmla="*/ 826 w 1274"/>
                  <a:gd name="T75" fmla="*/ 700 h 764"/>
                  <a:gd name="T76" fmla="*/ 796 w 1274"/>
                  <a:gd name="T77" fmla="*/ 716 h 764"/>
                  <a:gd name="T78" fmla="*/ 766 w 1274"/>
                  <a:gd name="T79" fmla="*/ 732 h 764"/>
                  <a:gd name="T80" fmla="*/ 734 w 1274"/>
                  <a:gd name="T81" fmla="*/ 744 h 764"/>
                  <a:gd name="T82" fmla="*/ 700 w 1274"/>
                  <a:gd name="T83" fmla="*/ 754 h 764"/>
                  <a:gd name="T84" fmla="*/ 666 w 1274"/>
                  <a:gd name="T85" fmla="*/ 762 h 764"/>
                  <a:gd name="T86" fmla="*/ 632 w 1274"/>
                  <a:gd name="T87" fmla="*/ 764 h 764"/>
                  <a:gd name="T88" fmla="*/ 632 w 1274"/>
                  <a:gd name="T89" fmla="*/ 764 h 764"/>
                  <a:gd name="T90" fmla="*/ 302 w 1274"/>
                  <a:gd name="T91" fmla="*/ 764 h 764"/>
                  <a:gd name="T92" fmla="*/ 0 w 1274"/>
                  <a:gd name="T93" fmla="*/ 764 h 764"/>
                  <a:gd name="T94" fmla="*/ 0 w 1274"/>
                  <a:gd name="T95" fmla="*/ 0 h 764"/>
                  <a:gd name="T96" fmla="*/ 0 w 1274"/>
                  <a:gd name="T97" fmla="*/ 0 h 764"/>
                  <a:gd name="T98" fmla="*/ 632 w 1274"/>
                  <a:gd name="T99" fmla="*/ 0 h 764"/>
                  <a:gd name="T100" fmla="*/ 632 w 1274"/>
                  <a:gd name="T10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4" h="764">
                    <a:moveTo>
                      <a:pt x="632" y="0"/>
                    </a:moveTo>
                    <a:lnTo>
                      <a:pt x="632" y="0"/>
                    </a:lnTo>
                    <a:lnTo>
                      <a:pt x="664" y="2"/>
                    </a:lnTo>
                    <a:lnTo>
                      <a:pt x="696" y="6"/>
                    </a:lnTo>
                    <a:lnTo>
                      <a:pt x="726" y="14"/>
                    </a:lnTo>
                    <a:lnTo>
                      <a:pt x="756" y="24"/>
                    </a:lnTo>
                    <a:lnTo>
                      <a:pt x="784" y="36"/>
                    </a:lnTo>
                    <a:lnTo>
                      <a:pt x="810" y="52"/>
                    </a:lnTo>
                    <a:lnTo>
                      <a:pt x="838" y="70"/>
                    </a:lnTo>
                    <a:lnTo>
                      <a:pt x="864" y="90"/>
                    </a:lnTo>
                    <a:lnTo>
                      <a:pt x="890" y="114"/>
                    </a:lnTo>
                    <a:lnTo>
                      <a:pt x="916" y="138"/>
                    </a:lnTo>
                    <a:lnTo>
                      <a:pt x="970" y="194"/>
                    </a:lnTo>
                    <a:lnTo>
                      <a:pt x="1026" y="256"/>
                    </a:lnTo>
                    <a:lnTo>
                      <a:pt x="1088" y="326"/>
                    </a:lnTo>
                    <a:lnTo>
                      <a:pt x="1088" y="326"/>
                    </a:lnTo>
                    <a:lnTo>
                      <a:pt x="1106" y="342"/>
                    </a:lnTo>
                    <a:lnTo>
                      <a:pt x="1122" y="352"/>
                    </a:lnTo>
                    <a:lnTo>
                      <a:pt x="1138" y="358"/>
                    </a:lnTo>
                    <a:lnTo>
                      <a:pt x="1156" y="360"/>
                    </a:lnTo>
                    <a:lnTo>
                      <a:pt x="1172" y="358"/>
                    </a:lnTo>
                    <a:lnTo>
                      <a:pt x="1186" y="354"/>
                    </a:lnTo>
                    <a:lnTo>
                      <a:pt x="1202" y="346"/>
                    </a:lnTo>
                    <a:lnTo>
                      <a:pt x="1216" y="338"/>
                    </a:lnTo>
                    <a:lnTo>
                      <a:pt x="1228" y="328"/>
                    </a:lnTo>
                    <a:lnTo>
                      <a:pt x="1240" y="316"/>
                    </a:lnTo>
                    <a:lnTo>
                      <a:pt x="1258" y="296"/>
                    </a:lnTo>
                    <a:lnTo>
                      <a:pt x="1270" y="280"/>
                    </a:lnTo>
                    <a:lnTo>
                      <a:pt x="1274" y="274"/>
                    </a:lnTo>
                    <a:lnTo>
                      <a:pt x="1274" y="274"/>
                    </a:lnTo>
                    <a:lnTo>
                      <a:pt x="1074" y="476"/>
                    </a:lnTo>
                    <a:lnTo>
                      <a:pt x="1074" y="476"/>
                    </a:lnTo>
                    <a:lnTo>
                      <a:pt x="984" y="566"/>
                    </a:lnTo>
                    <a:lnTo>
                      <a:pt x="934" y="614"/>
                    </a:lnTo>
                    <a:lnTo>
                      <a:pt x="908" y="638"/>
                    </a:lnTo>
                    <a:lnTo>
                      <a:pt x="882" y="660"/>
                    </a:lnTo>
                    <a:lnTo>
                      <a:pt x="854" y="680"/>
                    </a:lnTo>
                    <a:lnTo>
                      <a:pt x="826" y="700"/>
                    </a:lnTo>
                    <a:lnTo>
                      <a:pt x="796" y="716"/>
                    </a:lnTo>
                    <a:lnTo>
                      <a:pt x="766" y="732"/>
                    </a:lnTo>
                    <a:lnTo>
                      <a:pt x="734" y="744"/>
                    </a:lnTo>
                    <a:lnTo>
                      <a:pt x="700" y="754"/>
                    </a:lnTo>
                    <a:lnTo>
                      <a:pt x="666" y="762"/>
                    </a:lnTo>
                    <a:lnTo>
                      <a:pt x="632" y="764"/>
                    </a:lnTo>
                    <a:lnTo>
                      <a:pt x="632" y="764"/>
                    </a:lnTo>
                    <a:lnTo>
                      <a:pt x="302" y="764"/>
                    </a:lnTo>
                    <a:lnTo>
                      <a:pt x="0" y="764"/>
                    </a:lnTo>
                    <a:lnTo>
                      <a:pt x="0" y="0"/>
                    </a:lnTo>
                    <a:lnTo>
                      <a:pt x="0" y="0"/>
                    </a:lnTo>
                    <a:lnTo>
                      <a:pt x="632" y="0"/>
                    </a:lnTo>
                    <a:lnTo>
                      <a:pt x="632" y="0"/>
                    </a:lnTo>
                    <a:close/>
                  </a:path>
                </a:pathLst>
              </a:custGeom>
              <a:solidFill>
                <a:schemeClr val="bg2"/>
              </a:solidFill>
              <a:ln>
                <a:solidFill>
                  <a:schemeClr val="accent4"/>
                </a:solidFill>
              </a:ln>
            </p:spPr>
            <p:txBody>
              <a:bodyPr vert="horz" wrap="square" lIns="91440" tIns="45720" rIns="91440" bIns="45720" numCol="1" anchor="t" anchorCtr="0" compatLnSpc="1">
                <a:prstTxWarp prst="textNoShape">
                  <a:avLst/>
                </a:prstTxWarp>
              </a:bodyPr>
              <a:lstStyle/>
              <a:p>
                <a:endParaRPr lang="en-GB"/>
              </a:p>
            </p:txBody>
          </p:sp>
          <p:sp>
            <p:nvSpPr>
              <p:cNvPr id="51" name="Freeform 7"/>
              <p:cNvSpPr>
                <a:spLocks/>
              </p:cNvSpPr>
              <p:nvPr/>
            </p:nvSpPr>
            <p:spPr bwMode="auto">
              <a:xfrm>
                <a:off x="1919288" y="1908175"/>
                <a:ext cx="4714875" cy="1212850"/>
              </a:xfrm>
              <a:custGeom>
                <a:avLst/>
                <a:gdLst>
                  <a:gd name="T0" fmla="*/ 852 w 2970"/>
                  <a:gd name="T1" fmla="*/ 0 h 764"/>
                  <a:gd name="T2" fmla="*/ 852 w 2970"/>
                  <a:gd name="T3" fmla="*/ 0 h 764"/>
                  <a:gd name="T4" fmla="*/ 818 w 2970"/>
                  <a:gd name="T5" fmla="*/ 2 h 764"/>
                  <a:gd name="T6" fmla="*/ 784 w 2970"/>
                  <a:gd name="T7" fmla="*/ 8 h 764"/>
                  <a:gd name="T8" fmla="*/ 750 w 2970"/>
                  <a:gd name="T9" fmla="*/ 18 h 764"/>
                  <a:gd name="T10" fmla="*/ 716 w 2970"/>
                  <a:gd name="T11" fmla="*/ 32 h 764"/>
                  <a:gd name="T12" fmla="*/ 684 w 2970"/>
                  <a:gd name="T13" fmla="*/ 48 h 764"/>
                  <a:gd name="T14" fmla="*/ 652 w 2970"/>
                  <a:gd name="T15" fmla="*/ 66 h 764"/>
                  <a:gd name="T16" fmla="*/ 620 w 2970"/>
                  <a:gd name="T17" fmla="*/ 88 h 764"/>
                  <a:gd name="T18" fmla="*/ 588 w 2970"/>
                  <a:gd name="T19" fmla="*/ 110 h 764"/>
                  <a:gd name="T20" fmla="*/ 558 w 2970"/>
                  <a:gd name="T21" fmla="*/ 134 h 764"/>
                  <a:gd name="T22" fmla="*/ 528 w 2970"/>
                  <a:gd name="T23" fmla="*/ 162 h 764"/>
                  <a:gd name="T24" fmla="*/ 500 w 2970"/>
                  <a:gd name="T25" fmla="*/ 188 h 764"/>
                  <a:gd name="T26" fmla="*/ 472 w 2970"/>
                  <a:gd name="T27" fmla="*/ 216 h 764"/>
                  <a:gd name="T28" fmla="*/ 418 w 2970"/>
                  <a:gd name="T29" fmla="*/ 274 h 764"/>
                  <a:gd name="T30" fmla="*/ 370 w 2970"/>
                  <a:gd name="T31" fmla="*/ 330 h 764"/>
                  <a:gd name="T32" fmla="*/ 370 w 2970"/>
                  <a:gd name="T33" fmla="*/ 330 h 764"/>
                  <a:gd name="T34" fmla="*/ 220 w 2970"/>
                  <a:gd name="T35" fmla="*/ 498 h 764"/>
                  <a:gd name="T36" fmla="*/ 104 w 2970"/>
                  <a:gd name="T37" fmla="*/ 626 h 764"/>
                  <a:gd name="T38" fmla="*/ 26 w 2970"/>
                  <a:gd name="T39" fmla="*/ 708 h 764"/>
                  <a:gd name="T40" fmla="*/ 0 w 2970"/>
                  <a:gd name="T41" fmla="*/ 736 h 764"/>
                  <a:gd name="T42" fmla="*/ 0 w 2970"/>
                  <a:gd name="T43" fmla="*/ 736 h 764"/>
                  <a:gd name="T44" fmla="*/ 392 w 2970"/>
                  <a:gd name="T45" fmla="*/ 456 h 764"/>
                  <a:gd name="T46" fmla="*/ 392 w 2970"/>
                  <a:gd name="T47" fmla="*/ 456 h 764"/>
                  <a:gd name="T48" fmla="*/ 430 w 2970"/>
                  <a:gd name="T49" fmla="*/ 500 h 764"/>
                  <a:gd name="T50" fmla="*/ 474 w 2970"/>
                  <a:gd name="T51" fmla="*/ 548 h 764"/>
                  <a:gd name="T52" fmla="*/ 528 w 2970"/>
                  <a:gd name="T53" fmla="*/ 600 h 764"/>
                  <a:gd name="T54" fmla="*/ 556 w 2970"/>
                  <a:gd name="T55" fmla="*/ 624 h 764"/>
                  <a:gd name="T56" fmla="*/ 586 w 2970"/>
                  <a:gd name="T57" fmla="*/ 650 h 764"/>
                  <a:gd name="T58" fmla="*/ 616 w 2970"/>
                  <a:gd name="T59" fmla="*/ 672 h 764"/>
                  <a:gd name="T60" fmla="*/ 648 w 2970"/>
                  <a:gd name="T61" fmla="*/ 694 h 764"/>
                  <a:gd name="T62" fmla="*/ 682 w 2970"/>
                  <a:gd name="T63" fmla="*/ 714 h 764"/>
                  <a:gd name="T64" fmla="*/ 714 w 2970"/>
                  <a:gd name="T65" fmla="*/ 732 h 764"/>
                  <a:gd name="T66" fmla="*/ 748 w 2970"/>
                  <a:gd name="T67" fmla="*/ 746 h 764"/>
                  <a:gd name="T68" fmla="*/ 782 w 2970"/>
                  <a:gd name="T69" fmla="*/ 756 h 764"/>
                  <a:gd name="T70" fmla="*/ 818 w 2970"/>
                  <a:gd name="T71" fmla="*/ 762 h 764"/>
                  <a:gd name="T72" fmla="*/ 852 w 2970"/>
                  <a:gd name="T73" fmla="*/ 764 h 764"/>
                  <a:gd name="T74" fmla="*/ 852 w 2970"/>
                  <a:gd name="T75" fmla="*/ 764 h 764"/>
                  <a:gd name="T76" fmla="*/ 2970 w 2970"/>
                  <a:gd name="T77" fmla="*/ 764 h 764"/>
                  <a:gd name="T78" fmla="*/ 2970 w 2970"/>
                  <a:gd name="T79" fmla="*/ 0 h 764"/>
                  <a:gd name="T80" fmla="*/ 2970 w 2970"/>
                  <a:gd name="T81" fmla="*/ 0 h 764"/>
                  <a:gd name="T82" fmla="*/ 852 w 2970"/>
                  <a:gd name="T83" fmla="*/ 0 h 764"/>
                  <a:gd name="T84" fmla="*/ 852 w 2970"/>
                  <a:gd name="T8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0" h="764">
                    <a:moveTo>
                      <a:pt x="852" y="0"/>
                    </a:moveTo>
                    <a:lnTo>
                      <a:pt x="852" y="0"/>
                    </a:lnTo>
                    <a:lnTo>
                      <a:pt x="818" y="2"/>
                    </a:lnTo>
                    <a:lnTo>
                      <a:pt x="784" y="8"/>
                    </a:lnTo>
                    <a:lnTo>
                      <a:pt x="750" y="18"/>
                    </a:lnTo>
                    <a:lnTo>
                      <a:pt x="716" y="32"/>
                    </a:lnTo>
                    <a:lnTo>
                      <a:pt x="684" y="48"/>
                    </a:lnTo>
                    <a:lnTo>
                      <a:pt x="652" y="66"/>
                    </a:lnTo>
                    <a:lnTo>
                      <a:pt x="620" y="88"/>
                    </a:lnTo>
                    <a:lnTo>
                      <a:pt x="588" y="110"/>
                    </a:lnTo>
                    <a:lnTo>
                      <a:pt x="558" y="134"/>
                    </a:lnTo>
                    <a:lnTo>
                      <a:pt x="528" y="162"/>
                    </a:lnTo>
                    <a:lnTo>
                      <a:pt x="500" y="188"/>
                    </a:lnTo>
                    <a:lnTo>
                      <a:pt x="472" y="216"/>
                    </a:lnTo>
                    <a:lnTo>
                      <a:pt x="418" y="274"/>
                    </a:lnTo>
                    <a:lnTo>
                      <a:pt x="370" y="330"/>
                    </a:lnTo>
                    <a:lnTo>
                      <a:pt x="370" y="330"/>
                    </a:lnTo>
                    <a:lnTo>
                      <a:pt x="220" y="498"/>
                    </a:lnTo>
                    <a:lnTo>
                      <a:pt x="104" y="626"/>
                    </a:lnTo>
                    <a:lnTo>
                      <a:pt x="26" y="708"/>
                    </a:lnTo>
                    <a:lnTo>
                      <a:pt x="0" y="736"/>
                    </a:lnTo>
                    <a:lnTo>
                      <a:pt x="0" y="736"/>
                    </a:lnTo>
                    <a:lnTo>
                      <a:pt x="392" y="456"/>
                    </a:lnTo>
                    <a:lnTo>
                      <a:pt x="392" y="456"/>
                    </a:lnTo>
                    <a:lnTo>
                      <a:pt x="430" y="500"/>
                    </a:lnTo>
                    <a:lnTo>
                      <a:pt x="474" y="548"/>
                    </a:lnTo>
                    <a:lnTo>
                      <a:pt x="528" y="600"/>
                    </a:lnTo>
                    <a:lnTo>
                      <a:pt x="556" y="624"/>
                    </a:lnTo>
                    <a:lnTo>
                      <a:pt x="586" y="650"/>
                    </a:lnTo>
                    <a:lnTo>
                      <a:pt x="616" y="672"/>
                    </a:lnTo>
                    <a:lnTo>
                      <a:pt x="648" y="694"/>
                    </a:lnTo>
                    <a:lnTo>
                      <a:pt x="682" y="714"/>
                    </a:lnTo>
                    <a:lnTo>
                      <a:pt x="714" y="732"/>
                    </a:lnTo>
                    <a:lnTo>
                      <a:pt x="748" y="746"/>
                    </a:lnTo>
                    <a:lnTo>
                      <a:pt x="782" y="756"/>
                    </a:lnTo>
                    <a:lnTo>
                      <a:pt x="818" y="762"/>
                    </a:lnTo>
                    <a:lnTo>
                      <a:pt x="852" y="764"/>
                    </a:lnTo>
                    <a:lnTo>
                      <a:pt x="852" y="764"/>
                    </a:lnTo>
                    <a:lnTo>
                      <a:pt x="2970" y="764"/>
                    </a:lnTo>
                    <a:lnTo>
                      <a:pt x="2970" y="0"/>
                    </a:lnTo>
                    <a:lnTo>
                      <a:pt x="2970" y="0"/>
                    </a:lnTo>
                    <a:lnTo>
                      <a:pt x="852" y="0"/>
                    </a:lnTo>
                    <a:lnTo>
                      <a:pt x="852" y="0"/>
                    </a:lnTo>
                    <a:close/>
                  </a:path>
                </a:pathLst>
              </a:cu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GB"/>
              </a:p>
            </p:txBody>
          </p:sp>
        </p:grpSp>
        <p:sp>
          <p:nvSpPr>
            <p:cNvPr id="48" name="Rectangle 47"/>
            <p:cNvSpPr/>
            <p:nvPr/>
          </p:nvSpPr>
          <p:spPr>
            <a:xfrm>
              <a:off x="3186460" y="4685199"/>
              <a:ext cx="2362737" cy="646331"/>
            </a:xfrm>
            <a:prstGeom prst="rect">
              <a:avLst/>
            </a:prstGeom>
          </p:spPr>
          <p:txBody>
            <a:bodyPr wrap="square">
              <a:spAutoFit/>
            </a:bodyPr>
            <a:lstStyle/>
            <a:p>
              <a:r>
                <a:rPr lang="ro-RO" sz="1200" dirty="0">
                  <a:solidFill>
                    <a:schemeClr val="bg2"/>
                  </a:solidFill>
                  <a:latin typeface="Georgia" pitchFamily="18" charset="0"/>
                </a:rPr>
                <a:t>Declarare venituri în RON, la cursul mediu anual cotat de BNR</a:t>
              </a:r>
            </a:p>
          </p:txBody>
        </p:sp>
        <p:sp>
          <p:nvSpPr>
            <p:cNvPr id="49" name="Rectangle 48"/>
            <p:cNvSpPr/>
            <p:nvPr/>
          </p:nvSpPr>
          <p:spPr>
            <a:xfrm>
              <a:off x="576167" y="4933848"/>
              <a:ext cx="1599841" cy="338554"/>
            </a:xfrm>
            <a:prstGeom prst="rect">
              <a:avLst/>
            </a:prstGeom>
          </p:spPr>
          <p:txBody>
            <a:bodyPr wrap="square">
              <a:spAutoFit/>
            </a:bodyPr>
            <a:lstStyle/>
            <a:p>
              <a:r>
                <a:rPr lang="ro-RO" sz="1600" b="1" dirty="0" smtClean="0">
                  <a:solidFill>
                    <a:schemeClr val="accent4"/>
                  </a:solidFill>
                  <a:latin typeface="Georgia" pitchFamily="18" charset="0"/>
                </a:rPr>
                <a:t>Curs valutar</a:t>
              </a:r>
            </a:p>
          </p:txBody>
        </p:sp>
      </p:grpSp>
      <p:grpSp>
        <p:nvGrpSpPr>
          <p:cNvPr id="52" name="Group 51"/>
          <p:cNvGrpSpPr/>
          <p:nvPr/>
        </p:nvGrpSpPr>
        <p:grpSpPr>
          <a:xfrm>
            <a:off x="8590717" y="1483404"/>
            <a:ext cx="931935" cy="931935"/>
            <a:chOff x="3216946" y="4690710"/>
            <a:chExt cx="612000" cy="612000"/>
          </a:xfrm>
        </p:grpSpPr>
        <p:sp>
          <p:nvSpPr>
            <p:cNvPr id="53" name="Oval 52"/>
            <p:cNvSpPr/>
            <p:nvPr/>
          </p:nvSpPr>
          <p:spPr bwMode="ltGray">
            <a:xfrm>
              <a:off x="3216946" y="4690710"/>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54" name="Freeform 4902"/>
            <p:cNvSpPr>
              <a:spLocks noEditPoints="1"/>
            </p:cNvSpPr>
            <p:nvPr/>
          </p:nvSpPr>
          <p:spPr bwMode="auto">
            <a:xfrm>
              <a:off x="3356096" y="4817408"/>
              <a:ext cx="317659" cy="373432"/>
            </a:xfrm>
            <a:custGeom>
              <a:avLst/>
              <a:gdLst>
                <a:gd name="T0" fmla="*/ 196 w 262"/>
                <a:gd name="T1" fmla="*/ 16 h 308"/>
                <a:gd name="T2" fmla="*/ 48 w 262"/>
                <a:gd name="T3" fmla="*/ 0 h 308"/>
                <a:gd name="T4" fmla="*/ 42 w 262"/>
                <a:gd name="T5" fmla="*/ 2 h 308"/>
                <a:gd name="T6" fmla="*/ 34 w 262"/>
                <a:gd name="T7" fmla="*/ 10 h 308"/>
                <a:gd name="T8" fmla="*/ 32 w 262"/>
                <a:gd name="T9" fmla="*/ 62 h 308"/>
                <a:gd name="T10" fmla="*/ 42 w 262"/>
                <a:gd name="T11" fmla="*/ 64 h 308"/>
                <a:gd name="T12" fmla="*/ 176 w 262"/>
                <a:gd name="T13" fmla="*/ 196 h 308"/>
                <a:gd name="T14" fmla="*/ 118 w 262"/>
                <a:gd name="T15" fmla="*/ 254 h 308"/>
                <a:gd name="T16" fmla="*/ 32 w 262"/>
                <a:gd name="T17" fmla="*/ 292 h 308"/>
                <a:gd name="T18" fmla="*/ 34 w 262"/>
                <a:gd name="T19" fmla="*/ 300 h 308"/>
                <a:gd name="T20" fmla="*/ 42 w 262"/>
                <a:gd name="T21" fmla="*/ 308 h 308"/>
                <a:gd name="T22" fmla="*/ 246 w 262"/>
                <a:gd name="T23" fmla="*/ 308 h 308"/>
                <a:gd name="T24" fmla="*/ 252 w 262"/>
                <a:gd name="T25" fmla="*/ 308 h 308"/>
                <a:gd name="T26" fmla="*/ 262 w 262"/>
                <a:gd name="T27" fmla="*/ 300 h 308"/>
                <a:gd name="T28" fmla="*/ 262 w 262"/>
                <a:gd name="T29" fmla="*/ 82 h 308"/>
                <a:gd name="T30" fmla="*/ 178 w 262"/>
                <a:gd name="T31" fmla="*/ 84 h 308"/>
                <a:gd name="T32" fmla="*/ 196 w 262"/>
                <a:gd name="T33" fmla="*/ 42 h 308"/>
                <a:gd name="T34" fmla="*/ 220 w 262"/>
                <a:gd name="T35" fmla="*/ 66 h 308"/>
                <a:gd name="T36" fmla="*/ 178 w 262"/>
                <a:gd name="T37" fmla="*/ 84 h 308"/>
                <a:gd name="T38" fmla="*/ 124 w 262"/>
                <a:gd name="T39" fmla="*/ 214 h 308"/>
                <a:gd name="T40" fmla="*/ 116 w 262"/>
                <a:gd name="T41" fmla="*/ 226 h 308"/>
                <a:gd name="T42" fmla="*/ 4 w 262"/>
                <a:gd name="T43" fmla="*/ 114 h 308"/>
                <a:gd name="T44" fmla="*/ 0 w 262"/>
                <a:gd name="T45" fmla="*/ 110 h 308"/>
                <a:gd name="T46" fmla="*/ 14 w 262"/>
                <a:gd name="T47" fmla="*/ 104 h 308"/>
                <a:gd name="T48" fmla="*/ 36 w 262"/>
                <a:gd name="T49" fmla="*/ 82 h 308"/>
                <a:gd name="T50" fmla="*/ 32 w 262"/>
                <a:gd name="T51" fmla="*/ 78 h 308"/>
                <a:gd name="T52" fmla="*/ 26 w 262"/>
                <a:gd name="T53" fmla="*/ 92 h 308"/>
                <a:gd name="T54" fmla="*/ 136 w 262"/>
                <a:gd name="T55" fmla="*/ 202 h 308"/>
                <a:gd name="T56" fmla="*/ 148 w 262"/>
                <a:gd name="T57" fmla="*/ 194 h 308"/>
                <a:gd name="T58" fmla="*/ 36 w 262"/>
                <a:gd name="T59" fmla="*/ 82 h 308"/>
                <a:gd name="T60" fmla="*/ 172 w 262"/>
                <a:gd name="T61" fmla="*/ 228 h 308"/>
                <a:gd name="T62" fmla="*/ 158 w 262"/>
                <a:gd name="T63" fmla="*/ 236 h 308"/>
                <a:gd name="T64" fmla="*/ 152 w 262"/>
                <a:gd name="T65" fmla="*/ 244 h 308"/>
                <a:gd name="T66" fmla="*/ 182 w 262"/>
                <a:gd name="T67"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308">
                  <a:moveTo>
                    <a:pt x="246" y="66"/>
                  </a:moveTo>
                  <a:lnTo>
                    <a:pt x="196" y="16"/>
                  </a:lnTo>
                  <a:lnTo>
                    <a:pt x="180" y="0"/>
                  </a:lnTo>
                  <a:lnTo>
                    <a:pt x="48" y="0"/>
                  </a:lnTo>
                  <a:lnTo>
                    <a:pt x="48" y="0"/>
                  </a:lnTo>
                  <a:lnTo>
                    <a:pt x="42" y="2"/>
                  </a:lnTo>
                  <a:lnTo>
                    <a:pt x="38" y="4"/>
                  </a:lnTo>
                  <a:lnTo>
                    <a:pt x="34" y="10"/>
                  </a:lnTo>
                  <a:lnTo>
                    <a:pt x="32" y="16"/>
                  </a:lnTo>
                  <a:lnTo>
                    <a:pt x="32" y="62"/>
                  </a:lnTo>
                  <a:lnTo>
                    <a:pt x="32" y="62"/>
                  </a:lnTo>
                  <a:lnTo>
                    <a:pt x="42" y="64"/>
                  </a:lnTo>
                  <a:lnTo>
                    <a:pt x="50" y="70"/>
                  </a:lnTo>
                  <a:lnTo>
                    <a:pt x="176" y="196"/>
                  </a:lnTo>
                  <a:lnTo>
                    <a:pt x="198" y="276"/>
                  </a:lnTo>
                  <a:lnTo>
                    <a:pt x="118" y="254"/>
                  </a:lnTo>
                  <a:lnTo>
                    <a:pt x="32" y="168"/>
                  </a:lnTo>
                  <a:lnTo>
                    <a:pt x="32" y="292"/>
                  </a:lnTo>
                  <a:lnTo>
                    <a:pt x="32" y="292"/>
                  </a:lnTo>
                  <a:lnTo>
                    <a:pt x="34" y="300"/>
                  </a:lnTo>
                  <a:lnTo>
                    <a:pt x="38" y="304"/>
                  </a:lnTo>
                  <a:lnTo>
                    <a:pt x="42" y="308"/>
                  </a:lnTo>
                  <a:lnTo>
                    <a:pt x="48" y="308"/>
                  </a:lnTo>
                  <a:lnTo>
                    <a:pt x="246" y="308"/>
                  </a:lnTo>
                  <a:lnTo>
                    <a:pt x="246" y="308"/>
                  </a:lnTo>
                  <a:lnTo>
                    <a:pt x="252" y="308"/>
                  </a:lnTo>
                  <a:lnTo>
                    <a:pt x="258" y="304"/>
                  </a:lnTo>
                  <a:lnTo>
                    <a:pt x="262" y="300"/>
                  </a:lnTo>
                  <a:lnTo>
                    <a:pt x="262" y="292"/>
                  </a:lnTo>
                  <a:lnTo>
                    <a:pt x="262" y="82"/>
                  </a:lnTo>
                  <a:lnTo>
                    <a:pt x="246" y="66"/>
                  </a:lnTo>
                  <a:close/>
                  <a:moveTo>
                    <a:pt x="178" y="84"/>
                  </a:moveTo>
                  <a:lnTo>
                    <a:pt x="178" y="24"/>
                  </a:lnTo>
                  <a:lnTo>
                    <a:pt x="196" y="42"/>
                  </a:lnTo>
                  <a:lnTo>
                    <a:pt x="196" y="66"/>
                  </a:lnTo>
                  <a:lnTo>
                    <a:pt x="220" y="66"/>
                  </a:lnTo>
                  <a:lnTo>
                    <a:pt x="238" y="84"/>
                  </a:lnTo>
                  <a:lnTo>
                    <a:pt x="178" y="84"/>
                  </a:lnTo>
                  <a:close/>
                  <a:moveTo>
                    <a:pt x="36" y="126"/>
                  </a:moveTo>
                  <a:lnTo>
                    <a:pt x="124" y="214"/>
                  </a:lnTo>
                  <a:lnTo>
                    <a:pt x="124" y="214"/>
                  </a:lnTo>
                  <a:lnTo>
                    <a:pt x="116" y="226"/>
                  </a:lnTo>
                  <a:lnTo>
                    <a:pt x="22" y="132"/>
                  </a:lnTo>
                  <a:lnTo>
                    <a:pt x="4" y="114"/>
                  </a:lnTo>
                  <a:lnTo>
                    <a:pt x="0" y="110"/>
                  </a:lnTo>
                  <a:lnTo>
                    <a:pt x="0" y="110"/>
                  </a:lnTo>
                  <a:lnTo>
                    <a:pt x="8" y="98"/>
                  </a:lnTo>
                  <a:lnTo>
                    <a:pt x="14" y="104"/>
                  </a:lnTo>
                  <a:lnTo>
                    <a:pt x="36" y="126"/>
                  </a:lnTo>
                  <a:close/>
                  <a:moveTo>
                    <a:pt x="36" y="82"/>
                  </a:moveTo>
                  <a:lnTo>
                    <a:pt x="32" y="78"/>
                  </a:lnTo>
                  <a:lnTo>
                    <a:pt x="32" y="78"/>
                  </a:lnTo>
                  <a:lnTo>
                    <a:pt x="20" y="86"/>
                  </a:lnTo>
                  <a:lnTo>
                    <a:pt x="26" y="92"/>
                  </a:lnTo>
                  <a:lnTo>
                    <a:pt x="48" y="114"/>
                  </a:lnTo>
                  <a:lnTo>
                    <a:pt x="136" y="202"/>
                  </a:lnTo>
                  <a:lnTo>
                    <a:pt x="136" y="202"/>
                  </a:lnTo>
                  <a:lnTo>
                    <a:pt x="148" y="194"/>
                  </a:lnTo>
                  <a:lnTo>
                    <a:pt x="54" y="100"/>
                  </a:lnTo>
                  <a:lnTo>
                    <a:pt x="36" y="82"/>
                  </a:lnTo>
                  <a:close/>
                  <a:moveTo>
                    <a:pt x="172" y="228"/>
                  </a:moveTo>
                  <a:lnTo>
                    <a:pt x="172" y="228"/>
                  </a:lnTo>
                  <a:lnTo>
                    <a:pt x="166" y="230"/>
                  </a:lnTo>
                  <a:lnTo>
                    <a:pt x="158" y="236"/>
                  </a:lnTo>
                  <a:lnTo>
                    <a:pt x="158" y="236"/>
                  </a:lnTo>
                  <a:lnTo>
                    <a:pt x="152" y="244"/>
                  </a:lnTo>
                  <a:lnTo>
                    <a:pt x="150" y="250"/>
                  </a:lnTo>
                  <a:lnTo>
                    <a:pt x="182" y="260"/>
                  </a:lnTo>
                  <a:lnTo>
                    <a:pt x="172" y="2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5" name="Group 54"/>
          <p:cNvGrpSpPr/>
          <p:nvPr/>
        </p:nvGrpSpPr>
        <p:grpSpPr>
          <a:xfrm>
            <a:off x="8550635" y="2671808"/>
            <a:ext cx="932711" cy="932711"/>
            <a:chOff x="2342233" y="5907019"/>
            <a:chExt cx="612000" cy="612000"/>
          </a:xfrm>
        </p:grpSpPr>
        <p:sp>
          <p:nvSpPr>
            <p:cNvPr id="56" name="Oval 55"/>
            <p:cNvSpPr/>
            <p:nvPr/>
          </p:nvSpPr>
          <p:spPr bwMode="ltGray">
            <a:xfrm>
              <a:off x="2342233" y="5907019"/>
              <a:ext cx="612000" cy="612000"/>
            </a:xfrm>
            <a:prstGeom prst="ellipse">
              <a:avLst/>
            </a:prstGeom>
            <a:solidFill>
              <a:schemeClr val="accent5"/>
            </a:solidFill>
            <a:ln w="31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57" name="Freeform 4914"/>
            <p:cNvSpPr>
              <a:spLocks noEditPoints="1"/>
            </p:cNvSpPr>
            <p:nvPr/>
          </p:nvSpPr>
          <p:spPr bwMode="auto">
            <a:xfrm>
              <a:off x="2437269" y="6029848"/>
              <a:ext cx="421929" cy="417080"/>
            </a:xfrm>
            <a:custGeom>
              <a:avLst/>
              <a:gdLst>
                <a:gd name="T0" fmla="*/ 134 w 348"/>
                <a:gd name="T1" fmla="*/ 64 h 344"/>
                <a:gd name="T2" fmla="*/ 80 w 348"/>
                <a:gd name="T3" fmla="*/ 98 h 344"/>
                <a:gd name="T4" fmla="*/ 48 w 348"/>
                <a:gd name="T5" fmla="*/ 152 h 344"/>
                <a:gd name="T6" fmla="*/ 42 w 348"/>
                <a:gd name="T7" fmla="*/ 206 h 344"/>
                <a:gd name="T8" fmla="*/ 64 w 348"/>
                <a:gd name="T9" fmla="*/ 266 h 344"/>
                <a:gd name="T10" fmla="*/ 110 w 348"/>
                <a:gd name="T11" fmla="*/ 308 h 344"/>
                <a:gd name="T12" fmla="*/ 174 w 348"/>
                <a:gd name="T13" fmla="*/ 324 h 344"/>
                <a:gd name="T14" fmla="*/ 226 w 348"/>
                <a:gd name="T15" fmla="*/ 314 h 344"/>
                <a:gd name="T16" fmla="*/ 276 w 348"/>
                <a:gd name="T17" fmla="*/ 276 h 344"/>
                <a:gd name="T18" fmla="*/ 304 w 348"/>
                <a:gd name="T19" fmla="*/ 218 h 344"/>
                <a:gd name="T20" fmla="*/ 304 w 348"/>
                <a:gd name="T21" fmla="*/ 164 h 344"/>
                <a:gd name="T22" fmla="*/ 276 w 348"/>
                <a:gd name="T23" fmla="*/ 108 h 344"/>
                <a:gd name="T24" fmla="*/ 226 w 348"/>
                <a:gd name="T25" fmla="*/ 70 h 344"/>
                <a:gd name="T26" fmla="*/ 174 w 348"/>
                <a:gd name="T27" fmla="*/ 58 h 344"/>
                <a:gd name="T28" fmla="*/ 180 w 348"/>
                <a:gd name="T29" fmla="*/ 290 h 344"/>
                <a:gd name="T30" fmla="*/ 168 w 348"/>
                <a:gd name="T31" fmla="*/ 290 h 344"/>
                <a:gd name="T32" fmla="*/ 146 w 348"/>
                <a:gd name="T33" fmla="*/ 302 h 344"/>
                <a:gd name="T34" fmla="*/ 70 w 348"/>
                <a:gd name="T35" fmla="*/ 240 h 344"/>
                <a:gd name="T36" fmla="*/ 74 w 348"/>
                <a:gd name="T37" fmla="*/ 200 h 344"/>
                <a:gd name="T38" fmla="*/ 78 w 348"/>
                <a:gd name="T39" fmla="*/ 188 h 344"/>
                <a:gd name="T40" fmla="*/ 60 w 348"/>
                <a:gd name="T41" fmla="*/ 184 h 344"/>
                <a:gd name="T42" fmla="*/ 108 w 348"/>
                <a:gd name="T43" fmla="*/ 98 h 344"/>
                <a:gd name="T44" fmla="*/ 166 w 348"/>
                <a:gd name="T45" fmla="*/ 88 h 344"/>
                <a:gd name="T46" fmla="*/ 174 w 348"/>
                <a:gd name="T47" fmla="*/ 96 h 344"/>
                <a:gd name="T48" fmla="*/ 182 w 348"/>
                <a:gd name="T49" fmla="*/ 78 h 344"/>
                <a:gd name="T50" fmla="*/ 254 w 348"/>
                <a:gd name="T51" fmla="*/ 112 h 344"/>
                <a:gd name="T52" fmla="*/ 278 w 348"/>
                <a:gd name="T53" fmla="*/ 184 h 344"/>
                <a:gd name="T54" fmla="*/ 270 w 348"/>
                <a:gd name="T55" fmla="*/ 192 h 344"/>
                <a:gd name="T56" fmla="*/ 278 w 348"/>
                <a:gd name="T57" fmla="*/ 200 h 344"/>
                <a:gd name="T58" fmla="*/ 268 w 348"/>
                <a:gd name="T59" fmla="*/ 256 h 344"/>
                <a:gd name="T60" fmla="*/ 182 w 348"/>
                <a:gd name="T61" fmla="*/ 304 h 344"/>
                <a:gd name="T62" fmla="*/ 256 w 348"/>
                <a:gd name="T63" fmla="*/ 146 h 344"/>
                <a:gd name="T64" fmla="*/ 188 w 348"/>
                <a:gd name="T65" fmla="*/ 198 h 344"/>
                <a:gd name="T66" fmla="*/ 174 w 348"/>
                <a:gd name="T67" fmla="*/ 206 h 344"/>
                <a:gd name="T68" fmla="*/ 112 w 348"/>
                <a:gd name="T69" fmla="*/ 170 h 344"/>
                <a:gd name="T70" fmla="*/ 108 w 348"/>
                <a:gd name="T71" fmla="*/ 158 h 344"/>
                <a:gd name="T72" fmla="*/ 120 w 348"/>
                <a:gd name="T73" fmla="*/ 154 h 344"/>
                <a:gd name="T74" fmla="*/ 180 w 348"/>
                <a:gd name="T75" fmla="*/ 178 h 344"/>
                <a:gd name="T76" fmla="*/ 246 w 348"/>
                <a:gd name="T77" fmla="*/ 136 h 344"/>
                <a:gd name="T78" fmla="*/ 326 w 348"/>
                <a:gd name="T79" fmla="*/ 150 h 344"/>
                <a:gd name="T80" fmla="*/ 308 w 348"/>
                <a:gd name="T81" fmla="*/ 118 h 344"/>
                <a:gd name="T82" fmla="*/ 234 w 348"/>
                <a:gd name="T83" fmla="*/ 52 h 344"/>
                <a:gd name="T84" fmla="*/ 230 w 348"/>
                <a:gd name="T85" fmla="*/ 32 h 344"/>
                <a:gd name="T86" fmla="*/ 300 w 348"/>
                <a:gd name="T87" fmla="*/ 26 h 344"/>
                <a:gd name="T88" fmla="*/ 342 w 348"/>
                <a:gd name="T89" fmla="*/ 68 h 344"/>
                <a:gd name="T90" fmla="*/ 336 w 348"/>
                <a:gd name="T91" fmla="*/ 138 h 344"/>
                <a:gd name="T92" fmla="*/ 154 w 348"/>
                <a:gd name="T93" fmla="*/ 0 h 344"/>
                <a:gd name="T94" fmla="*/ 184 w 348"/>
                <a:gd name="T95" fmla="*/ 40 h 344"/>
                <a:gd name="T96" fmla="*/ 292 w 348"/>
                <a:gd name="T97" fmla="*/ 314 h 344"/>
                <a:gd name="T98" fmla="*/ 286 w 348"/>
                <a:gd name="T99" fmla="*/ 342 h 344"/>
                <a:gd name="T100" fmla="*/ 270 w 348"/>
                <a:gd name="T101" fmla="*/ 344 h 344"/>
                <a:gd name="T102" fmla="*/ 252 w 348"/>
                <a:gd name="T103" fmla="*/ 324 h 344"/>
                <a:gd name="T104" fmla="*/ 64 w 348"/>
                <a:gd name="T105" fmla="*/ 298 h 344"/>
                <a:gd name="T106" fmla="*/ 86 w 348"/>
                <a:gd name="T107" fmla="*/ 338 h 344"/>
                <a:gd name="T108" fmla="*/ 68 w 348"/>
                <a:gd name="T109" fmla="*/ 344 h 344"/>
                <a:gd name="T110" fmla="*/ 52 w 348"/>
                <a:gd name="T111" fmla="*/ 322 h 344"/>
                <a:gd name="T112" fmla="*/ 22 w 348"/>
                <a:gd name="T113" fmla="*/ 150 h 344"/>
                <a:gd name="T114" fmla="*/ 0 w 348"/>
                <a:gd name="T115" fmla="*/ 96 h 344"/>
                <a:gd name="T116" fmla="*/ 22 w 348"/>
                <a:gd name="T117" fmla="*/ 42 h 344"/>
                <a:gd name="T118" fmla="*/ 90 w 348"/>
                <a:gd name="T119" fmla="*/ 22 h 344"/>
                <a:gd name="T120" fmla="*/ 132 w 348"/>
                <a:gd name="T121" fmla="*/ 44 h 344"/>
                <a:gd name="T122" fmla="*/ 64 w 348"/>
                <a:gd name="T123" fmla="*/ 86 h 344"/>
                <a:gd name="T124" fmla="*/ 26 w 348"/>
                <a:gd name="T125" fmla="*/ 15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 h="344">
                  <a:moveTo>
                    <a:pt x="174" y="58"/>
                  </a:moveTo>
                  <a:lnTo>
                    <a:pt x="174" y="58"/>
                  </a:lnTo>
                  <a:lnTo>
                    <a:pt x="160" y="60"/>
                  </a:lnTo>
                  <a:lnTo>
                    <a:pt x="148" y="62"/>
                  </a:lnTo>
                  <a:lnTo>
                    <a:pt x="134" y="64"/>
                  </a:lnTo>
                  <a:lnTo>
                    <a:pt x="122" y="70"/>
                  </a:lnTo>
                  <a:lnTo>
                    <a:pt x="110" y="74"/>
                  </a:lnTo>
                  <a:lnTo>
                    <a:pt x="100" y="82"/>
                  </a:lnTo>
                  <a:lnTo>
                    <a:pt x="90" y="90"/>
                  </a:lnTo>
                  <a:lnTo>
                    <a:pt x="80" y="98"/>
                  </a:lnTo>
                  <a:lnTo>
                    <a:pt x="72" y="108"/>
                  </a:lnTo>
                  <a:lnTo>
                    <a:pt x="64" y="118"/>
                  </a:lnTo>
                  <a:lnTo>
                    <a:pt x="58" y="128"/>
                  </a:lnTo>
                  <a:lnTo>
                    <a:pt x="52" y="140"/>
                  </a:lnTo>
                  <a:lnTo>
                    <a:pt x="48" y="152"/>
                  </a:lnTo>
                  <a:lnTo>
                    <a:pt x="44" y="164"/>
                  </a:lnTo>
                  <a:lnTo>
                    <a:pt x="42" y="178"/>
                  </a:lnTo>
                  <a:lnTo>
                    <a:pt x="42" y="192"/>
                  </a:lnTo>
                  <a:lnTo>
                    <a:pt x="42" y="192"/>
                  </a:lnTo>
                  <a:lnTo>
                    <a:pt x="42" y="206"/>
                  </a:lnTo>
                  <a:lnTo>
                    <a:pt x="44" y="218"/>
                  </a:lnTo>
                  <a:lnTo>
                    <a:pt x="48" y="232"/>
                  </a:lnTo>
                  <a:lnTo>
                    <a:pt x="52" y="244"/>
                  </a:lnTo>
                  <a:lnTo>
                    <a:pt x="58" y="254"/>
                  </a:lnTo>
                  <a:lnTo>
                    <a:pt x="64" y="266"/>
                  </a:lnTo>
                  <a:lnTo>
                    <a:pt x="72" y="276"/>
                  </a:lnTo>
                  <a:lnTo>
                    <a:pt x="80" y="286"/>
                  </a:lnTo>
                  <a:lnTo>
                    <a:pt x="90" y="294"/>
                  </a:lnTo>
                  <a:lnTo>
                    <a:pt x="100" y="302"/>
                  </a:lnTo>
                  <a:lnTo>
                    <a:pt x="110" y="308"/>
                  </a:lnTo>
                  <a:lnTo>
                    <a:pt x="122" y="314"/>
                  </a:lnTo>
                  <a:lnTo>
                    <a:pt x="134" y="318"/>
                  </a:lnTo>
                  <a:lnTo>
                    <a:pt x="148" y="322"/>
                  </a:lnTo>
                  <a:lnTo>
                    <a:pt x="160" y="324"/>
                  </a:lnTo>
                  <a:lnTo>
                    <a:pt x="174" y="324"/>
                  </a:lnTo>
                  <a:lnTo>
                    <a:pt x="174" y="324"/>
                  </a:lnTo>
                  <a:lnTo>
                    <a:pt x="188" y="324"/>
                  </a:lnTo>
                  <a:lnTo>
                    <a:pt x="200" y="322"/>
                  </a:lnTo>
                  <a:lnTo>
                    <a:pt x="214" y="318"/>
                  </a:lnTo>
                  <a:lnTo>
                    <a:pt x="226" y="314"/>
                  </a:lnTo>
                  <a:lnTo>
                    <a:pt x="238" y="308"/>
                  </a:lnTo>
                  <a:lnTo>
                    <a:pt x="248" y="302"/>
                  </a:lnTo>
                  <a:lnTo>
                    <a:pt x="258" y="294"/>
                  </a:lnTo>
                  <a:lnTo>
                    <a:pt x="268" y="286"/>
                  </a:lnTo>
                  <a:lnTo>
                    <a:pt x="276" y="276"/>
                  </a:lnTo>
                  <a:lnTo>
                    <a:pt x="284" y="266"/>
                  </a:lnTo>
                  <a:lnTo>
                    <a:pt x="290" y="254"/>
                  </a:lnTo>
                  <a:lnTo>
                    <a:pt x="296" y="244"/>
                  </a:lnTo>
                  <a:lnTo>
                    <a:pt x="300" y="232"/>
                  </a:lnTo>
                  <a:lnTo>
                    <a:pt x="304" y="218"/>
                  </a:lnTo>
                  <a:lnTo>
                    <a:pt x="306" y="206"/>
                  </a:lnTo>
                  <a:lnTo>
                    <a:pt x="306" y="192"/>
                  </a:lnTo>
                  <a:lnTo>
                    <a:pt x="306" y="192"/>
                  </a:lnTo>
                  <a:lnTo>
                    <a:pt x="306" y="178"/>
                  </a:lnTo>
                  <a:lnTo>
                    <a:pt x="304" y="164"/>
                  </a:lnTo>
                  <a:lnTo>
                    <a:pt x="300" y="152"/>
                  </a:lnTo>
                  <a:lnTo>
                    <a:pt x="296" y="140"/>
                  </a:lnTo>
                  <a:lnTo>
                    <a:pt x="290" y="128"/>
                  </a:lnTo>
                  <a:lnTo>
                    <a:pt x="284" y="118"/>
                  </a:lnTo>
                  <a:lnTo>
                    <a:pt x="276" y="108"/>
                  </a:lnTo>
                  <a:lnTo>
                    <a:pt x="268" y="98"/>
                  </a:lnTo>
                  <a:lnTo>
                    <a:pt x="258" y="90"/>
                  </a:lnTo>
                  <a:lnTo>
                    <a:pt x="248" y="82"/>
                  </a:lnTo>
                  <a:lnTo>
                    <a:pt x="238" y="74"/>
                  </a:lnTo>
                  <a:lnTo>
                    <a:pt x="226" y="70"/>
                  </a:lnTo>
                  <a:lnTo>
                    <a:pt x="214" y="64"/>
                  </a:lnTo>
                  <a:lnTo>
                    <a:pt x="200" y="62"/>
                  </a:lnTo>
                  <a:lnTo>
                    <a:pt x="188" y="60"/>
                  </a:lnTo>
                  <a:lnTo>
                    <a:pt x="174" y="58"/>
                  </a:lnTo>
                  <a:lnTo>
                    <a:pt x="174" y="58"/>
                  </a:lnTo>
                  <a:close/>
                  <a:moveTo>
                    <a:pt x="182" y="304"/>
                  </a:moveTo>
                  <a:lnTo>
                    <a:pt x="182" y="296"/>
                  </a:lnTo>
                  <a:lnTo>
                    <a:pt x="182" y="296"/>
                  </a:lnTo>
                  <a:lnTo>
                    <a:pt x="182" y="292"/>
                  </a:lnTo>
                  <a:lnTo>
                    <a:pt x="180" y="290"/>
                  </a:lnTo>
                  <a:lnTo>
                    <a:pt x="178" y="288"/>
                  </a:lnTo>
                  <a:lnTo>
                    <a:pt x="174" y="288"/>
                  </a:lnTo>
                  <a:lnTo>
                    <a:pt x="174" y="288"/>
                  </a:lnTo>
                  <a:lnTo>
                    <a:pt x="170" y="288"/>
                  </a:lnTo>
                  <a:lnTo>
                    <a:pt x="168" y="290"/>
                  </a:lnTo>
                  <a:lnTo>
                    <a:pt x="166" y="292"/>
                  </a:lnTo>
                  <a:lnTo>
                    <a:pt x="166" y="296"/>
                  </a:lnTo>
                  <a:lnTo>
                    <a:pt x="166" y="304"/>
                  </a:lnTo>
                  <a:lnTo>
                    <a:pt x="166" y="304"/>
                  </a:lnTo>
                  <a:lnTo>
                    <a:pt x="146" y="302"/>
                  </a:lnTo>
                  <a:lnTo>
                    <a:pt x="126" y="294"/>
                  </a:lnTo>
                  <a:lnTo>
                    <a:pt x="108" y="284"/>
                  </a:lnTo>
                  <a:lnTo>
                    <a:pt x="94" y="272"/>
                  </a:lnTo>
                  <a:lnTo>
                    <a:pt x="80" y="256"/>
                  </a:lnTo>
                  <a:lnTo>
                    <a:pt x="70" y="240"/>
                  </a:lnTo>
                  <a:lnTo>
                    <a:pt x="64" y="220"/>
                  </a:lnTo>
                  <a:lnTo>
                    <a:pt x="60" y="200"/>
                  </a:lnTo>
                  <a:lnTo>
                    <a:pt x="70" y="200"/>
                  </a:lnTo>
                  <a:lnTo>
                    <a:pt x="70" y="200"/>
                  </a:lnTo>
                  <a:lnTo>
                    <a:pt x="74" y="200"/>
                  </a:lnTo>
                  <a:lnTo>
                    <a:pt x="76" y="198"/>
                  </a:lnTo>
                  <a:lnTo>
                    <a:pt x="78" y="194"/>
                  </a:lnTo>
                  <a:lnTo>
                    <a:pt x="78" y="192"/>
                  </a:lnTo>
                  <a:lnTo>
                    <a:pt x="78" y="192"/>
                  </a:lnTo>
                  <a:lnTo>
                    <a:pt x="78" y="188"/>
                  </a:lnTo>
                  <a:lnTo>
                    <a:pt x="76" y="186"/>
                  </a:lnTo>
                  <a:lnTo>
                    <a:pt x="74" y="184"/>
                  </a:lnTo>
                  <a:lnTo>
                    <a:pt x="70" y="184"/>
                  </a:lnTo>
                  <a:lnTo>
                    <a:pt x="60" y="184"/>
                  </a:lnTo>
                  <a:lnTo>
                    <a:pt x="60" y="184"/>
                  </a:lnTo>
                  <a:lnTo>
                    <a:pt x="64" y="164"/>
                  </a:lnTo>
                  <a:lnTo>
                    <a:pt x="70" y="144"/>
                  </a:lnTo>
                  <a:lnTo>
                    <a:pt x="80" y="126"/>
                  </a:lnTo>
                  <a:lnTo>
                    <a:pt x="94" y="112"/>
                  </a:lnTo>
                  <a:lnTo>
                    <a:pt x="108" y="98"/>
                  </a:lnTo>
                  <a:lnTo>
                    <a:pt x="126" y="88"/>
                  </a:lnTo>
                  <a:lnTo>
                    <a:pt x="146" y="82"/>
                  </a:lnTo>
                  <a:lnTo>
                    <a:pt x="166" y="78"/>
                  </a:lnTo>
                  <a:lnTo>
                    <a:pt x="166" y="88"/>
                  </a:lnTo>
                  <a:lnTo>
                    <a:pt x="166" y="88"/>
                  </a:lnTo>
                  <a:lnTo>
                    <a:pt x="166" y="92"/>
                  </a:lnTo>
                  <a:lnTo>
                    <a:pt x="168" y="94"/>
                  </a:lnTo>
                  <a:lnTo>
                    <a:pt x="170" y="96"/>
                  </a:lnTo>
                  <a:lnTo>
                    <a:pt x="174" y="96"/>
                  </a:lnTo>
                  <a:lnTo>
                    <a:pt x="174" y="96"/>
                  </a:lnTo>
                  <a:lnTo>
                    <a:pt x="178" y="96"/>
                  </a:lnTo>
                  <a:lnTo>
                    <a:pt x="180" y="94"/>
                  </a:lnTo>
                  <a:lnTo>
                    <a:pt x="182" y="92"/>
                  </a:lnTo>
                  <a:lnTo>
                    <a:pt x="182" y="88"/>
                  </a:lnTo>
                  <a:lnTo>
                    <a:pt x="182" y="78"/>
                  </a:lnTo>
                  <a:lnTo>
                    <a:pt x="182" y="78"/>
                  </a:lnTo>
                  <a:lnTo>
                    <a:pt x="202" y="82"/>
                  </a:lnTo>
                  <a:lnTo>
                    <a:pt x="222" y="88"/>
                  </a:lnTo>
                  <a:lnTo>
                    <a:pt x="240" y="98"/>
                  </a:lnTo>
                  <a:lnTo>
                    <a:pt x="254" y="112"/>
                  </a:lnTo>
                  <a:lnTo>
                    <a:pt x="268" y="126"/>
                  </a:lnTo>
                  <a:lnTo>
                    <a:pt x="278" y="144"/>
                  </a:lnTo>
                  <a:lnTo>
                    <a:pt x="284" y="164"/>
                  </a:lnTo>
                  <a:lnTo>
                    <a:pt x="288" y="184"/>
                  </a:lnTo>
                  <a:lnTo>
                    <a:pt x="278" y="184"/>
                  </a:lnTo>
                  <a:lnTo>
                    <a:pt x="278" y="184"/>
                  </a:lnTo>
                  <a:lnTo>
                    <a:pt x="274" y="184"/>
                  </a:lnTo>
                  <a:lnTo>
                    <a:pt x="272" y="186"/>
                  </a:lnTo>
                  <a:lnTo>
                    <a:pt x="270" y="188"/>
                  </a:lnTo>
                  <a:lnTo>
                    <a:pt x="270" y="192"/>
                  </a:lnTo>
                  <a:lnTo>
                    <a:pt x="270" y="192"/>
                  </a:lnTo>
                  <a:lnTo>
                    <a:pt x="270" y="194"/>
                  </a:lnTo>
                  <a:lnTo>
                    <a:pt x="272" y="198"/>
                  </a:lnTo>
                  <a:lnTo>
                    <a:pt x="274" y="200"/>
                  </a:lnTo>
                  <a:lnTo>
                    <a:pt x="278" y="200"/>
                  </a:lnTo>
                  <a:lnTo>
                    <a:pt x="288" y="200"/>
                  </a:lnTo>
                  <a:lnTo>
                    <a:pt x="288" y="200"/>
                  </a:lnTo>
                  <a:lnTo>
                    <a:pt x="284" y="220"/>
                  </a:lnTo>
                  <a:lnTo>
                    <a:pt x="278" y="240"/>
                  </a:lnTo>
                  <a:lnTo>
                    <a:pt x="268" y="256"/>
                  </a:lnTo>
                  <a:lnTo>
                    <a:pt x="254" y="272"/>
                  </a:lnTo>
                  <a:lnTo>
                    <a:pt x="240" y="284"/>
                  </a:lnTo>
                  <a:lnTo>
                    <a:pt x="222" y="294"/>
                  </a:lnTo>
                  <a:lnTo>
                    <a:pt x="202" y="302"/>
                  </a:lnTo>
                  <a:lnTo>
                    <a:pt x="182" y="304"/>
                  </a:lnTo>
                  <a:lnTo>
                    <a:pt x="182" y="304"/>
                  </a:lnTo>
                  <a:close/>
                  <a:moveTo>
                    <a:pt x="254" y="140"/>
                  </a:moveTo>
                  <a:lnTo>
                    <a:pt x="254" y="140"/>
                  </a:lnTo>
                  <a:lnTo>
                    <a:pt x="256" y="142"/>
                  </a:lnTo>
                  <a:lnTo>
                    <a:pt x="256" y="146"/>
                  </a:lnTo>
                  <a:lnTo>
                    <a:pt x="254" y="148"/>
                  </a:lnTo>
                  <a:lnTo>
                    <a:pt x="252" y="150"/>
                  </a:lnTo>
                  <a:lnTo>
                    <a:pt x="188" y="192"/>
                  </a:lnTo>
                  <a:lnTo>
                    <a:pt x="188" y="192"/>
                  </a:lnTo>
                  <a:lnTo>
                    <a:pt x="188" y="198"/>
                  </a:lnTo>
                  <a:lnTo>
                    <a:pt x="188" y="198"/>
                  </a:lnTo>
                  <a:lnTo>
                    <a:pt x="186" y="202"/>
                  </a:lnTo>
                  <a:lnTo>
                    <a:pt x="182" y="204"/>
                  </a:lnTo>
                  <a:lnTo>
                    <a:pt x="174" y="206"/>
                  </a:lnTo>
                  <a:lnTo>
                    <a:pt x="174" y="206"/>
                  </a:lnTo>
                  <a:lnTo>
                    <a:pt x="168" y="206"/>
                  </a:lnTo>
                  <a:lnTo>
                    <a:pt x="168" y="206"/>
                  </a:lnTo>
                  <a:lnTo>
                    <a:pt x="162" y="200"/>
                  </a:lnTo>
                  <a:lnTo>
                    <a:pt x="160" y="194"/>
                  </a:lnTo>
                  <a:lnTo>
                    <a:pt x="112" y="170"/>
                  </a:lnTo>
                  <a:lnTo>
                    <a:pt x="112" y="170"/>
                  </a:lnTo>
                  <a:lnTo>
                    <a:pt x="110" y="168"/>
                  </a:lnTo>
                  <a:lnTo>
                    <a:pt x="108" y="164"/>
                  </a:lnTo>
                  <a:lnTo>
                    <a:pt x="108" y="162"/>
                  </a:lnTo>
                  <a:lnTo>
                    <a:pt x="108" y="158"/>
                  </a:lnTo>
                  <a:lnTo>
                    <a:pt x="108" y="158"/>
                  </a:lnTo>
                  <a:lnTo>
                    <a:pt x="110" y="156"/>
                  </a:lnTo>
                  <a:lnTo>
                    <a:pt x="114" y="154"/>
                  </a:lnTo>
                  <a:lnTo>
                    <a:pt x="116" y="154"/>
                  </a:lnTo>
                  <a:lnTo>
                    <a:pt x="120" y="154"/>
                  </a:lnTo>
                  <a:lnTo>
                    <a:pt x="166" y="178"/>
                  </a:lnTo>
                  <a:lnTo>
                    <a:pt x="166" y="178"/>
                  </a:lnTo>
                  <a:lnTo>
                    <a:pt x="174" y="176"/>
                  </a:lnTo>
                  <a:lnTo>
                    <a:pt x="174" y="176"/>
                  </a:lnTo>
                  <a:lnTo>
                    <a:pt x="180" y="178"/>
                  </a:lnTo>
                  <a:lnTo>
                    <a:pt x="180" y="178"/>
                  </a:lnTo>
                  <a:lnTo>
                    <a:pt x="180" y="178"/>
                  </a:lnTo>
                  <a:lnTo>
                    <a:pt x="244" y="138"/>
                  </a:lnTo>
                  <a:lnTo>
                    <a:pt x="244" y="138"/>
                  </a:lnTo>
                  <a:lnTo>
                    <a:pt x="246" y="136"/>
                  </a:lnTo>
                  <a:lnTo>
                    <a:pt x="250" y="136"/>
                  </a:lnTo>
                  <a:lnTo>
                    <a:pt x="252" y="138"/>
                  </a:lnTo>
                  <a:lnTo>
                    <a:pt x="254" y="140"/>
                  </a:lnTo>
                  <a:lnTo>
                    <a:pt x="254" y="140"/>
                  </a:lnTo>
                  <a:close/>
                  <a:moveTo>
                    <a:pt x="326" y="150"/>
                  </a:moveTo>
                  <a:lnTo>
                    <a:pt x="326" y="150"/>
                  </a:lnTo>
                  <a:lnTo>
                    <a:pt x="322" y="154"/>
                  </a:lnTo>
                  <a:lnTo>
                    <a:pt x="322" y="154"/>
                  </a:lnTo>
                  <a:lnTo>
                    <a:pt x="316" y="136"/>
                  </a:lnTo>
                  <a:lnTo>
                    <a:pt x="308" y="118"/>
                  </a:lnTo>
                  <a:lnTo>
                    <a:pt x="296" y="100"/>
                  </a:lnTo>
                  <a:lnTo>
                    <a:pt x="284" y="86"/>
                  </a:lnTo>
                  <a:lnTo>
                    <a:pt x="268" y="72"/>
                  </a:lnTo>
                  <a:lnTo>
                    <a:pt x="252" y="60"/>
                  </a:lnTo>
                  <a:lnTo>
                    <a:pt x="234" y="52"/>
                  </a:lnTo>
                  <a:lnTo>
                    <a:pt x="216" y="44"/>
                  </a:lnTo>
                  <a:lnTo>
                    <a:pt x="216" y="44"/>
                  </a:lnTo>
                  <a:lnTo>
                    <a:pt x="218" y="42"/>
                  </a:lnTo>
                  <a:lnTo>
                    <a:pt x="218" y="42"/>
                  </a:lnTo>
                  <a:lnTo>
                    <a:pt x="230" y="32"/>
                  </a:lnTo>
                  <a:lnTo>
                    <a:pt x="242" y="26"/>
                  </a:lnTo>
                  <a:lnTo>
                    <a:pt x="258" y="22"/>
                  </a:lnTo>
                  <a:lnTo>
                    <a:pt x="272" y="20"/>
                  </a:lnTo>
                  <a:lnTo>
                    <a:pt x="286" y="22"/>
                  </a:lnTo>
                  <a:lnTo>
                    <a:pt x="300" y="26"/>
                  </a:lnTo>
                  <a:lnTo>
                    <a:pt x="314" y="32"/>
                  </a:lnTo>
                  <a:lnTo>
                    <a:pt x="326" y="42"/>
                  </a:lnTo>
                  <a:lnTo>
                    <a:pt x="326" y="42"/>
                  </a:lnTo>
                  <a:lnTo>
                    <a:pt x="336" y="54"/>
                  </a:lnTo>
                  <a:lnTo>
                    <a:pt x="342" y="68"/>
                  </a:lnTo>
                  <a:lnTo>
                    <a:pt x="346" y="82"/>
                  </a:lnTo>
                  <a:lnTo>
                    <a:pt x="348" y="96"/>
                  </a:lnTo>
                  <a:lnTo>
                    <a:pt x="346" y="112"/>
                  </a:lnTo>
                  <a:lnTo>
                    <a:pt x="342" y="126"/>
                  </a:lnTo>
                  <a:lnTo>
                    <a:pt x="336" y="138"/>
                  </a:lnTo>
                  <a:lnTo>
                    <a:pt x="326" y="150"/>
                  </a:lnTo>
                  <a:lnTo>
                    <a:pt x="326" y="150"/>
                  </a:lnTo>
                  <a:close/>
                  <a:moveTo>
                    <a:pt x="164" y="24"/>
                  </a:moveTo>
                  <a:lnTo>
                    <a:pt x="154" y="24"/>
                  </a:lnTo>
                  <a:lnTo>
                    <a:pt x="154" y="0"/>
                  </a:lnTo>
                  <a:lnTo>
                    <a:pt x="194" y="0"/>
                  </a:lnTo>
                  <a:lnTo>
                    <a:pt x="194" y="24"/>
                  </a:lnTo>
                  <a:lnTo>
                    <a:pt x="184" y="24"/>
                  </a:lnTo>
                  <a:lnTo>
                    <a:pt x="184" y="40"/>
                  </a:lnTo>
                  <a:lnTo>
                    <a:pt x="184" y="40"/>
                  </a:lnTo>
                  <a:lnTo>
                    <a:pt x="174" y="38"/>
                  </a:lnTo>
                  <a:lnTo>
                    <a:pt x="174" y="38"/>
                  </a:lnTo>
                  <a:lnTo>
                    <a:pt x="164" y="40"/>
                  </a:lnTo>
                  <a:lnTo>
                    <a:pt x="164" y="24"/>
                  </a:lnTo>
                  <a:close/>
                  <a:moveTo>
                    <a:pt x="292" y="314"/>
                  </a:moveTo>
                  <a:lnTo>
                    <a:pt x="292" y="314"/>
                  </a:lnTo>
                  <a:lnTo>
                    <a:pt x="296" y="322"/>
                  </a:lnTo>
                  <a:lnTo>
                    <a:pt x="294" y="330"/>
                  </a:lnTo>
                  <a:lnTo>
                    <a:pt x="292" y="336"/>
                  </a:lnTo>
                  <a:lnTo>
                    <a:pt x="286" y="342"/>
                  </a:lnTo>
                  <a:lnTo>
                    <a:pt x="286" y="342"/>
                  </a:lnTo>
                  <a:lnTo>
                    <a:pt x="280" y="344"/>
                  </a:lnTo>
                  <a:lnTo>
                    <a:pt x="276" y="344"/>
                  </a:lnTo>
                  <a:lnTo>
                    <a:pt x="276" y="344"/>
                  </a:lnTo>
                  <a:lnTo>
                    <a:pt x="270" y="344"/>
                  </a:lnTo>
                  <a:lnTo>
                    <a:pt x="266" y="342"/>
                  </a:lnTo>
                  <a:lnTo>
                    <a:pt x="262" y="338"/>
                  </a:lnTo>
                  <a:lnTo>
                    <a:pt x="258" y="334"/>
                  </a:lnTo>
                  <a:lnTo>
                    <a:pt x="252" y="324"/>
                  </a:lnTo>
                  <a:lnTo>
                    <a:pt x="252" y="324"/>
                  </a:lnTo>
                  <a:lnTo>
                    <a:pt x="268" y="312"/>
                  </a:lnTo>
                  <a:lnTo>
                    <a:pt x="284" y="298"/>
                  </a:lnTo>
                  <a:lnTo>
                    <a:pt x="292" y="314"/>
                  </a:lnTo>
                  <a:close/>
                  <a:moveTo>
                    <a:pt x="64" y="298"/>
                  </a:moveTo>
                  <a:lnTo>
                    <a:pt x="64" y="298"/>
                  </a:lnTo>
                  <a:lnTo>
                    <a:pt x="80" y="312"/>
                  </a:lnTo>
                  <a:lnTo>
                    <a:pt x="96" y="324"/>
                  </a:lnTo>
                  <a:lnTo>
                    <a:pt x="90" y="334"/>
                  </a:lnTo>
                  <a:lnTo>
                    <a:pt x="90" y="334"/>
                  </a:lnTo>
                  <a:lnTo>
                    <a:pt x="86" y="338"/>
                  </a:lnTo>
                  <a:lnTo>
                    <a:pt x="82" y="342"/>
                  </a:lnTo>
                  <a:lnTo>
                    <a:pt x="78" y="344"/>
                  </a:lnTo>
                  <a:lnTo>
                    <a:pt x="72" y="344"/>
                  </a:lnTo>
                  <a:lnTo>
                    <a:pt x="72" y="344"/>
                  </a:lnTo>
                  <a:lnTo>
                    <a:pt x="68" y="344"/>
                  </a:lnTo>
                  <a:lnTo>
                    <a:pt x="62" y="342"/>
                  </a:lnTo>
                  <a:lnTo>
                    <a:pt x="62" y="342"/>
                  </a:lnTo>
                  <a:lnTo>
                    <a:pt x="56" y="336"/>
                  </a:lnTo>
                  <a:lnTo>
                    <a:pt x="52" y="330"/>
                  </a:lnTo>
                  <a:lnTo>
                    <a:pt x="52" y="322"/>
                  </a:lnTo>
                  <a:lnTo>
                    <a:pt x="54" y="314"/>
                  </a:lnTo>
                  <a:lnTo>
                    <a:pt x="64" y="298"/>
                  </a:lnTo>
                  <a:close/>
                  <a:moveTo>
                    <a:pt x="26" y="154"/>
                  </a:moveTo>
                  <a:lnTo>
                    <a:pt x="26" y="154"/>
                  </a:lnTo>
                  <a:lnTo>
                    <a:pt x="22" y="150"/>
                  </a:lnTo>
                  <a:lnTo>
                    <a:pt x="22" y="150"/>
                  </a:lnTo>
                  <a:lnTo>
                    <a:pt x="12" y="138"/>
                  </a:lnTo>
                  <a:lnTo>
                    <a:pt x="6" y="126"/>
                  </a:lnTo>
                  <a:lnTo>
                    <a:pt x="2" y="112"/>
                  </a:lnTo>
                  <a:lnTo>
                    <a:pt x="0" y="96"/>
                  </a:lnTo>
                  <a:lnTo>
                    <a:pt x="2" y="82"/>
                  </a:lnTo>
                  <a:lnTo>
                    <a:pt x="6" y="68"/>
                  </a:lnTo>
                  <a:lnTo>
                    <a:pt x="12" y="54"/>
                  </a:lnTo>
                  <a:lnTo>
                    <a:pt x="22" y="42"/>
                  </a:lnTo>
                  <a:lnTo>
                    <a:pt x="22" y="42"/>
                  </a:lnTo>
                  <a:lnTo>
                    <a:pt x="34" y="32"/>
                  </a:lnTo>
                  <a:lnTo>
                    <a:pt x="48" y="26"/>
                  </a:lnTo>
                  <a:lnTo>
                    <a:pt x="62" y="22"/>
                  </a:lnTo>
                  <a:lnTo>
                    <a:pt x="76" y="20"/>
                  </a:lnTo>
                  <a:lnTo>
                    <a:pt x="90" y="22"/>
                  </a:lnTo>
                  <a:lnTo>
                    <a:pt x="106" y="26"/>
                  </a:lnTo>
                  <a:lnTo>
                    <a:pt x="118" y="32"/>
                  </a:lnTo>
                  <a:lnTo>
                    <a:pt x="130" y="42"/>
                  </a:lnTo>
                  <a:lnTo>
                    <a:pt x="130" y="42"/>
                  </a:lnTo>
                  <a:lnTo>
                    <a:pt x="132" y="44"/>
                  </a:lnTo>
                  <a:lnTo>
                    <a:pt x="132" y="44"/>
                  </a:lnTo>
                  <a:lnTo>
                    <a:pt x="114" y="52"/>
                  </a:lnTo>
                  <a:lnTo>
                    <a:pt x="96" y="60"/>
                  </a:lnTo>
                  <a:lnTo>
                    <a:pt x="80" y="72"/>
                  </a:lnTo>
                  <a:lnTo>
                    <a:pt x="64" y="86"/>
                  </a:lnTo>
                  <a:lnTo>
                    <a:pt x="52" y="100"/>
                  </a:lnTo>
                  <a:lnTo>
                    <a:pt x="40" y="118"/>
                  </a:lnTo>
                  <a:lnTo>
                    <a:pt x="32" y="136"/>
                  </a:lnTo>
                  <a:lnTo>
                    <a:pt x="26" y="154"/>
                  </a:lnTo>
                  <a:lnTo>
                    <a:pt x="26" y="15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8" name="Group 57"/>
          <p:cNvGrpSpPr/>
          <p:nvPr/>
        </p:nvGrpSpPr>
        <p:grpSpPr>
          <a:xfrm>
            <a:off x="8547034" y="3902720"/>
            <a:ext cx="898455" cy="898455"/>
            <a:chOff x="3216946" y="2258092"/>
            <a:chExt cx="612000" cy="612000"/>
          </a:xfrm>
        </p:grpSpPr>
        <p:sp>
          <p:nvSpPr>
            <p:cNvPr id="59" name="Oval 58"/>
            <p:cNvSpPr/>
            <p:nvPr/>
          </p:nvSpPr>
          <p:spPr bwMode="ltGray">
            <a:xfrm>
              <a:off x="3216946" y="2258092"/>
              <a:ext cx="612000" cy="612000"/>
            </a:xfrm>
            <a:prstGeom prst="ellipse">
              <a:avLst/>
            </a:prstGeom>
            <a:solidFill>
              <a:schemeClr val="accent4"/>
            </a:solid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60" name="Freeform 4953"/>
            <p:cNvSpPr>
              <a:spLocks noEditPoints="1"/>
            </p:cNvSpPr>
            <p:nvPr/>
          </p:nvSpPr>
          <p:spPr bwMode="auto">
            <a:xfrm>
              <a:off x="3315059" y="2386644"/>
              <a:ext cx="430759" cy="343639"/>
            </a:xfrm>
            <a:custGeom>
              <a:avLst/>
              <a:gdLst>
                <a:gd name="T0" fmla="*/ 28 w 356"/>
                <a:gd name="T1" fmla="*/ 142 h 284"/>
                <a:gd name="T2" fmla="*/ 40 w 356"/>
                <a:gd name="T3" fmla="*/ 138 h 284"/>
                <a:gd name="T4" fmla="*/ 34 w 356"/>
                <a:gd name="T5" fmla="*/ 158 h 284"/>
                <a:gd name="T6" fmla="*/ 28 w 356"/>
                <a:gd name="T7" fmla="*/ 154 h 284"/>
                <a:gd name="T8" fmla="*/ 28 w 356"/>
                <a:gd name="T9" fmla="*/ 146 h 284"/>
                <a:gd name="T10" fmla="*/ 238 w 356"/>
                <a:gd name="T11" fmla="*/ 68 h 284"/>
                <a:gd name="T12" fmla="*/ 312 w 356"/>
                <a:gd name="T13" fmla="*/ 44 h 284"/>
                <a:gd name="T14" fmla="*/ 330 w 356"/>
                <a:gd name="T15" fmla="*/ 52 h 284"/>
                <a:gd name="T16" fmla="*/ 354 w 356"/>
                <a:gd name="T17" fmla="*/ 36 h 284"/>
                <a:gd name="T18" fmla="*/ 354 w 356"/>
                <a:gd name="T19" fmla="*/ 16 h 284"/>
                <a:gd name="T20" fmla="*/ 330 w 356"/>
                <a:gd name="T21" fmla="*/ 0 h 284"/>
                <a:gd name="T22" fmla="*/ 312 w 356"/>
                <a:gd name="T23" fmla="*/ 8 h 284"/>
                <a:gd name="T24" fmla="*/ 230 w 356"/>
                <a:gd name="T25" fmla="*/ 50 h 284"/>
                <a:gd name="T26" fmla="*/ 228 w 356"/>
                <a:gd name="T27" fmla="*/ 50 h 284"/>
                <a:gd name="T28" fmla="*/ 222 w 356"/>
                <a:gd name="T29" fmla="*/ 56 h 284"/>
                <a:gd name="T30" fmla="*/ 216 w 356"/>
                <a:gd name="T31" fmla="*/ 100 h 284"/>
                <a:gd name="T32" fmla="*/ 118 w 356"/>
                <a:gd name="T33" fmla="*/ 158 h 284"/>
                <a:gd name="T34" fmla="*/ 150 w 356"/>
                <a:gd name="T35" fmla="*/ 186 h 284"/>
                <a:gd name="T36" fmla="*/ 152 w 356"/>
                <a:gd name="T37" fmla="*/ 186 h 284"/>
                <a:gd name="T38" fmla="*/ 194 w 356"/>
                <a:gd name="T39" fmla="*/ 134 h 284"/>
                <a:gd name="T40" fmla="*/ 16 w 356"/>
                <a:gd name="T41" fmla="*/ 268 h 284"/>
                <a:gd name="T42" fmla="*/ 0 w 356"/>
                <a:gd name="T43" fmla="*/ 284 h 284"/>
                <a:gd name="T44" fmla="*/ 310 w 356"/>
                <a:gd name="T45" fmla="*/ 182 h 284"/>
                <a:gd name="T46" fmla="*/ 236 w 356"/>
                <a:gd name="T47" fmla="*/ 156 h 284"/>
                <a:gd name="T48" fmla="*/ 228 w 356"/>
                <a:gd name="T49" fmla="*/ 152 h 284"/>
                <a:gd name="T50" fmla="*/ 160 w 356"/>
                <a:gd name="T51" fmla="*/ 92 h 284"/>
                <a:gd name="T52" fmla="*/ 148 w 356"/>
                <a:gd name="T53" fmla="*/ 92 h 284"/>
                <a:gd name="T54" fmla="*/ 78 w 356"/>
                <a:gd name="T55" fmla="*/ 218 h 284"/>
                <a:gd name="T56" fmla="*/ 78 w 356"/>
                <a:gd name="T57" fmla="*/ 236 h 284"/>
                <a:gd name="T58" fmla="*/ 54 w 356"/>
                <a:gd name="T59" fmla="*/ 252 h 284"/>
                <a:gd name="T60" fmla="*/ 36 w 356"/>
                <a:gd name="T61" fmla="*/ 244 h 284"/>
                <a:gd name="T62" fmla="*/ 28 w 356"/>
                <a:gd name="T63" fmla="*/ 226 h 284"/>
                <a:gd name="T64" fmla="*/ 44 w 356"/>
                <a:gd name="T65" fmla="*/ 202 h 284"/>
                <a:gd name="T66" fmla="*/ 56 w 356"/>
                <a:gd name="T67" fmla="*/ 200 h 284"/>
                <a:gd name="T68" fmla="*/ 128 w 356"/>
                <a:gd name="T69" fmla="*/ 74 h 284"/>
                <a:gd name="T70" fmla="*/ 130 w 356"/>
                <a:gd name="T71" fmla="*/ 56 h 284"/>
                <a:gd name="T72" fmla="*/ 152 w 356"/>
                <a:gd name="T73" fmla="*/ 42 h 284"/>
                <a:gd name="T74" fmla="*/ 172 w 356"/>
                <a:gd name="T75" fmla="*/ 48 h 284"/>
                <a:gd name="T76" fmla="*/ 178 w 356"/>
                <a:gd name="T77" fmla="*/ 68 h 284"/>
                <a:gd name="T78" fmla="*/ 310 w 356"/>
                <a:gd name="T79" fmla="*/ 136 h 284"/>
                <a:gd name="T80" fmla="*/ 310 w 356"/>
                <a:gd name="T81" fmla="*/ 182 h 284"/>
                <a:gd name="T82" fmla="*/ 162 w 356"/>
                <a:gd name="T83" fmla="*/ 64 h 284"/>
                <a:gd name="T84" fmla="*/ 152 w 356"/>
                <a:gd name="T85" fmla="*/ 58 h 284"/>
                <a:gd name="T86" fmla="*/ 146 w 356"/>
                <a:gd name="T87" fmla="*/ 60 h 284"/>
                <a:gd name="T88" fmla="*/ 144 w 356"/>
                <a:gd name="T89" fmla="*/ 68 h 284"/>
                <a:gd name="T90" fmla="*/ 150 w 356"/>
                <a:gd name="T91" fmla="*/ 76 h 284"/>
                <a:gd name="T92" fmla="*/ 156 w 356"/>
                <a:gd name="T93" fmla="*/ 76 h 284"/>
                <a:gd name="T94" fmla="*/ 162 w 356"/>
                <a:gd name="T95" fmla="*/ 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6" h="284">
                  <a:moveTo>
                    <a:pt x="28" y="146"/>
                  </a:moveTo>
                  <a:lnTo>
                    <a:pt x="28" y="146"/>
                  </a:lnTo>
                  <a:lnTo>
                    <a:pt x="28" y="142"/>
                  </a:lnTo>
                  <a:lnTo>
                    <a:pt x="32" y="140"/>
                  </a:lnTo>
                  <a:lnTo>
                    <a:pt x="36" y="138"/>
                  </a:lnTo>
                  <a:lnTo>
                    <a:pt x="40" y="138"/>
                  </a:lnTo>
                  <a:lnTo>
                    <a:pt x="78" y="148"/>
                  </a:lnTo>
                  <a:lnTo>
                    <a:pt x="66" y="166"/>
                  </a:lnTo>
                  <a:lnTo>
                    <a:pt x="34" y="158"/>
                  </a:lnTo>
                  <a:lnTo>
                    <a:pt x="34" y="158"/>
                  </a:lnTo>
                  <a:lnTo>
                    <a:pt x="32" y="156"/>
                  </a:lnTo>
                  <a:lnTo>
                    <a:pt x="28" y="154"/>
                  </a:lnTo>
                  <a:lnTo>
                    <a:pt x="28" y="150"/>
                  </a:lnTo>
                  <a:lnTo>
                    <a:pt x="28" y="146"/>
                  </a:lnTo>
                  <a:lnTo>
                    <a:pt x="28" y="146"/>
                  </a:lnTo>
                  <a:close/>
                  <a:moveTo>
                    <a:pt x="216" y="100"/>
                  </a:moveTo>
                  <a:lnTo>
                    <a:pt x="238" y="68"/>
                  </a:lnTo>
                  <a:lnTo>
                    <a:pt x="238" y="68"/>
                  </a:lnTo>
                  <a:lnTo>
                    <a:pt x="238" y="68"/>
                  </a:lnTo>
                  <a:lnTo>
                    <a:pt x="312" y="44"/>
                  </a:lnTo>
                  <a:lnTo>
                    <a:pt x="312" y="44"/>
                  </a:lnTo>
                  <a:lnTo>
                    <a:pt x="320" y="50"/>
                  </a:lnTo>
                  <a:lnTo>
                    <a:pt x="330" y="52"/>
                  </a:lnTo>
                  <a:lnTo>
                    <a:pt x="330" y="52"/>
                  </a:lnTo>
                  <a:lnTo>
                    <a:pt x="340" y="50"/>
                  </a:lnTo>
                  <a:lnTo>
                    <a:pt x="348" y="44"/>
                  </a:lnTo>
                  <a:lnTo>
                    <a:pt x="354" y="36"/>
                  </a:lnTo>
                  <a:lnTo>
                    <a:pt x="356" y="26"/>
                  </a:lnTo>
                  <a:lnTo>
                    <a:pt x="356" y="26"/>
                  </a:lnTo>
                  <a:lnTo>
                    <a:pt x="354" y="16"/>
                  </a:lnTo>
                  <a:lnTo>
                    <a:pt x="348" y="8"/>
                  </a:lnTo>
                  <a:lnTo>
                    <a:pt x="340" y="2"/>
                  </a:lnTo>
                  <a:lnTo>
                    <a:pt x="330" y="0"/>
                  </a:lnTo>
                  <a:lnTo>
                    <a:pt x="330" y="0"/>
                  </a:lnTo>
                  <a:lnTo>
                    <a:pt x="320" y="2"/>
                  </a:lnTo>
                  <a:lnTo>
                    <a:pt x="312" y="8"/>
                  </a:lnTo>
                  <a:lnTo>
                    <a:pt x="306" y="16"/>
                  </a:lnTo>
                  <a:lnTo>
                    <a:pt x="304" y="26"/>
                  </a:lnTo>
                  <a:lnTo>
                    <a:pt x="230" y="50"/>
                  </a:lnTo>
                  <a:lnTo>
                    <a:pt x="230" y="50"/>
                  </a:lnTo>
                  <a:lnTo>
                    <a:pt x="228" y="50"/>
                  </a:lnTo>
                  <a:lnTo>
                    <a:pt x="228" y="50"/>
                  </a:lnTo>
                  <a:lnTo>
                    <a:pt x="224" y="52"/>
                  </a:lnTo>
                  <a:lnTo>
                    <a:pt x="222" y="56"/>
                  </a:lnTo>
                  <a:lnTo>
                    <a:pt x="222" y="56"/>
                  </a:lnTo>
                  <a:lnTo>
                    <a:pt x="222" y="56"/>
                  </a:lnTo>
                  <a:lnTo>
                    <a:pt x="202" y="86"/>
                  </a:lnTo>
                  <a:lnTo>
                    <a:pt x="216" y="100"/>
                  </a:lnTo>
                  <a:close/>
                  <a:moveTo>
                    <a:pt x="180" y="118"/>
                  </a:moveTo>
                  <a:lnTo>
                    <a:pt x="148" y="164"/>
                  </a:lnTo>
                  <a:lnTo>
                    <a:pt x="118" y="158"/>
                  </a:lnTo>
                  <a:lnTo>
                    <a:pt x="108" y="176"/>
                  </a:lnTo>
                  <a:lnTo>
                    <a:pt x="146" y="184"/>
                  </a:lnTo>
                  <a:lnTo>
                    <a:pt x="150" y="186"/>
                  </a:lnTo>
                  <a:lnTo>
                    <a:pt x="150" y="186"/>
                  </a:lnTo>
                  <a:lnTo>
                    <a:pt x="152" y="186"/>
                  </a:lnTo>
                  <a:lnTo>
                    <a:pt x="152" y="186"/>
                  </a:lnTo>
                  <a:lnTo>
                    <a:pt x="158" y="184"/>
                  </a:lnTo>
                  <a:lnTo>
                    <a:pt x="162" y="182"/>
                  </a:lnTo>
                  <a:lnTo>
                    <a:pt x="194" y="134"/>
                  </a:lnTo>
                  <a:lnTo>
                    <a:pt x="180" y="118"/>
                  </a:lnTo>
                  <a:close/>
                  <a:moveTo>
                    <a:pt x="346" y="268"/>
                  </a:moveTo>
                  <a:lnTo>
                    <a:pt x="16" y="268"/>
                  </a:lnTo>
                  <a:lnTo>
                    <a:pt x="16" y="16"/>
                  </a:lnTo>
                  <a:lnTo>
                    <a:pt x="0" y="16"/>
                  </a:lnTo>
                  <a:lnTo>
                    <a:pt x="0" y="284"/>
                  </a:lnTo>
                  <a:lnTo>
                    <a:pt x="346" y="284"/>
                  </a:lnTo>
                  <a:lnTo>
                    <a:pt x="346" y="268"/>
                  </a:lnTo>
                  <a:close/>
                  <a:moveTo>
                    <a:pt x="310" y="182"/>
                  </a:moveTo>
                  <a:lnTo>
                    <a:pt x="310" y="156"/>
                  </a:lnTo>
                  <a:lnTo>
                    <a:pt x="236" y="156"/>
                  </a:lnTo>
                  <a:lnTo>
                    <a:pt x="236" y="156"/>
                  </a:lnTo>
                  <a:lnTo>
                    <a:pt x="230" y="154"/>
                  </a:lnTo>
                  <a:lnTo>
                    <a:pt x="230" y="154"/>
                  </a:lnTo>
                  <a:lnTo>
                    <a:pt x="228" y="152"/>
                  </a:lnTo>
                  <a:lnTo>
                    <a:pt x="164" y="90"/>
                  </a:lnTo>
                  <a:lnTo>
                    <a:pt x="164" y="90"/>
                  </a:lnTo>
                  <a:lnTo>
                    <a:pt x="160" y="92"/>
                  </a:lnTo>
                  <a:lnTo>
                    <a:pt x="152" y="92"/>
                  </a:lnTo>
                  <a:lnTo>
                    <a:pt x="152" y="92"/>
                  </a:lnTo>
                  <a:lnTo>
                    <a:pt x="148" y="92"/>
                  </a:lnTo>
                  <a:lnTo>
                    <a:pt x="74" y="210"/>
                  </a:lnTo>
                  <a:lnTo>
                    <a:pt x="74" y="210"/>
                  </a:lnTo>
                  <a:lnTo>
                    <a:pt x="78" y="218"/>
                  </a:lnTo>
                  <a:lnTo>
                    <a:pt x="80" y="226"/>
                  </a:lnTo>
                  <a:lnTo>
                    <a:pt x="80" y="226"/>
                  </a:lnTo>
                  <a:lnTo>
                    <a:pt x="78" y="236"/>
                  </a:lnTo>
                  <a:lnTo>
                    <a:pt x="72" y="244"/>
                  </a:lnTo>
                  <a:lnTo>
                    <a:pt x="64" y="250"/>
                  </a:lnTo>
                  <a:lnTo>
                    <a:pt x="54" y="252"/>
                  </a:lnTo>
                  <a:lnTo>
                    <a:pt x="54" y="252"/>
                  </a:lnTo>
                  <a:lnTo>
                    <a:pt x="44" y="250"/>
                  </a:lnTo>
                  <a:lnTo>
                    <a:pt x="36" y="244"/>
                  </a:lnTo>
                  <a:lnTo>
                    <a:pt x="30" y="236"/>
                  </a:lnTo>
                  <a:lnTo>
                    <a:pt x="28" y="226"/>
                  </a:lnTo>
                  <a:lnTo>
                    <a:pt x="28" y="226"/>
                  </a:lnTo>
                  <a:lnTo>
                    <a:pt x="30" y="216"/>
                  </a:lnTo>
                  <a:lnTo>
                    <a:pt x="36" y="208"/>
                  </a:lnTo>
                  <a:lnTo>
                    <a:pt x="44" y="202"/>
                  </a:lnTo>
                  <a:lnTo>
                    <a:pt x="54" y="200"/>
                  </a:lnTo>
                  <a:lnTo>
                    <a:pt x="54" y="200"/>
                  </a:lnTo>
                  <a:lnTo>
                    <a:pt x="56" y="200"/>
                  </a:lnTo>
                  <a:lnTo>
                    <a:pt x="130" y="80"/>
                  </a:lnTo>
                  <a:lnTo>
                    <a:pt x="130" y="80"/>
                  </a:lnTo>
                  <a:lnTo>
                    <a:pt x="128" y="74"/>
                  </a:lnTo>
                  <a:lnTo>
                    <a:pt x="128" y="68"/>
                  </a:lnTo>
                  <a:lnTo>
                    <a:pt x="128" y="68"/>
                  </a:lnTo>
                  <a:lnTo>
                    <a:pt x="130" y="56"/>
                  </a:lnTo>
                  <a:lnTo>
                    <a:pt x="134" y="48"/>
                  </a:lnTo>
                  <a:lnTo>
                    <a:pt x="142" y="44"/>
                  </a:lnTo>
                  <a:lnTo>
                    <a:pt x="152" y="42"/>
                  </a:lnTo>
                  <a:lnTo>
                    <a:pt x="152" y="42"/>
                  </a:lnTo>
                  <a:lnTo>
                    <a:pt x="164" y="44"/>
                  </a:lnTo>
                  <a:lnTo>
                    <a:pt x="172" y="48"/>
                  </a:lnTo>
                  <a:lnTo>
                    <a:pt x="176" y="56"/>
                  </a:lnTo>
                  <a:lnTo>
                    <a:pt x="178" y="68"/>
                  </a:lnTo>
                  <a:lnTo>
                    <a:pt x="178" y="68"/>
                  </a:lnTo>
                  <a:lnTo>
                    <a:pt x="178" y="74"/>
                  </a:lnTo>
                  <a:lnTo>
                    <a:pt x="240" y="136"/>
                  </a:lnTo>
                  <a:lnTo>
                    <a:pt x="310" y="136"/>
                  </a:lnTo>
                  <a:lnTo>
                    <a:pt x="310" y="110"/>
                  </a:lnTo>
                  <a:lnTo>
                    <a:pt x="350" y="146"/>
                  </a:lnTo>
                  <a:lnTo>
                    <a:pt x="310" y="182"/>
                  </a:lnTo>
                  <a:close/>
                  <a:moveTo>
                    <a:pt x="162" y="68"/>
                  </a:moveTo>
                  <a:lnTo>
                    <a:pt x="162" y="68"/>
                  </a:lnTo>
                  <a:lnTo>
                    <a:pt x="162" y="64"/>
                  </a:lnTo>
                  <a:lnTo>
                    <a:pt x="160" y="60"/>
                  </a:lnTo>
                  <a:lnTo>
                    <a:pt x="156" y="58"/>
                  </a:lnTo>
                  <a:lnTo>
                    <a:pt x="152" y="58"/>
                  </a:lnTo>
                  <a:lnTo>
                    <a:pt x="152" y="58"/>
                  </a:lnTo>
                  <a:lnTo>
                    <a:pt x="150" y="58"/>
                  </a:lnTo>
                  <a:lnTo>
                    <a:pt x="146" y="60"/>
                  </a:lnTo>
                  <a:lnTo>
                    <a:pt x="144" y="64"/>
                  </a:lnTo>
                  <a:lnTo>
                    <a:pt x="144" y="68"/>
                  </a:lnTo>
                  <a:lnTo>
                    <a:pt x="144" y="68"/>
                  </a:lnTo>
                  <a:lnTo>
                    <a:pt x="144" y="70"/>
                  </a:lnTo>
                  <a:lnTo>
                    <a:pt x="146" y="74"/>
                  </a:lnTo>
                  <a:lnTo>
                    <a:pt x="150" y="76"/>
                  </a:lnTo>
                  <a:lnTo>
                    <a:pt x="152" y="76"/>
                  </a:lnTo>
                  <a:lnTo>
                    <a:pt x="152" y="76"/>
                  </a:lnTo>
                  <a:lnTo>
                    <a:pt x="156" y="76"/>
                  </a:lnTo>
                  <a:lnTo>
                    <a:pt x="160" y="74"/>
                  </a:lnTo>
                  <a:lnTo>
                    <a:pt x="162" y="70"/>
                  </a:lnTo>
                  <a:lnTo>
                    <a:pt x="162" y="68"/>
                  </a:lnTo>
                  <a:lnTo>
                    <a:pt x="162" y="6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 name="Slide Number Placeholder 2"/>
          <p:cNvSpPr>
            <a:spLocks noGrp="1"/>
          </p:cNvSpPr>
          <p:nvPr>
            <p:ph type="sldNum" sz="quarter" idx="18"/>
          </p:nvPr>
        </p:nvSpPr>
        <p:spPr/>
        <p:txBody>
          <a:bodyPr/>
          <a:lstStyle/>
          <a:p>
            <a:fld id="{FDAC3C2F-7846-4C7C-90CB-0363189B22F6}" type="slidenum">
              <a:rPr lang="ro-RO" smtClean="0"/>
              <a:pPr/>
              <a:t>5</a:t>
            </a:fld>
            <a:endParaRPr lang="ro-RO"/>
          </a:p>
        </p:txBody>
      </p:sp>
      <p:sp>
        <p:nvSpPr>
          <p:cNvPr id="4" name="Date Placeholder 3"/>
          <p:cNvSpPr>
            <a:spLocks noGrp="1"/>
          </p:cNvSpPr>
          <p:nvPr>
            <p:ph type="dt" sz="half" idx="16"/>
          </p:nvPr>
        </p:nvSpPr>
        <p:spPr/>
        <p:txBody>
          <a:bodyPr/>
          <a:lstStyle/>
          <a:p>
            <a:r>
              <a:rPr lang="ro-RO" smtClean="0"/>
              <a:t>ianuarie 2018</a:t>
            </a:r>
            <a:endParaRPr lang="ro-RO"/>
          </a:p>
        </p:txBody>
      </p:sp>
      <p:sp>
        <p:nvSpPr>
          <p:cNvPr id="6" name="Footer Placeholder 5"/>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1124125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Vânzare </a:t>
            </a:r>
            <a:r>
              <a:rPr lang="ro-RO" dirty="0"/>
              <a:t>RSU/</a:t>
            </a:r>
            <a:r>
              <a:rPr lang="en-US" dirty="0"/>
              <a:t>E</a:t>
            </a:r>
            <a:r>
              <a:rPr lang="ro-RO" dirty="0"/>
              <a:t>SPP</a:t>
            </a:r>
            <a:br>
              <a:rPr lang="ro-RO" dirty="0"/>
            </a:br>
            <a:r>
              <a:rPr lang="ro-RO" dirty="0" smtClean="0"/>
              <a:t>Declarația </a:t>
            </a:r>
            <a:r>
              <a:rPr lang="ro-RO" dirty="0" smtClean="0"/>
              <a:t>600</a:t>
            </a:r>
            <a:endParaRPr lang="ro-RO" b="0" i="0" dirty="0"/>
          </a:p>
        </p:txBody>
      </p:sp>
      <p:graphicFrame>
        <p:nvGraphicFramePr>
          <p:cNvPr id="5" name="Diagram 4"/>
          <p:cNvGraphicFramePr/>
          <p:nvPr>
            <p:extLst>
              <p:ext uri="{D42A27DB-BD31-4B8C-83A1-F6EECF244321}">
                <p14:modId xmlns:p14="http://schemas.microsoft.com/office/powerpoint/2010/main" val="3008385628"/>
              </p:ext>
            </p:extLst>
          </p:nvPr>
        </p:nvGraphicFramePr>
        <p:xfrm>
          <a:off x="120923" y="1533698"/>
          <a:ext cx="6096000" cy="2585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p:cNvGrpSpPr/>
          <p:nvPr/>
        </p:nvGrpSpPr>
        <p:grpSpPr>
          <a:xfrm>
            <a:off x="434694" y="2805948"/>
            <a:ext cx="612000" cy="612000"/>
            <a:chOff x="2342233" y="3474401"/>
            <a:chExt cx="612000" cy="612000"/>
          </a:xfrm>
        </p:grpSpPr>
        <p:sp>
          <p:nvSpPr>
            <p:cNvPr id="15" name="Oval 14"/>
            <p:cNvSpPr/>
            <p:nvPr/>
          </p:nvSpPr>
          <p:spPr bwMode="ltGray">
            <a:xfrm>
              <a:off x="2342233" y="3474401"/>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16" name="Freeform 4919"/>
            <p:cNvSpPr>
              <a:spLocks noEditPoints="1"/>
            </p:cNvSpPr>
            <p:nvPr/>
          </p:nvSpPr>
          <p:spPr bwMode="auto">
            <a:xfrm>
              <a:off x="2498868" y="3566383"/>
              <a:ext cx="298730" cy="469776"/>
            </a:xfrm>
            <a:custGeom>
              <a:avLst/>
              <a:gdLst>
                <a:gd name="T0" fmla="*/ 150 w 248"/>
                <a:gd name="T1" fmla="*/ 30 h 390"/>
                <a:gd name="T2" fmla="*/ 160 w 248"/>
                <a:gd name="T3" fmla="*/ 12 h 390"/>
                <a:gd name="T4" fmla="*/ 178 w 248"/>
                <a:gd name="T5" fmla="*/ 2 h 390"/>
                <a:gd name="T6" fmla="*/ 192 w 248"/>
                <a:gd name="T7" fmla="*/ 2 h 390"/>
                <a:gd name="T8" fmla="*/ 212 w 248"/>
                <a:gd name="T9" fmla="*/ 12 h 390"/>
                <a:gd name="T10" fmla="*/ 222 w 248"/>
                <a:gd name="T11" fmla="*/ 30 h 390"/>
                <a:gd name="T12" fmla="*/ 222 w 248"/>
                <a:gd name="T13" fmla="*/ 44 h 390"/>
                <a:gd name="T14" fmla="*/ 212 w 248"/>
                <a:gd name="T15" fmla="*/ 64 h 390"/>
                <a:gd name="T16" fmla="*/ 192 w 248"/>
                <a:gd name="T17" fmla="*/ 74 h 390"/>
                <a:gd name="T18" fmla="*/ 178 w 248"/>
                <a:gd name="T19" fmla="*/ 74 h 390"/>
                <a:gd name="T20" fmla="*/ 160 w 248"/>
                <a:gd name="T21" fmla="*/ 64 h 390"/>
                <a:gd name="T22" fmla="*/ 150 w 248"/>
                <a:gd name="T23" fmla="*/ 44 h 390"/>
                <a:gd name="T24" fmla="*/ 248 w 248"/>
                <a:gd name="T25" fmla="*/ 120 h 390"/>
                <a:gd name="T26" fmla="*/ 242 w 248"/>
                <a:gd name="T27" fmla="*/ 100 h 390"/>
                <a:gd name="T28" fmla="*/ 232 w 248"/>
                <a:gd name="T29" fmla="*/ 90 h 390"/>
                <a:gd name="T30" fmla="*/ 210 w 248"/>
                <a:gd name="T31" fmla="*/ 84 h 390"/>
                <a:gd name="T32" fmla="*/ 194 w 248"/>
                <a:gd name="T33" fmla="*/ 88 h 390"/>
                <a:gd name="T34" fmla="*/ 182 w 248"/>
                <a:gd name="T35" fmla="*/ 98 h 390"/>
                <a:gd name="T36" fmla="*/ 182 w 248"/>
                <a:gd name="T37" fmla="*/ 98 h 390"/>
                <a:gd name="T38" fmla="*/ 84 w 248"/>
                <a:gd name="T39" fmla="*/ 156 h 390"/>
                <a:gd name="T40" fmla="*/ 74 w 248"/>
                <a:gd name="T41" fmla="*/ 160 h 390"/>
                <a:gd name="T42" fmla="*/ 70 w 248"/>
                <a:gd name="T43" fmla="*/ 170 h 390"/>
                <a:gd name="T44" fmla="*/ 80 w 248"/>
                <a:gd name="T45" fmla="*/ 184 h 390"/>
                <a:gd name="T46" fmla="*/ 146 w 248"/>
                <a:gd name="T47" fmla="*/ 186 h 390"/>
                <a:gd name="T48" fmla="*/ 172 w 248"/>
                <a:gd name="T49" fmla="*/ 160 h 390"/>
                <a:gd name="T50" fmla="*/ 138 w 248"/>
                <a:gd name="T51" fmla="*/ 222 h 390"/>
                <a:gd name="T52" fmla="*/ 146 w 248"/>
                <a:gd name="T53" fmla="*/ 212 h 390"/>
                <a:gd name="T54" fmla="*/ 142 w 248"/>
                <a:gd name="T55" fmla="*/ 204 h 390"/>
                <a:gd name="T56" fmla="*/ 50 w 248"/>
                <a:gd name="T57" fmla="*/ 202 h 390"/>
                <a:gd name="T58" fmla="*/ 42 w 248"/>
                <a:gd name="T59" fmla="*/ 204 h 390"/>
                <a:gd name="T60" fmla="*/ 38 w 248"/>
                <a:gd name="T61" fmla="*/ 212 h 390"/>
                <a:gd name="T62" fmla="*/ 46 w 248"/>
                <a:gd name="T63" fmla="*/ 222 h 390"/>
                <a:gd name="T64" fmla="*/ 104 w 248"/>
                <a:gd name="T65" fmla="*/ 224 h 390"/>
                <a:gd name="T66" fmla="*/ 98 w 248"/>
                <a:gd name="T67" fmla="*/ 226 h 390"/>
                <a:gd name="T68" fmla="*/ 94 w 248"/>
                <a:gd name="T69" fmla="*/ 228 h 390"/>
                <a:gd name="T70" fmla="*/ 0 w 248"/>
                <a:gd name="T71" fmla="*/ 324 h 390"/>
                <a:gd name="T72" fmla="*/ 6 w 248"/>
                <a:gd name="T73" fmla="*/ 344 h 390"/>
                <a:gd name="T74" fmla="*/ 20 w 248"/>
                <a:gd name="T75" fmla="*/ 350 h 390"/>
                <a:gd name="T76" fmla="*/ 88 w 248"/>
                <a:gd name="T77" fmla="*/ 290 h 390"/>
                <a:gd name="T78" fmla="*/ 90 w 248"/>
                <a:gd name="T79" fmla="*/ 378 h 390"/>
                <a:gd name="T80" fmla="*/ 108 w 248"/>
                <a:gd name="T81" fmla="*/ 390 h 390"/>
                <a:gd name="T82" fmla="*/ 116 w 248"/>
                <a:gd name="T83" fmla="*/ 388 h 390"/>
                <a:gd name="T84" fmla="*/ 128 w 248"/>
                <a:gd name="T85" fmla="*/ 370 h 390"/>
                <a:gd name="T86" fmla="*/ 216 w 248"/>
                <a:gd name="T87" fmla="*/ 284 h 390"/>
                <a:gd name="T88" fmla="*/ 236 w 248"/>
                <a:gd name="T89" fmla="*/ 282 h 390"/>
                <a:gd name="T90" fmla="*/ 248 w 248"/>
                <a:gd name="T91" fmla="*/ 264 h 390"/>
                <a:gd name="T92" fmla="*/ 248 w 248"/>
                <a:gd name="T93" fmla="*/ 120 h 390"/>
                <a:gd name="T94" fmla="*/ 28 w 248"/>
                <a:gd name="T95" fmla="*/ 202 h 390"/>
                <a:gd name="T96" fmla="*/ 36 w 248"/>
                <a:gd name="T97" fmla="*/ 208 h 390"/>
                <a:gd name="T98" fmla="*/ 42 w 248"/>
                <a:gd name="T99" fmla="*/ 206 h 390"/>
                <a:gd name="T100" fmla="*/ 44 w 248"/>
                <a:gd name="T101" fmla="*/ 196 h 390"/>
                <a:gd name="T102" fmla="*/ 16 w 248"/>
                <a:gd name="T103" fmla="*/ 118 h 390"/>
                <a:gd name="T104" fmla="*/ 8 w 248"/>
                <a:gd name="T105" fmla="*/ 116 h 390"/>
                <a:gd name="T106" fmla="*/ 2 w 248"/>
                <a:gd name="T107" fmla="*/ 120 h 390"/>
                <a:gd name="T108" fmla="*/ 28 w 248"/>
                <a:gd name="T109" fmla="*/ 20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390">
                  <a:moveTo>
                    <a:pt x="148" y="38"/>
                  </a:moveTo>
                  <a:lnTo>
                    <a:pt x="148" y="38"/>
                  </a:lnTo>
                  <a:lnTo>
                    <a:pt x="150" y="30"/>
                  </a:lnTo>
                  <a:lnTo>
                    <a:pt x="152" y="22"/>
                  </a:lnTo>
                  <a:lnTo>
                    <a:pt x="154" y="16"/>
                  </a:lnTo>
                  <a:lnTo>
                    <a:pt x="160" y="12"/>
                  </a:lnTo>
                  <a:lnTo>
                    <a:pt x="164" y="6"/>
                  </a:lnTo>
                  <a:lnTo>
                    <a:pt x="172" y="4"/>
                  </a:lnTo>
                  <a:lnTo>
                    <a:pt x="178" y="2"/>
                  </a:lnTo>
                  <a:lnTo>
                    <a:pt x="186" y="0"/>
                  </a:lnTo>
                  <a:lnTo>
                    <a:pt x="186" y="0"/>
                  </a:lnTo>
                  <a:lnTo>
                    <a:pt x="192" y="2"/>
                  </a:lnTo>
                  <a:lnTo>
                    <a:pt x="200" y="4"/>
                  </a:lnTo>
                  <a:lnTo>
                    <a:pt x="206" y="6"/>
                  </a:lnTo>
                  <a:lnTo>
                    <a:pt x="212" y="12"/>
                  </a:lnTo>
                  <a:lnTo>
                    <a:pt x="216" y="16"/>
                  </a:lnTo>
                  <a:lnTo>
                    <a:pt x="220" y="22"/>
                  </a:lnTo>
                  <a:lnTo>
                    <a:pt x="222" y="30"/>
                  </a:lnTo>
                  <a:lnTo>
                    <a:pt x="222" y="38"/>
                  </a:lnTo>
                  <a:lnTo>
                    <a:pt x="222" y="38"/>
                  </a:lnTo>
                  <a:lnTo>
                    <a:pt x="222" y="44"/>
                  </a:lnTo>
                  <a:lnTo>
                    <a:pt x="220" y="52"/>
                  </a:lnTo>
                  <a:lnTo>
                    <a:pt x="216" y="58"/>
                  </a:lnTo>
                  <a:lnTo>
                    <a:pt x="212" y="64"/>
                  </a:lnTo>
                  <a:lnTo>
                    <a:pt x="206" y="68"/>
                  </a:lnTo>
                  <a:lnTo>
                    <a:pt x="200" y="72"/>
                  </a:lnTo>
                  <a:lnTo>
                    <a:pt x="192" y="74"/>
                  </a:lnTo>
                  <a:lnTo>
                    <a:pt x="186" y="74"/>
                  </a:lnTo>
                  <a:lnTo>
                    <a:pt x="186" y="74"/>
                  </a:lnTo>
                  <a:lnTo>
                    <a:pt x="178" y="74"/>
                  </a:lnTo>
                  <a:lnTo>
                    <a:pt x="172" y="72"/>
                  </a:lnTo>
                  <a:lnTo>
                    <a:pt x="164" y="68"/>
                  </a:lnTo>
                  <a:lnTo>
                    <a:pt x="160" y="64"/>
                  </a:lnTo>
                  <a:lnTo>
                    <a:pt x="154" y="58"/>
                  </a:lnTo>
                  <a:lnTo>
                    <a:pt x="152" y="52"/>
                  </a:lnTo>
                  <a:lnTo>
                    <a:pt x="150" y="44"/>
                  </a:lnTo>
                  <a:lnTo>
                    <a:pt x="148" y="38"/>
                  </a:lnTo>
                  <a:lnTo>
                    <a:pt x="148" y="38"/>
                  </a:lnTo>
                  <a:close/>
                  <a:moveTo>
                    <a:pt x="248" y="120"/>
                  </a:moveTo>
                  <a:lnTo>
                    <a:pt x="248" y="120"/>
                  </a:lnTo>
                  <a:lnTo>
                    <a:pt x="246" y="106"/>
                  </a:lnTo>
                  <a:lnTo>
                    <a:pt x="242" y="100"/>
                  </a:lnTo>
                  <a:lnTo>
                    <a:pt x="238" y="96"/>
                  </a:lnTo>
                  <a:lnTo>
                    <a:pt x="238" y="96"/>
                  </a:lnTo>
                  <a:lnTo>
                    <a:pt x="232" y="90"/>
                  </a:lnTo>
                  <a:lnTo>
                    <a:pt x="226" y="88"/>
                  </a:lnTo>
                  <a:lnTo>
                    <a:pt x="218" y="84"/>
                  </a:lnTo>
                  <a:lnTo>
                    <a:pt x="210" y="84"/>
                  </a:lnTo>
                  <a:lnTo>
                    <a:pt x="210" y="84"/>
                  </a:lnTo>
                  <a:lnTo>
                    <a:pt x="202" y="86"/>
                  </a:lnTo>
                  <a:lnTo>
                    <a:pt x="194" y="88"/>
                  </a:lnTo>
                  <a:lnTo>
                    <a:pt x="188" y="92"/>
                  </a:lnTo>
                  <a:lnTo>
                    <a:pt x="182" y="98"/>
                  </a:lnTo>
                  <a:lnTo>
                    <a:pt x="182" y="98"/>
                  </a:lnTo>
                  <a:lnTo>
                    <a:pt x="182" y="98"/>
                  </a:lnTo>
                  <a:lnTo>
                    <a:pt x="182" y="98"/>
                  </a:lnTo>
                  <a:lnTo>
                    <a:pt x="182" y="98"/>
                  </a:lnTo>
                  <a:lnTo>
                    <a:pt x="178" y="102"/>
                  </a:lnTo>
                  <a:lnTo>
                    <a:pt x="138" y="156"/>
                  </a:lnTo>
                  <a:lnTo>
                    <a:pt x="84" y="156"/>
                  </a:lnTo>
                  <a:lnTo>
                    <a:pt x="84" y="156"/>
                  </a:lnTo>
                  <a:lnTo>
                    <a:pt x="80" y="156"/>
                  </a:lnTo>
                  <a:lnTo>
                    <a:pt x="74" y="160"/>
                  </a:lnTo>
                  <a:lnTo>
                    <a:pt x="70" y="164"/>
                  </a:lnTo>
                  <a:lnTo>
                    <a:pt x="70" y="170"/>
                  </a:lnTo>
                  <a:lnTo>
                    <a:pt x="70" y="170"/>
                  </a:lnTo>
                  <a:lnTo>
                    <a:pt x="70" y="176"/>
                  </a:lnTo>
                  <a:lnTo>
                    <a:pt x="74" y="182"/>
                  </a:lnTo>
                  <a:lnTo>
                    <a:pt x="80" y="184"/>
                  </a:lnTo>
                  <a:lnTo>
                    <a:pt x="84" y="186"/>
                  </a:lnTo>
                  <a:lnTo>
                    <a:pt x="146" y="186"/>
                  </a:lnTo>
                  <a:lnTo>
                    <a:pt x="146" y="186"/>
                  </a:lnTo>
                  <a:lnTo>
                    <a:pt x="152" y="184"/>
                  </a:lnTo>
                  <a:lnTo>
                    <a:pt x="158" y="180"/>
                  </a:lnTo>
                  <a:lnTo>
                    <a:pt x="172" y="160"/>
                  </a:lnTo>
                  <a:lnTo>
                    <a:pt x="172" y="222"/>
                  </a:lnTo>
                  <a:lnTo>
                    <a:pt x="138" y="222"/>
                  </a:lnTo>
                  <a:lnTo>
                    <a:pt x="138" y="222"/>
                  </a:lnTo>
                  <a:lnTo>
                    <a:pt x="142" y="218"/>
                  </a:lnTo>
                  <a:lnTo>
                    <a:pt x="144" y="216"/>
                  </a:lnTo>
                  <a:lnTo>
                    <a:pt x="146" y="212"/>
                  </a:lnTo>
                  <a:lnTo>
                    <a:pt x="146" y="212"/>
                  </a:lnTo>
                  <a:lnTo>
                    <a:pt x="144" y="208"/>
                  </a:lnTo>
                  <a:lnTo>
                    <a:pt x="142" y="204"/>
                  </a:lnTo>
                  <a:lnTo>
                    <a:pt x="138" y="202"/>
                  </a:lnTo>
                  <a:lnTo>
                    <a:pt x="134" y="202"/>
                  </a:lnTo>
                  <a:lnTo>
                    <a:pt x="50" y="202"/>
                  </a:lnTo>
                  <a:lnTo>
                    <a:pt x="50" y="202"/>
                  </a:lnTo>
                  <a:lnTo>
                    <a:pt x="46" y="202"/>
                  </a:lnTo>
                  <a:lnTo>
                    <a:pt x="42" y="204"/>
                  </a:lnTo>
                  <a:lnTo>
                    <a:pt x="40" y="208"/>
                  </a:lnTo>
                  <a:lnTo>
                    <a:pt x="38" y="212"/>
                  </a:lnTo>
                  <a:lnTo>
                    <a:pt x="38" y="212"/>
                  </a:lnTo>
                  <a:lnTo>
                    <a:pt x="40" y="216"/>
                  </a:lnTo>
                  <a:lnTo>
                    <a:pt x="42" y="220"/>
                  </a:lnTo>
                  <a:lnTo>
                    <a:pt x="46" y="222"/>
                  </a:lnTo>
                  <a:lnTo>
                    <a:pt x="50" y="224"/>
                  </a:lnTo>
                  <a:lnTo>
                    <a:pt x="104" y="224"/>
                  </a:lnTo>
                  <a:lnTo>
                    <a:pt x="104" y="224"/>
                  </a:lnTo>
                  <a:lnTo>
                    <a:pt x="100" y="224"/>
                  </a:lnTo>
                  <a:lnTo>
                    <a:pt x="100" y="224"/>
                  </a:lnTo>
                  <a:lnTo>
                    <a:pt x="98" y="226"/>
                  </a:lnTo>
                  <a:lnTo>
                    <a:pt x="98" y="226"/>
                  </a:lnTo>
                  <a:lnTo>
                    <a:pt x="94" y="228"/>
                  </a:lnTo>
                  <a:lnTo>
                    <a:pt x="94" y="228"/>
                  </a:lnTo>
                  <a:lnTo>
                    <a:pt x="6" y="318"/>
                  </a:lnTo>
                  <a:lnTo>
                    <a:pt x="6" y="318"/>
                  </a:lnTo>
                  <a:lnTo>
                    <a:pt x="0" y="324"/>
                  </a:lnTo>
                  <a:lnTo>
                    <a:pt x="0" y="332"/>
                  </a:lnTo>
                  <a:lnTo>
                    <a:pt x="0" y="338"/>
                  </a:lnTo>
                  <a:lnTo>
                    <a:pt x="6" y="344"/>
                  </a:lnTo>
                  <a:lnTo>
                    <a:pt x="6" y="344"/>
                  </a:lnTo>
                  <a:lnTo>
                    <a:pt x="12" y="350"/>
                  </a:lnTo>
                  <a:lnTo>
                    <a:pt x="20" y="350"/>
                  </a:lnTo>
                  <a:lnTo>
                    <a:pt x="26" y="350"/>
                  </a:lnTo>
                  <a:lnTo>
                    <a:pt x="32" y="344"/>
                  </a:lnTo>
                  <a:lnTo>
                    <a:pt x="88" y="290"/>
                  </a:lnTo>
                  <a:lnTo>
                    <a:pt x="88" y="370"/>
                  </a:lnTo>
                  <a:lnTo>
                    <a:pt x="88" y="370"/>
                  </a:lnTo>
                  <a:lnTo>
                    <a:pt x="90" y="378"/>
                  </a:lnTo>
                  <a:lnTo>
                    <a:pt x="94" y="384"/>
                  </a:lnTo>
                  <a:lnTo>
                    <a:pt x="100" y="388"/>
                  </a:lnTo>
                  <a:lnTo>
                    <a:pt x="108" y="390"/>
                  </a:lnTo>
                  <a:lnTo>
                    <a:pt x="108" y="390"/>
                  </a:lnTo>
                  <a:lnTo>
                    <a:pt x="108" y="390"/>
                  </a:lnTo>
                  <a:lnTo>
                    <a:pt x="116" y="388"/>
                  </a:lnTo>
                  <a:lnTo>
                    <a:pt x="122" y="384"/>
                  </a:lnTo>
                  <a:lnTo>
                    <a:pt x="126" y="378"/>
                  </a:lnTo>
                  <a:lnTo>
                    <a:pt x="128" y="370"/>
                  </a:lnTo>
                  <a:lnTo>
                    <a:pt x="128" y="284"/>
                  </a:lnTo>
                  <a:lnTo>
                    <a:pt x="192" y="284"/>
                  </a:lnTo>
                  <a:lnTo>
                    <a:pt x="216" y="284"/>
                  </a:lnTo>
                  <a:lnTo>
                    <a:pt x="230" y="284"/>
                  </a:lnTo>
                  <a:lnTo>
                    <a:pt x="230" y="284"/>
                  </a:lnTo>
                  <a:lnTo>
                    <a:pt x="236" y="282"/>
                  </a:lnTo>
                  <a:lnTo>
                    <a:pt x="244" y="278"/>
                  </a:lnTo>
                  <a:lnTo>
                    <a:pt x="248" y="272"/>
                  </a:lnTo>
                  <a:lnTo>
                    <a:pt x="248" y="264"/>
                  </a:lnTo>
                  <a:lnTo>
                    <a:pt x="248" y="122"/>
                  </a:lnTo>
                  <a:lnTo>
                    <a:pt x="248" y="122"/>
                  </a:lnTo>
                  <a:lnTo>
                    <a:pt x="248" y="120"/>
                  </a:lnTo>
                  <a:lnTo>
                    <a:pt x="248" y="120"/>
                  </a:lnTo>
                  <a:close/>
                  <a:moveTo>
                    <a:pt x="28" y="202"/>
                  </a:moveTo>
                  <a:lnTo>
                    <a:pt x="28" y="202"/>
                  </a:lnTo>
                  <a:lnTo>
                    <a:pt x="30" y="206"/>
                  </a:lnTo>
                  <a:lnTo>
                    <a:pt x="36" y="208"/>
                  </a:lnTo>
                  <a:lnTo>
                    <a:pt x="36" y="208"/>
                  </a:lnTo>
                  <a:lnTo>
                    <a:pt x="38" y="208"/>
                  </a:lnTo>
                  <a:lnTo>
                    <a:pt x="38" y="208"/>
                  </a:lnTo>
                  <a:lnTo>
                    <a:pt x="42" y="206"/>
                  </a:lnTo>
                  <a:lnTo>
                    <a:pt x="44" y="204"/>
                  </a:lnTo>
                  <a:lnTo>
                    <a:pt x="44" y="200"/>
                  </a:lnTo>
                  <a:lnTo>
                    <a:pt x="44" y="196"/>
                  </a:lnTo>
                  <a:lnTo>
                    <a:pt x="18" y="122"/>
                  </a:lnTo>
                  <a:lnTo>
                    <a:pt x="18" y="122"/>
                  </a:lnTo>
                  <a:lnTo>
                    <a:pt x="16" y="118"/>
                  </a:lnTo>
                  <a:lnTo>
                    <a:pt x="14" y="116"/>
                  </a:lnTo>
                  <a:lnTo>
                    <a:pt x="10" y="116"/>
                  </a:lnTo>
                  <a:lnTo>
                    <a:pt x="8" y="116"/>
                  </a:lnTo>
                  <a:lnTo>
                    <a:pt x="8" y="116"/>
                  </a:lnTo>
                  <a:lnTo>
                    <a:pt x="4" y="118"/>
                  </a:lnTo>
                  <a:lnTo>
                    <a:pt x="2" y="120"/>
                  </a:lnTo>
                  <a:lnTo>
                    <a:pt x="2" y="124"/>
                  </a:lnTo>
                  <a:lnTo>
                    <a:pt x="2" y="126"/>
                  </a:lnTo>
                  <a:lnTo>
                    <a:pt x="28" y="20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7" name="Group 16"/>
          <p:cNvGrpSpPr/>
          <p:nvPr/>
        </p:nvGrpSpPr>
        <p:grpSpPr>
          <a:xfrm>
            <a:off x="3346874" y="3314364"/>
            <a:ext cx="612000" cy="612000"/>
            <a:chOff x="2342233" y="2258092"/>
            <a:chExt cx="612000" cy="612000"/>
          </a:xfrm>
        </p:grpSpPr>
        <p:sp>
          <p:nvSpPr>
            <p:cNvPr id="18" name="Oval 17"/>
            <p:cNvSpPr/>
            <p:nvPr/>
          </p:nvSpPr>
          <p:spPr bwMode="ltGray">
            <a:xfrm>
              <a:off x="2342233" y="2258092"/>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19" name="Freeform 4935"/>
            <p:cNvSpPr>
              <a:spLocks noEditPoints="1"/>
            </p:cNvSpPr>
            <p:nvPr/>
          </p:nvSpPr>
          <p:spPr bwMode="auto">
            <a:xfrm>
              <a:off x="2432618" y="2354601"/>
              <a:ext cx="431230" cy="438458"/>
            </a:xfrm>
            <a:custGeom>
              <a:avLst/>
              <a:gdLst>
                <a:gd name="T0" fmla="*/ 358 w 358"/>
                <a:gd name="T1" fmla="*/ 236 h 364"/>
                <a:gd name="T2" fmla="*/ 282 w 358"/>
                <a:gd name="T3" fmla="*/ 236 h 364"/>
                <a:gd name="T4" fmla="*/ 282 w 358"/>
                <a:gd name="T5" fmla="*/ 294 h 364"/>
                <a:gd name="T6" fmla="*/ 282 w 358"/>
                <a:gd name="T7" fmla="*/ 294 h 364"/>
                <a:gd name="T8" fmla="*/ 280 w 358"/>
                <a:gd name="T9" fmla="*/ 298 h 364"/>
                <a:gd name="T10" fmla="*/ 278 w 358"/>
                <a:gd name="T11" fmla="*/ 302 h 364"/>
                <a:gd name="T12" fmla="*/ 276 w 358"/>
                <a:gd name="T13" fmla="*/ 304 h 364"/>
                <a:gd name="T14" fmla="*/ 272 w 358"/>
                <a:gd name="T15" fmla="*/ 304 h 364"/>
                <a:gd name="T16" fmla="*/ 272 w 358"/>
                <a:gd name="T17" fmla="*/ 304 h 364"/>
                <a:gd name="T18" fmla="*/ 268 w 358"/>
                <a:gd name="T19" fmla="*/ 304 h 364"/>
                <a:gd name="T20" fmla="*/ 264 w 358"/>
                <a:gd name="T21" fmla="*/ 302 h 364"/>
                <a:gd name="T22" fmla="*/ 262 w 358"/>
                <a:gd name="T23" fmla="*/ 298 h 364"/>
                <a:gd name="T24" fmla="*/ 262 w 358"/>
                <a:gd name="T25" fmla="*/ 294 h 364"/>
                <a:gd name="T26" fmla="*/ 262 w 358"/>
                <a:gd name="T27" fmla="*/ 236 h 364"/>
                <a:gd name="T28" fmla="*/ 226 w 358"/>
                <a:gd name="T29" fmla="*/ 236 h 364"/>
                <a:gd name="T30" fmla="*/ 206 w 358"/>
                <a:gd name="T31" fmla="*/ 210 h 364"/>
                <a:gd name="T32" fmla="*/ 248 w 358"/>
                <a:gd name="T33" fmla="*/ 154 h 364"/>
                <a:gd name="T34" fmla="*/ 214 w 358"/>
                <a:gd name="T35" fmla="*/ 154 h 364"/>
                <a:gd name="T36" fmla="*/ 256 w 358"/>
                <a:gd name="T37" fmla="*/ 100 h 364"/>
                <a:gd name="T38" fmla="*/ 236 w 358"/>
                <a:gd name="T39" fmla="*/ 100 h 364"/>
                <a:gd name="T40" fmla="*/ 272 w 358"/>
                <a:gd name="T41" fmla="*/ 52 h 364"/>
                <a:gd name="T42" fmla="*/ 308 w 358"/>
                <a:gd name="T43" fmla="*/ 100 h 364"/>
                <a:gd name="T44" fmla="*/ 286 w 358"/>
                <a:gd name="T45" fmla="*/ 100 h 364"/>
                <a:gd name="T46" fmla="*/ 328 w 358"/>
                <a:gd name="T47" fmla="*/ 154 h 364"/>
                <a:gd name="T48" fmla="*/ 294 w 358"/>
                <a:gd name="T49" fmla="*/ 154 h 364"/>
                <a:gd name="T50" fmla="*/ 358 w 358"/>
                <a:gd name="T51" fmla="*/ 236 h 364"/>
                <a:gd name="T52" fmla="*/ 238 w 358"/>
                <a:gd name="T53" fmla="*/ 278 h 364"/>
                <a:gd name="T54" fmla="*/ 166 w 358"/>
                <a:gd name="T55" fmla="*/ 184 h 364"/>
                <a:gd name="T56" fmla="*/ 204 w 358"/>
                <a:gd name="T57" fmla="*/ 184 h 364"/>
                <a:gd name="T58" fmla="*/ 142 w 358"/>
                <a:gd name="T59" fmla="*/ 102 h 364"/>
                <a:gd name="T60" fmla="*/ 176 w 358"/>
                <a:gd name="T61" fmla="*/ 102 h 364"/>
                <a:gd name="T62" fmla="*/ 134 w 358"/>
                <a:gd name="T63" fmla="*/ 48 h 364"/>
                <a:gd name="T64" fmla="*/ 154 w 358"/>
                <a:gd name="T65" fmla="*/ 48 h 364"/>
                <a:gd name="T66" fmla="*/ 118 w 358"/>
                <a:gd name="T67" fmla="*/ 0 h 364"/>
                <a:gd name="T68" fmla="*/ 84 w 358"/>
                <a:gd name="T69" fmla="*/ 48 h 364"/>
                <a:gd name="T70" fmla="*/ 104 w 358"/>
                <a:gd name="T71" fmla="*/ 48 h 364"/>
                <a:gd name="T72" fmla="*/ 62 w 358"/>
                <a:gd name="T73" fmla="*/ 102 h 364"/>
                <a:gd name="T74" fmla="*/ 96 w 358"/>
                <a:gd name="T75" fmla="*/ 102 h 364"/>
                <a:gd name="T76" fmla="*/ 34 w 358"/>
                <a:gd name="T77" fmla="*/ 184 h 364"/>
                <a:gd name="T78" fmla="*/ 72 w 358"/>
                <a:gd name="T79" fmla="*/ 184 h 364"/>
                <a:gd name="T80" fmla="*/ 0 w 358"/>
                <a:gd name="T81" fmla="*/ 278 h 364"/>
                <a:gd name="T82" fmla="*/ 102 w 358"/>
                <a:gd name="T83" fmla="*/ 278 h 364"/>
                <a:gd name="T84" fmla="*/ 102 w 358"/>
                <a:gd name="T85" fmla="*/ 348 h 364"/>
                <a:gd name="T86" fmla="*/ 102 w 358"/>
                <a:gd name="T87" fmla="*/ 348 h 364"/>
                <a:gd name="T88" fmla="*/ 104 w 358"/>
                <a:gd name="T89" fmla="*/ 354 h 364"/>
                <a:gd name="T90" fmla="*/ 108 w 358"/>
                <a:gd name="T91" fmla="*/ 360 h 364"/>
                <a:gd name="T92" fmla="*/ 112 w 358"/>
                <a:gd name="T93" fmla="*/ 364 h 364"/>
                <a:gd name="T94" fmla="*/ 118 w 358"/>
                <a:gd name="T95" fmla="*/ 364 h 364"/>
                <a:gd name="T96" fmla="*/ 118 w 358"/>
                <a:gd name="T97" fmla="*/ 364 h 364"/>
                <a:gd name="T98" fmla="*/ 124 w 358"/>
                <a:gd name="T99" fmla="*/ 364 h 364"/>
                <a:gd name="T100" fmla="*/ 130 w 358"/>
                <a:gd name="T101" fmla="*/ 360 h 364"/>
                <a:gd name="T102" fmla="*/ 134 w 358"/>
                <a:gd name="T103" fmla="*/ 354 h 364"/>
                <a:gd name="T104" fmla="*/ 134 w 358"/>
                <a:gd name="T105" fmla="*/ 348 h 364"/>
                <a:gd name="T106" fmla="*/ 134 w 358"/>
                <a:gd name="T107" fmla="*/ 278 h 364"/>
                <a:gd name="T108" fmla="*/ 238 w 358"/>
                <a:gd name="T109" fmla="*/ 27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8" h="364">
                  <a:moveTo>
                    <a:pt x="358" y="236"/>
                  </a:moveTo>
                  <a:lnTo>
                    <a:pt x="282" y="236"/>
                  </a:lnTo>
                  <a:lnTo>
                    <a:pt x="282" y="294"/>
                  </a:lnTo>
                  <a:lnTo>
                    <a:pt x="282" y="294"/>
                  </a:lnTo>
                  <a:lnTo>
                    <a:pt x="280" y="298"/>
                  </a:lnTo>
                  <a:lnTo>
                    <a:pt x="278" y="302"/>
                  </a:lnTo>
                  <a:lnTo>
                    <a:pt x="276" y="304"/>
                  </a:lnTo>
                  <a:lnTo>
                    <a:pt x="272" y="304"/>
                  </a:lnTo>
                  <a:lnTo>
                    <a:pt x="272" y="304"/>
                  </a:lnTo>
                  <a:lnTo>
                    <a:pt x="268" y="304"/>
                  </a:lnTo>
                  <a:lnTo>
                    <a:pt x="264" y="302"/>
                  </a:lnTo>
                  <a:lnTo>
                    <a:pt x="262" y="298"/>
                  </a:lnTo>
                  <a:lnTo>
                    <a:pt x="262" y="294"/>
                  </a:lnTo>
                  <a:lnTo>
                    <a:pt x="262" y="236"/>
                  </a:lnTo>
                  <a:lnTo>
                    <a:pt x="226" y="236"/>
                  </a:lnTo>
                  <a:lnTo>
                    <a:pt x="206" y="210"/>
                  </a:lnTo>
                  <a:lnTo>
                    <a:pt x="248" y="154"/>
                  </a:lnTo>
                  <a:lnTo>
                    <a:pt x="214" y="154"/>
                  </a:lnTo>
                  <a:lnTo>
                    <a:pt x="256" y="100"/>
                  </a:lnTo>
                  <a:lnTo>
                    <a:pt x="236" y="100"/>
                  </a:lnTo>
                  <a:lnTo>
                    <a:pt x="272" y="52"/>
                  </a:lnTo>
                  <a:lnTo>
                    <a:pt x="308" y="100"/>
                  </a:lnTo>
                  <a:lnTo>
                    <a:pt x="286" y="100"/>
                  </a:lnTo>
                  <a:lnTo>
                    <a:pt x="328" y="154"/>
                  </a:lnTo>
                  <a:lnTo>
                    <a:pt x="294" y="154"/>
                  </a:lnTo>
                  <a:lnTo>
                    <a:pt x="358" y="236"/>
                  </a:lnTo>
                  <a:close/>
                  <a:moveTo>
                    <a:pt x="238" y="278"/>
                  </a:moveTo>
                  <a:lnTo>
                    <a:pt x="166" y="184"/>
                  </a:lnTo>
                  <a:lnTo>
                    <a:pt x="204" y="184"/>
                  </a:lnTo>
                  <a:lnTo>
                    <a:pt x="142" y="102"/>
                  </a:lnTo>
                  <a:lnTo>
                    <a:pt x="176" y="102"/>
                  </a:lnTo>
                  <a:lnTo>
                    <a:pt x="134" y="48"/>
                  </a:lnTo>
                  <a:lnTo>
                    <a:pt x="154" y="48"/>
                  </a:lnTo>
                  <a:lnTo>
                    <a:pt x="118" y="0"/>
                  </a:lnTo>
                  <a:lnTo>
                    <a:pt x="84" y="48"/>
                  </a:lnTo>
                  <a:lnTo>
                    <a:pt x="104" y="48"/>
                  </a:lnTo>
                  <a:lnTo>
                    <a:pt x="62" y="102"/>
                  </a:lnTo>
                  <a:lnTo>
                    <a:pt x="96" y="102"/>
                  </a:lnTo>
                  <a:lnTo>
                    <a:pt x="34" y="184"/>
                  </a:lnTo>
                  <a:lnTo>
                    <a:pt x="72" y="184"/>
                  </a:lnTo>
                  <a:lnTo>
                    <a:pt x="0" y="278"/>
                  </a:lnTo>
                  <a:lnTo>
                    <a:pt x="102" y="278"/>
                  </a:lnTo>
                  <a:lnTo>
                    <a:pt x="102" y="348"/>
                  </a:lnTo>
                  <a:lnTo>
                    <a:pt x="102" y="348"/>
                  </a:lnTo>
                  <a:lnTo>
                    <a:pt x="104" y="354"/>
                  </a:lnTo>
                  <a:lnTo>
                    <a:pt x="108" y="360"/>
                  </a:lnTo>
                  <a:lnTo>
                    <a:pt x="112" y="364"/>
                  </a:lnTo>
                  <a:lnTo>
                    <a:pt x="118" y="364"/>
                  </a:lnTo>
                  <a:lnTo>
                    <a:pt x="118" y="364"/>
                  </a:lnTo>
                  <a:lnTo>
                    <a:pt x="124" y="364"/>
                  </a:lnTo>
                  <a:lnTo>
                    <a:pt x="130" y="360"/>
                  </a:lnTo>
                  <a:lnTo>
                    <a:pt x="134" y="354"/>
                  </a:lnTo>
                  <a:lnTo>
                    <a:pt x="134" y="348"/>
                  </a:lnTo>
                  <a:lnTo>
                    <a:pt x="134" y="278"/>
                  </a:lnTo>
                  <a:lnTo>
                    <a:pt x="238" y="2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0" name="Group 19"/>
          <p:cNvGrpSpPr/>
          <p:nvPr/>
        </p:nvGrpSpPr>
        <p:grpSpPr>
          <a:xfrm>
            <a:off x="2353171" y="1736880"/>
            <a:ext cx="612000" cy="612000"/>
            <a:chOff x="592807" y="4690710"/>
            <a:chExt cx="612000" cy="612000"/>
          </a:xfrm>
        </p:grpSpPr>
        <p:sp>
          <p:nvSpPr>
            <p:cNvPr id="21" name="Oval 20"/>
            <p:cNvSpPr/>
            <p:nvPr/>
          </p:nvSpPr>
          <p:spPr bwMode="ltGray">
            <a:xfrm>
              <a:off x="592807" y="4690710"/>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22" name="Freeform 4923"/>
            <p:cNvSpPr>
              <a:spLocks noEditPoints="1"/>
            </p:cNvSpPr>
            <p:nvPr/>
          </p:nvSpPr>
          <p:spPr bwMode="auto">
            <a:xfrm>
              <a:off x="681987" y="4800382"/>
              <a:ext cx="433640" cy="397503"/>
            </a:xfrm>
            <a:custGeom>
              <a:avLst/>
              <a:gdLst>
                <a:gd name="T0" fmla="*/ 310 w 360"/>
                <a:gd name="T1" fmla="*/ 80 h 330"/>
                <a:gd name="T2" fmla="*/ 310 w 360"/>
                <a:gd name="T3" fmla="*/ 36 h 330"/>
                <a:gd name="T4" fmla="*/ 310 w 360"/>
                <a:gd name="T5" fmla="*/ 34 h 330"/>
                <a:gd name="T6" fmla="*/ 310 w 360"/>
                <a:gd name="T7" fmla="*/ 32 h 330"/>
                <a:gd name="T8" fmla="*/ 310 w 360"/>
                <a:gd name="T9" fmla="*/ 32 h 330"/>
                <a:gd name="T10" fmla="*/ 310 w 360"/>
                <a:gd name="T11" fmla="*/ 32 h 330"/>
                <a:gd name="T12" fmla="*/ 308 w 360"/>
                <a:gd name="T13" fmla="*/ 30 h 330"/>
                <a:gd name="T14" fmla="*/ 308 w 360"/>
                <a:gd name="T15" fmla="*/ 30 h 330"/>
                <a:gd name="T16" fmla="*/ 308 w 360"/>
                <a:gd name="T17" fmla="*/ 28 h 330"/>
                <a:gd name="T18" fmla="*/ 306 w 360"/>
                <a:gd name="T19" fmla="*/ 28 h 330"/>
                <a:gd name="T20" fmla="*/ 274 w 360"/>
                <a:gd name="T21" fmla="*/ 12 h 330"/>
                <a:gd name="T22" fmla="*/ 272 w 360"/>
                <a:gd name="T23" fmla="*/ 12 h 330"/>
                <a:gd name="T24" fmla="*/ 254 w 360"/>
                <a:gd name="T25" fmla="*/ 20 h 330"/>
                <a:gd name="T26" fmla="*/ 238 w 360"/>
                <a:gd name="T27" fmla="*/ 2 h 330"/>
                <a:gd name="T28" fmla="*/ 226 w 360"/>
                <a:gd name="T29" fmla="*/ 0 h 330"/>
                <a:gd name="T30" fmla="*/ 110 w 360"/>
                <a:gd name="T31" fmla="*/ 58 h 330"/>
                <a:gd name="T32" fmla="*/ 110 w 360"/>
                <a:gd name="T33" fmla="*/ 60 h 330"/>
                <a:gd name="T34" fmla="*/ 108 w 360"/>
                <a:gd name="T35" fmla="*/ 60 h 330"/>
                <a:gd name="T36" fmla="*/ 108 w 360"/>
                <a:gd name="T37" fmla="*/ 60 h 330"/>
                <a:gd name="T38" fmla="*/ 2 w 360"/>
                <a:gd name="T39" fmla="*/ 158 h 330"/>
                <a:gd name="T40" fmla="*/ 0 w 360"/>
                <a:gd name="T41" fmla="*/ 170 h 330"/>
                <a:gd name="T42" fmla="*/ 4 w 360"/>
                <a:gd name="T43" fmla="*/ 174 h 330"/>
                <a:gd name="T44" fmla="*/ 10 w 360"/>
                <a:gd name="T45" fmla="*/ 176 h 330"/>
                <a:gd name="T46" fmla="*/ 40 w 360"/>
                <a:gd name="T47" fmla="*/ 172 h 330"/>
                <a:gd name="T48" fmla="*/ 40 w 360"/>
                <a:gd name="T49" fmla="*/ 304 h 330"/>
                <a:gd name="T50" fmla="*/ 44 w 360"/>
                <a:gd name="T51" fmla="*/ 312 h 330"/>
                <a:gd name="T52" fmla="*/ 50 w 360"/>
                <a:gd name="T53" fmla="*/ 314 h 330"/>
                <a:gd name="T54" fmla="*/ 220 w 360"/>
                <a:gd name="T55" fmla="*/ 330 h 330"/>
                <a:gd name="T56" fmla="*/ 220 w 360"/>
                <a:gd name="T57" fmla="*/ 330 h 330"/>
                <a:gd name="T58" fmla="*/ 224 w 360"/>
                <a:gd name="T59" fmla="*/ 330 h 330"/>
                <a:gd name="T60" fmla="*/ 224 w 360"/>
                <a:gd name="T61" fmla="*/ 330 h 330"/>
                <a:gd name="T62" fmla="*/ 322 w 360"/>
                <a:gd name="T63" fmla="*/ 282 h 330"/>
                <a:gd name="T64" fmla="*/ 326 w 360"/>
                <a:gd name="T65" fmla="*/ 278 h 330"/>
                <a:gd name="T66" fmla="*/ 326 w 360"/>
                <a:gd name="T67" fmla="*/ 160 h 330"/>
                <a:gd name="T68" fmla="*/ 356 w 360"/>
                <a:gd name="T69" fmla="*/ 146 h 330"/>
                <a:gd name="T70" fmla="*/ 360 w 360"/>
                <a:gd name="T71" fmla="*/ 138 h 330"/>
                <a:gd name="T72" fmla="*/ 360 w 360"/>
                <a:gd name="T73" fmla="*/ 134 h 330"/>
                <a:gd name="T74" fmla="*/ 358 w 360"/>
                <a:gd name="T75" fmla="*/ 130 h 330"/>
                <a:gd name="T76" fmla="*/ 150 w 360"/>
                <a:gd name="T77" fmla="*/ 304 h 330"/>
                <a:gd name="T78" fmla="*/ 150 w 360"/>
                <a:gd name="T79" fmla="*/ 208 h 330"/>
                <a:gd name="T80" fmla="*/ 144 w 360"/>
                <a:gd name="T81" fmla="*/ 192 h 330"/>
                <a:gd name="T82" fmla="*/ 128 w 360"/>
                <a:gd name="T83" fmla="*/ 184 h 330"/>
                <a:gd name="T84" fmla="*/ 120 w 360"/>
                <a:gd name="T85" fmla="*/ 184 h 330"/>
                <a:gd name="T86" fmla="*/ 108 w 360"/>
                <a:gd name="T87" fmla="*/ 196 h 330"/>
                <a:gd name="T88" fmla="*/ 106 w 360"/>
                <a:gd name="T89" fmla="*/ 300 h 330"/>
                <a:gd name="T90" fmla="*/ 60 w 360"/>
                <a:gd name="T91" fmla="*/ 138 h 330"/>
                <a:gd name="T92" fmla="*/ 210 w 360"/>
                <a:gd name="T93" fmla="*/ 182 h 330"/>
                <a:gd name="T94" fmla="*/ 272 w 360"/>
                <a:gd name="T95" fmla="*/ 28 h 330"/>
                <a:gd name="T96" fmla="*/ 264 w 360"/>
                <a:gd name="T97" fmla="*/ 46 h 330"/>
                <a:gd name="T98" fmla="*/ 272 w 360"/>
                <a:gd name="T99" fmla="*/ 28 h 330"/>
                <a:gd name="T100" fmla="*/ 294 w 360"/>
                <a:gd name="T101" fmla="*/ 124 h 330"/>
                <a:gd name="T102" fmla="*/ 272 w 360"/>
                <a:gd name="T103" fmla="*/ 60 h 330"/>
                <a:gd name="T104" fmla="*/ 240 w 360"/>
                <a:gd name="T105" fmla="*/ 52 h 330"/>
                <a:gd name="T106" fmla="*/ 256 w 360"/>
                <a:gd name="T107" fmla="*/ 136 h 330"/>
                <a:gd name="T108" fmla="*/ 240 w 360"/>
                <a:gd name="T109" fmla="*/ 52 h 330"/>
                <a:gd name="T110" fmla="*/ 230 w 360"/>
                <a:gd name="T111" fmla="*/ 304 h 330"/>
                <a:gd name="T112" fmla="*/ 230 w 360"/>
                <a:gd name="T113" fmla="*/ 204 h 330"/>
                <a:gd name="T114" fmla="*/ 236 w 360"/>
                <a:gd name="T115" fmla="*/ 206 h 330"/>
                <a:gd name="T116" fmla="*/ 306 w 360"/>
                <a:gd name="T117" fmla="*/ 17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330">
                  <a:moveTo>
                    <a:pt x="358" y="130"/>
                  </a:moveTo>
                  <a:lnTo>
                    <a:pt x="310" y="80"/>
                  </a:lnTo>
                  <a:lnTo>
                    <a:pt x="310" y="36"/>
                  </a:lnTo>
                  <a:lnTo>
                    <a:pt x="310" y="36"/>
                  </a:lnTo>
                  <a:lnTo>
                    <a:pt x="310" y="34"/>
                  </a:lnTo>
                  <a:lnTo>
                    <a:pt x="310" y="34"/>
                  </a:lnTo>
                  <a:lnTo>
                    <a:pt x="310" y="32"/>
                  </a:lnTo>
                  <a:lnTo>
                    <a:pt x="310" y="32"/>
                  </a:lnTo>
                  <a:lnTo>
                    <a:pt x="310" y="32"/>
                  </a:lnTo>
                  <a:lnTo>
                    <a:pt x="310" y="32"/>
                  </a:lnTo>
                  <a:lnTo>
                    <a:pt x="310" y="32"/>
                  </a:lnTo>
                  <a:lnTo>
                    <a:pt x="310" y="32"/>
                  </a:lnTo>
                  <a:lnTo>
                    <a:pt x="308" y="30"/>
                  </a:lnTo>
                  <a:lnTo>
                    <a:pt x="308" y="30"/>
                  </a:lnTo>
                  <a:lnTo>
                    <a:pt x="308" y="30"/>
                  </a:lnTo>
                  <a:lnTo>
                    <a:pt x="308" y="30"/>
                  </a:lnTo>
                  <a:lnTo>
                    <a:pt x="308" y="28"/>
                  </a:lnTo>
                  <a:lnTo>
                    <a:pt x="308" y="28"/>
                  </a:lnTo>
                  <a:lnTo>
                    <a:pt x="306" y="28"/>
                  </a:lnTo>
                  <a:lnTo>
                    <a:pt x="306" y="28"/>
                  </a:lnTo>
                  <a:lnTo>
                    <a:pt x="306" y="28"/>
                  </a:lnTo>
                  <a:lnTo>
                    <a:pt x="274" y="12"/>
                  </a:lnTo>
                  <a:lnTo>
                    <a:pt x="274" y="12"/>
                  </a:lnTo>
                  <a:lnTo>
                    <a:pt x="272" y="12"/>
                  </a:lnTo>
                  <a:lnTo>
                    <a:pt x="268" y="12"/>
                  </a:lnTo>
                  <a:lnTo>
                    <a:pt x="254" y="20"/>
                  </a:lnTo>
                  <a:lnTo>
                    <a:pt x="238" y="2"/>
                  </a:lnTo>
                  <a:lnTo>
                    <a:pt x="238" y="2"/>
                  </a:lnTo>
                  <a:lnTo>
                    <a:pt x="232" y="0"/>
                  </a:lnTo>
                  <a:lnTo>
                    <a:pt x="226" y="0"/>
                  </a:lnTo>
                  <a:lnTo>
                    <a:pt x="114" y="58"/>
                  </a:lnTo>
                  <a:lnTo>
                    <a:pt x="110" y="58"/>
                  </a:lnTo>
                  <a:lnTo>
                    <a:pt x="110" y="58"/>
                  </a:lnTo>
                  <a:lnTo>
                    <a:pt x="110" y="60"/>
                  </a:lnTo>
                  <a:lnTo>
                    <a:pt x="110" y="60"/>
                  </a:lnTo>
                  <a:lnTo>
                    <a:pt x="108" y="60"/>
                  </a:lnTo>
                  <a:lnTo>
                    <a:pt x="108" y="60"/>
                  </a:lnTo>
                  <a:lnTo>
                    <a:pt x="108" y="60"/>
                  </a:lnTo>
                  <a:lnTo>
                    <a:pt x="2" y="158"/>
                  </a:lnTo>
                  <a:lnTo>
                    <a:pt x="2" y="158"/>
                  </a:lnTo>
                  <a:lnTo>
                    <a:pt x="0" y="164"/>
                  </a:lnTo>
                  <a:lnTo>
                    <a:pt x="0" y="170"/>
                  </a:lnTo>
                  <a:lnTo>
                    <a:pt x="0" y="170"/>
                  </a:lnTo>
                  <a:lnTo>
                    <a:pt x="4" y="174"/>
                  </a:lnTo>
                  <a:lnTo>
                    <a:pt x="10" y="176"/>
                  </a:lnTo>
                  <a:lnTo>
                    <a:pt x="10" y="176"/>
                  </a:lnTo>
                  <a:lnTo>
                    <a:pt x="10" y="176"/>
                  </a:lnTo>
                  <a:lnTo>
                    <a:pt x="40" y="172"/>
                  </a:lnTo>
                  <a:lnTo>
                    <a:pt x="40" y="304"/>
                  </a:lnTo>
                  <a:lnTo>
                    <a:pt x="40" y="304"/>
                  </a:lnTo>
                  <a:lnTo>
                    <a:pt x="42" y="308"/>
                  </a:lnTo>
                  <a:lnTo>
                    <a:pt x="44" y="312"/>
                  </a:lnTo>
                  <a:lnTo>
                    <a:pt x="46" y="314"/>
                  </a:lnTo>
                  <a:lnTo>
                    <a:pt x="50" y="314"/>
                  </a:lnTo>
                  <a:lnTo>
                    <a:pt x="220" y="330"/>
                  </a:lnTo>
                  <a:lnTo>
                    <a:pt x="220" y="330"/>
                  </a:lnTo>
                  <a:lnTo>
                    <a:pt x="220" y="330"/>
                  </a:lnTo>
                  <a:lnTo>
                    <a:pt x="220" y="330"/>
                  </a:lnTo>
                  <a:lnTo>
                    <a:pt x="224" y="330"/>
                  </a:lnTo>
                  <a:lnTo>
                    <a:pt x="224" y="330"/>
                  </a:lnTo>
                  <a:lnTo>
                    <a:pt x="224" y="330"/>
                  </a:lnTo>
                  <a:lnTo>
                    <a:pt x="224" y="330"/>
                  </a:lnTo>
                  <a:lnTo>
                    <a:pt x="224" y="330"/>
                  </a:lnTo>
                  <a:lnTo>
                    <a:pt x="322" y="282"/>
                  </a:lnTo>
                  <a:lnTo>
                    <a:pt x="322" y="282"/>
                  </a:lnTo>
                  <a:lnTo>
                    <a:pt x="326" y="278"/>
                  </a:lnTo>
                  <a:lnTo>
                    <a:pt x="326" y="272"/>
                  </a:lnTo>
                  <a:lnTo>
                    <a:pt x="326" y="160"/>
                  </a:lnTo>
                  <a:lnTo>
                    <a:pt x="356" y="146"/>
                  </a:lnTo>
                  <a:lnTo>
                    <a:pt x="356" y="146"/>
                  </a:lnTo>
                  <a:lnTo>
                    <a:pt x="358" y="142"/>
                  </a:lnTo>
                  <a:lnTo>
                    <a:pt x="360" y="138"/>
                  </a:lnTo>
                  <a:lnTo>
                    <a:pt x="360" y="138"/>
                  </a:lnTo>
                  <a:lnTo>
                    <a:pt x="360" y="134"/>
                  </a:lnTo>
                  <a:lnTo>
                    <a:pt x="358" y="130"/>
                  </a:lnTo>
                  <a:lnTo>
                    <a:pt x="358" y="130"/>
                  </a:lnTo>
                  <a:close/>
                  <a:moveTo>
                    <a:pt x="210" y="310"/>
                  </a:moveTo>
                  <a:lnTo>
                    <a:pt x="150" y="304"/>
                  </a:lnTo>
                  <a:lnTo>
                    <a:pt x="150" y="208"/>
                  </a:lnTo>
                  <a:lnTo>
                    <a:pt x="150" y="208"/>
                  </a:lnTo>
                  <a:lnTo>
                    <a:pt x="148" y="200"/>
                  </a:lnTo>
                  <a:lnTo>
                    <a:pt x="144" y="192"/>
                  </a:lnTo>
                  <a:lnTo>
                    <a:pt x="136" y="186"/>
                  </a:lnTo>
                  <a:lnTo>
                    <a:pt x="128" y="184"/>
                  </a:lnTo>
                  <a:lnTo>
                    <a:pt x="128" y="184"/>
                  </a:lnTo>
                  <a:lnTo>
                    <a:pt x="120" y="184"/>
                  </a:lnTo>
                  <a:lnTo>
                    <a:pt x="112" y="188"/>
                  </a:lnTo>
                  <a:lnTo>
                    <a:pt x="108" y="196"/>
                  </a:lnTo>
                  <a:lnTo>
                    <a:pt x="106" y="204"/>
                  </a:lnTo>
                  <a:lnTo>
                    <a:pt x="106" y="300"/>
                  </a:lnTo>
                  <a:lnTo>
                    <a:pt x="60" y="296"/>
                  </a:lnTo>
                  <a:lnTo>
                    <a:pt x="60" y="138"/>
                  </a:lnTo>
                  <a:lnTo>
                    <a:pt x="118" y="86"/>
                  </a:lnTo>
                  <a:lnTo>
                    <a:pt x="210" y="182"/>
                  </a:lnTo>
                  <a:lnTo>
                    <a:pt x="210" y="310"/>
                  </a:lnTo>
                  <a:close/>
                  <a:moveTo>
                    <a:pt x="272" y="28"/>
                  </a:moveTo>
                  <a:lnTo>
                    <a:pt x="286" y="36"/>
                  </a:lnTo>
                  <a:lnTo>
                    <a:pt x="264" y="46"/>
                  </a:lnTo>
                  <a:lnTo>
                    <a:pt x="250" y="40"/>
                  </a:lnTo>
                  <a:lnTo>
                    <a:pt x="272" y="28"/>
                  </a:lnTo>
                  <a:close/>
                  <a:moveTo>
                    <a:pt x="294" y="48"/>
                  </a:moveTo>
                  <a:lnTo>
                    <a:pt x="294" y="124"/>
                  </a:lnTo>
                  <a:lnTo>
                    <a:pt x="272" y="136"/>
                  </a:lnTo>
                  <a:lnTo>
                    <a:pt x="272" y="60"/>
                  </a:lnTo>
                  <a:lnTo>
                    <a:pt x="294" y="48"/>
                  </a:lnTo>
                  <a:close/>
                  <a:moveTo>
                    <a:pt x="240" y="52"/>
                  </a:moveTo>
                  <a:lnTo>
                    <a:pt x="256" y="60"/>
                  </a:lnTo>
                  <a:lnTo>
                    <a:pt x="256" y="136"/>
                  </a:lnTo>
                  <a:lnTo>
                    <a:pt x="240" y="128"/>
                  </a:lnTo>
                  <a:lnTo>
                    <a:pt x="240" y="52"/>
                  </a:lnTo>
                  <a:close/>
                  <a:moveTo>
                    <a:pt x="306" y="266"/>
                  </a:moveTo>
                  <a:lnTo>
                    <a:pt x="230" y="304"/>
                  </a:lnTo>
                  <a:lnTo>
                    <a:pt x="230" y="204"/>
                  </a:lnTo>
                  <a:lnTo>
                    <a:pt x="230" y="204"/>
                  </a:lnTo>
                  <a:lnTo>
                    <a:pt x="236" y="206"/>
                  </a:lnTo>
                  <a:lnTo>
                    <a:pt x="236" y="206"/>
                  </a:lnTo>
                  <a:lnTo>
                    <a:pt x="240" y="204"/>
                  </a:lnTo>
                  <a:lnTo>
                    <a:pt x="306" y="170"/>
                  </a:lnTo>
                  <a:lnTo>
                    <a:pt x="306"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3" name="Group 22"/>
          <p:cNvGrpSpPr/>
          <p:nvPr/>
        </p:nvGrpSpPr>
        <p:grpSpPr>
          <a:xfrm>
            <a:off x="5331238" y="2309228"/>
            <a:ext cx="612000" cy="612000"/>
            <a:chOff x="4974643" y="5907019"/>
            <a:chExt cx="612000" cy="612000"/>
          </a:xfrm>
        </p:grpSpPr>
        <p:sp>
          <p:nvSpPr>
            <p:cNvPr id="24" name="Oval 23"/>
            <p:cNvSpPr/>
            <p:nvPr/>
          </p:nvSpPr>
          <p:spPr bwMode="ltGray">
            <a:xfrm>
              <a:off x="4974643" y="5907019"/>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25" name="Freeform 4979"/>
            <p:cNvSpPr>
              <a:spLocks noEditPoints="1"/>
            </p:cNvSpPr>
            <p:nvPr/>
          </p:nvSpPr>
          <p:spPr bwMode="auto">
            <a:xfrm>
              <a:off x="5057801" y="6067038"/>
              <a:ext cx="445685" cy="366185"/>
            </a:xfrm>
            <a:custGeom>
              <a:avLst/>
              <a:gdLst>
                <a:gd name="T0" fmla="*/ 10 w 370"/>
                <a:gd name="T1" fmla="*/ 28 h 304"/>
                <a:gd name="T2" fmla="*/ 2 w 370"/>
                <a:gd name="T3" fmla="*/ 4 h 304"/>
                <a:gd name="T4" fmla="*/ 12 w 370"/>
                <a:gd name="T5" fmla="*/ 2 h 304"/>
                <a:gd name="T6" fmla="*/ 18 w 370"/>
                <a:gd name="T7" fmla="*/ 10 h 304"/>
                <a:gd name="T8" fmla="*/ 366 w 370"/>
                <a:gd name="T9" fmla="*/ 170 h 304"/>
                <a:gd name="T10" fmla="*/ 336 w 370"/>
                <a:gd name="T11" fmla="*/ 186 h 304"/>
                <a:gd name="T12" fmla="*/ 300 w 370"/>
                <a:gd name="T13" fmla="*/ 234 h 304"/>
                <a:gd name="T14" fmla="*/ 292 w 370"/>
                <a:gd name="T15" fmla="*/ 282 h 304"/>
                <a:gd name="T16" fmla="*/ 252 w 370"/>
                <a:gd name="T17" fmla="*/ 304 h 304"/>
                <a:gd name="T18" fmla="*/ 240 w 370"/>
                <a:gd name="T19" fmla="*/ 302 h 304"/>
                <a:gd name="T20" fmla="*/ 134 w 370"/>
                <a:gd name="T21" fmla="*/ 256 h 304"/>
                <a:gd name="T22" fmla="*/ 114 w 370"/>
                <a:gd name="T23" fmla="*/ 304 h 304"/>
                <a:gd name="T24" fmla="*/ 72 w 370"/>
                <a:gd name="T25" fmla="*/ 292 h 304"/>
                <a:gd name="T26" fmla="*/ 78 w 370"/>
                <a:gd name="T27" fmla="*/ 246 h 304"/>
                <a:gd name="T28" fmla="*/ 30 w 370"/>
                <a:gd name="T29" fmla="*/ 206 h 304"/>
                <a:gd name="T30" fmla="*/ 12 w 370"/>
                <a:gd name="T31" fmla="*/ 144 h 304"/>
                <a:gd name="T32" fmla="*/ 32 w 370"/>
                <a:gd name="T33" fmla="*/ 82 h 304"/>
                <a:gd name="T34" fmla="*/ 28 w 370"/>
                <a:gd name="T35" fmla="*/ 78 h 304"/>
                <a:gd name="T36" fmla="*/ 24 w 370"/>
                <a:gd name="T37" fmla="*/ 72 h 304"/>
                <a:gd name="T38" fmla="*/ 18 w 370"/>
                <a:gd name="T39" fmla="*/ 28 h 304"/>
                <a:gd name="T40" fmla="*/ 48 w 370"/>
                <a:gd name="T41" fmla="*/ 0 h 304"/>
                <a:gd name="T42" fmla="*/ 64 w 370"/>
                <a:gd name="T43" fmla="*/ 4 h 304"/>
                <a:gd name="T44" fmla="*/ 74 w 370"/>
                <a:gd name="T45" fmla="*/ 28 h 304"/>
                <a:gd name="T46" fmla="*/ 50 w 370"/>
                <a:gd name="T47" fmla="*/ 48 h 304"/>
                <a:gd name="T48" fmla="*/ 40 w 370"/>
                <a:gd name="T49" fmla="*/ 40 h 304"/>
                <a:gd name="T50" fmla="*/ 48 w 370"/>
                <a:gd name="T51" fmla="*/ 32 h 304"/>
                <a:gd name="T52" fmla="*/ 58 w 370"/>
                <a:gd name="T53" fmla="*/ 22 h 304"/>
                <a:gd name="T54" fmla="*/ 50 w 370"/>
                <a:gd name="T55" fmla="*/ 16 h 304"/>
                <a:gd name="T56" fmla="*/ 32 w 370"/>
                <a:gd name="T57" fmla="*/ 34 h 304"/>
                <a:gd name="T58" fmla="*/ 40 w 370"/>
                <a:gd name="T59" fmla="*/ 68 h 304"/>
                <a:gd name="T60" fmla="*/ 68 w 370"/>
                <a:gd name="T61" fmla="*/ 48 h 304"/>
                <a:gd name="T62" fmla="*/ 126 w 370"/>
                <a:gd name="T63" fmla="*/ 32 h 304"/>
                <a:gd name="T64" fmla="*/ 242 w 370"/>
                <a:gd name="T65" fmla="*/ 32 h 304"/>
                <a:gd name="T66" fmla="*/ 252 w 370"/>
                <a:gd name="T67" fmla="*/ 14 h 304"/>
                <a:gd name="T68" fmla="*/ 294 w 370"/>
                <a:gd name="T69" fmla="*/ 0 h 304"/>
                <a:gd name="T70" fmla="*/ 320 w 370"/>
                <a:gd name="T71" fmla="*/ 76 h 304"/>
                <a:gd name="T72" fmla="*/ 360 w 370"/>
                <a:gd name="T73" fmla="*/ 116 h 304"/>
                <a:gd name="T74" fmla="*/ 212 w 370"/>
                <a:gd name="T75" fmla="*/ 226 h 304"/>
                <a:gd name="T76" fmla="*/ 204 w 370"/>
                <a:gd name="T77" fmla="*/ 218 h 304"/>
                <a:gd name="T78" fmla="*/ 86 w 370"/>
                <a:gd name="T79" fmla="*/ 206 h 304"/>
                <a:gd name="T80" fmla="*/ 54 w 370"/>
                <a:gd name="T81" fmla="*/ 146 h 304"/>
                <a:gd name="T82" fmla="*/ 46 w 370"/>
                <a:gd name="T83" fmla="*/ 138 h 304"/>
                <a:gd name="T84" fmla="*/ 38 w 370"/>
                <a:gd name="T85" fmla="*/ 146 h 304"/>
                <a:gd name="T86" fmla="*/ 64 w 370"/>
                <a:gd name="T87" fmla="*/ 208 h 304"/>
                <a:gd name="T88" fmla="*/ 204 w 370"/>
                <a:gd name="T89" fmla="*/ 234 h 304"/>
                <a:gd name="T90" fmla="*/ 212 w 370"/>
                <a:gd name="T91" fmla="*/ 226 h 304"/>
                <a:gd name="T92" fmla="*/ 216 w 370"/>
                <a:gd name="T93" fmla="*/ 58 h 304"/>
                <a:gd name="T94" fmla="*/ 144 w 370"/>
                <a:gd name="T95" fmla="*/ 56 h 304"/>
                <a:gd name="T96" fmla="*/ 138 w 370"/>
                <a:gd name="T97" fmla="*/ 70 h 304"/>
                <a:gd name="T98" fmla="*/ 210 w 370"/>
                <a:gd name="T99" fmla="*/ 76 h 304"/>
                <a:gd name="T100" fmla="*/ 220 w 370"/>
                <a:gd name="T101" fmla="*/ 66 h 304"/>
                <a:gd name="T102" fmla="*/ 296 w 370"/>
                <a:gd name="T103" fmla="*/ 94 h 304"/>
                <a:gd name="T104" fmla="*/ 280 w 370"/>
                <a:gd name="T105" fmla="*/ 102 h 304"/>
                <a:gd name="T106" fmla="*/ 286 w 370"/>
                <a:gd name="T107" fmla="*/ 118 h 304"/>
                <a:gd name="T108" fmla="*/ 304 w 370"/>
                <a:gd name="T109" fmla="*/ 1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04">
                  <a:moveTo>
                    <a:pt x="18" y="10"/>
                  </a:moveTo>
                  <a:lnTo>
                    <a:pt x="18" y="10"/>
                  </a:lnTo>
                  <a:lnTo>
                    <a:pt x="12" y="18"/>
                  </a:lnTo>
                  <a:lnTo>
                    <a:pt x="10" y="28"/>
                  </a:lnTo>
                  <a:lnTo>
                    <a:pt x="10" y="28"/>
                  </a:lnTo>
                  <a:lnTo>
                    <a:pt x="4" y="20"/>
                  </a:lnTo>
                  <a:lnTo>
                    <a:pt x="0" y="10"/>
                  </a:lnTo>
                  <a:lnTo>
                    <a:pt x="0" y="10"/>
                  </a:lnTo>
                  <a:lnTo>
                    <a:pt x="0" y="8"/>
                  </a:lnTo>
                  <a:lnTo>
                    <a:pt x="2" y="4"/>
                  </a:lnTo>
                  <a:lnTo>
                    <a:pt x="4" y="2"/>
                  </a:lnTo>
                  <a:lnTo>
                    <a:pt x="6" y="0"/>
                  </a:lnTo>
                  <a:lnTo>
                    <a:pt x="6" y="0"/>
                  </a:lnTo>
                  <a:lnTo>
                    <a:pt x="10" y="0"/>
                  </a:lnTo>
                  <a:lnTo>
                    <a:pt x="12" y="2"/>
                  </a:lnTo>
                  <a:lnTo>
                    <a:pt x="14" y="4"/>
                  </a:lnTo>
                  <a:lnTo>
                    <a:pt x="16" y="6"/>
                  </a:lnTo>
                  <a:lnTo>
                    <a:pt x="16" y="6"/>
                  </a:lnTo>
                  <a:lnTo>
                    <a:pt x="18" y="10"/>
                  </a:lnTo>
                  <a:lnTo>
                    <a:pt x="18" y="10"/>
                  </a:lnTo>
                  <a:close/>
                  <a:moveTo>
                    <a:pt x="370" y="130"/>
                  </a:moveTo>
                  <a:lnTo>
                    <a:pt x="370" y="158"/>
                  </a:lnTo>
                  <a:lnTo>
                    <a:pt x="370" y="158"/>
                  </a:lnTo>
                  <a:lnTo>
                    <a:pt x="368" y="164"/>
                  </a:lnTo>
                  <a:lnTo>
                    <a:pt x="366" y="170"/>
                  </a:lnTo>
                  <a:lnTo>
                    <a:pt x="360" y="174"/>
                  </a:lnTo>
                  <a:lnTo>
                    <a:pt x="354" y="174"/>
                  </a:lnTo>
                  <a:lnTo>
                    <a:pt x="340" y="174"/>
                  </a:lnTo>
                  <a:lnTo>
                    <a:pt x="340" y="174"/>
                  </a:lnTo>
                  <a:lnTo>
                    <a:pt x="336" y="186"/>
                  </a:lnTo>
                  <a:lnTo>
                    <a:pt x="332" y="198"/>
                  </a:lnTo>
                  <a:lnTo>
                    <a:pt x="324" y="208"/>
                  </a:lnTo>
                  <a:lnTo>
                    <a:pt x="318" y="216"/>
                  </a:lnTo>
                  <a:lnTo>
                    <a:pt x="310" y="226"/>
                  </a:lnTo>
                  <a:lnTo>
                    <a:pt x="300" y="234"/>
                  </a:lnTo>
                  <a:lnTo>
                    <a:pt x="290" y="240"/>
                  </a:lnTo>
                  <a:lnTo>
                    <a:pt x="280" y="246"/>
                  </a:lnTo>
                  <a:lnTo>
                    <a:pt x="292" y="278"/>
                  </a:lnTo>
                  <a:lnTo>
                    <a:pt x="292" y="278"/>
                  </a:lnTo>
                  <a:lnTo>
                    <a:pt x="292" y="282"/>
                  </a:lnTo>
                  <a:lnTo>
                    <a:pt x="292" y="286"/>
                  </a:lnTo>
                  <a:lnTo>
                    <a:pt x="290" y="290"/>
                  </a:lnTo>
                  <a:lnTo>
                    <a:pt x="286" y="292"/>
                  </a:lnTo>
                  <a:lnTo>
                    <a:pt x="252" y="304"/>
                  </a:lnTo>
                  <a:lnTo>
                    <a:pt x="252" y="304"/>
                  </a:lnTo>
                  <a:lnTo>
                    <a:pt x="248" y="304"/>
                  </a:lnTo>
                  <a:lnTo>
                    <a:pt x="248" y="304"/>
                  </a:lnTo>
                  <a:lnTo>
                    <a:pt x="244" y="304"/>
                  </a:lnTo>
                  <a:lnTo>
                    <a:pt x="244" y="304"/>
                  </a:lnTo>
                  <a:lnTo>
                    <a:pt x="240" y="302"/>
                  </a:lnTo>
                  <a:lnTo>
                    <a:pt x="238" y="298"/>
                  </a:lnTo>
                  <a:lnTo>
                    <a:pt x="224" y="256"/>
                  </a:lnTo>
                  <a:lnTo>
                    <a:pt x="194" y="256"/>
                  </a:lnTo>
                  <a:lnTo>
                    <a:pt x="162" y="256"/>
                  </a:lnTo>
                  <a:lnTo>
                    <a:pt x="134" y="256"/>
                  </a:lnTo>
                  <a:lnTo>
                    <a:pt x="120" y="298"/>
                  </a:lnTo>
                  <a:lnTo>
                    <a:pt x="120" y="298"/>
                  </a:lnTo>
                  <a:lnTo>
                    <a:pt x="118" y="302"/>
                  </a:lnTo>
                  <a:lnTo>
                    <a:pt x="114" y="304"/>
                  </a:lnTo>
                  <a:lnTo>
                    <a:pt x="114" y="304"/>
                  </a:lnTo>
                  <a:lnTo>
                    <a:pt x="110" y="304"/>
                  </a:lnTo>
                  <a:lnTo>
                    <a:pt x="110" y="304"/>
                  </a:lnTo>
                  <a:lnTo>
                    <a:pt x="106" y="304"/>
                  </a:lnTo>
                  <a:lnTo>
                    <a:pt x="72" y="292"/>
                  </a:lnTo>
                  <a:lnTo>
                    <a:pt x="72" y="292"/>
                  </a:lnTo>
                  <a:lnTo>
                    <a:pt x="68" y="290"/>
                  </a:lnTo>
                  <a:lnTo>
                    <a:pt x="66" y="286"/>
                  </a:lnTo>
                  <a:lnTo>
                    <a:pt x="64" y="282"/>
                  </a:lnTo>
                  <a:lnTo>
                    <a:pt x="66" y="278"/>
                  </a:lnTo>
                  <a:lnTo>
                    <a:pt x="78" y="246"/>
                  </a:lnTo>
                  <a:lnTo>
                    <a:pt x="78" y="246"/>
                  </a:lnTo>
                  <a:lnTo>
                    <a:pt x="64" y="238"/>
                  </a:lnTo>
                  <a:lnTo>
                    <a:pt x="52" y="228"/>
                  </a:lnTo>
                  <a:lnTo>
                    <a:pt x="40" y="218"/>
                  </a:lnTo>
                  <a:lnTo>
                    <a:pt x="30" y="206"/>
                  </a:lnTo>
                  <a:lnTo>
                    <a:pt x="24" y="192"/>
                  </a:lnTo>
                  <a:lnTo>
                    <a:pt x="18" y="176"/>
                  </a:lnTo>
                  <a:lnTo>
                    <a:pt x="14" y="160"/>
                  </a:lnTo>
                  <a:lnTo>
                    <a:pt x="12" y="144"/>
                  </a:lnTo>
                  <a:lnTo>
                    <a:pt x="12" y="144"/>
                  </a:lnTo>
                  <a:lnTo>
                    <a:pt x="14" y="128"/>
                  </a:lnTo>
                  <a:lnTo>
                    <a:pt x="18" y="112"/>
                  </a:lnTo>
                  <a:lnTo>
                    <a:pt x="24" y="96"/>
                  </a:lnTo>
                  <a:lnTo>
                    <a:pt x="32" y="82"/>
                  </a:lnTo>
                  <a:lnTo>
                    <a:pt x="32" y="82"/>
                  </a:lnTo>
                  <a:lnTo>
                    <a:pt x="32" y="82"/>
                  </a:lnTo>
                  <a:lnTo>
                    <a:pt x="32" y="82"/>
                  </a:lnTo>
                  <a:lnTo>
                    <a:pt x="28" y="78"/>
                  </a:lnTo>
                  <a:lnTo>
                    <a:pt x="28" y="78"/>
                  </a:lnTo>
                  <a:lnTo>
                    <a:pt x="28" y="78"/>
                  </a:lnTo>
                  <a:lnTo>
                    <a:pt x="28" y="78"/>
                  </a:lnTo>
                  <a:lnTo>
                    <a:pt x="24" y="72"/>
                  </a:lnTo>
                  <a:lnTo>
                    <a:pt x="24" y="72"/>
                  </a:lnTo>
                  <a:lnTo>
                    <a:pt x="24" y="72"/>
                  </a:lnTo>
                  <a:lnTo>
                    <a:pt x="24" y="72"/>
                  </a:lnTo>
                  <a:lnTo>
                    <a:pt x="18" y="56"/>
                  </a:lnTo>
                  <a:lnTo>
                    <a:pt x="16" y="48"/>
                  </a:lnTo>
                  <a:lnTo>
                    <a:pt x="16" y="38"/>
                  </a:lnTo>
                  <a:lnTo>
                    <a:pt x="16" y="38"/>
                  </a:lnTo>
                  <a:lnTo>
                    <a:pt x="18" y="28"/>
                  </a:lnTo>
                  <a:lnTo>
                    <a:pt x="22" y="18"/>
                  </a:lnTo>
                  <a:lnTo>
                    <a:pt x="30" y="10"/>
                  </a:lnTo>
                  <a:lnTo>
                    <a:pt x="38" y="4"/>
                  </a:lnTo>
                  <a:lnTo>
                    <a:pt x="38" y="4"/>
                  </a:lnTo>
                  <a:lnTo>
                    <a:pt x="48" y="0"/>
                  </a:lnTo>
                  <a:lnTo>
                    <a:pt x="60" y="2"/>
                  </a:lnTo>
                  <a:lnTo>
                    <a:pt x="60" y="2"/>
                  </a:lnTo>
                  <a:lnTo>
                    <a:pt x="60" y="2"/>
                  </a:lnTo>
                  <a:lnTo>
                    <a:pt x="60" y="2"/>
                  </a:lnTo>
                  <a:lnTo>
                    <a:pt x="64" y="4"/>
                  </a:lnTo>
                  <a:lnTo>
                    <a:pt x="64" y="4"/>
                  </a:lnTo>
                  <a:lnTo>
                    <a:pt x="70" y="10"/>
                  </a:lnTo>
                  <a:lnTo>
                    <a:pt x="72" y="16"/>
                  </a:lnTo>
                  <a:lnTo>
                    <a:pt x="74" y="22"/>
                  </a:lnTo>
                  <a:lnTo>
                    <a:pt x="74" y="28"/>
                  </a:lnTo>
                  <a:lnTo>
                    <a:pt x="74" y="28"/>
                  </a:lnTo>
                  <a:lnTo>
                    <a:pt x="70" y="36"/>
                  </a:lnTo>
                  <a:lnTo>
                    <a:pt x="64" y="42"/>
                  </a:lnTo>
                  <a:lnTo>
                    <a:pt x="58" y="46"/>
                  </a:lnTo>
                  <a:lnTo>
                    <a:pt x="50" y="48"/>
                  </a:lnTo>
                  <a:lnTo>
                    <a:pt x="50" y="48"/>
                  </a:lnTo>
                  <a:lnTo>
                    <a:pt x="40" y="46"/>
                  </a:lnTo>
                  <a:lnTo>
                    <a:pt x="40" y="46"/>
                  </a:lnTo>
                  <a:lnTo>
                    <a:pt x="40" y="40"/>
                  </a:lnTo>
                  <a:lnTo>
                    <a:pt x="40" y="40"/>
                  </a:lnTo>
                  <a:lnTo>
                    <a:pt x="40" y="36"/>
                  </a:lnTo>
                  <a:lnTo>
                    <a:pt x="42" y="30"/>
                  </a:lnTo>
                  <a:lnTo>
                    <a:pt x="42" y="30"/>
                  </a:lnTo>
                  <a:lnTo>
                    <a:pt x="48" y="32"/>
                  </a:lnTo>
                  <a:lnTo>
                    <a:pt x="48" y="32"/>
                  </a:lnTo>
                  <a:lnTo>
                    <a:pt x="52" y="30"/>
                  </a:lnTo>
                  <a:lnTo>
                    <a:pt x="56" y="28"/>
                  </a:lnTo>
                  <a:lnTo>
                    <a:pt x="58" y="24"/>
                  </a:lnTo>
                  <a:lnTo>
                    <a:pt x="58" y="24"/>
                  </a:lnTo>
                  <a:lnTo>
                    <a:pt x="58" y="22"/>
                  </a:lnTo>
                  <a:lnTo>
                    <a:pt x="56" y="18"/>
                  </a:lnTo>
                  <a:lnTo>
                    <a:pt x="56" y="18"/>
                  </a:lnTo>
                  <a:lnTo>
                    <a:pt x="56" y="18"/>
                  </a:lnTo>
                  <a:lnTo>
                    <a:pt x="56" y="18"/>
                  </a:lnTo>
                  <a:lnTo>
                    <a:pt x="50" y="16"/>
                  </a:lnTo>
                  <a:lnTo>
                    <a:pt x="46" y="18"/>
                  </a:lnTo>
                  <a:lnTo>
                    <a:pt x="46" y="18"/>
                  </a:lnTo>
                  <a:lnTo>
                    <a:pt x="40" y="22"/>
                  </a:lnTo>
                  <a:lnTo>
                    <a:pt x="36" y="26"/>
                  </a:lnTo>
                  <a:lnTo>
                    <a:pt x="32" y="34"/>
                  </a:lnTo>
                  <a:lnTo>
                    <a:pt x="32" y="40"/>
                  </a:lnTo>
                  <a:lnTo>
                    <a:pt x="32" y="40"/>
                  </a:lnTo>
                  <a:lnTo>
                    <a:pt x="32" y="48"/>
                  </a:lnTo>
                  <a:lnTo>
                    <a:pt x="34" y="54"/>
                  </a:lnTo>
                  <a:lnTo>
                    <a:pt x="40" y="68"/>
                  </a:lnTo>
                  <a:lnTo>
                    <a:pt x="40" y="68"/>
                  </a:lnTo>
                  <a:lnTo>
                    <a:pt x="42" y="70"/>
                  </a:lnTo>
                  <a:lnTo>
                    <a:pt x="42" y="70"/>
                  </a:lnTo>
                  <a:lnTo>
                    <a:pt x="58" y="54"/>
                  </a:lnTo>
                  <a:lnTo>
                    <a:pt x="68" y="48"/>
                  </a:lnTo>
                  <a:lnTo>
                    <a:pt x="78" y="42"/>
                  </a:lnTo>
                  <a:lnTo>
                    <a:pt x="90" y="38"/>
                  </a:lnTo>
                  <a:lnTo>
                    <a:pt x="102" y="34"/>
                  </a:lnTo>
                  <a:lnTo>
                    <a:pt x="112" y="32"/>
                  </a:lnTo>
                  <a:lnTo>
                    <a:pt x="126" y="32"/>
                  </a:lnTo>
                  <a:lnTo>
                    <a:pt x="162" y="32"/>
                  </a:lnTo>
                  <a:lnTo>
                    <a:pt x="194" y="32"/>
                  </a:lnTo>
                  <a:lnTo>
                    <a:pt x="232" y="32"/>
                  </a:lnTo>
                  <a:lnTo>
                    <a:pt x="232" y="32"/>
                  </a:lnTo>
                  <a:lnTo>
                    <a:pt x="242" y="32"/>
                  </a:lnTo>
                  <a:lnTo>
                    <a:pt x="242" y="32"/>
                  </a:lnTo>
                  <a:lnTo>
                    <a:pt x="242" y="32"/>
                  </a:lnTo>
                  <a:lnTo>
                    <a:pt x="242" y="32"/>
                  </a:lnTo>
                  <a:lnTo>
                    <a:pt x="246" y="22"/>
                  </a:lnTo>
                  <a:lnTo>
                    <a:pt x="252" y="14"/>
                  </a:lnTo>
                  <a:lnTo>
                    <a:pt x="260" y="8"/>
                  </a:lnTo>
                  <a:lnTo>
                    <a:pt x="268" y="4"/>
                  </a:lnTo>
                  <a:lnTo>
                    <a:pt x="276" y="2"/>
                  </a:lnTo>
                  <a:lnTo>
                    <a:pt x="286" y="0"/>
                  </a:lnTo>
                  <a:lnTo>
                    <a:pt x="294" y="0"/>
                  </a:lnTo>
                  <a:lnTo>
                    <a:pt x="304" y="2"/>
                  </a:lnTo>
                  <a:lnTo>
                    <a:pt x="288" y="48"/>
                  </a:lnTo>
                  <a:lnTo>
                    <a:pt x="288" y="48"/>
                  </a:lnTo>
                  <a:lnTo>
                    <a:pt x="306" y="60"/>
                  </a:lnTo>
                  <a:lnTo>
                    <a:pt x="320" y="76"/>
                  </a:lnTo>
                  <a:lnTo>
                    <a:pt x="332" y="94"/>
                  </a:lnTo>
                  <a:lnTo>
                    <a:pt x="340" y="114"/>
                  </a:lnTo>
                  <a:lnTo>
                    <a:pt x="354" y="114"/>
                  </a:lnTo>
                  <a:lnTo>
                    <a:pt x="354" y="114"/>
                  </a:lnTo>
                  <a:lnTo>
                    <a:pt x="360" y="116"/>
                  </a:lnTo>
                  <a:lnTo>
                    <a:pt x="366" y="118"/>
                  </a:lnTo>
                  <a:lnTo>
                    <a:pt x="368" y="124"/>
                  </a:lnTo>
                  <a:lnTo>
                    <a:pt x="370" y="130"/>
                  </a:lnTo>
                  <a:lnTo>
                    <a:pt x="370" y="130"/>
                  </a:lnTo>
                  <a:close/>
                  <a:moveTo>
                    <a:pt x="212" y="226"/>
                  </a:moveTo>
                  <a:lnTo>
                    <a:pt x="212" y="226"/>
                  </a:lnTo>
                  <a:lnTo>
                    <a:pt x="210" y="222"/>
                  </a:lnTo>
                  <a:lnTo>
                    <a:pt x="208" y="220"/>
                  </a:lnTo>
                  <a:lnTo>
                    <a:pt x="206" y="218"/>
                  </a:lnTo>
                  <a:lnTo>
                    <a:pt x="204" y="218"/>
                  </a:lnTo>
                  <a:lnTo>
                    <a:pt x="126" y="218"/>
                  </a:lnTo>
                  <a:lnTo>
                    <a:pt x="126" y="218"/>
                  </a:lnTo>
                  <a:lnTo>
                    <a:pt x="112" y="216"/>
                  </a:lnTo>
                  <a:lnTo>
                    <a:pt x="98" y="212"/>
                  </a:lnTo>
                  <a:lnTo>
                    <a:pt x="86" y="206"/>
                  </a:lnTo>
                  <a:lnTo>
                    <a:pt x="74" y="196"/>
                  </a:lnTo>
                  <a:lnTo>
                    <a:pt x="66" y="186"/>
                  </a:lnTo>
                  <a:lnTo>
                    <a:pt x="58" y="174"/>
                  </a:lnTo>
                  <a:lnTo>
                    <a:pt x="54" y="160"/>
                  </a:lnTo>
                  <a:lnTo>
                    <a:pt x="54" y="146"/>
                  </a:lnTo>
                  <a:lnTo>
                    <a:pt x="54" y="146"/>
                  </a:lnTo>
                  <a:lnTo>
                    <a:pt x="52" y="142"/>
                  </a:lnTo>
                  <a:lnTo>
                    <a:pt x="50" y="140"/>
                  </a:lnTo>
                  <a:lnTo>
                    <a:pt x="48" y="138"/>
                  </a:lnTo>
                  <a:lnTo>
                    <a:pt x="46" y="138"/>
                  </a:lnTo>
                  <a:lnTo>
                    <a:pt x="46" y="138"/>
                  </a:lnTo>
                  <a:lnTo>
                    <a:pt x="42" y="138"/>
                  </a:lnTo>
                  <a:lnTo>
                    <a:pt x="40" y="140"/>
                  </a:lnTo>
                  <a:lnTo>
                    <a:pt x="38" y="142"/>
                  </a:lnTo>
                  <a:lnTo>
                    <a:pt x="38" y="146"/>
                  </a:lnTo>
                  <a:lnTo>
                    <a:pt x="38" y="146"/>
                  </a:lnTo>
                  <a:lnTo>
                    <a:pt x="40" y="164"/>
                  </a:lnTo>
                  <a:lnTo>
                    <a:pt x="44" y="180"/>
                  </a:lnTo>
                  <a:lnTo>
                    <a:pt x="52" y="194"/>
                  </a:lnTo>
                  <a:lnTo>
                    <a:pt x="64" y="208"/>
                  </a:lnTo>
                  <a:lnTo>
                    <a:pt x="76" y="218"/>
                  </a:lnTo>
                  <a:lnTo>
                    <a:pt x="92" y="226"/>
                  </a:lnTo>
                  <a:lnTo>
                    <a:pt x="108" y="232"/>
                  </a:lnTo>
                  <a:lnTo>
                    <a:pt x="126" y="234"/>
                  </a:lnTo>
                  <a:lnTo>
                    <a:pt x="204" y="234"/>
                  </a:lnTo>
                  <a:lnTo>
                    <a:pt x="204" y="234"/>
                  </a:lnTo>
                  <a:lnTo>
                    <a:pt x="206" y="234"/>
                  </a:lnTo>
                  <a:lnTo>
                    <a:pt x="208" y="232"/>
                  </a:lnTo>
                  <a:lnTo>
                    <a:pt x="210" y="228"/>
                  </a:lnTo>
                  <a:lnTo>
                    <a:pt x="212" y="226"/>
                  </a:lnTo>
                  <a:lnTo>
                    <a:pt x="212" y="226"/>
                  </a:lnTo>
                  <a:close/>
                  <a:moveTo>
                    <a:pt x="220" y="66"/>
                  </a:moveTo>
                  <a:lnTo>
                    <a:pt x="220" y="66"/>
                  </a:lnTo>
                  <a:lnTo>
                    <a:pt x="220" y="62"/>
                  </a:lnTo>
                  <a:lnTo>
                    <a:pt x="216" y="58"/>
                  </a:lnTo>
                  <a:lnTo>
                    <a:pt x="214" y="56"/>
                  </a:lnTo>
                  <a:lnTo>
                    <a:pt x="210" y="56"/>
                  </a:lnTo>
                  <a:lnTo>
                    <a:pt x="148" y="56"/>
                  </a:lnTo>
                  <a:lnTo>
                    <a:pt x="148" y="56"/>
                  </a:lnTo>
                  <a:lnTo>
                    <a:pt x="144" y="56"/>
                  </a:lnTo>
                  <a:lnTo>
                    <a:pt x="140" y="58"/>
                  </a:lnTo>
                  <a:lnTo>
                    <a:pt x="138" y="62"/>
                  </a:lnTo>
                  <a:lnTo>
                    <a:pt x="138" y="66"/>
                  </a:lnTo>
                  <a:lnTo>
                    <a:pt x="138" y="66"/>
                  </a:lnTo>
                  <a:lnTo>
                    <a:pt x="138" y="70"/>
                  </a:lnTo>
                  <a:lnTo>
                    <a:pt x="140" y="74"/>
                  </a:lnTo>
                  <a:lnTo>
                    <a:pt x="144" y="76"/>
                  </a:lnTo>
                  <a:lnTo>
                    <a:pt x="148" y="76"/>
                  </a:lnTo>
                  <a:lnTo>
                    <a:pt x="210" y="76"/>
                  </a:lnTo>
                  <a:lnTo>
                    <a:pt x="210" y="76"/>
                  </a:lnTo>
                  <a:lnTo>
                    <a:pt x="214" y="76"/>
                  </a:lnTo>
                  <a:lnTo>
                    <a:pt x="216" y="74"/>
                  </a:lnTo>
                  <a:lnTo>
                    <a:pt x="220" y="70"/>
                  </a:lnTo>
                  <a:lnTo>
                    <a:pt x="220" y="66"/>
                  </a:lnTo>
                  <a:lnTo>
                    <a:pt x="220" y="66"/>
                  </a:lnTo>
                  <a:close/>
                  <a:moveTo>
                    <a:pt x="304" y="106"/>
                  </a:moveTo>
                  <a:lnTo>
                    <a:pt x="304" y="106"/>
                  </a:lnTo>
                  <a:lnTo>
                    <a:pt x="304" y="102"/>
                  </a:lnTo>
                  <a:lnTo>
                    <a:pt x="300" y="96"/>
                  </a:lnTo>
                  <a:lnTo>
                    <a:pt x="296" y="94"/>
                  </a:lnTo>
                  <a:lnTo>
                    <a:pt x="292" y="94"/>
                  </a:lnTo>
                  <a:lnTo>
                    <a:pt x="292" y="94"/>
                  </a:lnTo>
                  <a:lnTo>
                    <a:pt x="286" y="94"/>
                  </a:lnTo>
                  <a:lnTo>
                    <a:pt x="282" y="96"/>
                  </a:lnTo>
                  <a:lnTo>
                    <a:pt x="280" y="102"/>
                  </a:lnTo>
                  <a:lnTo>
                    <a:pt x="278" y="106"/>
                  </a:lnTo>
                  <a:lnTo>
                    <a:pt x="278" y="106"/>
                  </a:lnTo>
                  <a:lnTo>
                    <a:pt x="280" y="112"/>
                  </a:lnTo>
                  <a:lnTo>
                    <a:pt x="282" y="116"/>
                  </a:lnTo>
                  <a:lnTo>
                    <a:pt x="286" y="118"/>
                  </a:lnTo>
                  <a:lnTo>
                    <a:pt x="292" y="120"/>
                  </a:lnTo>
                  <a:lnTo>
                    <a:pt x="292" y="120"/>
                  </a:lnTo>
                  <a:lnTo>
                    <a:pt x="296" y="118"/>
                  </a:lnTo>
                  <a:lnTo>
                    <a:pt x="300" y="116"/>
                  </a:lnTo>
                  <a:lnTo>
                    <a:pt x="304" y="112"/>
                  </a:lnTo>
                  <a:lnTo>
                    <a:pt x="304" y="106"/>
                  </a:lnTo>
                  <a:lnTo>
                    <a:pt x="304" y="10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7" name="Group 26"/>
          <p:cNvGrpSpPr/>
          <p:nvPr/>
        </p:nvGrpSpPr>
        <p:grpSpPr>
          <a:xfrm>
            <a:off x="4371659" y="2805948"/>
            <a:ext cx="612000" cy="612000"/>
            <a:chOff x="3216946" y="2258092"/>
            <a:chExt cx="612000" cy="612000"/>
          </a:xfrm>
        </p:grpSpPr>
        <p:sp>
          <p:nvSpPr>
            <p:cNvPr id="28" name="Oval 27"/>
            <p:cNvSpPr/>
            <p:nvPr/>
          </p:nvSpPr>
          <p:spPr bwMode="ltGray">
            <a:xfrm>
              <a:off x="3216946" y="2258092"/>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29" name="Freeform 4953"/>
            <p:cNvSpPr>
              <a:spLocks noEditPoints="1"/>
            </p:cNvSpPr>
            <p:nvPr/>
          </p:nvSpPr>
          <p:spPr bwMode="auto">
            <a:xfrm>
              <a:off x="3315059" y="2386644"/>
              <a:ext cx="430759" cy="343639"/>
            </a:xfrm>
            <a:custGeom>
              <a:avLst/>
              <a:gdLst>
                <a:gd name="T0" fmla="*/ 28 w 356"/>
                <a:gd name="T1" fmla="*/ 142 h 284"/>
                <a:gd name="T2" fmla="*/ 40 w 356"/>
                <a:gd name="T3" fmla="*/ 138 h 284"/>
                <a:gd name="T4" fmla="*/ 34 w 356"/>
                <a:gd name="T5" fmla="*/ 158 h 284"/>
                <a:gd name="T6" fmla="*/ 28 w 356"/>
                <a:gd name="T7" fmla="*/ 154 h 284"/>
                <a:gd name="T8" fmla="*/ 28 w 356"/>
                <a:gd name="T9" fmla="*/ 146 h 284"/>
                <a:gd name="T10" fmla="*/ 238 w 356"/>
                <a:gd name="T11" fmla="*/ 68 h 284"/>
                <a:gd name="T12" fmla="*/ 312 w 356"/>
                <a:gd name="T13" fmla="*/ 44 h 284"/>
                <a:gd name="T14" fmla="*/ 330 w 356"/>
                <a:gd name="T15" fmla="*/ 52 h 284"/>
                <a:gd name="T16" fmla="*/ 354 w 356"/>
                <a:gd name="T17" fmla="*/ 36 h 284"/>
                <a:gd name="T18" fmla="*/ 354 w 356"/>
                <a:gd name="T19" fmla="*/ 16 h 284"/>
                <a:gd name="T20" fmla="*/ 330 w 356"/>
                <a:gd name="T21" fmla="*/ 0 h 284"/>
                <a:gd name="T22" fmla="*/ 312 w 356"/>
                <a:gd name="T23" fmla="*/ 8 h 284"/>
                <a:gd name="T24" fmla="*/ 230 w 356"/>
                <a:gd name="T25" fmla="*/ 50 h 284"/>
                <a:gd name="T26" fmla="*/ 228 w 356"/>
                <a:gd name="T27" fmla="*/ 50 h 284"/>
                <a:gd name="T28" fmla="*/ 222 w 356"/>
                <a:gd name="T29" fmla="*/ 56 h 284"/>
                <a:gd name="T30" fmla="*/ 216 w 356"/>
                <a:gd name="T31" fmla="*/ 100 h 284"/>
                <a:gd name="T32" fmla="*/ 118 w 356"/>
                <a:gd name="T33" fmla="*/ 158 h 284"/>
                <a:gd name="T34" fmla="*/ 150 w 356"/>
                <a:gd name="T35" fmla="*/ 186 h 284"/>
                <a:gd name="T36" fmla="*/ 152 w 356"/>
                <a:gd name="T37" fmla="*/ 186 h 284"/>
                <a:gd name="T38" fmla="*/ 194 w 356"/>
                <a:gd name="T39" fmla="*/ 134 h 284"/>
                <a:gd name="T40" fmla="*/ 16 w 356"/>
                <a:gd name="T41" fmla="*/ 268 h 284"/>
                <a:gd name="T42" fmla="*/ 0 w 356"/>
                <a:gd name="T43" fmla="*/ 284 h 284"/>
                <a:gd name="T44" fmla="*/ 310 w 356"/>
                <a:gd name="T45" fmla="*/ 182 h 284"/>
                <a:gd name="T46" fmla="*/ 236 w 356"/>
                <a:gd name="T47" fmla="*/ 156 h 284"/>
                <a:gd name="T48" fmla="*/ 228 w 356"/>
                <a:gd name="T49" fmla="*/ 152 h 284"/>
                <a:gd name="T50" fmla="*/ 160 w 356"/>
                <a:gd name="T51" fmla="*/ 92 h 284"/>
                <a:gd name="T52" fmla="*/ 148 w 356"/>
                <a:gd name="T53" fmla="*/ 92 h 284"/>
                <a:gd name="T54" fmla="*/ 78 w 356"/>
                <a:gd name="T55" fmla="*/ 218 h 284"/>
                <a:gd name="T56" fmla="*/ 78 w 356"/>
                <a:gd name="T57" fmla="*/ 236 h 284"/>
                <a:gd name="T58" fmla="*/ 54 w 356"/>
                <a:gd name="T59" fmla="*/ 252 h 284"/>
                <a:gd name="T60" fmla="*/ 36 w 356"/>
                <a:gd name="T61" fmla="*/ 244 h 284"/>
                <a:gd name="T62" fmla="*/ 28 w 356"/>
                <a:gd name="T63" fmla="*/ 226 h 284"/>
                <a:gd name="T64" fmla="*/ 44 w 356"/>
                <a:gd name="T65" fmla="*/ 202 h 284"/>
                <a:gd name="T66" fmla="*/ 56 w 356"/>
                <a:gd name="T67" fmla="*/ 200 h 284"/>
                <a:gd name="T68" fmla="*/ 128 w 356"/>
                <a:gd name="T69" fmla="*/ 74 h 284"/>
                <a:gd name="T70" fmla="*/ 130 w 356"/>
                <a:gd name="T71" fmla="*/ 56 h 284"/>
                <a:gd name="T72" fmla="*/ 152 w 356"/>
                <a:gd name="T73" fmla="*/ 42 h 284"/>
                <a:gd name="T74" fmla="*/ 172 w 356"/>
                <a:gd name="T75" fmla="*/ 48 h 284"/>
                <a:gd name="T76" fmla="*/ 178 w 356"/>
                <a:gd name="T77" fmla="*/ 68 h 284"/>
                <a:gd name="T78" fmla="*/ 310 w 356"/>
                <a:gd name="T79" fmla="*/ 136 h 284"/>
                <a:gd name="T80" fmla="*/ 310 w 356"/>
                <a:gd name="T81" fmla="*/ 182 h 284"/>
                <a:gd name="T82" fmla="*/ 162 w 356"/>
                <a:gd name="T83" fmla="*/ 64 h 284"/>
                <a:gd name="T84" fmla="*/ 152 w 356"/>
                <a:gd name="T85" fmla="*/ 58 h 284"/>
                <a:gd name="T86" fmla="*/ 146 w 356"/>
                <a:gd name="T87" fmla="*/ 60 h 284"/>
                <a:gd name="T88" fmla="*/ 144 w 356"/>
                <a:gd name="T89" fmla="*/ 68 h 284"/>
                <a:gd name="T90" fmla="*/ 150 w 356"/>
                <a:gd name="T91" fmla="*/ 76 h 284"/>
                <a:gd name="T92" fmla="*/ 156 w 356"/>
                <a:gd name="T93" fmla="*/ 76 h 284"/>
                <a:gd name="T94" fmla="*/ 162 w 356"/>
                <a:gd name="T95" fmla="*/ 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6" h="284">
                  <a:moveTo>
                    <a:pt x="28" y="146"/>
                  </a:moveTo>
                  <a:lnTo>
                    <a:pt x="28" y="146"/>
                  </a:lnTo>
                  <a:lnTo>
                    <a:pt x="28" y="142"/>
                  </a:lnTo>
                  <a:lnTo>
                    <a:pt x="32" y="140"/>
                  </a:lnTo>
                  <a:lnTo>
                    <a:pt x="36" y="138"/>
                  </a:lnTo>
                  <a:lnTo>
                    <a:pt x="40" y="138"/>
                  </a:lnTo>
                  <a:lnTo>
                    <a:pt x="78" y="148"/>
                  </a:lnTo>
                  <a:lnTo>
                    <a:pt x="66" y="166"/>
                  </a:lnTo>
                  <a:lnTo>
                    <a:pt x="34" y="158"/>
                  </a:lnTo>
                  <a:lnTo>
                    <a:pt x="34" y="158"/>
                  </a:lnTo>
                  <a:lnTo>
                    <a:pt x="32" y="156"/>
                  </a:lnTo>
                  <a:lnTo>
                    <a:pt x="28" y="154"/>
                  </a:lnTo>
                  <a:lnTo>
                    <a:pt x="28" y="150"/>
                  </a:lnTo>
                  <a:lnTo>
                    <a:pt x="28" y="146"/>
                  </a:lnTo>
                  <a:lnTo>
                    <a:pt x="28" y="146"/>
                  </a:lnTo>
                  <a:close/>
                  <a:moveTo>
                    <a:pt x="216" y="100"/>
                  </a:moveTo>
                  <a:lnTo>
                    <a:pt x="238" y="68"/>
                  </a:lnTo>
                  <a:lnTo>
                    <a:pt x="238" y="68"/>
                  </a:lnTo>
                  <a:lnTo>
                    <a:pt x="238" y="68"/>
                  </a:lnTo>
                  <a:lnTo>
                    <a:pt x="312" y="44"/>
                  </a:lnTo>
                  <a:lnTo>
                    <a:pt x="312" y="44"/>
                  </a:lnTo>
                  <a:lnTo>
                    <a:pt x="320" y="50"/>
                  </a:lnTo>
                  <a:lnTo>
                    <a:pt x="330" y="52"/>
                  </a:lnTo>
                  <a:lnTo>
                    <a:pt x="330" y="52"/>
                  </a:lnTo>
                  <a:lnTo>
                    <a:pt x="340" y="50"/>
                  </a:lnTo>
                  <a:lnTo>
                    <a:pt x="348" y="44"/>
                  </a:lnTo>
                  <a:lnTo>
                    <a:pt x="354" y="36"/>
                  </a:lnTo>
                  <a:lnTo>
                    <a:pt x="356" y="26"/>
                  </a:lnTo>
                  <a:lnTo>
                    <a:pt x="356" y="26"/>
                  </a:lnTo>
                  <a:lnTo>
                    <a:pt x="354" y="16"/>
                  </a:lnTo>
                  <a:lnTo>
                    <a:pt x="348" y="8"/>
                  </a:lnTo>
                  <a:lnTo>
                    <a:pt x="340" y="2"/>
                  </a:lnTo>
                  <a:lnTo>
                    <a:pt x="330" y="0"/>
                  </a:lnTo>
                  <a:lnTo>
                    <a:pt x="330" y="0"/>
                  </a:lnTo>
                  <a:lnTo>
                    <a:pt x="320" y="2"/>
                  </a:lnTo>
                  <a:lnTo>
                    <a:pt x="312" y="8"/>
                  </a:lnTo>
                  <a:lnTo>
                    <a:pt x="306" y="16"/>
                  </a:lnTo>
                  <a:lnTo>
                    <a:pt x="304" y="26"/>
                  </a:lnTo>
                  <a:lnTo>
                    <a:pt x="230" y="50"/>
                  </a:lnTo>
                  <a:lnTo>
                    <a:pt x="230" y="50"/>
                  </a:lnTo>
                  <a:lnTo>
                    <a:pt x="228" y="50"/>
                  </a:lnTo>
                  <a:lnTo>
                    <a:pt x="228" y="50"/>
                  </a:lnTo>
                  <a:lnTo>
                    <a:pt x="224" y="52"/>
                  </a:lnTo>
                  <a:lnTo>
                    <a:pt x="222" y="56"/>
                  </a:lnTo>
                  <a:lnTo>
                    <a:pt x="222" y="56"/>
                  </a:lnTo>
                  <a:lnTo>
                    <a:pt x="222" y="56"/>
                  </a:lnTo>
                  <a:lnTo>
                    <a:pt x="202" y="86"/>
                  </a:lnTo>
                  <a:lnTo>
                    <a:pt x="216" y="100"/>
                  </a:lnTo>
                  <a:close/>
                  <a:moveTo>
                    <a:pt x="180" y="118"/>
                  </a:moveTo>
                  <a:lnTo>
                    <a:pt x="148" y="164"/>
                  </a:lnTo>
                  <a:lnTo>
                    <a:pt x="118" y="158"/>
                  </a:lnTo>
                  <a:lnTo>
                    <a:pt x="108" y="176"/>
                  </a:lnTo>
                  <a:lnTo>
                    <a:pt x="146" y="184"/>
                  </a:lnTo>
                  <a:lnTo>
                    <a:pt x="150" y="186"/>
                  </a:lnTo>
                  <a:lnTo>
                    <a:pt x="150" y="186"/>
                  </a:lnTo>
                  <a:lnTo>
                    <a:pt x="152" y="186"/>
                  </a:lnTo>
                  <a:lnTo>
                    <a:pt x="152" y="186"/>
                  </a:lnTo>
                  <a:lnTo>
                    <a:pt x="158" y="184"/>
                  </a:lnTo>
                  <a:lnTo>
                    <a:pt x="162" y="182"/>
                  </a:lnTo>
                  <a:lnTo>
                    <a:pt x="194" y="134"/>
                  </a:lnTo>
                  <a:lnTo>
                    <a:pt x="180" y="118"/>
                  </a:lnTo>
                  <a:close/>
                  <a:moveTo>
                    <a:pt x="346" y="268"/>
                  </a:moveTo>
                  <a:lnTo>
                    <a:pt x="16" y="268"/>
                  </a:lnTo>
                  <a:lnTo>
                    <a:pt x="16" y="16"/>
                  </a:lnTo>
                  <a:lnTo>
                    <a:pt x="0" y="16"/>
                  </a:lnTo>
                  <a:lnTo>
                    <a:pt x="0" y="284"/>
                  </a:lnTo>
                  <a:lnTo>
                    <a:pt x="346" y="284"/>
                  </a:lnTo>
                  <a:lnTo>
                    <a:pt x="346" y="268"/>
                  </a:lnTo>
                  <a:close/>
                  <a:moveTo>
                    <a:pt x="310" y="182"/>
                  </a:moveTo>
                  <a:lnTo>
                    <a:pt x="310" y="156"/>
                  </a:lnTo>
                  <a:lnTo>
                    <a:pt x="236" y="156"/>
                  </a:lnTo>
                  <a:lnTo>
                    <a:pt x="236" y="156"/>
                  </a:lnTo>
                  <a:lnTo>
                    <a:pt x="230" y="154"/>
                  </a:lnTo>
                  <a:lnTo>
                    <a:pt x="230" y="154"/>
                  </a:lnTo>
                  <a:lnTo>
                    <a:pt x="228" y="152"/>
                  </a:lnTo>
                  <a:lnTo>
                    <a:pt x="164" y="90"/>
                  </a:lnTo>
                  <a:lnTo>
                    <a:pt x="164" y="90"/>
                  </a:lnTo>
                  <a:lnTo>
                    <a:pt x="160" y="92"/>
                  </a:lnTo>
                  <a:lnTo>
                    <a:pt x="152" y="92"/>
                  </a:lnTo>
                  <a:lnTo>
                    <a:pt x="152" y="92"/>
                  </a:lnTo>
                  <a:lnTo>
                    <a:pt x="148" y="92"/>
                  </a:lnTo>
                  <a:lnTo>
                    <a:pt x="74" y="210"/>
                  </a:lnTo>
                  <a:lnTo>
                    <a:pt x="74" y="210"/>
                  </a:lnTo>
                  <a:lnTo>
                    <a:pt x="78" y="218"/>
                  </a:lnTo>
                  <a:lnTo>
                    <a:pt x="80" y="226"/>
                  </a:lnTo>
                  <a:lnTo>
                    <a:pt x="80" y="226"/>
                  </a:lnTo>
                  <a:lnTo>
                    <a:pt x="78" y="236"/>
                  </a:lnTo>
                  <a:lnTo>
                    <a:pt x="72" y="244"/>
                  </a:lnTo>
                  <a:lnTo>
                    <a:pt x="64" y="250"/>
                  </a:lnTo>
                  <a:lnTo>
                    <a:pt x="54" y="252"/>
                  </a:lnTo>
                  <a:lnTo>
                    <a:pt x="54" y="252"/>
                  </a:lnTo>
                  <a:lnTo>
                    <a:pt x="44" y="250"/>
                  </a:lnTo>
                  <a:lnTo>
                    <a:pt x="36" y="244"/>
                  </a:lnTo>
                  <a:lnTo>
                    <a:pt x="30" y="236"/>
                  </a:lnTo>
                  <a:lnTo>
                    <a:pt x="28" y="226"/>
                  </a:lnTo>
                  <a:lnTo>
                    <a:pt x="28" y="226"/>
                  </a:lnTo>
                  <a:lnTo>
                    <a:pt x="30" y="216"/>
                  </a:lnTo>
                  <a:lnTo>
                    <a:pt x="36" y="208"/>
                  </a:lnTo>
                  <a:lnTo>
                    <a:pt x="44" y="202"/>
                  </a:lnTo>
                  <a:lnTo>
                    <a:pt x="54" y="200"/>
                  </a:lnTo>
                  <a:lnTo>
                    <a:pt x="54" y="200"/>
                  </a:lnTo>
                  <a:lnTo>
                    <a:pt x="56" y="200"/>
                  </a:lnTo>
                  <a:lnTo>
                    <a:pt x="130" y="80"/>
                  </a:lnTo>
                  <a:lnTo>
                    <a:pt x="130" y="80"/>
                  </a:lnTo>
                  <a:lnTo>
                    <a:pt x="128" y="74"/>
                  </a:lnTo>
                  <a:lnTo>
                    <a:pt x="128" y="68"/>
                  </a:lnTo>
                  <a:lnTo>
                    <a:pt x="128" y="68"/>
                  </a:lnTo>
                  <a:lnTo>
                    <a:pt x="130" y="56"/>
                  </a:lnTo>
                  <a:lnTo>
                    <a:pt x="134" y="48"/>
                  </a:lnTo>
                  <a:lnTo>
                    <a:pt x="142" y="44"/>
                  </a:lnTo>
                  <a:lnTo>
                    <a:pt x="152" y="42"/>
                  </a:lnTo>
                  <a:lnTo>
                    <a:pt x="152" y="42"/>
                  </a:lnTo>
                  <a:lnTo>
                    <a:pt x="164" y="44"/>
                  </a:lnTo>
                  <a:lnTo>
                    <a:pt x="172" y="48"/>
                  </a:lnTo>
                  <a:lnTo>
                    <a:pt x="176" y="56"/>
                  </a:lnTo>
                  <a:lnTo>
                    <a:pt x="178" y="68"/>
                  </a:lnTo>
                  <a:lnTo>
                    <a:pt x="178" y="68"/>
                  </a:lnTo>
                  <a:lnTo>
                    <a:pt x="178" y="74"/>
                  </a:lnTo>
                  <a:lnTo>
                    <a:pt x="240" y="136"/>
                  </a:lnTo>
                  <a:lnTo>
                    <a:pt x="310" y="136"/>
                  </a:lnTo>
                  <a:lnTo>
                    <a:pt x="310" y="110"/>
                  </a:lnTo>
                  <a:lnTo>
                    <a:pt x="350" y="146"/>
                  </a:lnTo>
                  <a:lnTo>
                    <a:pt x="310" y="182"/>
                  </a:lnTo>
                  <a:close/>
                  <a:moveTo>
                    <a:pt x="162" y="68"/>
                  </a:moveTo>
                  <a:lnTo>
                    <a:pt x="162" y="68"/>
                  </a:lnTo>
                  <a:lnTo>
                    <a:pt x="162" y="64"/>
                  </a:lnTo>
                  <a:lnTo>
                    <a:pt x="160" y="60"/>
                  </a:lnTo>
                  <a:lnTo>
                    <a:pt x="156" y="58"/>
                  </a:lnTo>
                  <a:lnTo>
                    <a:pt x="152" y="58"/>
                  </a:lnTo>
                  <a:lnTo>
                    <a:pt x="152" y="58"/>
                  </a:lnTo>
                  <a:lnTo>
                    <a:pt x="150" y="58"/>
                  </a:lnTo>
                  <a:lnTo>
                    <a:pt x="146" y="60"/>
                  </a:lnTo>
                  <a:lnTo>
                    <a:pt x="144" y="64"/>
                  </a:lnTo>
                  <a:lnTo>
                    <a:pt x="144" y="68"/>
                  </a:lnTo>
                  <a:lnTo>
                    <a:pt x="144" y="68"/>
                  </a:lnTo>
                  <a:lnTo>
                    <a:pt x="144" y="70"/>
                  </a:lnTo>
                  <a:lnTo>
                    <a:pt x="146" y="74"/>
                  </a:lnTo>
                  <a:lnTo>
                    <a:pt x="150" y="76"/>
                  </a:lnTo>
                  <a:lnTo>
                    <a:pt x="152" y="76"/>
                  </a:lnTo>
                  <a:lnTo>
                    <a:pt x="152" y="76"/>
                  </a:lnTo>
                  <a:lnTo>
                    <a:pt x="156" y="76"/>
                  </a:lnTo>
                  <a:lnTo>
                    <a:pt x="160" y="74"/>
                  </a:lnTo>
                  <a:lnTo>
                    <a:pt x="162" y="70"/>
                  </a:lnTo>
                  <a:lnTo>
                    <a:pt x="162" y="68"/>
                  </a:lnTo>
                  <a:lnTo>
                    <a:pt x="162" y="6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0" name="Chevron 29"/>
          <p:cNvSpPr/>
          <p:nvPr/>
        </p:nvSpPr>
        <p:spPr bwMode="ltGray">
          <a:xfrm>
            <a:off x="6315036" y="1871079"/>
            <a:ext cx="617912" cy="1969004"/>
          </a:xfrm>
          <a:prstGeom prst="chevron">
            <a:avLst>
              <a:gd name="adj" fmla="val 88475"/>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err="1" smtClean="0">
              <a:solidFill>
                <a:schemeClr val="bg1"/>
              </a:solidFill>
              <a:latin typeface="Georgia" pitchFamily="18" charset="0"/>
            </a:endParaRPr>
          </a:p>
        </p:txBody>
      </p:sp>
      <p:sp>
        <p:nvSpPr>
          <p:cNvPr id="31" name="TextBox 30"/>
          <p:cNvSpPr txBox="1"/>
          <p:nvPr/>
        </p:nvSpPr>
        <p:spPr>
          <a:xfrm>
            <a:off x="7196439" y="1774995"/>
            <a:ext cx="4013715" cy="2102150"/>
          </a:xfrm>
          <a:prstGeom prst="rect">
            <a:avLst/>
          </a:prstGeom>
          <a:noFill/>
        </p:spPr>
        <p:txBody>
          <a:bodyPr vert="horz" wrap="none" lIns="0" tIns="0" rIns="0" bIns="0" rtlCol="0">
            <a:noAutofit/>
          </a:bodyPr>
          <a:lstStyle/>
          <a:p>
            <a:pPr indent="-274320">
              <a:spcAft>
                <a:spcPts val="900"/>
              </a:spcAft>
            </a:pPr>
            <a:r>
              <a:rPr lang="ro-RO" sz="6000" dirty="0" smtClean="0">
                <a:latin typeface="Georgia" pitchFamily="18" charset="0"/>
              </a:rPr>
              <a:t>22,800 lei </a:t>
            </a:r>
          </a:p>
          <a:p>
            <a:pPr indent="-274320">
              <a:spcAft>
                <a:spcPts val="900"/>
              </a:spcAft>
            </a:pPr>
            <a:r>
              <a:rPr lang="ro-RO" sz="6000" dirty="0" smtClean="0">
                <a:latin typeface="Georgia" pitchFamily="18" charset="0"/>
              </a:rPr>
              <a:t>în anul 2017</a:t>
            </a:r>
          </a:p>
        </p:txBody>
      </p:sp>
      <p:sp>
        <p:nvSpPr>
          <p:cNvPr id="32" name="Down Arrow 31"/>
          <p:cNvSpPr/>
          <p:nvPr/>
        </p:nvSpPr>
        <p:spPr bwMode="ltGray">
          <a:xfrm>
            <a:off x="8845239" y="3620364"/>
            <a:ext cx="537864" cy="439438"/>
          </a:xfrm>
          <a:prstGeom prst="downArrow">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err="1" smtClean="0">
              <a:solidFill>
                <a:schemeClr val="bg1"/>
              </a:solidFill>
              <a:latin typeface="Georgia" pitchFamily="18" charset="0"/>
            </a:endParaRPr>
          </a:p>
        </p:txBody>
      </p:sp>
      <p:pic>
        <p:nvPicPr>
          <p:cNvPr id="33" name="Picture 32"/>
          <p:cNvPicPr>
            <a:picLocks noChangeAspect="1"/>
          </p:cNvPicPr>
          <p:nvPr/>
        </p:nvPicPr>
        <p:blipFill>
          <a:blip r:embed="rId8"/>
          <a:stretch>
            <a:fillRect/>
          </a:stretch>
        </p:blipFill>
        <p:spPr>
          <a:xfrm>
            <a:off x="6817667" y="4085829"/>
            <a:ext cx="4593008" cy="2220124"/>
          </a:xfrm>
          <a:prstGeom prst="rect">
            <a:avLst/>
          </a:prstGeom>
        </p:spPr>
      </p:pic>
      <p:sp>
        <p:nvSpPr>
          <p:cNvPr id="34" name="Rectangle 33"/>
          <p:cNvSpPr/>
          <p:nvPr/>
        </p:nvSpPr>
        <p:spPr>
          <a:xfrm>
            <a:off x="336947" y="4371173"/>
            <a:ext cx="5916079" cy="2308324"/>
          </a:xfrm>
          <a:prstGeom prst="rect">
            <a:avLst/>
          </a:prstGeom>
        </p:spPr>
        <p:txBody>
          <a:bodyPr wrap="square">
            <a:spAutoFit/>
          </a:bodyPr>
          <a:lstStyle/>
          <a:p>
            <a:pPr fontAlgn="auto">
              <a:spcBef>
                <a:spcPts val="0"/>
              </a:spcBef>
              <a:spcAft>
                <a:spcPts val="0"/>
              </a:spcAft>
              <a:defRPr/>
            </a:pPr>
            <a:r>
              <a:rPr lang="ro-RO" b="1" dirty="0" smtClean="0">
                <a:latin typeface="+mj-lt"/>
              </a:rPr>
              <a:t>Declarația se depune până la </a:t>
            </a:r>
            <a:r>
              <a:rPr lang="en-US" b="1" dirty="0" smtClean="0">
                <a:latin typeface="+mj-lt"/>
              </a:rPr>
              <a:t>31.01.2018</a:t>
            </a:r>
            <a:r>
              <a:rPr lang="ro-RO" b="1" dirty="0" smtClean="0">
                <a:latin typeface="+mj-lt"/>
              </a:rPr>
              <a:t> – proiect</a:t>
            </a:r>
            <a:r>
              <a:rPr lang="en-US" b="1" dirty="0" smtClean="0">
                <a:latin typeface="+mj-lt"/>
              </a:rPr>
              <a:t> </a:t>
            </a:r>
            <a:r>
              <a:rPr lang="ro-RO" b="1" dirty="0" smtClean="0">
                <a:latin typeface="+mj-lt"/>
              </a:rPr>
              <a:t>privind amânarea până la </a:t>
            </a:r>
            <a:r>
              <a:rPr lang="en-US" b="1" dirty="0" smtClean="0">
                <a:latin typeface="+mj-lt"/>
              </a:rPr>
              <a:t>0</a:t>
            </a:r>
            <a:r>
              <a:rPr lang="ro-RO" b="1" dirty="0" smtClean="0">
                <a:latin typeface="+mj-lt"/>
              </a:rPr>
              <a:t>1.03.2018</a:t>
            </a:r>
          </a:p>
          <a:p>
            <a:pPr marL="342900" indent="-342900" fontAlgn="auto">
              <a:spcBef>
                <a:spcPts val="0"/>
              </a:spcBef>
              <a:spcAft>
                <a:spcPts val="0"/>
              </a:spcAft>
              <a:buFont typeface="Arial" panose="020B0604020202020204" pitchFamily="34" charset="0"/>
              <a:buChar char="•"/>
              <a:defRPr/>
            </a:pPr>
            <a:r>
              <a:rPr lang="ro-RO" i="1" dirty="0" smtClean="0">
                <a:latin typeface="+mj-lt"/>
              </a:rPr>
              <a:t>Decizie de impunere </a:t>
            </a:r>
          </a:p>
          <a:p>
            <a:pPr marL="342900" indent="-342900" fontAlgn="auto">
              <a:spcBef>
                <a:spcPts val="0"/>
              </a:spcBef>
              <a:spcAft>
                <a:spcPts val="0"/>
              </a:spcAft>
              <a:buFont typeface="Arial" panose="020B0604020202020204" pitchFamily="34" charset="0"/>
              <a:buChar char="•"/>
              <a:defRPr/>
            </a:pPr>
            <a:r>
              <a:rPr lang="ro-RO" i="1" dirty="0" smtClean="0">
                <a:latin typeface="+mj-lt"/>
              </a:rPr>
              <a:t>Cota 10%</a:t>
            </a:r>
          </a:p>
          <a:p>
            <a:pPr marL="342900" indent="-342900" fontAlgn="auto">
              <a:spcBef>
                <a:spcPts val="0"/>
              </a:spcBef>
              <a:spcAft>
                <a:spcPts val="0"/>
              </a:spcAft>
              <a:buFont typeface="Arial" panose="020B0604020202020204" pitchFamily="34" charset="0"/>
              <a:buChar char="•"/>
              <a:defRPr/>
            </a:pPr>
            <a:r>
              <a:rPr lang="ro-RO" i="1" dirty="0" smtClean="0">
                <a:latin typeface="+mj-lt"/>
              </a:rPr>
              <a:t>Suma de plata = 190/luna =&gt; 570 lei/trimestru</a:t>
            </a:r>
          </a:p>
          <a:p>
            <a:pPr marL="342900" indent="-342900" fontAlgn="auto">
              <a:spcBef>
                <a:spcPts val="0"/>
              </a:spcBef>
              <a:spcAft>
                <a:spcPts val="0"/>
              </a:spcAft>
              <a:buFont typeface="Arial" panose="020B0604020202020204" pitchFamily="34" charset="0"/>
              <a:buChar char="•"/>
              <a:defRPr/>
            </a:pPr>
            <a:r>
              <a:rPr lang="ro-RO" i="1" dirty="0" smtClean="0">
                <a:latin typeface="+mj-lt"/>
              </a:rPr>
              <a:t>Termene de plata 25 martie, 25 iunie, 25 octombrie, 2</a:t>
            </a:r>
            <a:r>
              <a:rPr lang="en-US" i="1" dirty="0" smtClean="0">
                <a:latin typeface="+mj-lt"/>
              </a:rPr>
              <a:t>1</a:t>
            </a:r>
            <a:r>
              <a:rPr lang="ro-RO" i="1" dirty="0" smtClean="0">
                <a:latin typeface="+mj-lt"/>
              </a:rPr>
              <a:t> decembrie</a:t>
            </a:r>
          </a:p>
          <a:p>
            <a:pPr fontAlgn="auto">
              <a:spcBef>
                <a:spcPts val="0"/>
              </a:spcBef>
              <a:spcAft>
                <a:spcPts val="0"/>
              </a:spcAft>
              <a:defRPr/>
            </a:pPr>
            <a:endParaRPr lang="en-US" b="1" dirty="0"/>
          </a:p>
        </p:txBody>
      </p:sp>
      <p:sp>
        <p:nvSpPr>
          <p:cNvPr id="35" name="Slide Number Placeholder 34"/>
          <p:cNvSpPr>
            <a:spLocks noGrp="1"/>
          </p:cNvSpPr>
          <p:nvPr>
            <p:ph type="sldNum" sz="quarter" idx="18"/>
          </p:nvPr>
        </p:nvSpPr>
        <p:spPr/>
        <p:txBody>
          <a:bodyPr/>
          <a:lstStyle/>
          <a:p>
            <a:fld id="{FDAC3C2F-7846-4C7C-90CB-0363189B22F6}" type="slidenum">
              <a:rPr lang="ro-RO" smtClean="0"/>
              <a:pPr/>
              <a:t>6</a:t>
            </a:fld>
            <a:endParaRPr lang="ro-RO"/>
          </a:p>
        </p:txBody>
      </p:sp>
      <p:sp>
        <p:nvSpPr>
          <p:cNvPr id="36" name="Date Placeholder 35"/>
          <p:cNvSpPr>
            <a:spLocks noGrp="1"/>
          </p:cNvSpPr>
          <p:nvPr>
            <p:ph type="dt" sz="half" idx="16"/>
          </p:nvPr>
        </p:nvSpPr>
        <p:spPr/>
        <p:txBody>
          <a:bodyPr/>
          <a:lstStyle/>
          <a:p>
            <a:r>
              <a:rPr lang="ro-RO" smtClean="0"/>
              <a:t>ianuarie 2018</a:t>
            </a:r>
            <a:endParaRPr lang="ro-RO"/>
          </a:p>
        </p:txBody>
      </p:sp>
      <p:sp>
        <p:nvSpPr>
          <p:cNvPr id="37" name="Footer Placeholder 36"/>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1426818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completez declarația 600?</a:t>
            </a:r>
            <a:endParaRPr lang="ro-RO" dirty="0"/>
          </a:p>
        </p:txBody>
      </p:sp>
      <p:sp>
        <p:nvSpPr>
          <p:cNvPr id="10" name="TextBox 9"/>
          <p:cNvSpPr txBox="1"/>
          <p:nvPr/>
        </p:nvSpPr>
        <p:spPr>
          <a:xfrm>
            <a:off x="6097587" y="2852936"/>
            <a:ext cx="1846621" cy="432048"/>
          </a:xfrm>
          <a:prstGeom prst="rect">
            <a:avLst/>
          </a:prstGeom>
          <a:noFill/>
        </p:spPr>
        <p:txBody>
          <a:bodyPr vert="horz" wrap="square" lIns="0" tIns="0" rIns="0" bIns="0" rtlCol="0">
            <a:noAutofit/>
          </a:bodyPr>
          <a:lstStyle/>
          <a:p>
            <a:pPr indent="-274320">
              <a:spcAft>
                <a:spcPts val="900"/>
              </a:spcAft>
            </a:pPr>
            <a:endParaRPr lang="ro-RO" sz="2000" dirty="0" err="1" smtClean="0">
              <a:latin typeface="Georgia" pitchFamily="18" charset="0"/>
            </a:endParaRPr>
          </a:p>
        </p:txBody>
      </p:sp>
      <p:pic>
        <p:nvPicPr>
          <p:cNvPr id="3" name="Picture 2"/>
          <p:cNvPicPr>
            <a:picLocks noChangeAspect="1"/>
          </p:cNvPicPr>
          <p:nvPr/>
        </p:nvPicPr>
        <p:blipFill>
          <a:blip r:embed="rId2"/>
          <a:stretch>
            <a:fillRect/>
          </a:stretch>
        </p:blipFill>
        <p:spPr>
          <a:xfrm>
            <a:off x="2425179" y="1087192"/>
            <a:ext cx="7416825" cy="5294136"/>
          </a:xfrm>
          <a:prstGeom prst="rect">
            <a:avLst/>
          </a:prstGeom>
        </p:spPr>
      </p:pic>
      <p:grpSp>
        <p:nvGrpSpPr>
          <p:cNvPr id="7" name="Group 6"/>
          <p:cNvGrpSpPr/>
          <p:nvPr/>
        </p:nvGrpSpPr>
        <p:grpSpPr>
          <a:xfrm>
            <a:off x="9714102" y="3477161"/>
            <a:ext cx="2481078" cy="2232248"/>
            <a:chOff x="10139245" y="4149821"/>
            <a:chExt cx="3383996" cy="3044613"/>
          </a:xfrm>
        </p:grpSpPr>
        <p:sp>
          <p:nvSpPr>
            <p:cNvPr id="8" name="Isosceles Triangle 7"/>
            <p:cNvSpPr/>
            <p:nvPr/>
          </p:nvSpPr>
          <p:spPr bwMode="ltGray">
            <a:xfrm rot="16200000">
              <a:off x="10302312" y="3986754"/>
              <a:ext cx="3044613" cy="3370748"/>
            </a:xfrm>
            <a:prstGeom prst="triangl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kern="1200" dirty="0" err="1">
                <a:solidFill>
                  <a:srgbClr val="FFFFFF"/>
                </a:solidFill>
                <a:latin typeface="Georgia" pitchFamily="18" charset="0"/>
              </a:endParaRPr>
            </a:p>
          </p:txBody>
        </p:sp>
        <p:sp>
          <p:nvSpPr>
            <p:cNvPr id="9" name="Rectangle 8"/>
            <p:cNvSpPr/>
            <p:nvPr/>
          </p:nvSpPr>
          <p:spPr>
            <a:xfrm>
              <a:off x="10892965" y="5140021"/>
              <a:ext cx="2630276" cy="1007480"/>
            </a:xfrm>
            <a:prstGeom prst="rect">
              <a:avLst/>
            </a:prstGeom>
          </p:spPr>
          <p:txBody>
            <a:bodyPr wrap="square">
              <a:spAutoFit/>
            </a:bodyPr>
            <a:lstStyle/>
            <a:p>
              <a:pPr algn="ctr"/>
              <a:r>
                <a:rPr lang="ro-RO" sz="1400" dirty="0" smtClean="0">
                  <a:latin typeface="Georgia" pitchFamily="18" charset="0"/>
                </a:rPr>
                <a:t>Dacă am cont pe </a:t>
              </a:r>
              <a:r>
                <a:rPr lang="ro-RO" sz="1400" b="1" dirty="0">
                  <a:latin typeface="Georgia" pitchFamily="18" charset="0"/>
                </a:rPr>
                <a:t>SPV </a:t>
              </a:r>
              <a:r>
                <a:rPr lang="ro-RO" sz="1400" dirty="0">
                  <a:latin typeface="Georgia" pitchFamily="18" charset="0"/>
                </a:rPr>
                <a:t>datele sunt completate automat</a:t>
              </a:r>
              <a:endParaRPr lang="en-US" sz="1400" dirty="0" err="1">
                <a:latin typeface="Georgia" pitchFamily="18" charset="0"/>
              </a:endParaRPr>
            </a:p>
          </p:txBody>
        </p:sp>
      </p:grpSp>
      <p:sp>
        <p:nvSpPr>
          <p:cNvPr id="11" name="Slide Number Placeholder 10"/>
          <p:cNvSpPr>
            <a:spLocks noGrp="1"/>
          </p:cNvSpPr>
          <p:nvPr>
            <p:ph type="sldNum" sz="quarter" idx="18"/>
          </p:nvPr>
        </p:nvSpPr>
        <p:spPr/>
        <p:txBody>
          <a:bodyPr/>
          <a:lstStyle/>
          <a:p>
            <a:fld id="{FDAC3C2F-7846-4C7C-90CB-0363189B22F6}" type="slidenum">
              <a:rPr lang="ro-RO" smtClean="0"/>
              <a:pPr/>
              <a:t>7</a:t>
            </a:fld>
            <a:endParaRPr lang="ro-RO"/>
          </a:p>
        </p:txBody>
      </p:sp>
      <p:sp>
        <p:nvSpPr>
          <p:cNvPr id="12" name="Date Placeholder 11"/>
          <p:cNvSpPr>
            <a:spLocks noGrp="1"/>
          </p:cNvSpPr>
          <p:nvPr>
            <p:ph type="dt" sz="half" idx="16"/>
          </p:nvPr>
        </p:nvSpPr>
        <p:spPr/>
        <p:txBody>
          <a:bodyPr/>
          <a:lstStyle/>
          <a:p>
            <a:r>
              <a:rPr lang="ro-RO" smtClean="0"/>
              <a:t>ianuarie 2018</a:t>
            </a:r>
            <a:endParaRPr lang="ro-RO"/>
          </a:p>
        </p:txBody>
      </p:sp>
      <p:sp>
        <p:nvSpPr>
          <p:cNvPr id="13" name="Footer Placeholder 12"/>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1737583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Cum completez declarația 600?</a:t>
            </a:r>
          </a:p>
        </p:txBody>
      </p:sp>
      <p:pic>
        <p:nvPicPr>
          <p:cNvPr id="7" name="Content Placeholder 6"/>
          <p:cNvPicPr>
            <a:picLocks noGrp="1" noChangeAspect="1"/>
          </p:cNvPicPr>
          <p:nvPr>
            <p:ph sz="quarter" idx="15"/>
          </p:nvPr>
        </p:nvPicPr>
        <p:blipFill>
          <a:blip r:embed="rId2"/>
          <a:stretch>
            <a:fillRect/>
          </a:stretch>
        </p:blipFill>
        <p:spPr>
          <a:xfrm>
            <a:off x="1921123" y="1057699"/>
            <a:ext cx="8208912" cy="5114501"/>
          </a:xfrm>
          <a:prstGeom prst="rect">
            <a:avLst/>
          </a:prstGeom>
        </p:spPr>
      </p:pic>
      <p:sp>
        <p:nvSpPr>
          <p:cNvPr id="3" name="Slide Number Placeholder 2"/>
          <p:cNvSpPr>
            <a:spLocks noGrp="1"/>
          </p:cNvSpPr>
          <p:nvPr>
            <p:ph type="sldNum" sz="quarter" idx="18"/>
          </p:nvPr>
        </p:nvSpPr>
        <p:spPr/>
        <p:txBody>
          <a:bodyPr/>
          <a:lstStyle/>
          <a:p>
            <a:fld id="{FDAC3C2F-7846-4C7C-90CB-0363189B22F6}" type="slidenum">
              <a:rPr lang="ro-RO" smtClean="0"/>
              <a:pPr/>
              <a:t>8</a:t>
            </a:fld>
            <a:endParaRPr lang="ro-RO"/>
          </a:p>
        </p:txBody>
      </p:sp>
      <p:sp>
        <p:nvSpPr>
          <p:cNvPr id="8" name="Date Placeholder 7"/>
          <p:cNvSpPr>
            <a:spLocks noGrp="1"/>
          </p:cNvSpPr>
          <p:nvPr>
            <p:ph type="dt" sz="half" idx="16"/>
          </p:nvPr>
        </p:nvSpPr>
        <p:spPr/>
        <p:txBody>
          <a:bodyPr/>
          <a:lstStyle/>
          <a:p>
            <a:r>
              <a:rPr lang="ro-RO" smtClean="0"/>
              <a:t>ianuarie 2018</a:t>
            </a:r>
            <a:endParaRPr lang="ro-RO"/>
          </a:p>
        </p:txBody>
      </p:sp>
      <p:sp>
        <p:nvSpPr>
          <p:cNvPr id="9" name="Footer Placeholder 8"/>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294442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îmi fac cont pe Spațiul Privat Virtual (SPV)?</a:t>
            </a:r>
            <a:endParaRPr lang="ro-RO"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47" y="1143000"/>
            <a:ext cx="5322108" cy="490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460" y="1595884"/>
            <a:ext cx="6250426" cy="3836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9"/>
          <p:cNvSpPr>
            <a:spLocks noGrp="1"/>
          </p:cNvSpPr>
          <p:nvPr>
            <p:ph type="sldNum" sz="quarter" idx="18"/>
          </p:nvPr>
        </p:nvSpPr>
        <p:spPr/>
        <p:txBody>
          <a:bodyPr/>
          <a:lstStyle/>
          <a:p>
            <a:fld id="{FDAC3C2F-7846-4C7C-90CB-0363189B22F6}" type="slidenum">
              <a:rPr lang="ro-RO" smtClean="0"/>
              <a:pPr/>
              <a:t>9</a:t>
            </a:fld>
            <a:endParaRPr lang="ro-RO"/>
          </a:p>
        </p:txBody>
      </p:sp>
      <p:sp>
        <p:nvSpPr>
          <p:cNvPr id="11" name="Date Placeholder 10"/>
          <p:cNvSpPr>
            <a:spLocks noGrp="1"/>
          </p:cNvSpPr>
          <p:nvPr>
            <p:ph type="dt" sz="half" idx="16"/>
          </p:nvPr>
        </p:nvSpPr>
        <p:spPr/>
        <p:txBody>
          <a:bodyPr/>
          <a:lstStyle/>
          <a:p>
            <a:r>
              <a:rPr lang="ro-RO" smtClean="0"/>
              <a:t>ianuarie 2018</a:t>
            </a:r>
            <a:endParaRPr lang="ro-RO"/>
          </a:p>
        </p:txBody>
      </p:sp>
      <p:sp>
        <p:nvSpPr>
          <p:cNvPr id="12" name="Footer Placeholder 11"/>
          <p:cNvSpPr>
            <a:spLocks noGrp="1"/>
          </p:cNvSpPr>
          <p:nvPr>
            <p:ph type="ftr" sz="quarter" idx="17"/>
          </p:nvPr>
        </p:nvSpPr>
        <p:spPr/>
        <p:txBody>
          <a:bodyPr/>
          <a:lstStyle/>
          <a:p>
            <a:r>
              <a:rPr lang="ro-RO" smtClean="0"/>
              <a:t>Adobe - D201/D600</a:t>
            </a:r>
            <a:endParaRPr lang="ro-RO"/>
          </a:p>
        </p:txBody>
      </p:sp>
    </p:spTree>
    <p:extLst>
      <p:ext uri="{BB962C8B-B14F-4D97-AF65-F5344CB8AC3E}">
        <p14:creationId xmlns:p14="http://schemas.microsoft.com/office/powerpoint/2010/main" val="541245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PwC">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DB536A"/>
      </a:accent4>
      <a:accent5>
        <a:srgbClr val="A32020"/>
      </a:accent5>
      <a:accent6>
        <a:srgbClr val="E0301E"/>
      </a:accent6>
      <a:hlink>
        <a:srgbClr val="DC6900"/>
      </a:hlink>
      <a:folHlink>
        <a:srgbClr val="DC69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PwC PresentationW</Template>
  <TotalTime>539</TotalTime>
  <Words>2225</Words>
  <Application>Microsoft Office PowerPoint</Application>
  <PresentationFormat>Custom</PresentationFormat>
  <Paragraphs>387</Paragraphs>
  <Slides>36</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1" baseType="lpstr">
      <vt:lpstr>Arial</vt:lpstr>
      <vt:lpstr>Georgia</vt:lpstr>
      <vt:lpstr>Wingdings</vt:lpstr>
      <vt:lpstr>PwC</vt:lpstr>
      <vt:lpstr>Worksheet</vt:lpstr>
      <vt:lpstr>Câștiguri de capital din străinătate Impozit și contribuții sociale D201/D600 </vt:lpstr>
      <vt:lpstr>Agenda</vt:lpstr>
      <vt:lpstr>Obligația declarativă</vt:lpstr>
      <vt:lpstr>Vânzare RSU/ESPP Declarația 201</vt:lpstr>
      <vt:lpstr>Declararea veniturilor obținute din străinătate</vt:lpstr>
      <vt:lpstr>Vânzare RSU/ESPP Declarația 600</vt:lpstr>
      <vt:lpstr>Cum completez declarația 600?</vt:lpstr>
      <vt:lpstr>Cum completez declarația 600?</vt:lpstr>
      <vt:lpstr>Cum îmi fac cont pe Spațiul Privat Virtual (SPV)?</vt:lpstr>
      <vt:lpstr>Cum îmi fac cont pe SPV?</vt:lpstr>
      <vt:lpstr>Ce pot face pe SPV?</vt:lpstr>
      <vt:lpstr>Cum îmi calculez câștigul/pierderea?</vt:lpstr>
      <vt:lpstr>Impozitarea veniturilor din vânzarea RSU/ESPP Regula generală</vt:lpstr>
      <vt:lpstr>RSU – care este câștigul/ acțiune?</vt:lpstr>
      <vt:lpstr>ESPP – care este câștigul/ acțiune?</vt:lpstr>
      <vt:lpstr>Cum completez declarația 201?</vt:lpstr>
      <vt:lpstr>Cum completez declarația 201?</vt:lpstr>
      <vt:lpstr>Cum completez declarația 201?</vt:lpstr>
      <vt:lpstr>Exemplu de stabilire a câștigului de capital – ESPP  (1) – acțiuni cumpărate în perioada [12/2011 ; 06/2013]</vt:lpstr>
      <vt:lpstr>Cum completez declarația 201?</vt:lpstr>
      <vt:lpstr>Exemplu de stabilire a pierderii fiscale – ESPP (2) acțiuni cumpărate în perioada  12/2011&gt;X&gt;06/2013 </vt:lpstr>
      <vt:lpstr>Cum completez declarația 201?</vt:lpstr>
      <vt:lpstr>Exemplu de stabilire a câștigului de capital – RSU</vt:lpstr>
      <vt:lpstr>Cum completez declarația 201?</vt:lpstr>
      <vt:lpstr>Considerente practice, întrebări și răspunsuri</vt:lpstr>
      <vt:lpstr>Depunerea declarației 201</vt:lpstr>
      <vt:lpstr>Depunerea declarației 201</vt:lpstr>
      <vt:lpstr>Obligația de plată</vt:lpstr>
      <vt:lpstr>Obligația de plată</vt:lpstr>
      <vt:lpstr>Obligația de plată</vt:lpstr>
      <vt:lpstr>Întrebări frecvente (1) - Ce se întâmplă dacă nu declar?</vt:lpstr>
      <vt:lpstr>Întrebări frecvente (2)</vt:lpstr>
      <vt:lpstr>Întrebări frecvente (3)</vt:lpstr>
      <vt:lpstr>Link-uri utile / Alte informații</vt:lpstr>
      <vt:lpstr>PowerPoint Presentation</vt:lpstr>
      <vt:lpstr>PowerPoint Presentation</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Impozitarea câştigurilor de capital din străinătate</dc:title>
  <dc:creator>Cosmin Alexandrescu</dc:creator>
  <cp:lastModifiedBy>PwC Romania</cp:lastModifiedBy>
  <cp:revision>44</cp:revision>
  <dcterms:created xsi:type="dcterms:W3CDTF">2018-01-22T08:40:51Z</dcterms:created>
  <dcterms:modified xsi:type="dcterms:W3CDTF">2018-01-23T10:10:50Z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version">
    <vt:lpwstr>6</vt:lpwstr>
  </property>
  <property fmtid="{D5CDD505-2E9C-101B-9397-08002B2CF9AE}" pid="3" name="TB template type">
    <vt:lpwstr>OnscreenW</vt:lpwstr>
  </property>
  <property fmtid="{D5CDD505-2E9C-101B-9397-08002B2CF9AE}" pid="4" name="Template created by">
    <vt:lpwstr>PwC</vt:lpwstr>
  </property>
  <property fmtid="{D5CDD505-2E9C-101B-9397-08002B2CF9AE}" pid="5" name="Template version">
    <vt:lpwstr>5</vt:lpwstr>
  </property>
</Properties>
</file>