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9" r:id="rId3"/>
    <p:sldId id="257" r:id="rId4"/>
    <p:sldId id="261" r:id="rId5"/>
    <p:sldId id="263" r:id="rId6"/>
    <p:sldId id="264" r:id="rId7"/>
    <p:sldId id="265" r:id="rId8"/>
    <p:sldId id="266" r:id="rId9"/>
    <p:sldId id="268" r:id="rId10"/>
    <p:sldId id="270" r:id="rId11"/>
    <p:sldId id="272" r:id="rId12"/>
    <p:sldId id="274" r:id="rId13"/>
    <p:sldId id="275" r:id="rId14"/>
    <p:sldId id="277" r:id="rId15"/>
    <p:sldId id="278" r:id="rId16"/>
    <p:sldId id="280" r:id="rId17"/>
    <p:sldId id="282" r:id="rId18"/>
    <p:sldId id="283" r:id="rId19"/>
    <p:sldId id="284" r:id="rId20"/>
    <p:sldId id="285" r:id="rId21"/>
    <p:sldId id="28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C7F66-0D63-412D-8417-B8298DDCFD6E}" v="11214" dt="2022-07-06T18:27:52.964"/>
    <p1510:client id="{83024666-AFAF-4C1B-81A1-3295D045FFBF}" v="389" dt="2022-07-05T13:12:55.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7/6/2022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7/6/2022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7/6/2022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7/6/2022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Vodafone challenge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Tudor </a:t>
            </a:r>
            <a:r>
              <a:rPr lang="en-US" dirty="0" err="1"/>
              <a:t>Manoleasa</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D9C0-48FB-E3C1-0624-9FAE9A791DEC}"/>
              </a:ext>
            </a:extLst>
          </p:cNvPr>
          <p:cNvSpPr>
            <a:spLocks noGrp="1"/>
          </p:cNvSpPr>
          <p:nvPr>
            <p:ph type="title"/>
          </p:nvPr>
        </p:nvSpPr>
        <p:spPr>
          <a:xfrm>
            <a:off x="2231136" y="964692"/>
            <a:ext cx="8646336" cy="1188720"/>
          </a:xfrm>
          <a:solidFill>
            <a:srgbClr val="FFFFFF">
              <a:alpha val="10000"/>
            </a:srgbClr>
          </a:solidFill>
          <a:ln>
            <a:solidFill>
              <a:schemeClr val="tx1"/>
            </a:solidFill>
          </a:ln>
        </p:spPr>
        <p:txBody>
          <a:bodyPr>
            <a:normAutofit/>
          </a:bodyPr>
          <a:lstStyle/>
          <a:p>
            <a:r>
              <a:rPr lang="en-US" dirty="0">
                <a:solidFill>
                  <a:schemeClr val="tx1"/>
                </a:solidFill>
              </a:rPr>
              <a:t>Chi-square test of independence</a:t>
            </a:r>
          </a:p>
        </p:txBody>
      </p:sp>
      <p:sp>
        <p:nvSpPr>
          <p:cNvPr id="3" name="Content Placeholder 2">
            <a:extLst>
              <a:ext uri="{FF2B5EF4-FFF2-40B4-BE49-F238E27FC236}">
                <a16:creationId xmlns:a16="http://schemas.microsoft.com/office/drawing/2014/main" id="{6A021843-A91B-9206-A1BC-E43407571729}"/>
              </a:ext>
            </a:extLst>
          </p:cNvPr>
          <p:cNvSpPr>
            <a:spLocks noGrp="1"/>
          </p:cNvSpPr>
          <p:nvPr>
            <p:ph idx="1"/>
          </p:nvPr>
        </p:nvSpPr>
        <p:spPr>
          <a:xfrm>
            <a:off x="2231136" y="2402720"/>
            <a:ext cx="8646335" cy="4099306"/>
          </a:xfrm>
        </p:spPr>
        <p:txBody>
          <a:bodyPr vert="horz" lIns="91440" tIns="45720" rIns="91440" bIns="45720" rtlCol="0" anchor="t">
            <a:normAutofit/>
          </a:bodyPr>
          <a:lstStyle/>
          <a:p>
            <a:r>
              <a:rPr lang="en-US" dirty="0">
                <a:solidFill>
                  <a:schemeClr val="tx2">
                    <a:lumMod val="90000"/>
                  </a:schemeClr>
                </a:solidFill>
              </a:rPr>
              <a:t>A statistical test that tells me if 2 </a:t>
            </a:r>
            <a:r>
              <a:rPr lang="en-US" dirty="0">
                <a:solidFill>
                  <a:srgbClr val="92D050"/>
                </a:solidFill>
              </a:rPr>
              <a:t>categorical variables</a:t>
            </a:r>
            <a:r>
              <a:rPr lang="en-US" dirty="0">
                <a:solidFill>
                  <a:schemeClr val="tx2">
                    <a:lumMod val="90000"/>
                  </a:schemeClr>
                </a:solidFill>
              </a:rPr>
              <a:t> are independent or not</a:t>
            </a:r>
          </a:p>
          <a:p>
            <a:r>
              <a:rPr lang="en-US" dirty="0">
                <a:solidFill>
                  <a:schemeClr val="tx2">
                    <a:lumMod val="90000"/>
                  </a:schemeClr>
                </a:solidFill>
              </a:rPr>
              <a:t>Luckily, I got lots of categorical features that I can test against the output column 'churn'</a:t>
            </a:r>
          </a:p>
          <a:p>
            <a:r>
              <a:rPr lang="en-US" dirty="0">
                <a:solidFill>
                  <a:schemeClr val="tx2">
                    <a:lumMod val="90000"/>
                  </a:schemeClr>
                </a:solidFill>
              </a:rPr>
              <a:t>I am </a:t>
            </a:r>
            <a:r>
              <a:rPr lang="en-US" dirty="0">
                <a:solidFill>
                  <a:schemeClr val="tx2">
                    <a:lumMod val="90000"/>
                  </a:schemeClr>
                </a:solidFill>
                <a:ea typeface="+mn-lt"/>
                <a:cs typeface="+mn-lt"/>
              </a:rPr>
              <a:t>especially  </a:t>
            </a:r>
            <a:r>
              <a:rPr lang="en-US" dirty="0">
                <a:solidFill>
                  <a:schemeClr val="tx2">
                    <a:lumMod val="90000"/>
                  </a:schemeClr>
                </a:solidFill>
              </a:rPr>
              <a:t>interested in those features that are </a:t>
            </a:r>
            <a:r>
              <a:rPr lang="en-US" dirty="0">
                <a:solidFill>
                  <a:srgbClr val="92D050"/>
                </a:solidFill>
              </a:rPr>
              <a:t>NOT INDEPENDENT </a:t>
            </a:r>
            <a:r>
              <a:rPr lang="en-US" dirty="0">
                <a:solidFill>
                  <a:schemeClr val="tx2">
                    <a:lumMod val="90000"/>
                  </a:schemeClr>
                </a:solidFill>
                <a:ea typeface="+mn-lt"/>
                <a:cs typeface="+mn-lt"/>
              </a:rPr>
              <a:t>from the output since that means a </a:t>
            </a:r>
            <a:r>
              <a:rPr lang="en-US" dirty="0">
                <a:solidFill>
                  <a:srgbClr val="92D050"/>
                </a:solidFill>
                <a:ea typeface="+mn-lt"/>
                <a:cs typeface="+mn-lt"/>
              </a:rPr>
              <a:t>relationship </a:t>
            </a:r>
            <a:r>
              <a:rPr lang="en-US" dirty="0">
                <a:solidFill>
                  <a:schemeClr val="tx2">
                    <a:lumMod val="90000"/>
                  </a:schemeClr>
                </a:solidFill>
                <a:ea typeface="+mn-lt"/>
                <a:cs typeface="+mn-lt"/>
              </a:rPr>
              <a:t>between the predictor and the target</a:t>
            </a:r>
          </a:p>
          <a:p>
            <a:r>
              <a:rPr lang="en-US" dirty="0">
                <a:solidFill>
                  <a:schemeClr val="tx2">
                    <a:lumMod val="90000"/>
                  </a:schemeClr>
                </a:solidFill>
                <a:ea typeface="+mn-lt"/>
                <a:cs typeface="+mn-lt"/>
              </a:rPr>
              <a:t>I will create subsets of different not-independent features and I will feed my ML models with them</a:t>
            </a:r>
          </a:p>
          <a:p>
            <a:r>
              <a:rPr lang="en-US" dirty="0">
                <a:solidFill>
                  <a:schemeClr val="tx2">
                    <a:lumMod val="90000"/>
                  </a:schemeClr>
                </a:solidFill>
                <a:ea typeface="+mn-lt"/>
                <a:cs typeface="+mn-lt"/>
              </a:rPr>
              <a:t>The best subset shall win! </a:t>
            </a:r>
          </a:p>
        </p:txBody>
      </p:sp>
    </p:spTree>
    <p:extLst>
      <p:ext uri="{BB962C8B-B14F-4D97-AF65-F5344CB8AC3E}">
        <p14:creationId xmlns:p14="http://schemas.microsoft.com/office/powerpoint/2010/main" val="420435906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D9C0-48FB-E3C1-0624-9FAE9A791DEC}"/>
              </a:ext>
            </a:extLst>
          </p:cNvPr>
          <p:cNvSpPr>
            <a:spLocks noGrp="1"/>
          </p:cNvSpPr>
          <p:nvPr>
            <p:ph type="title"/>
          </p:nvPr>
        </p:nvSpPr>
        <p:spPr>
          <a:xfrm>
            <a:off x="2231136" y="964692"/>
            <a:ext cx="8624249" cy="1188720"/>
          </a:xfrm>
          <a:solidFill>
            <a:srgbClr val="FFFFFF">
              <a:alpha val="10000"/>
            </a:srgbClr>
          </a:solidFill>
          <a:ln>
            <a:solidFill>
              <a:schemeClr val="tx1"/>
            </a:solidFill>
          </a:ln>
        </p:spPr>
        <p:txBody>
          <a:bodyPr>
            <a:normAutofit/>
          </a:bodyPr>
          <a:lstStyle/>
          <a:p>
            <a:r>
              <a:rPr lang="en-US" dirty="0">
                <a:solidFill>
                  <a:schemeClr val="tx1"/>
                </a:solidFill>
              </a:rPr>
              <a:t>T-tests</a:t>
            </a:r>
          </a:p>
        </p:txBody>
      </p:sp>
      <p:sp>
        <p:nvSpPr>
          <p:cNvPr id="3" name="Content Placeholder 2">
            <a:extLst>
              <a:ext uri="{FF2B5EF4-FFF2-40B4-BE49-F238E27FC236}">
                <a16:creationId xmlns:a16="http://schemas.microsoft.com/office/drawing/2014/main" id="{6A021843-A91B-9206-A1BC-E43407571729}"/>
              </a:ext>
            </a:extLst>
          </p:cNvPr>
          <p:cNvSpPr>
            <a:spLocks noGrp="1"/>
          </p:cNvSpPr>
          <p:nvPr>
            <p:ph idx="1"/>
          </p:nvPr>
        </p:nvSpPr>
        <p:spPr>
          <a:xfrm>
            <a:off x="2231136" y="2402720"/>
            <a:ext cx="8624248" cy="4099306"/>
          </a:xfrm>
        </p:spPr>
        <p:txBody>
          <a:bodyPr vert="horz" lIns="91440" tIns="45720" rIns="91440" bIns="45720" rtlCol="0" anchor="t">
            <a:normAutofit/>
          </a:bodyPr>
          <a:lstStyle/>
          <a:p>
            <a:r>
              <a:rPr lang="en-US" dirty="0">
                <a:solidFill>
                  <a:schemeClr val="tx2">
                    <a:lumMod val="90000"/>
                  </a:schemeClr>
                </a:solidFill>
              </a:rPr>
              <a:t>A statistical test that tells me if 2</a:t>
            </a:r>
            <a:r>
              <a:rPr lang="en-US" dirty="0">
                <a:solidFill>
                  <a:srgbClr val="92D050"/>
                </a:solidFill>
              </a:rPr>
              <a:t> means</a:t>
            </a:r>
            <a:r>
              <a:rPr lang="en-US" dirty="0">
                <a:solidFill>
                  <a:schemeClr val="tx2">
                    <a:lumMod val="90000"/>
                  </a:schemeClr>
                </a:solidFill>
              </a:rPr>
              <a:t> </a:t>
            </a:r>
            <a:r>
              <a:rPr lang="en-US" dirty="0">
                <a:solidFill>
                  <a:schemeClr val="tx2">
                    <a:lumMod val="90000"/>
                  </a:schemeClr>
                </a:solidFill>
                <a:ea typeface="+mn-lt"/>
                <a:cs typeface="+mn-lt"/>
              </a:rPr>
              <a:t>(</a:t>
            </a:r>
            <a:r>
              <a:rPr lang="en-US" b="1" dirty="0">
                <a:solidFill>
                  <a:schemeClr val="tx2">
                    <a:lumMod val="90000"/>
                  </a:schemeClr>
                </a:solidFill>
                <a:ea typeface="+mn-lt"/>
                <a:cs typeface="+mn-lt"/>
              </a:rPr>
              <a:t>μ</a:t>
            </a:r>
            <a:r>
              <a:rPr lang="en-US" dirty="0">
                <a:solidFill>
                  <a:schemeClr val="tx2">
                    <a:lumMod val="90000"/>
                  </a:schemeClr>
                </a:solidFill>
                <a:ea typeface="+mn-lt"/>
                <a:cs typeface="+mn-lt"/>
              </a:rPr>
              <a:t>)</a:t>
            </a:r>
            <a:r>
              <a:rPr lang="en-US" dirty="0">
                <a:solidFill>
                  <a:schemeClr val="tx2">
                    <a:lumMod val="90000"/>
                  </a:schemeClr>
                </a:solidFill>
              </a:rPr>
              <a:t> are </a:t>
            </a:r>
            <a:r>
              <a:rPr lang="en-US" dirty="0">
                <a:solidFill>
                  <a:srgbClr val="92D050"/>
                </a:solidFill>
              </a:rPr>
              <a:t>equal</a:t>
            </a:r>
          </a:p>
          <a:p>
            <a:r>
              <a:rPr lang="en-US" dirty="0">
                <a:solidFill>
                  <a:schemeClr val="tx2">
                    <a:lumMod val="90000"/>
                  </a:schemeClr>
                </a:solidFill>
                <a:ea typeface="+mn-lt"/>
                <a:cs typeface="+mn-lt"/>
              </a:rPr>
              <a:t>For each </a:t>
            </a:r>
            <a:r>
              <a:rPr lang="en-US" dirty="0">
                <a:solidFill>
                  <a:srgbClr val="92D050"/>
                </a:solidFill>
                <a:ea typeface="+mn-lt"/>
                <a:cs typeface="+mn-lt"/>
              </a:rPr>
              <a:t>numerical </a:t>
            </a:r>
            <a:r>
              <a:rPr lang="en-US" dirty="0">
                <a:solidFill>
                  <a:schemeClr val="tx2">
                    <a:lumMod val="90000"/>
                  </a:schemeClr>
                </a:solidFill>
                <a:ea typeface="+mn-lt"/>
                <a:cs typeface="+mn-lt"/>
              </a:rPr>
              <a:t>column, I will take each </a:t>
            </a:r>
            <a:r>
              <a:rPr lang="en-US" dirty="0" err="1">
                <a:solidFill>
                  <a:srgbClr val="92D050"/>
                </a:solidFill>
                <a:ea typeface="+mn-lt"/>
                <a:cs typeface="+mn-lt"/>
              </a:rPr>
              <a:t>boolean</a:t>
            </a:r>
            <a:r>
              <a:rPr lang="en-US" dirty="0">
                <a:solidFill>
                  <a:srgbClr val="92D050"/>
                </a:solidFill>
                <a:ea typeface="+mn-lt"/>
                <a:cs typeface="+mn-lt"/>
              </a:rPr>
              <a:t> </a:t>
            </a:r>
            <a:r>
              <a:rPr lang="en-US" dirty="0">
                <a:solidFill>
                  <a:schemeClr val="tx2">
                    <a:lumMod val="90000"/>
                  </a:schemeClr>
                </a:solidFill>
                <a:ea typeface="+mn-lt"/>
                <a:cs typeface="+mn-lt"/>
              </a:rPr>
              <a:t>column and I'll test the equality of the means in the 2 cases (True and False); for example, I might want to check if the mean of the '</a:t>
            </a:r>
            <a:r>
              <a:rPr lang="en-US" dirty="0" err="1">
                <a:solidFill>
                  <a:schemeClr val="tx2">
                    <a:lumMod val="90000"/>
                  </a:schemeClr>
                </a:solidFill>
                <a:ea typeface="+mn-lt"/>
                <a:cs typeface="+mn-lt"/>
              </a:rPr>
              <a:t>avg_revenue</a:t>
            </a:r>
            <a:r>
              <a:rPr lang="en-US" dirty="0">
                <a:solidFill>
                  <a:schemeClr val="tx2">
                    <a:lumMod val="90000"/>
                  </a:schemeClr>
                </a:solidFill>
                <a:ea typeface="+mn-lt"/>
                <a:cs typeface="+mn-lt"/>
              </a:rPr>
              <a:t>' feature when 'churn' is True equals the mean of the '</a:t>
            </a:r>
            <a:r>
              <a:rPr lang="en-US" dirty="0" err="1">
                <a:solidFill>
                  <a:schemeClr val="tx2">
                    <a:lumMod val="90000"/>
                  </a:schemeClr>
                </a:solidFill>
                <a:ea typeface="+mn-lt"/>
                <a:cs typeface="+mn-lt"/>
              </a:rPr>
              <a:t>avg_revenue</a:t>
            </a:r>
            <a:r>
              <a:rPr lang="en-US" dirty="0">
                <a:solidFill>
                  <a:schemeClr val="tx2">
                    <a:lumMod val="90000"/>
                  </a:schemeClr>
                </a:solidFill>
                <a:ea typeface="+mn-lt"/>
                <a:cs typeface="+mn-lt"/>
              </a:rPr>
              <a:t>' when 'churn' is False</a:t>
            </a:r>
            <a:endParaRPr lang="en-US" dirty="0">
              <a:solidFill>
                <a:schemeClr val="tx2">
                  <a:lumMod val="90000"/>
                </a:schemeClr>
              </a:solidFill>
            </a:endParaRPr>
          </a:p>
          <a:p>
            <a:r>
              <a:rPr lang="en-US" dirty="0">
                <a:solidFill>
                  <a:schemeClr val="tx2">
                    <a:lumMod val="90000"/>
                  </a:schemeClr>
                </a:solidFill>
              </a:rPr>
              <a:t>I am </a:t>
            </a:r>
            <a:r>
              <a:rPr lang="en-US" dirty="0">
                <a:solidFill>
                  <a:schemeClr val="tx2">
                    <a:lumMod val="90000"/>
                  </a:schemeClr>
                </a:solidFill>
                <a:ea typeface="+mn-lt"/>
                <a:cs typeface="+mn-lt"/>
              </a:rPr>
              <a:t>especially interested</a:t>
            </a:r>
            <a:r>
              <a:rPr lang="en-US" dirty="0">
                <a:solidFill>
                  <a:schemeClr val="tx2">
                    <a:lumMod val="90000"/>
                  </a:schemeClr>
                </a:solidFill>
              </a:rPr>
              <a:t> in those features that </a:t>
            </a:r>
            <a:r>
              <a:rPr lang="en-US" dirty="0">
                <a:solidFill>
                  <a:srgbClr val="92D050"/>
                </a:solidFill>
              </a:rPr>
              <a:t>DON'T HAVE EQUAL MEANS</a:t>
            </a:r>
            <a:r>
              <a:rPr lang="en-US" dirty="0">
                <a:solidFill>
                  <a:schemeClr val="tx2">
                    <a:lumMod val="90000"/>
                  </a:schemeClr>
                </a:solidFill>
              </a:rPr>
              <a:t> when </a:t>
            </a:r>
            <a:r>
              <a:rPr lang="en-US" dirty="0">
                <a:solidFill>
                  <a:srgbClr val="92D050"/>
                </a:solidFill>
              </a:rPr>
              <a:t>partitioned by the 'churn' column </a:t>
            </a:r>
            <a:r>
              <a:rPr lang="en-US" dirty="0">
                <a:solidFill>
                  <a:schemeClr val="tx2">
                    <a:lumMod val="90000"/>
                  </a:schemeClr>
                </a:solidFill>
                <a:ea typeface="+mn-lt"/>
                <a:cs typeface="+mn-lt"/>
              </a:rPr>
              <a:t>since that could mean a </a:t>
            </a:r>
            <a:r>
              <a:rPr lang="en-US" dirty="0">
                <a:solidFill>
                  <a:srgbClr val="92D050"/>
                </a:solidFill>
                <a:ea typeface="+mn-lt"/>
                <a:cs typeface="+mn-lt"/>
              </a:rPr>
              <a:t>relationship </a:t>
            </a:r>
            <a:r>
              <a:rPr lang="en-US" dirty="0">
                <a:solidFill>
                  <a:schemeClr val="tx2">
                    <a:lumMod val="90000"/>
                  </a:schemeClr>
                </a:solidFill>
                <a:ea typeface="+mn-lt"/>
                <a:cs typeface="+mn-lt"/>
              </a:rPr>
              <a:t>between the predictor and the target </a:t>
            </a:r>
          </a:p>
          <a:p>
            <a:r>
              <a:rPr lang="en-US" dirty="0">
                <a:solidFill>
                  <a:schemeClr val="tx2">
                    <a:lumMod val="90000"/>
                  </a:schemeClr>
                </a:solidFill>
                <a:ea typeface="+mn-lt"/>
                <a:cs typeface="+mn-lt"/>
              </a:rPr>
              <a:t>I will create subsets of different features such as as those described at the previous bullet point and I will feed my ML models with them</a:t>
            </a:r>
          </a:p>
          <a:p>
            <a:r>
              <a:rPr lang="en-US" dirty="0">
                <a:solidFill>
                  <a:schemeClr val="tx2">
                    <a:lumMod val="90000"/>
                  </a:schemeClr>
                </a:solidFill>
                <a:ea typeface="+mn-lt"/>
                <a:cs typeface="+mn-lt"/>
              </a:rPr>
              <a:t>The best subset shall win! </a:t>
            </a:r>
          </a:p>
        </p:txBody>
      </p:sp>
    </p:spTree>
    <p:extLst>
      <p:ext uri="{BB962C8B-B14F-4D97-AF65-F5344CB8AC3E}">
        <p14:creationId xmlns:p14="http://schemas.microsoft.com/office/powerpoint/2010/main" val="255909405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F910-A883-295E-DA27-35282BE89A83}"/>
              </a:ext>
            </a:extLst>
          </p:cNvPr>
          <p:cNvSpPr>
            <a:spLocks noGrp="1"/>
          </p:cNvSpPr>
          <p:nvPr>
            <p:ph type="title"/>
          </p:nvPr>
        </p:nvSpPr>
        <p:spPr/>
        <p:txBody>
          <a:bodyPr/>
          <a:lstStyle/>
          <a:p>
            <a:r>
              <a:rPr lang="en-US" dirty="0"/>
              <a:t>Feature engineering &amp; solving the unbalance problem</a:t>
            </a:r>
          </a:p>
        </p:txBody>
      </p:sp>
      <p:sp>
        <p:nvSpPr>
          <p:cNvPr id="3" name="Content Placeholder 2">
            <a:extLst>
              <a:ext uri="{FF2B5EF4-FFF2-40B4-BE49-F238E27FC236}">
                <a16:creationId xmlns:a16="http://schemas.microsoft.com/office/drawing/2014/main" id="{0C402A77-180B-DF2E-9B59-B4E4ABBF19AE}"/>
              </a:ext>
            </a:extLst>
          </p:cNvPr>
          <p:cNvSpPr>
            <a:spLocks noGrp="1"/>
          </p:cNvSpPr>
          <p:nvPr>
            <p:ph idx="1"/>
          </p:nvPr>
        </p:nvSpPr>
        <p:spPr/>
        <p:txBody>
          <a:bodyPr vert="horz" lIns="91440" tIns="45720" rIns="91440" bIns="45720" rtlCol="0" anchor="t">
            <a:normAutofit/>
          </a:bodyPr>
          <a:lstStyle/>
          <a:p>
            <a:pPr marL="0" indent="0">
              <a:buNone/>
            </a:pPr>
            <a:r>
              <a:rPr lang="en-US" dirty="0"/>
              <a:t>The dataset I received may not be left intact. The </a:t>
            </a:r>
            <a:r>
              <a:rPr lang="en-US" dirty="0" err="1"/>
              <a:t>boolean</a:t>
            </a:r>
            <a:r>
              <a:rPr lang="en-US" dirty="0"/>
              <a:t> and categorical columns must be </a:t>
            </a:r>
            <a:r>
              <a:rPr lang="en-US" dirty="0">
                <a:ea typeface="+mn-lt"/>
                <a:cs typeface="+mn-lt"/>
              </a:rPr>
              <a:t>tweaked a bit while the numerical features should be made more Gaussian-like. Moreover, let's not forget about the unbalance problem. I would like the number of customers who had churned to be equal to those who had not. I will briefly talk about a few solutions that I found when it comes to the numerical columns and the unbalance character of my data, while the rest is left to be read by the data science team in my </a:t>
            </a:r>
            <a:r>
              <a:rPr lang="en-US" dirty="0" err="1">
                <a:ea typeface="+mn-lt"/>
                <a:cs typeface="+mn-lt"/>
              </a:rPr>
              <a:t>Jupyter</a:t>
            </a:r>
            <a:r>
              <a:rPr lang="en-US" dirty="0">
                <a:ea typeface="+mn-lt"/>
                <a:cs typeface="+mn-lt"/>
              </a:rPr>
              <a:t> notebook.</a:t>
            </a:r>
            <a:endParaRPr lang="en-US" dirty="0" err="1"/>
          </a:p>
        </p:txBody>
      </p:sp>
    </p:spTree>
    <p:extLst>
      <p:ext uri="{BB962C8B-B14F-4D97-AF65-F5344CB8AC3E}">
        <p14:creationId xmlns:p14="http://schemas.microsoft.com/office/powerpoint/2010/main" val="1656666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D9C0-48FB-E3C1-0624-9FAE9A791DEC}"/>
              </a:ext>
            </a:extLst>
          </p:cNvPr>
          <p:cNvSpPr>
            <a:spLocks noGrp="1"/>
          </p:cNvSpPr>
          <p:nvPr>
            <p:ph type="title"/>
          </p:nvPr>
        </p:nvSpPr>
        <p:spPr>
          <a:xfrm>
            <a:off x="497331" y="179641"/>
            <a:ext cx="4032027" cy="1728044"/>
          </a:xfrm>
          <a:noFill/>
          <a:ln>
            <a:solidFill>
              <a:schemeClr val="bg1"/>
            </a:solidFill>
          </a:ln>
        </p:spPr>
        <p:txBody>
          <a:bodyPr wrap="square">
            <a:normAutofit/>
          </a:bodyPr>
          <a:lstStyle/>
          <a:p>
            <a:r>
              <a:rPr lang="en-US" dirty="0">
                <a:solidFill>
                  <a:srgbClr val="92D050"/>
                </a:solidFill>
              </a:rPr>
              <a:t>Numerical columns transformation</a:t>
            </a:r>
          </a:p>
        </p:txBody>
      </p:sp>
      <p:sp>
        <p:nvSpPr>
          <p:cNvPr id="3" name="Content Placeholder 2">
            <a:extLst>
              <a:ext uri="{FF2B5EF4-FFF2-40B4-BE49-F238E27FC236}">
                <a16:creationId xmlns:a16="http://schemas.microsoft.com/office/drawing/2014/main" id="{6A021843-A91B-9206-A1BC-E43407571729}"/>
              </a:ext>
            </a:extLst>
          </p:cNvPr>
          <p:cNvSpPr>
            <a:spLocks noGrp="1"/>
          </p:cNvSpPr>
          <p:nvPr>
            <p:ph idx="1"/>
          </p:nvPr>
        </p:nvSpPr>
        <p:spPr>
          <a:xfrm>
            <a:off x="497331" y="2064389"/>
            <a:ext cx="4029456" cy="4619360"/>
          </a:xfrm>
        </p:spPr>
        <p:txBody>
          <a:bodyPr vert="horz" lIns="91440" tIns="45720" rIns="91440" bIns="45720" rtlCol="0" anchor="t">
            <a:normAutofit/>
          </a:bodyPr>
          <a:lstStyle/>
          <a:p>
            <a:r>
              <a:rPr lang="en-US" dirty="0">
                <a:solidFill>
                  <a:schemeClr val="bg1"/>
                </a:solidFill>
              </a:rPr>
              <a:t>I applied a transformation to my numerical columns in order to force them to be more Gaussian-like</a:t>
            </a:r>
          </a:p>
          <a:p>
            <a:r>
              <a:rPr lang="en-US" dirty="0">
                <a:solidFill>
                  <a:schemeClr val="bg1"/>
                </a:solidFill>
              </a:rPr>
              <a:t>Notice that each histogram is a an </a:t>
            </a:r>
            <a:r>
              <a:rPr lang="en-US" dirty="0">
                <a:solidFill>
                  <a:srgbClr val="92D050"/>
                </a:solidFill>
              </a:rPr>
              <a:t>overlapped histogram</a:t>
            </a:r>
            <a:r>
              <a:rPr lang="en-US" dirty="0">
                <a:solidFill>
                  <a:schemeClr val="bg1"/>
                </a:solidFill>
              </a:rPr>
              <a:t> containing the distributions of a numerical feature when the output column 'churn' is True and False</a:t>
            </a:r>
          </a:p>
          <a:p>
            <a:r>
              <a:rPr lang="en-US" dirty="0">
                <a:solidFill>
                  <a:schemeClr val="bg1"/>
                </a:solidFill>
              </a:rPr>
              <a:t>Of course, the results are not the best, but at least some of the mapped features can be properly utilized in a few ML models</a:t>
            </a:r>
          </a:p>
          <a:p>
            <a:endParaRPr lang="en-US" dirty="0">
              <a:solidFill>
                <a:srgbClr val="92D050"/>
              </a:solidFill>
              <a:ea typeface="+mn-lt"/>
              <a:cs typeface="+mn-lt"/>
            </a:endParaRPr>
          </a:p>
          <a:p>
            <a:endParaRPr lang="en-US" dirty="0">
              <a:solidFill>
                <a:schemeClr val="bg1"/>
              </a:solidFill>
              <a:ea typeface="+mn-lt"/>
              <a:cs typeface="+mn-lt"/>
            </a:endParaRPr>
          </a:p>
          <a:p>
            <a:endParaRPr lang="en-US">
              <a:solidFill>
                <a:schemeClr val="bg1"/>
              </a:solidFill>
            </a:endParaRPr>
          </a:p>
        </p:txBody>
      </p:sp>
      <p:pic>
        <p:nvPicPr>
          <p:cNvPr id="6" name="Picture 6" descr="Chart, bar chart, box and whisker chart&#10;&#10;Description automatically generated">
            <a:extLst>
              <a:ext uri="{FF2B5EF4-FFF2-40B4-BE49-F238E27FC236}">
                <a16:creationId xmlns:a16="http://schemas.microsoft.com/office/drawing/2014/main" id="{3EAD851C-23C7-1DC3-383E-682859F1297B}"/>
              </a:ext>
            </a:extLst>
          </p:cNvPr>
          <p:cNvPicPr>
            <a:picLocks noChangeAspect="1"/>
          </p:cNvPicPr>
          <p:nvPr/>
        </p:nvPicPr>
        <p:blipFill>
          <a:blip r:embed="rId2"/>
          <a:stretch>
            <a:fillRect/>
          </a:stretch>
        </p:blipFill>
        <p:spPr>
          <a:xfrm>
            <a:off x="4691270" y="1132804"/>
            <a:ext cx="7403546" cy="4735957"/>
          </a:xfrm>
          <a:prstGeom prst="rect">
            <a:avLst/>
          </a:prstGeom>
        </p:spPr>
      </p:pic>
    </p:spTree>
    <p:extLst>
      <p:ext uri="{BB962C8B-B14F-4D97-AF65-F5344CB8AC3E}">
        <p14:creationId xmlns:p14="http://schemas.microsoft.com/office/powerpoint/2010/main" val="130595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D9C0-48FB-E3C1-0624-9FAE9A791DEC}"/>
              </a:ext>
            </a:extLst>
          </p:cNvPr>
          <p:cNvSpPr>
            <a:spLocks noGrp="1"/>
          </p:cNvSpPr>
          <p:nvPr>
            <p:ph type="title"/>
          </p:nvPr>
        </p:nvSpPr>
        <p:spPr>
          <a:xfrm>
            <a:off x="2231136" y="964692"/>
            <a:ext cx="8624249" cy="1188720"/>
          </a:xfrm>
          <a:solidFill>
            <a:srgbClr val="FFFFFF">
              <a:alpha val="10000"/>
            </a:srgbClr>
          </a:solidFill>
          <a:ln>
            <a:solidFill>
              <a:schemeClr val="tx1"/>
            </a:solidFill>
          </a:ln>
        </p:spPr>
        <p:txBody>
          <a:bodyPr>
            <a:normAutofit/>
          </a:bodyPr>
          <a:lstStyle/>
          <a:p>
            <a:r>
              <a:rPr lang="en-US" dirty="0">
                <a:solidFill>
                  <a:schemeClr val="tx1"/>
                </a:solidFill>
              </a:rPr>
              <a:t>Oversampling</a:t>
            </a:r>
          </a:p>
        </p:txBody>
      </p:sp>
      <p:sp>
        <p:nvSpPr>
          <p:cNvPr id="3" name="Content Placeholder 2">
            <a:extLst>
              <a:ext uri="{FF2B5EF4-FFF2-40B4-BE49-F238E27FC236}">
                <a16:creationId xmlns:a16="http://schemas.microsoft.com/office/drawing/2014/main" id="{6A021843-A91B-9206-A1BC-E43407571729}"/>
              </a:ext>
            </a:extLst>
          </p:cNvPr>
          <p:cNvSpPr>
            <a:spLocks noGrp="1"/>
          </p:cNvSpPr>
          <p:nvPr>
            <p:ph idx="1"/>
          </p:nvPr>
        </p:nvSpPr>
        <p:spPr>
          <a:xfrm>
            <a:off x="2231136" y="2402720"/>
            <a:ext cx="8624248" cy="4099306"/>
          </a:xfrm>
        </p:spPr>
        <p:txBody>
          <a:bodyPr vert="horz" lIns="91440" tIns="45720" rIns="91440" bIns="45720" rtlCol="0" anchor="t">
            <a:normAutofit/>
          </a:bodyPr>
          <a:lstStyle/>
          <a:p>
            <a:r>
              <a:rPr lang="en-US" dirty="0">
                <a:solidFill>
                  <a:schemeClr val="tx2">
                    <a:lumMod val="90000"/>
                  </a:schemeClr>
                </a:solidFill>
              </a:rPr>
              <a:t>There are </a:t>
            </a:r>
            <a:r>
              <a:rPr lang="en-US" dirty="0">
                <a:solidFill>
                  <a:schemeClr val="tx2">
                    <a:lumMod val="90000"/>
                  </a:schemeClr>
                </a:solidFill>
                <a:ea typeface="+mn-lt"/>
                <a:cs typeface="+mn-lt"/>
              </a:rPr>
              <a:t>27252 customers who want to churn and 11033 who don't want to do it (unbalanced)</a:t>
            </a:r>
            <a:endParaRPr lang="en-US" dirty="0">
              <a:solidFill>
                <a:schemeClr val="tx2">
                  <a:lumMod val="90000"/>
                </a:schemeClr>
              </a:solidFill>
            </a:endParaRPr>
          </a:p>
          <a:p>
            <a:r>
              <a:rPr lang="en-US" dirty="0">
                <a:solidFill>
                  <a:schemeClr val="tx2">
                    <a:lumMod val="90000"/>
                  </a:schemeClr>
                </a:solidFill>
                <a:ea typeface="+mn-lt"/>
                <a:cs typeface="+mn-lt"/>
              </a:rPr>
              <a:t>Oversampling refers to the process of randomly extracting samples from the </a:t>
            </a:r>
            <a:r>
              <a:rPr lang="en-US" dirty="0" err="1">
                <a:solidFill>
                  <a:schemeClr val="tx2">
                    <a:lumMod val="90000"/>
                  </a:schemeClr>
                </a:solidFill>
                <a:ea typeface="+mn-lt"/>
                <a:cs typeface="+mn-lt"/>
              </a:rPr>
              <a:t>under represented</a:t>
            </a:r>
            <a:r>
              <a:rPr lang="en-US" dirty="0">
                <a:solidFill>
                  <a:schemeClr val="tx2">
                    <a:lumMod val="90000"/>
                  </a:schemeClr>
                </a:solidFill>
                <a:ea typeface="+mn-lt"/>
                <a:cs typeface="+mn-lt"/>
              </a:rPr>
              <a:t> output label and putting them in the dataset until each label is represented equally! </a:t>
            </a:r>
            <a:endParaRPr lang="en-US" dirty="0">
              <a:solidFill>
                <a:schemeClr val="tx2">
                  <a:lumMod val="90000"/>
                </a:schemeClr>
              </a:solidFill>
            </a:endParaRPr>
          </a:p>
          <a:p>
            <a:r>
              <a:rPr lang="en-US" dirty="0">
                <a:solidFill>
                  <a:schemeClr val="tx2">
                    <a:lumMod val="90000"/>
                  </a:schemeClr>
                </a:solidFill>
              </a:rPr>
              <a:t>By doing this artificial trick, I no longer have to worry about my models being biased towards the majority label</a:t>
            </a:r>
            <a:endParaRPr lang="en-US" dirty="0">
              <a:solidFill>
                <a:schemeClr val="tx2">
                  <a:lumMod val="90000"/>
                </a:schemeClr>
              </a:solidFill>
              <a:ea typeface="+mn-lt"/>
              <a:cs typeface="+mn-lt"/>
            </a:endParaRPr>
          </a:p>
        </p:txBody>
      </p:sp>
    </p:spTree>
    <p:extLst>
      <p:ext uri="{BB962C8B-B14F-4D97-AF65-F5344CB8AC3E}">
        <p14:creationId xmlns:p14="http://schemas.microsoft.com/office/powerpoint/2010/main" val="282627776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F910-A883-295E-DA27-35282BE89A8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0C402A77-180B-DF2E-9B59-B4E4ABBF19AE}"/>
              </a:ext>
            </a:extLst>
          </p:cNvPr>
          <p:cNvSpPr>
            <a:spLocks noGrp="1"/>
          </p:cNvSpPr>
          <p:nvPr>
            <p:ph idx="1"/>
          </p:nvPr>
        </p:nvSpPr>
        <p:spPr/>
        <p:txBody>
          <a:bodyPr vert="horz" lIns="91440" tIns="45720" rIns="91440" bIns="45720" rtlCol="0" anchor="t">
            <a:normAutofit/>
          </a:bodyPr>
          <a:lstStyle/>
          <a:p>
            <a:pPr marL="0" indent="0">
              <a:buNone/>
            </a:pPr>
            <a:r>
              <a:rPr lang="en-US" dirty="0"/>
              <a:t>There are 4 techniques I tried on this project, namely: tree based models, naïve bayes variants, Support Vector Machines (SVMs) and an Artificial Neural Network (ANN). Out of these 4, the Artificial Neural Network produced the best results (but on the negative label :( ) ! </a:t>
            </a:r>
            <a:r>
              <a:rPr lang="en-US" dirty="0">
                <a:solidFill>
                  <a:srgbClr val="92D050"/>
                </a:solidFill>
              </a:rPr>
              <a:t>I will briefly discuss each model and why I chose to try it</a:t>
            </a:r>
            <a:r>
              <a:rPr lang="en-US" dirty="0"/>
              <a:t> in the following slides. </a:t>
            </a:r>
          </a:p>
        </p:txBody>
      </p:sp>
    </p:spTree>
    <p:extLst>
      <p:ext uri="{BB962C8B-B14F-4D97-AF65-F5344CB8AC3E}">
        <p14:creationId xmlns:p14="http://schemas.microsoft.com/office/powerpoint/2010/main" val="2166473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D9C0-48FB-E3C1-0624-9FAE9A791DEC}"/>
              </a:ext>
            </a:extLst>
          </p:cNvPr>
          <p:cNvSpPr>
            <a:spLocks noGrp="1"/>
          </p:cNvSpPr>
          <p:nvPr>
            <p:ph type="title"/>
          </p:nvPr>
        </p:nvSpPr>
        <p:spPr>
          <a:xfrm>
            <a:off x="497331" y="179641"/>
            <a:ext cx="4032027" cy="1728044"/>
          </a:xfrm>
          <a:noFill/>
          <a:ln>
            <a:solidFill>
              <a:schemeClr val="bg1"/>
            </a:solidFill>
          </a:ln>
        </p:spPr>
        <p:txBody>
          <a:bodyPr wrap="square">
            <a:normAutofit/>
          </a:bodyPr>
          <a:lstStyle/>
          <a:p>
            <a:r>
              <a:rPr lang="en-US" dirty="0" err="1">
                <a:solidFill>
                  <a:srgbClr val="92D050"/>
                </a:solidFill>
              </a:rPr>
              <a:t>TRee</a:t>
            </a:r>
            <a:r>
              <a:rPr lang="en-US" dirty="0">
                <a:solidFill>
                  <a:srgbClr val="92D050"/>
                </a:solidFill>
              </a:rPr>
              <a:t> based models</a:t>
            </a:r>
          </a:p>
        </p:txBody>
      </p:sp>
      <p:sp>
        <p:nvSpPr>
          <p:cNvPr id="3" name="Content Placeholder 2">
            <a:extLst>
              <a:ext uri="{FF2B5EF4-FFF2-40B4-BE49-F238E27FC236}">
                <a16:creationId xmlns:a16="http://schemas.microsoft.com/office/drawing/2014/main" id="{6A021843-A91B-9206-A1BC-E43407571729}"/>
              </a:ext>
            </a:extLst>
          </p:cNvPr>
          <p:cNvSpPr>
            <a:spLocks noGrp="1"/>
          </p:cNvSpPr>
          <p:nvPr>
            <p:ph idx="1"/>
          </p:nvPr>
        </p:nvSpPr>
        <p:spPr>
          <a:xfrm>
            <a:off x="497331" y="2064389"/>
            <a:ext cx="4029456" cy="4619360"/>
          </a:xfrm>
        </p:spPr>
        <p:txBody>
          <a:bodyPr vert="horz" lIns="91440" tIns="45720" rIns="91440" bIns="45720" rtlCol="0" anchor="t">
            <a:normAutofit/>
          </a:bodyPr>
          <a:lstStyle/>
          <a:p>
            <a:r>
              <a:rPr lang="en-US" dirty="0">
                <a:solidFill>
                  <a:schemeClr val="bg1"/>
                </a:solidFill>
              </a:rPr>
              <a:t>They require </a:t>
            </a:r>
            <a:r>
              <a:rPr lang="en-US" dirty="0">
                <a:solidFill>
                  <a:srgbClr val="92D050"/>
                </a:solidFill>
              </a:rPr>
              <a:t>no data preparation</a:t>
            </a:r>
            <a:r>
              <a:rPr lang="en-US" dirty="0">
                <a:solidFill>
                  <a:schemeClr val="bg1"/>
                </a:solidFill>
              </a:rPr>
              <a:t>, hence they could work beautiful even if the dataset would have not been stylized </a:t>
            </a:r>
          </a:p>
          <a:p>
            <a:r>
              <a:rPr lang="en-US" dirty="0">
                <a:solidFill>
                  <a:schemeClr val="bg1"/>
                </a:solidFill>
              </a:rPr>
              <a:t>They can handle </a:t>
            </a:r>
            <a:r>
              <a:rPr lang="en-US" dirty="0">
                <a:solidFill>
                  <a:srgbClr val="92D050"/>
                </a:solidFill>
              </a:rPr>
              <a:t>numerical, categorical and </a:t>
            </a:r>
            <a:r>
              <a:rPr lang="en-US" dirty="0" err="1">
                <a:solidFill>
                  <a:srgbClr val="92D050"/>
                </a:solidFill>
              </a:rPr>
              <a:t>boolean</a:t>
            </a:r>
            <a:r>
              <a:rPr lang="en-US" dirty="0">
                <a:solidFill>
                  <a:srgbClr val="92D050"/>
                </a:solidFill>
              </a:rPr>
              <a:t> features</a:t>
            </a:r>
            <a:r>
              <a:rPr lang="en-US" dirty="0">
                <a:solidFill>
                  <a:schemeClr val="bg1"/>
                </a:solidFill>
              </a:rPr>
              <a:t> with ease; this is a big plus because it imposes no constraints on what kind of data you need to gather</a:t>
            </a:r>
          </a:p>
          <a:p>
            <a:r>
              <a:rPr lang="en-US" dirty="0">
                <a:solidFill>
                  <a:schemeClr val="bg1"/>
                </a:solidFill>
              </a:rPr>
              <a:t>They work for both </a:t>
            </a:r>
            <a:r>
              <a:rPr lang="en-US" dirty="0">
                <a:solidFill>
                  <a:srgbClr val="92D050"/>
                </a:solidFill>
              </a:rPr>
              <a:t>classification </a:t>
            </a:r>
            <a:r>
              <a:rPr lang="en-US" dirty="0">
                <a:solidFill>
                  <a:schemeClr val="bg1"/>
                </a:solidFill>
              </a:rPr>
              <a:t>and </a:t>
            </a:r>
            <a:r>
              <a:rPr lang="en-US" dirty="0">
                <a:solidFill>
                  <a:srgbClr val="92D050"/>
                </a:solidFill>
              </a:rPr>
              <a:t>regression </a:t>
            </a:r>
            <a:r>
              <a:rPr lang="en-US" dirty="0">
                <a:solidFill>
                  <a:schemeClr val="bg1"/>
                </a:solidFill>
                <a:ea typeface="+mn-lt"/>
                <a:cs typeface="+mn-lt"/>
              </a:rPr>
              <a:t>so you can easily extend your </a:t>
            </a:r>
            <a:r>
              <a:rPr lang="en-US" dirty="0" err="1">
                <a:solidFill>
                  <a:schemeClr val="bg1"/>
                </a:solidFill>
                <a:ea typeface="+mn-lt"/>
                <a:cs typeface="+mn-lt"/>
              </a:rPr>
              <a:t>usecases</a:t>
            </a:r>
            <a:r>
              <a:rPr lang="en-US" dirty="0">
                <a:solidFill>
                  <a:schemeClr val="bg1"/>
                </a:solidFill>
                <a:ea typeface="+mn-lt"/>
                <a:cs typeface="+mn-lt"/>
              </a:rPr>
              <a:t> </a:t>
            </a:r>
          </a:p>
          <a:p>
            <a:r>
              <a:rPr lang="en-US" dirty="0">
                <a:solidFill>
                  <a:schemeClr val="bg1"/>
                </a:solidFill>
                <a:ea typeface="+mn-lt"/>
                <a:cs typeface="+mn-lt"/>
              </a:rPr>
              <a:t>They are very easy to </a:t>
            </a:r>
            <a:r>
              <a:rPr lang="en-US" dirty="0">
                <a:solidFill>
                  <a:srgbClr val="92D050"/>
                </a:solidFill>
                <a:ea typeface="+mn-lt"/>
                <a:cs typeface="+mn-lt"/>
              </a:rPr>
              <a:t>understand</a:t>
            </a:r>
            <a:r>
              <a:rPr lang="en-US" dirty="0">
                <a:solidFill>
                  <a:schemeClr val="bg1"/>
                </a:solidFill>
                <a:ea typeface="+mn-lt"/>
                <a:cs typeface="+mn-lt"/>
              </a:rPr>
              <a:t>, </a:t>
            </a:r>
            <a:r>
              <a:rPr lang="en-US" dirty="0" err="1">
                <a:solidFill>
                  <a:srgbClr val="92D050"/>
                </a:solidFill>
                <a:ea typeface="+mn-lt"/>
                <a:cs typeface="+mn-lt"/>
              </a:rPr>
              <a:t>visualise</a:t>
            </a:r>
            <a:r>
              <a:rPr lang="en-US" dirty="0">
                <a:solidFill>
                  <a:srgbClr val="92D050"/>
                </a:solidFill>
                <a:ea typeface="+mn-lt"/>
                <a:cs typeface="+mn-lt"/>
              </a:rPr>
              <a:t> </a:t>
            </a:r>
            <a:r>
              <a:rPr lang="en-US" dirty="0">
                <a:solidFill>
                  <a:schemeClr val="bg1"/>
                </a:solidFill>
                <a:ea typeface="+mn-lt"/>
                <a:cs typeface="+mn-lt"/>
              </a:rPr>
              <a:t>and </a:t>
            </a:r>
            <a:r>
              <a:rPr lang="en-US" dirty="0">
                <a:solidFill>
                  <a:srgbClr val="92D050"/>
                </a:solidFill>
                <a:ea typeface="+mn-lt"/>
                <a:cs typeface="+mn-lt"/>
              </a:rPr>
              <a:t>interpret</a:t>
            </a:r>
          </a:p>
          <a:p>
            <a:endParaRPr lang="en-US" dirty="0">
              <a:solidFill>
                <a:srgbClr val="92D050"/>
              </a:solidFill>
              <a:ea typeface="+mn-lt"/>
              <a:cs typeface="+mn-lt"/>
            </a:endParaRPr>
          </a:p>
          <a:p>
            <a:endParaRPr lang="en-US" dirty="0">
              <a:solidFill>
                <a:schemeClr val="bg1"/>
              </a:solidFill>
            </a:endParaRPr>
          </a:p>
          <a:p>
            <a:endParaRPr lang="en-US">
              <a:solidFill>
                <a:schemeClr val="bg1"/>
              </a:solidFill>
            </a:endParaRPr>
          </a:p>
        </p:txBody>
      </p:sp>
      <p:sp>
        <p:nvSpPr>
          <p:cNvPr id="5" name="TextBox 4">
            <a:extLst>
              <a:ext uri="{FF2B5EF4-FFF2-40B4-BE49-F238E27FC236}">
                <a16:creationId xmlns:a16="http://schemas.microsoft.com/office/drawing/2014/main" id="{DC45CAB5-E54C-C196-55E5-BC03DFD1041D}"/>
              </a:ext>
            </a:extLst>
          </p:cNvPr>
          <p:cNvSpPr txBox="1"/>
          <p:nvPr/>
        </p:nvSpPr>
        <p:spPr>
          <a:xfrm>
            <a:off x="4724400" y="3200399"/>
            <a:ext cx="737041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These are the testing results of the best tree based model I have.  As you can see, </a:t>
            </a:r>
            <a:r>
              <a:rPr lang="en-US" dirty="0">
                <a:solidFill>
                  <a:srgbClr val="00B050"/>
                </a:solidFill>
              </a:rPr>
              <a:t>the outcome is not the best</a:t>
            </a:r>
            <a:r>
              <a:rPr lang="en-US" dirty="0"/>
              <a:t>. Both the accuracy and balanced accuracy are pretty low and the confusion matrix is not looking good either. The main line of interest is the one with a blue dot before "True".  There you can find the scores associated with customers who want to churn. The </a:t>
            </a:r>
            <a:r>
              <a:rPr lang="en-US" dirty="0">
                <a:solidFill>
                  <a:srgbClr val="00B050"/>
                </a:solidFill>
              </a:rPr>
              <a:t>recall </a:t>
            </a:r>
            <a:r>
              <a:rPr lang="en-US" dirty="0"/>
              <a:t>is at 0.59 meaning that </a:t>
            </a:r>
            <a:r>
              <a:rPr lang="en-US" dirty="0">
                <a:solidFill>
                  <a:srgbClr val="00B050"/>
                </a:solidFill>
              </a:rPr>
              <a:t>out of all the clients who TRULY want to churn, 59% have been correctly classified as positive. </a:t>
            </a:r>
            <a:r>
              <a:rPr lang="en-US" dirty="0">
                <a:ea typeface="+mn-lt"/>
                <a:cs typeface="+mn-lt"/>
              </a:rPr>
              <a:t>The </a:t>
            </a:r>
            <a:r>
              <a:rPr lang="en-US" dirty="0">
                <a:solidFill>
                  <a:srgbClr val="00B050"/>
                </a:solidFill>
                <a:ea typeface="+mn-lt"/>
                <a:cs typeface="+mn-lt"/>
              </a:rPr>
              <a:t>precision </a:t>
            </a:r>
            <a:r>
              <a:rPr lang="en-US" dirty="0">
                <a:ea typeface="+mn-lt"/>
                <a:cs typeface="+mn-lt"/>
              </a:rPr>
              <a:t>stands at 0.37, meaning that </a:t>
            </a:r>
            <a:r>
              <a:rPr lang="en-US" dirty="0">
                <a:solidFill>
                  <a:srgbClr val="00B050"/>
                </a:solidFill>
                <a:ea typeface="+mn-lt"/>
                <a:cs typeface="+mn-lt"/>
              </a:rPr>
              <a:t>out of all the clients who have been CLASSIFIED as customers who will churn, only 37% will TRULY churn. </a:t>
            </a:r>
            <a:r>
              <a:rPr lang="en-US" dirty="0">
                <a:ea typeface="+mn-lt"/>
                <a:cs typeface="+mn-lt"/>
              </a:rPr>
              <a:t>Keeping in mind that </a:t>
            </a:r>
            <a:r>
              <a:rPr lang="en-US" dirty="0">
                <a:solidFill>
                  <a:srgbClr val="00B050"/>
                </a:solidFill>
                <a:ea typeface="+mn-lt"/>
                <a:cs typeface="+mn-lt"/>
              </a:rPr>
              <a:t>only 10% of the positive classified customers will be contacted</a:t>
            </a:r>
            <a:r>
              <a:rPr lang="en-US" dirty="0">
                <a:ea typeface="+mn-lt"/>
                <a:cs typeface="+mn-lt"/>
              </a:rPr>
              <a:t>, I want a model with </a:t>
            </a:r>
            <a:r>
              <a:rPr lang="en-US" dirty="0">
                <a:solidFill>
                  <a:srgbClr val="00B050"/>
                </a:solidFill>
                <a:ea typeface="+mn-lt"/>
                <a:cs typeface="+mn-lt"/>
              </a:rPr>
              <a:t>HIGHER PRECISION </a:t>
            </a:r>
            <a:endParaRPr lang="en-US" dirty="0">
              <a:solidFill>
                <a:srgbClr val="00B050"/>
              </a:solidFill>
            </a:endParaRPr>
          </a:p>
        </p:txBody>
      </p:sp>
      <p:pic>
        <p:nvPicPr>
          <p:cNvPr id="7" name="Picture 7" descr="Table&#10;&#10;Description automatically generated">
            <a:extLst>
              <a:ext uri="{FF2B5EF4-FFF2-40B4-BE49-F238E27FC236}">
                <a16:creationId xmlns:a16="http://schemas.microsoft.com/office/drawing/2014/main" id="{13674A4D-07B1-7CEA-0CF2-B4B421F90CFF}"/>
              </a:ext>
            </a:extLst>
          </p:cNvPr>
          <p:cNvPicPr>
            <a:picLocks noChangeAspect="1"/>
          </p:cNvPicPr>
          <p:nvPr/>
        </p:nvPicPr>
        <p:blipFill>
          <a:blip r:embed="rId2"/>
          <a:stretch>
            <a:fillRect/>
          </a:stretch>
        </p:blipFill>
        <p:spPr>
          <a:xfrm>
            <a:off x="4724399" y="182567"/>
            <a:ext cx="5835373" cy="2793302"/>
          </a:xfrm>
          <a:prstGeom prst="rect">
            <a:avLst/>
          </a:prstGeom>
        </p:spPr>
      </p:pic>
    </p:spTree>
    <p:extLst>
      <p:ext uri="{BB962C8B-B14F-4D97-AF65-F5344CB8AC3E}">
        <p14:creationId xmlns:p14="http://schemas.microsoft.com/office/powerpoint/2010/main" val="2760518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D9C0-48FB-E3C1-0624-9FAE9A791DEC}"/>
              </a:ext>
            </a:extLst>
          </p:cNvPr>
          <p:cNvSpPr>
            <a:spLocks noGrp="1"/>
          </p:cNvSpPr>
          <p:nvPr>
            <p:ph type="title"/>
          </p:nvPr>
        </p:nvSpPr>
        <p:spPr>
          <a:xfrm>
            <a:off x="497331" y="179641"/>
            <a:ext cx="4032027" cy="1728044"/>
          </a:xfrm>
          <a:noFill/>
          <a:ln>
            <a:solidFill>
              <a:schemeClr val="bg1"/>
            </a:solidFill>
          </a:ln>
        </p:spPr>
        <p:txBody>
          <a:bodyPr wrap="square">
            <a:normAutofit/>
          </a:bodyPr>
          <a:lstStyle/>
          <a:p>
            <a:r>
              <a:rPr lang="en-US" dirty="0">
                <a:solidFill>
                  <a:srgbClr val="92D050"/>
                </a:solidFill>
              </a:rPr>
              <a:t>GAUSSIAN naïve </a:t>
            </a:r>
            <a:r>
              <a:rPr lang="en-US" dirty="0" err="1">
                <a:solidFill>
                  <a:srgbClr val="92D050"/>
                </a:solidFill>
              </a:rPr>
              <a:t>BAyes</a:t>
            </a:r>
            <a:r>
              <a:rPr lang="en-US" dirty="0">
                <a:solidFill>
                  <a:srgbClr val="92D050"/>
                </a:solidFill>
              </a:rPr>
              <a:t> (GNB)</a:t>
            </a:r>
          </a:p>
        </p:txBody>
      </p:sp>
      <p:sp>
        <p:nvSpPr>
          <p:cNvPr id="3" name="Content Placeholder 2">
            <a:extLst>
              <a:ext uri="{FF2B5EF4-FFF2-40B4-BE49-F238E27FC236}">
                <a16:creationId xmlns:a16="http://schemas.microsoft.com/office/drawing/2014/main" id="{6A021843-A91B-9206-A1BC-E43407571729}"/>
              </a:ext>
            </a:extLst>
          </p:cNvPr>
          <p:cNvSpPr>
            <a:spLocks noGrp="1"/>
          </p:cNvSpPr>
          <p:nvPr>
            <p:ph idx="1"/>
          </p:nvPr>
        </p:nvSpPr>
        <p:spPr>
          <a:xfrm>
            <a:off x="497331" y="2064389"/>
            <a:ext cx="4029456" cy="4619360"/>
          </a:xfrm>
        </p:spPr>
        <p:txBody>
          <a:bodyPr vert="horz" lIns="91440" tIns="45720" rIns="91440" bIns="45720" rtlCol="0" anchor="t">
            <a:normAutofit/>
          </a:bodyPr>
          <a:lstStyle/>
          <a:p>
            <a:r>
              <a:rPr lang="en-US" dirty="0">
                <a:solidFill>
                  <a:schemeClr val="bg1"/>
                </a:solidFill>
              </a:rPr>
              <a:t>A perfect fit since I have mapped my </a:t>
            </a:r>
            <a:r>
              <a:rPr lang="en-US" dirty="0">
                <a:solidFill>
                  <a:srgbClr val="92D050"/>
                </a:solidFill>
              </a:rPr>
              <a:t>numerical </a:t>
            </a:r>
            <a:r>
              <a:rPr lang="en-US" dirty="0">
                <a:solidFill>
                  <a:schemeClr val="bg1"/>
                </a:solidFill>
              </a:rPr>
              <a:t>columns to gaussian distributions</a:t>
            </a:r>
          </a:p>
          <a:p>
            <a:r>
              <a:rPr lang="en-US" dirty="0">
                <a:solidFill>
                  <a:schemeClr val="bg1"/>
                </a:solidFill>
              </a:rPr>
              <a:t>I can also use the findings of my </a:t>
            </a:r>
            <a:r>
              <a:rPr lang="en-US" dirty="0">
                <a:solidFill>
                  <a:srgbClr val="92D050"/>
                </a:solidFill>
              </a:rPr>
              <a:t>t-tests</a:t>
            </a:r>
            <a:r>
              <a:rPr lang="en-US" dirty="0">
                <a:solidFill>
                  <a:schemeClr val="bg1"/>
                </a:solidFill>
              </a:rPr>
              <a:t> and </a:t>
            </a:r>
            <a:r>
              <a:rPr lang="en-US" dirty="0">
                <a:solidFill>
                  <a:srgbClr val="92D050"/>
                </a:solidFill>
              </a:rPr>
              <a:t>correlation matrix</a:t>
            </a:r>
            <a:r>
              <a:rPr lang="en-US" dirty="0">
                <a:solidFill>
                  <a:schemeClr val="bg1"/>
                </a:solidFill>
              </a:rPr>
              <a:t> in order to feed the best features subset to the model</a:t>
            </a:r>
          </a:p>
          <a:p>
            <a:r>
              <a:rPr lang="en-US" dirty="0">
                <a:solidFill>
                  <a:schemeClr val="bg1"/>
                </a:solidFill>
                <a:ea typeface="+mn-lt"/>
                <a:cs typeface="+mn-lt"/>
              </a:rPr>
              <a:t>GNB is one of the </a:t>
            </a:r>
            <a:r>
              <a:rPr lang="en-US" dirty="0">
                <a:solidFill>
                  <a:srgbClr val="92D050"/>
                </a:solidFill>
                <a:ea typeface="+mn-lt"/>
                <a:cs typeface="+mn-lt"/>
              </a:rPr>
              <a:t>easiest</a:t>
            </a:r>
            <a:r>
              <a:rPr lang="en-US" dirty="0">
                <a:solidFill>
                  <a:schemeClr val="bg1"/>
                </a:solidFill>
                <a:ea typeface="+mn-lt"/>
                <a:cs typeface="+mn-lt"/>
              </a:rPr>
              <a:t>, </a:t>
            </a:r>
            <a:r>
              <a:rPr lang="en-US" dirty="0">
                <a:solidFill>
                  <a:srgbClr val="92D050"/>
                </a:solidFill>
                <a:ea typeface="+mn-lt"/>
                <a:cs typeface="+mn-lt"/>
              </a:rPr>
              <a:t>fastest </a:t>
            </a:r>
            <a:r>
              <a:rPr lang="en-US" dirty="0">
                <a:solidFill>
                  <a:schemeClr val="bg1"/>
                </a:solidFill>
                <a:ea typeface="+mn-lt"/>
                <a:cs typeface="+mn-lt"/>
              </a:rPr>
              <a:t>and </a:t>
            </a:r>
            <a:r>
              <a:rPr lang="en-US" dirty="0">
                <a:solidFill>
                  <a:srgbClr val="92D050"/>
                </a:solidFill>
                <a:ea typeface="+mn-lt"/>
                <a:cs typeface="+mn-lt"/>
              </a:rPr>
              <a:t>most scalable </a:t>
            </a:r>
            <a:r>
              <a:rPr lang="en-US" dirty="0">
                <a:solidFill>
                  <a:schemeClr val="bg1"/>
                </a:solidFill>
                <a:ea typeface="+mn-lt"/>
                <a:cs typeface="+mn-lt"/>
              </a:rPr>
              <a:t>models out there</a:t>
            </a:r>
          </a:p>
          <a:p>
            <a:r>
              <a:rPr lang="en-US" dirty="0">
                <a:solidFill>
                  <a:schemeClr val="bg1"/>
                </a:solidFill>
                <a:ea typeface="+mn-lt"/>
                <a:cs typeface="+mn-lt"/>
              </a:rPr>
              <a:t>A downside may be the fact that it makes some extreme statistical assumptions, but the behavior is still good </a:t>
            </a:r>
          </a:p>
          <a:p>
            <a:endParaRPr lang="en-US" dirty="0">
              <a:solidFill>
                <a:schemeClr val="bg1"/>
              </a:solidFill>
            </a:endParaRPr>
          </a:p>
          <a:p>
            <a:endParaRPr lang="en-US" dirty="0">
              <a:solidFill>
                <a:schemeClr val="bg1"/>
              </a:solidFill>
            </a:endParaRPr>
          </a:p>
          <a:p>
            <a:endParaRPr lang="en-US">
              <a:solidFill>
                <a:schemeClr val="bg1"/>
              </a:solidFill>
            </a:endParaRPr>
          </a:p>
        </p:txBody>
      </p:sp>
      <p:sp>
        <p:nvSpPr>
          <p:cNvPr id="5" name="TextBox 4">
            <a:extLst>
              <a:ext uri="{FF2B5EF4-FFF2-40B4-BE49-F238E27FC236}">
                <a16:creationId xmlns:a16="http://schemas.microsoft.com/office/drawing/2014/main" id="{DC45CAB5-E54C-C196-55E5-BC03DFD1041D}"/>
              </a:ext>
            </a:extLst>
          </p:cNvPr>
          <p:cNvSpPr txBox="1"/>
          <p:nvPr/>
        </p:nvSpPr>
        <p:spPr>
          <a:xfrm>
            <a:off x="4724400" y="3200399"/>
            <a:ext cx="737041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These are the testing results of the best GNB model I have.  As you can see, </a:t>
            </a:r>
            <a:r>
              <a:rPr lang="en-US" dirty="0">
                <a:solidFill>
                  <a:srgbClr val="00B050"/>
                </a:solidFill>
              </a:rPr>
              <a:t>the outcome is even worse than the previous tree based model</a:t>
            </a:r>
            <a:r>
              <a:rPr lang="en-US" dirty="0"/>
              <a:t>. Both the accuracy and balanced accuracy are very low and the confusion matrix is not looking good either. The main line of interest is the one with a blue dot before "True".  There you can find the scores associated with customers who want to churn. The </a:t>
            </a:r>
            <a:r>
              <a:rPr lang="en-US" dirty="0">
                <a:solidFill>
                  <a:srgbClr val="00B050"/>
                </a:solidFill>
              </a:rPr>
              <a:t>recall </a:t>
            </a:r>
            <a:r>
              <a:rPr lang="en-US" dirty="0"/>
              <a:t>is at 0.62 meaning that </a:t>
            </a:r>
            <a:r>
              <a:rPr lang="en-US" dirty="0">
                <a:solidFill>
                  <a:srgbClr val="00B050"/>
                </a:solidFill>
              </a:rPr>
              <a:t>out of all the clients who TRULY want to churn, 62% have been correctly classified as positive. </a:t>
            </a:r>
            <a:r>
              <a:rPr lang="en-US" dirty="0">
                <a:ea typeface="+mn-lt"/>
                <a:cs typeface="+mn-lt"/>
              </a:rPr>
              <a:t>The </a:t>
            </a:r>
            <a:r>
              <a:rPr lang="en-US" dirty="0">
                <a:solidFill>
                  <a:srgbClr val="00B050"/>
                </a:solidFill>
                <a:ea typeface="+mn-lt"/>
                <a:cs typeface="+mn-lt"/>
              </a:rPr>
              <a:t>precision </a:t>
            </a:r>
            <a:r>
              <a:rPr lang="en-US" dirty="0">
                <a:ea typeface="+mn-lt"/>
                <a:cs typeface="+mn-lt"/>
              </a:rPr>
              <a:t>stands at 0.33, meaning that </a:t>
            </a:r>
            <a:r>
              <a:rPr lang="en-US" dirty="0">
                <a:solidFill>
                  <a:srgbClr val="00B050"/>
                </a:solidFill>
                <a:ea typeface="+mn-lt"/>
                <a:cs typeface="+mn-lt"/>
              </a:rPr>
              <a:t>out of all the clients who have been CLASSIFIED as customers who will churn, only 33% will TRULY churn. </a:t>
            </a:r>
            <a:r>
              <a:rPr lang="en-US" dirty="0">
                <a:ea typeface="+mn-lt"/>
                <a:cs typeface="+mn-lt"/>
              </a:rPr>
              <a:t>Keeping in mind that </a:t>
            </a:r>
            <a:r>
              <a:rPr lang="en-US" dirty="0">
                <a:solidFill>
                  <a:srgbClr val="00B050"/>
                </a:solidFill>
                <a:ea typeface="+mn-lt"/>
                <a:cs typeface="+mn-lt"/>
              </a:rPr>
              <a:t>only 10% of the positive classified customers will be contacted</a:t>
            </a:r>
            <a:r>
              <a:rPr lang="en-US" dirty="0">
                <a:ea typeface="+mn-lt"/>
                <a:cs typeface="+mn-lt"/>
              </a:rPr>
              <a:t>, </a:t>
            </a:r>
            <a:r>
              <a:rPr lang="en-US" dirty="0">
                <a:solidFill>
                  <a:srgbClr val="000000"/>
                </a:solidFill>
                <a:ea typeface="+mn-lt"/>
                <a:cs typeface="+mn-lt"/>
              </a:rPr>
              <a:t>having such a low precision is unacceptable.</a:t>
            </a:r>
            <a:r>
              <a:rPr lang="en-US" dirty="0">
                <a:solidFill>
                  <a:srgbClr val="00B050"/>
                </a:solidFill>
                <a:ea typeface="+mn-lt"/>
                <a:cs typeface="+mn-lt"/>
              </a:rPr>
              <a:t> </a:t>
            </a:r>
            <a:endParaRPr lang="en-US" dirty="0">
              <a:solidFill>
                <a:srgbClr val="00B050"/>
              </a:solidFill>
            </a:endParaRPr>
          </a:p>
        </p:txBody>
      </p:sp>
      <p:pic>
        <p:nvPicPr>
          <p:cNvPr id="4" name="Picture 5">
            <a:extLst>
              <a:ext uri="{FF2B5EF4-FFF2-40B4-BE49-F238E27FC236}">
                <a16:creationId xmlns:a16="http://schemas.microsoft.com/office/drawing/2014/main" id="{17E0B4BF-69BE-2617-6146-50B26B053723}"/>
              </a:ext>
            </a:extLst>
          </p:cNvPr>
          <p:cNvPicPr>
            <a:picLocks noChangeAspect="1"/>
          </p:cNvPicPr>
          <p:nvPr/>
        </p:nvPicPr>
        <p:blipFill>
          <a:blip r:embed="rId2"/>
          <a:stretch>
            <a:fillRect/>
          </a:stretch>
        </p:blipFill>
        <p:spPr>
          <a:xfrm>
            <a:off x="4724400" y="179032"/>
            <a:ext cx="5791200" cy="2899763"/>
          </a:xfrm>
          <a:prstGeom prst="rect">
            <a:avLst/>
          </a:prstGeom>
        </p:spPr>
      </p:pic>
    </p:spTree>
    <p:extLst>
      <p:ext uri="{BB962C8B-B14F-4D97-AF65-F5344CB8AC3E}">
        <p14:creationId xmlns:p14="http://schemas.microsoft.com/office/powerpoint/2010/main" val="63057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D9C0-48FB-E3C1-0624-9FAE9A791DEC}"/>
              </a:ext>
            </a:extLst>
          </p:cNvPr>
          <p:cNvSpPr>
            <a:spLocks noGrp="1"/>
          </p:cNvSpPr>
          <p:nvPr>
            <p:ph type="title"/>
          </p:nvPr>
        </p:nvSpPr>
        <p:spPr>
          <a:xfrm>
            <a:off x="497331" y="179641"/>
            <a:ext cx="4032027" cy="1728044"/>
          </a:xfrm>
          <a:noFill/>
          <a:ln>
            <a:solidFill>
              <a:schemeClr val="bg1"/>
            </a:solidFill>
          </a:ln>
        </p:spPr>
        <p:txBody>
          <a:bodyPr wrap="square">
            <a:normAutofit/>
          </a:bodyPr>
          <a:lstStyle/>
          <a:p>
            <a:r>
              <a:rPr lang="en-US" dirty="0">
                <a:solidFill>
                  <a:srgbClr val="92D050"/>
                </a:solidFill>
              </a:rPr>
              <a:t>Bernoulli naïve </a:t>
            </a:r>
            <a:r>
              <a:rPr lang="en-US">
                <a:solidFill>
                  <a:srgbClr val="92D050"/>
                </a:solidFill>
              </a:rPr>
              <a:t>bayes (bNB)</a:t>
            </a:r>
          </a:p>
        </p:txBody>
      </p:sp>
      <p:sp>
        <p:nvSpPr>
          <p:cNvPr id="3" name="Content Placeholder 2">
            <a:extLst>
              <a:ext uri="{FF2B5EF4-FFF2-40B4-BE49-F238E27FC236}">
                <a16:creationId xmlns:a16="http://schemas.microsoft.com/office/drawing/2014/main" id="{6A021843-A91B-9206-A1BC-E43407571729}"/>
              </a:ext>
            </a:extLst>
          </p:cNvPr>
          <p:cNvSpPr>
            <a:spLocks noGrp="1"/>
          </p:cNvSpPr>
          <p:nvPr>
            <p:ph idx="1"/>
          </p:nvPr>
        </p:nvSpPr>
        <p:spPr>
          <a:xfrm>
            <a:off x="497331" y="2064389"/>
            <a:ext cx="4029456" cy="4619360"/>
          </a:xfrm>
        </p:spPr>
        <p:txBody>
          <a:bodyPr vert="horz" lIns="91440" tIns="45720" rIns="91440" bIns="45720" rtlCol="0" anchor="t">
            <a:normAutofit/>
          </a:bodyPr>
          <a:lstStyle/>
          <a:p>
            <a:r>
              <a:rPr lang="en-US" dirty="0">
                <a:solidFill>
                  <a:schemeClr val="bg1"/>
                </a:solidFill>
              </a:rPr>
              <a:t>Another variant of Naïve Bayes that works with </a:t>
            </a:r>
            <a:r>
              <a:rPr lang="en-US" dirty="0" err="1">
                <a:solidFill>
                  <a:srgbClr val="92D050"/>
                </a:solidFill>
              </a:rPr>
              <a:t>boolean</a:t>
            </a:r>
            <a:r>
              <a:rPr lang="en-US" dirty="0">
                <a:solidFill>
                  <a:schemeClr val="bg1"/>
                </a:solidFill>
              </a:rPr>
              <a:t> features</a:t>
            </a:r>
          </a:p>
          <a:p>
            <a:r>
              <a:rPr lang="en-US" dirty="0">
                <a:solidFill>
                  <a:schemeClr val="bg1"/>
                </a:solidFill>
              </a:rPr>
              <a:t>I can also use the findings of my </a:t>
            </a:r>
            <a:r>
              <a:rPr lang="en-US" dirty="0">
                <a:solidFill>
                  <a:srgbClr val="92D050"/>
                </a:solidFill>
              </a:rPr>
              <a:t>Chi-square tests</a:t>
            </a:r>
            <a:r>
              <a:rPr lang="en-US" dirty="0">
                <a:solidFill>
                  <a:schemeClr val="bg1"/>
                </a:solidFill>
              </a:rPr>
              <a:t> of independence in order to feed the best features subset to the model</a:t>
            </a:r>
          </a:p>
          <a:p>
            <a:r>
              <a:rPr lang="en-US" dirty="0">
                <a:solidFill>
                  <a:schemeClr val="bg1"/>
                </a:solidFill>
                <a:ea typeface="+mn-lt"/>
                <a:cs typeface="+mn-lt"/>
              </a:rPr>
              <a:t>Again, BNB is one of the </a:t>
            </a:r>
            <a:r>
              <a:rPr lang="en-US" dirty="0">
                <a:solidFill>
                  <a:srgbClr val="92D050"/>
                </a:solidFill>
                <a:ea typeface="+mn-lt"/>
                <a:cs typeface="+mn-lt"/>
              </a:rPr>
              <a:t>easiest</a:t>
            </a:r>
            <a:r>
              <a:rPr lang="en-US" dirty="0">
                <a:solidFill>
                  <a:schemeClr val="bg1"/>
                </a:solidFill>
                <a:ea typeface="+mn-lt"/>
                <a:cs typeface="+mn-lt"/>
              </a:rPr>
              <a:t>, </a:t>
            </a:r>
            <a:r>
              <a:rPr lang="en-US" dirty="0">
                <a:solidFill>
                  <a:srgbClr val="92D050"/>
                </a:solidFill>
                <a:ea typeface="+mn-lt"/>
                <a:cs typeface="+mn-lt"/>
              </a:rPr>
              <a:t>fastest </a:t>
            </a:r>
            <a:r>
              <a:rPr lang="en-US" dirty="0">
                <a:solidFill>
                  <a:schemeClr val="bg1"/>
                </a:solidFill>
                <a:ea typeface="+mn-lt"/>
                <a:cs typeface="+mn-lt"/>
              </a:rPr>
              <a:t>and </a:t>
            </a:r>
            <a:r>
              <a:rPr lang="en-US" dirty="0">
                <a:solidFill>
                  <a:srgbClr val="92D050"/>
                </a:solidFill>
                <a:ea typeface="+mn-lt"/>
                <a:cs typeface="+mn-lt"/>
              </a:rPr>
              <a:t>most scalable </a:t>
            </a:r>
            <a:r>
              <a:rPr lang="en-US" dirty="0">
                <a:solidFill>
                  <a:schemeClr val="bg1"/>
                </a:solidFill>
                <a:ea typeface="+mn-lt"/>
                <a:cs typeface="+mn-lt"/>
              </a:rPr>
              <a:t>models out there</a:t>
            </a:r>
          </a:p>
          <a:p>
            <a:r>
              <a:rPr lang="en-US" dirty="0">
                <a:solidFill>
                  <a:schemeClr val="bg1"/>
                </a:solidFill>
                <a:ea typeface="+mn-lt"/>
                <a:cs typeface="+mn-lt"/>
              </a:rPr>
              <a:t>A downside may be the fact that it makes some extreme statistical assumptions, but the behavior is still good </a:t>
            </a:r>
          </a:p>
          <a:p>
            <a:endParaRPr lang="en-US" dirty="0">
              <a:solidFill>
                <a:schemeClr val="bg1"/>
              </a:solidFill>
            </a:endParaRPr>
          </a:p>
          <a:p>
            <a:endParaRPr lang="en-US" dirty="0">
              <a:solidFill>
                <a:schemeClr val="bg1"/>
              </a:solidFill>
            </a:endParaRPr>
          </a:p>
          <a:p>
            <a:endParaRPr lang="en-US">
              <a:solidFill>
                <a:schemeClr val="bg1"/>
              </a:solidFill>
            </a:endParaRPr>
          </a:p>
        </p:txBody>
      </p:sp>
      <p:sp>
        <p:nvSpPr>
          <p:cNvPr id="5" name="TextBox 4">
            <a:extLst>
              <a:ext uri="{FF2B5EF4-FFF2-40B4-BE49-F238E27FC236}">
                <a16:creationId xmlns:a16="http://schemas.microsoft.com/office/drawing/2014/main" id="{DC45CAB5-E54C-C196-55E5-BC03DFD1041D}"/>
              </a:ext>
            </a:extLst>
          </p:cNvPr>
          <p:cNvSpPr txBox="1"/>
          <p:nvPr/>
        </p:nvSpPr>
        <p:spPr>
          <a:xfrm>
            <a:off x="4591879" y="3200399"/>
            <a:ext cx="760232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These are the testing results of the best BNB model I have.  As you can see, </a:t>
            </a:r>
            <a:r>
              <a:rPr lang="en-US" dirty="0">
                <a:solidFill>
                  <a:srgbClr val="00B050"/>
                </a:solidFill>
              </a:rPr>
              <a:t>the outcome is comparable with the tree based model</a:t>
            </a:r>
            <a:r>
              <a:rPr lang="en-US" dirty="0"/>
              <a:t>. The accuracy is a bit higher, but that is not very relevant since the testing set is unbalanced.  However, </a:t>
            </a:r>
            <a:r>
              <a:rPr lang="en-US" dirty="0">
                <a:solidFill>
                  <a:srgbClr val="00B050"/>
                </a:solidFill>
              </a:rPr>
              <a:t>one interesting thing to notice here is that on the negative label, the recall and the precision are quite good</a:t>
            </a:r>
            <a:r>
              <a:rPr lang="en-US" dirty="0"/>
              <a:t>! Regardless of that, the main line of interest is the one with a blue dot before "True".  There you can find the scores associated with customers who want to churn. The </a:t>
            </a:r>
            <a:r>
              <a:rPr lang="en-US" dirty="0">
                <a:solidFill>
                  <a:srgbClr val="00B050"/>
                </a:solidFill>
              </a:rPr>
              <a:t>recall </a:t>
            </a:r>
            <a:r>
              <a:rPr lang="en-US" dirty="0"/>
              <a:t>is at 0.29 (</a:t>
            </a:r>
            <a:r>
              <a:rPr lang="en-US" dirty="0">
                <a:solidFill>
                  <a:srgbClr val="00B050"/>
                </a:solidFill>
              </a:rPr>
              <a:t>extremely low</a:t>
            </a:r>
            <a:r>
              <a:rPr lang="en-US" dirty="0"/>
              <a:t>)meaning that </a:t>
            </a:r>
            <a:r>
              <a:rPr lang="en-US" dirty="0">
                <a:solidFill>
                  <a:srgbClr val="00B050"/>
                </a:solidFill>
              </a:rPr>
              <a:t>out of all the clients who TRULY want to churn, 29% have been correctly classified as positive. </a:t>
            </a:r>
            <a:r>
              <a:rPr lang="en-US" dirty="0">
                <a:ea typeface="+mn-lt"/>
                <a:cs typeface="+mn-lt"/>
              </a:rPr>
              <a:t>The </a:t>
            </a:r>
            <a:r>
              <a:rPr lang="en-US" dirty="0">
                <a:solidFill>
                  <a:srgbClr val="00B050"/>
                </a:solidFill>
                <a:ea typeface="+mn-lt"/>
                <a:cs typeface="+mn-lt"/>
              </a:rPr>
              <a:t>precision </a:t>
            </a:r>
            <a:r>
              <a:rPr lang="en-US" dirty="0">
                <a:ea typeface="+mn-lt"/>
                <a:cs typeface="+mn-lt"/>
              </a:rPr>
              <a:t>stands at 0.32 (</a:t>
            </a:r>
            <a:r>
              <a:rPr lang="en-US" dirty="0">
                <a:solidFill>
                  <a:srgbClr val="00B050"/>
                </a:solidFill>
                <a:ea typeface="+mn-lt"/>
                <a:cs typeface="+mn-lt"/>
              </a:rPr>
              <a:t>extremely low</a:t>
            </a:r>
            <a:r>
              <a:rPr lang="en-US" dirty="0">
                <a:ea typeface="+mn-lt"/>
                <a:cs typeface="+mn-lt"/>
              </a:rPr>
              <a:t>), meaning that </a:t>
            </a:r>
            <a:r>
              <a:rPr lang="en-US" dirty="0">
                <a:solidFill>
                  <a:srgbClr val="00B050"/>
                </a:solidFill>
                <a:ea typeface="+mn-lt"/>
                <a:cs typeface="+mn-lt"/>
              </a:rPr>
              <a:t>out of all the clients who have been CLASSIFIED as customers who will churn, only 32% will TRULY churn. </a:t>
            </a:r>
            <a:r>
              <a:rPr lang="en-US" dirty="0">
                <a:ea typeface="+mn-lt"/>
                <a:cs typeface="+mn-lt"/>
              </a:rPr>
              <a:t>Keeping in mind that </a:t>
            </a:r>
            <a:r>
              <a:rPr lang="en-US" dirty="0">
                <a:solidFill>
                  <a:srgbClr val="00B050"/>
                </a:solidFill>
                <a:ea typeface="+mn-lt"/>
                <a:cs typeface="+mn-lt"/>
              </a:rPr>
              <a:t>only 10% of the positive classified customers will be contacted</a:t>
            </a:r>
            <a:r>
              <a:rPr lang="en-US" dirty="0">
                <a:ea typeface="+mn-lt"/>
                <a:cs typeface="+mn-lt"/>
              </a:rPr>
              <a:t>, </a:t>
            </a:r>
            <a:r>
              <a:rPr lang="en-US" dirty="0">
                <a:solidFill>
                  <a:srgbClr val="000000"/>
                </a:solidFill>
                <a:ea typeface="+mn-lt"/>
                <a:cs typeface="+mn-lt"/>
              </a:rPr>
              <a:t>having such a low precision is unacceptable again...</a:t>
            </a:r>
            <a:endParaRPr lang="en-US" dirty="0">
              <a:solidFill>
                <a:srgbClr val="000000"/>
              </a:solidFill>
            </a:endParaRPr>
          </a:p>
        </p:txBody>
      </p:sp>
      <p:pic>
        <p:nvPicPr>
          <p:cNvPr id="8" name="Picture 8">
            <a:extLst>
              <a:ext uri="{FF2B5EF4-FFF2-40B4-BE49-F238E27FC236}">
                <a16:creationId xmlns:a16="http://schemas.microsoft.com/office/drawing/2014/main" id="{34D7DAFE-267A-AA5F-38AE-39C0F6C2DCA9}"/>
              </a:ext>
            </a:extLst>
          </p:cNvPr>
          <p:cNvPicPr>
            <a:picLocks noChangeAspect="1"/>
          </p:cNvPicPr>
          <p:nvPr/>
        </p:nvPicPr>
        <p:blipFill>
          <a:blip r:embed="rId2"/>
          <a:stretch>
            <a:fillRect/>
          </a:stretch>
        </p:blipFill>
        <p:spPr>
          <a:xfrm>
            <a:off x="4724400" y="182889"/>
            <a:ext cx="5724939" cy="2803702"/>
          </a:xfrm>
          <a:prstGeom prst="rect">
            <a:avLst/>
          </a:prstGeom>
        </p:spPr>
      </p:pic>
    </p:spTree>
    <p:extLst>
      <p:ext uri="{BB962C8B-B14F-4D97-AF65-F5344CB8AC3E}">
        <p14:creationId xmlns:p14="http://schemas.microsoft.com/office/powerpoint/2010/main" val="3822075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D9C0-48FB-E3C1-0624-9FAE9A791DEC}"/>
              </a:ext>
            </a:extLst>
          </p:cNvPr>
          <p:cNvSpPr>
            <a:spLocks noGrp="1"/>
          </p:cNvSpPr>
          <p:nvPr>
            <p:ph type="title"/>
          </p:nvPr>
        </p:nvSpPr>
        <p:spPr>
          <a:xfrm>
            <a:off x="497331" y="179641"/>
            <a:ext cx="4032027" cy="1728044"/>
          </a:xfrm>
          <a:noFill/>
          <a:ln>
            <a:solidFill>
              <a:schemeClr val="bg1"/>
            </a:solidFill>
          </a:ln>
        </p:spPr>
        <p:txBody>
          <a:bodyPr wrap="square">
            <a:normAutofit/>
          </a:bodyPr>
          <a:lstStyle/>
          <a:p>
            <a:r>
              <a:rPr lang="en-US" dirty="0">
                <a:solidFill>
                  <a:srgbClr val="92D050"/>
                </a:solidFill>
              </a:rPr>
              <a:t>SUPPORT vector machines</a:t>
            </a:r>
          </a:p>
        </p:txBody>
      </p:sp>
      <p:sp>
        <p:nvSpPr>
          <p:cNvPr id="3" name="Content Placeholder 2">
            <a:extLst>
              <a:ext uri="{FF2B5EF4-FFF2-40B4-BE49-F238E27FC236}">
                <a16:creationId xmlns:a16="http://schemas.microsoft.com/office/drawing/2014/main" id="{6A021843-A91B-9206-A1BC-E43407571729}"/>
              </a:ext>
            </a:extLst>
          </p:cNvPr>
          <p:cNvSpPr>
            <a:spLocks noGrp="1"/>
          </p:cNvSpPr>
          <p:nvPr>
            <p:ph idx="1"/>
          </p:nvPr>
        </p:nvSpPr>
        <p:spPr>
          <a:xfrm>
            <a:off x="497331" y="2064389"/>
            <a:ext cx="4029456" cy="4619360"/>
          </a:xfrm>
        </p:spPr>
        <p:txBody>
          <a:bodyPr vert="horz" lIns="91440" tIns="45720" rIns="91440" bIns="45720" rtlCol="0" anchor="t">
            <a:normAutofit fontScale="85000" lnSpcReduction="10000"/>
          </a:bodyPr>
          <a:lstStyle/>
          <a:p>
            <a:r>
              <a:rPr lang="en-US" dirty="0">
                <a:solidFill>
                  <a:schemeClr val="bg1"/>
                </a:solidFill>
              </a:rPr>
              <a:t>A model that will behave good if the data is </a:t>
            </a:r>
            <a:r>
              <a:rPr lang="en-US" dirty="0">
                <a:solidFill>
                  <a:srgbClr val="92D050"/>
                </a:solidFill>
              </a:rPr>
              <a:t>linearly separable</a:t>
            </a:r>
            <a:r>
              <a:rPr lang="en-US" dirty="0">
                <a:solidFill>
                  <a:schemeClr val="bg1"/>
                </a:solidFill>
              </a:rPr>
              <a:t> in the space made out of the input features; in other words, when plotting the samples and their specific output label, you should be able to separate the positive 'churn' ones from the negatives</a:t>
            </a:r>
          </a:p>
          <a:p>
            <a:r>
              <a:rPr lang="en-US" dirty="0">
                <a:solidFill>
                  <a:schemeClr val="bg1"/>
                </a:solidFill>
              </a:rPr>
              <a:t>It has a strong mathematical background that is very </a:t>
            </a:r>
            <a:r>
              <a:rPr lang="en-US" dirty="0">
                <a:solidFill>
                  <a:srgbClr val="92D050"/>
                </a:solidFill>
              </a:rPr>
              <a:t>hard to understand</a:t>
            </a:r>
            <a:r>
              <a:rPr lang="en-US" dirty="0">
                <a:solidFill>
                  <a:schemeClr val="bg1"/>
                </a:solidFill>
                <a:ea typeface="+mn-lt"/>
                <a:cs typeface="+mn-lt"/>
              </a:rPr>
              <a:t>, but the constructed SVM is </a:t>
            </a:r>
            <a:r>
              <a:rPr lang="en-US" dirty="0">
                <a:solidFill>
                  <a:srgbClr val="92D050"/>
                </a:solidFill>
                <a:ea typeface="+mn-lt"/>
                <a:cs typeface="+mn-lt"/>
              </a:rPr>
              <a:t>easy to </a:t>
            </a:r>
            <a:r>
              <a:rPr lang="en-US" dirty="0" err="1">
                <a:solidFill>
                  <a:srgbClr val="92D050"/>
                </a:solidFill>
                <a:ea typeface="+mn-lt"/>
                <a:cs typeface="+mn-lt"/>
              </a:rPr>
              <a:t>visualise</a:t>
            </a:r>
            <a:r>
              <a:rPr lang="en-US" dirty="0">
                <a:solidFill>
                  <a:schemeClr val="bg1"/>
                </a:solidFill>
                <a:ea typeface="+mn-lt"/>
                <a:cs typeface="+mn-lt"/>
              </a:rPr>
              <a:t> and </a:t>
            </a:r>
            <a:r>
              <a:rPr lang="en-US" dirty="0">
                <a:solidFill>
                  <a:srgbClr val="92D050"/>
                </a:solidFill>
                <a:ea typeface="+mn-lt"/>
                <a:cs typeface="+mn-lt"/>
              </a:rPr>
              <a:t>fast </a:t>
            </a:r>
            <a:r>
              <a:rPr lang="en-US" dirty="0">
                <a:solidFill>
                  <a:schemeClr val="bg1"/>
                </a:solidFill>
                <a:ea typeface="+mn-lt"/>
                <a:cs typeface="+mn-lt"/>
              </a:rPr>
              <a:t>when it comes to predicting new instances.</a:t>
            </a:r>
            <a:endParaRPr lang="en-US" dirty="0">
              <a:solidFill>
                <a:schemeClr val="bg1"/>
              </a:solidFill>
            </a:endParaRPr>
          </a:p>
          <a:p>
            <a:r>
              <a:rPr lang="en-US" dirty="0">
                <a:solidFill>
                  <a:schemeClr val="bg1"/>
                </a:solidFill>
                <a:ea typeface="+mn-lt"/>
                <a:cs typeface="+mn-lt"/>
              </a:rPr>
              <a:t>The overall model is </a:t>
            </a:r>
            <a:r>
              <a:rPr lang="en-US" dirty="0">
                <a:solidFill>
                  <a:srgbClr val="92D050"/>
                </a:solidFill>
                <a:ea typeface="+mn-lt"/>
                <a:cs typeface="+mn-lt"/>
              </a:rPr>
              <a:t>stable</a:t>
            </a:r>
            <a:r>
              <a:rPr lang="en-US" dirty="0">
                <a:solidFill>
                  <a:schemeClr val="bg1"/>
                </a:solidFill>
                <a:ea typeface="+mn-lt"/>
                <a:cs typeface="+mn-lt"/>
              </a:rPr>
              <a:t>. Adding new training samples won't really change the decision surface </a:t>
            </a:r>
            <a:r>
              <a:rPr lang="en-US" dirty="0">
                <a:solidFill>
                  <a:srgbClr val="92D050"/>
                </a:solidFill>
                <a:ea typeface="+mn-lt"/>
                <a:cs typeface="+mn-lt"/>
              </a:rPr>
              <a:t>unless the distribution of the data changes dramatically </a:t>
            </a:r>
          </a:p>
          <a:p>
            <a:r>
              <a:rPr lang="en-US" dirty="0">
                <a:solidFill>
                  <a:schemeClr val="bg1"/>
                </a:solidFill>
                <a:ea typeface="+mn-lt"/>
                <a:cs typeface="+mn-lt"/>
              </a:rPr>
              <a:t>It benefits from the so called </a:t>
            </a:r>
            <a:r>
              <a:rPr lang="en-US" dirty="0">
                <a:solidFill>
                  <a:srgbClr val="92D050"/>
                </a:solidFill>
                <a:ea typeface="+mn-lt"/>
                <a:cs typeface="+mn-lt"/>
              </a:rPr>
              <a:t>"kernel trick"</a:t>
            </a:r>
            <a:r>
              <a:rPr lang="en-US" dirty="0">
                <a:solidFill>
                  <a:schemeClr val="bg1"/>
                </a:solidFill>
                <a:ea typeface="+mn-lt"/>
                <a:cs typeface="+mn-lt"/>
              </a:rPr>
              <a:t>, a mathematical observation that allows you to find separating hyper-planes by mapping the data to higher dimensions</a:t>
            </a: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a:solidFill>
                <a:schemeClr val="bg1"/>
              </a:solidFill>
            </a:endParaRPr>
          </a:p>
        </p:txBody>
      </p:sp>
      <p:sp>
        <p:nvSpPr>
          <p:cNvPr id="5" name="TextBox 4">
            <a:extLst>
              <a:ext uri="{FF2B5EF4-FFF2-40B4-BE49-F238E27FC236}">
                <a16:creationId xmlns:a16="http://schemas.microsoft.com/office/drawing/2014/main" id="{DC45CAB5-E54C-C196-55E5-BC03DFD1041D}"/>
              </a:ext>
            </a:extLst>
          </p:cNvPr>
          <p:cNvSpPr txBox="1"/>
          <p:nvPr/>
        </p:nvSpPr>
        <p:spPr>
          <a:xfrm>
            <a:off x="4591879" y="3200399"/>
            <a:ext cx="760232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These are the testing results of the best SVM model I have.  As you can see, </a:t>
            </a:r>
            <a:r>
              <a:rPr lang="en-US" dirty="0">
                <a:solidFill>
                  <a:srgbClr val="00B050"/>
                </a:solidFill>
              </a:rPr>
              <a:t>the outcome is comparable with the tree based model</a:t>
            </a:r>
            <a:r>
              <a:rPr lang="en-US" dirty="0"/>
              <a:t>. The main line of interest is the one with a blue dot before "True".  There you can find the scores associated with customers who want to churn. The </a:t>
            </a:r>
            <a:r>
              <a:rPr lang="en-US" dirty="0">
                <a:solidFill>
                  <a:srgbClr val="00B050"/>
                </a:solidFill>
              </a:rPr>
              <a:t>recall </a:t>
            </a:r>
            <a:r>
              <a:rPr lang="en-US" dirty="0"/>
              <a:t>is at 0.69 (</a:t>
            </a:r>
            <a:r>
              <a:rPr lang="en-US" dirty="0">
                <a:solidFill>
                  <a:srgbClr val="00B050"/>
                </a:solidFill>
              </a:rPr>
              <a:t>the highest until now</a:t>
            </a:r>
            <a:r>
              <a:rPr lang="en-US" dirty="0"/>
              <a:t>)meaning that </a:t>
            </a:r>
            <a:r>
              <a:rPr lang="en-US" dirty="0">
                <a:solidFill>
                  <a:srgbClr val="00B050"/>
                </a:solidFill>
              </a:rPr>
              <a:t>out of all the clients who TRULY want to churn, 69% have been correctly classified as positive. </a:t>
            </a:r>
            <a:r>
              <a:rPr lang="en-US" dirty="0">
                <a:ea typeface="+mn-lt"/>
                <a:cs typeface="+mn-lt"/>
              </a:rPr>
              <a:t>The </a:t>
            </a:r>
            <a:r>
              <a:rPr lang="en-US" dirty="0">
                <a:solidFill>
                  <a:srgbClr val="00B050"/>
                </a:solidFill>
                <a:ea typeface="+mn-lt"/>
                <a:cs typeface="+mn-lt"/>
              </a:rPr>
              <a:t>precision </a:t>
            </a:r>
            <a:r>
              <a:rPr lang="en-US" dirty="0">
                <a:ea typeface="+mn-lt"/>
                <a:cs typeface="+mn-lt"/>
              </a:rPr>
              <a:t>stands at 0.35 (</a:t>
            </a:r>
            <a:r>
              <a:rPr lang="en-US" dirty="0">
                <a:solidFill>
                  <a:srgbClr val="00B050"/>
                </a:solidFill>
                <a:ea typeface="+mn-lt"/>
                <a:cs typeface="+mn-lt"/>
              </a:rPr>
              <a:t>extremely low</a:t>
            </a:r>
            <a:r>
              <a:rPr lang="en-US" dirty="0">
                <a:ea typeface="+mn-lt"/>
                <a:cs typeface="+mn-lt"/>
              </a:rPr>
              <a:t>), meaning that </a:t>
            </a:r>
            <a:r>
              <a:rPr lang="en-US" dirty="0">
                <a:solidFill>
                  <a:srgbClr val="00B050"/>
                </a:solidFill>
                <a:ea typeface="+mn-lt"/>
                <a:cs typeface="+mn-lt"/>
              </a:rPr>
              <a:t>out of all the clients who have been CLASSIFIED as customers who will churn, only 35% will TRULY churn. </a:t>
            </a:r>
            <a:r>
              <a:rPr lang="en-US" dirty="0">
                <a:ea typeface="+mn-lt"/>
                <a:cs typeface="+mn-lt"/>
              </a:rPr>
              <a:t>Keeping in mind that </a:t>
            </a:r>
            <a:r>
              <a:rPr lang="en-US" dirty="0">
                <a:solidFill>
                  <a:srgbClr val="00B050"/>
                </a:solidFill>
                <a:ea typeface="+mn-lt"/>
                <a:cs typeface="+mn-lt"/>
              </a:rPr>
              <a:t>only 10% of the positive classified customers will be contacted</a:t>
            </a:r>
            <a:r>
              <a:rPr lang="en-US" dirty="0">
                <a:ea typeface="+mn-lt"/>
                <a:cs typeface="+mn-lt"/>
              </a:rPr>
              <a:t>, </a:t>
            </a:r>
            <a:r>
              <a:rPr lang="en-US" dirty="0">
                <a:solidFill>
                  <a:srgbClr val="000000"/>
                </a:solidFill>
                <a:ea typeface="+mn-lt"/>
                <a:cs typeface="+mn-lt"/>
              </a:rPr>
              <a:t>having such a low precision is unacceptable again...</a:t>
            </a:r>
            <a:endParaRPr lang="en-US" dirty="0">
              <a:solidFill>
                <a:srgbClr val="000000"/>
              </a:solidFill>
            </a:endParaRPr>
          </a:p>
        </p:txBody>
      </p:sp>
      <p:pic>
        <p:nvPicPr>
          <p:cNvPr id="7" name="Picture 8">
            <a:extLst>
              <a:ext uri="{FF2B5EF4-FFF2-40B4-BE49-F238E27FC236}">
                <a16:creationId xmlns:a16="http://schemas.microsoft.com/office/drawing/2014/main" id="{41AF6E65-5BE1-13AD-5C5A-AF5289E20998}"/>
              </a:ext>
            </a:extLst>
          </p:cNvPr>
          <p:cNvPicPr>
            <a:picLocks noChangeAspect="1"/>
          </p:cNvPicPr>
          <p:nvPr/>
        </p:nvPicPr>
        <p:blipFill>
          <a:blip r:embed="rId2"/>
          <a:stretch>
            <a:fillRect/>
          </a:stretch>
        </p:blipFill>
        <p:spPr>
          <a:xfrm>
            <a:off x="4768574" y="176249"/>
            <a:ext cx="5978937" cy="2927413"/>
          </a:xfrm>
          <a:prstGeom prst="rect">
            <a:avLst/>
          </a:prstGeom>
        </p:spPr>
      </p:pic>
    </p:spTree>
    <p:extLst>
      <p:ext uri="{BB962C8B-B14F-4D97-AF65-F5344CB8AC3E}">
        <p14:creationId xmlns:p14="http://schemas.microsoft.com/office/powerpoint/2010/main" val="595220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F910-A883-295E-DA27-35282BE89A83}"/>
              </a:ext>
            </a:extLst>
          </p:cNvPr>
          <p:cNvSpPr>
            <a:spLocks noGrp="1"/>
          </p:cNvSpPr>
          <p:nvPr>
            <p:ph type="title"/>
          </p:nvPr>
        </p:nvSpPr>
        <p:spPr/>
        <p:txBody>
          <a:bodyPr/>
          <a:lstStyle/>
          <a:p>
            <a:r>
              <a:rPr lang="en-US" dirty="0"/>
              <a:t>Short introduction</a:t>
            </a:r>
          </a:p>
        </p:txBody>
      </p:sp>
      <p:sp>
        <p:nvSpPr>
          <p:cNvPr id="3" name="Content Placeholder 2">
            <a:extLst>
              <a:ext uri="{FF2B5EF4-FFF2-40B4-BE49-F238E27FC236}">
                <a16:creationId xmlns:a16="http://schemas.microsoft.com/office/drawing/2014/main" id="{0C402A77-180B-DF2E-9B59-B4E4ABBF19AE}"/>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In the next following slides, I will be presenting an analysis of different Machine Learning models that I have tried in order to achieve the target of the project. I will give short explanations regarding my intuition behind specific techniques and at the end, I am going to compare the algorithms in terms of metrics such as balanced accuracy, sensitivity, precision and so on. Bear in mind that the pictures and scores you shall see are taken directly from my notebook. The entire analysis is based on a dataset (CSV file) that I have received from the data engineering team at Vodafone. Speaking of this dataset, I will jump straight into it!</a:t>
            </a:r>
            <a:endParaRPr lang="en-US" dirty="0"/>
          </a:p>
        </p:txBody>
      </p:sp>
    </p:spTree>
    <p:extLst>
      <p:ext uri="{BB962C8B-B14F-4D97-AF65-F5344CB8AC3E}">
        <p14:creationId xmlns:p14="http://schemas.microsoft.com/office/powerpoint/2010/main" val="1536939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D9C0-48FB-E3C1-0624-9FAE9A791DEC}"/>
              </a:ext>
            </a:extLst>
          </p:cNvPr>
          <p:cNvSpPr>
            <a:spLocks noGrp="1"/>
          </p:cNvSpPr>
          <p:nvPr>
            <p:ph type="title"/>
          </p:nvPr>
        </p:nvSpPr>
        <p:spPr>
          <a:xfrm>
            <a:off x="497331" y="179641"/>
            <a:ext cx="4032027" cy="1728044"/>
          </a:xfrm>
          <a:noFill/>
          <a:ln>
            <a:solidFill>
              <a:schemeClr val="bg1"/>
            </a:solidFill>
          </a:ln>
        </p:spPr>
        <p:txBody>
          <a:bodyPr wrap="square">
            <a:normAutofit/>
          </a:bodyPr>
          <a:lstStyle/>
          <a:p>
            <a:r>
              <a:rPr lang="en-US" dirty="0" err="1">
                <a:solidFill>
                  <a:srgbClr val="92D050"/>
                </a:solidFill>
              </a:rPr>
              <a:t>ARTificial</a:t>
            </a:r>
            <a:r>
              <a:rPr lang="en-US" dirty="0">
                <a:solidFill>
                  <a:srgbClr val="92D050"/>
                </a:solidFill>
              </a:rPr>
              <a:t> neural network</a:t>
            </a:r>
          </a:p>
        </p:txBody>
      </p:sp>
      <p:sp>
        <p:nvSpPr>
          <p:cNvPr id="3" name="Content Placeholder 2">
            <a:extLst>
              <a:ext uri="{FF2B5EF4-FFF2-40B4-BE49-F238E27FC236}">
                <a16:creationId xmlns:a16="http://schemas.microsoft.com/office/drawing/2014/main" id="{6A021843-A91B-9206-A1BC-E43407571729}"/>
              </a:ext>
            </a:extLst>
          </p:cNvPr>
          <p:cNvSpPr>
            <a:spLocks noGrp="1"/>
          </p:cNvSpPr>
          <p:nvPr>
            <p:ph idx="1"/>
          </p:nvPr>
        </p:nvSpPr>
        <p:spPr>
          <a:xfrm>
            <a:off x="497331" y="2064389"/>
            <a:ext cx="4029456" cy="4619360"/>
          </a:xfrm>
        </p:spPr>
        <p:txBody>
          <a:bodyPr vert="horz" lIns="91440" tIns="45720" rIns="91440" bIns="45720" rtlCol="0" anchor="t">
            <a:normAutofit/>
          </a:bodyPr>
          <a:lstStyle/>
          <a:p>
            <a:r>
              <a:rPr lang="en-US" dirty="0">
                <a:solidFill>
                  <a:schemeClr val="bg1"/>
                </a:solidFill>
              </a:rPr>
              <a:t>The go-to solution when classical machine learning fails!</a:t>
            </a:r>
          </a:p>
          <a:p>
            <a:r>
              <a:rPr lang="en-US" dirty="0">
                <a:solidFill>
                  <a:schemeClr val="bg1"/>
                </a:solidFill>
              </a:rPr>
              <a:t>Extremely </a:t>
            </a:r>
            <a:r>
              <a:rPr lang="en-US" dirty="0">
                <a:solidFill>
                  <a:srgbClr val="92D050"/>
                </a:solidFill>
              </a:rPr>
              <a:t>powerful</a:t>
            </a:r>
            <a:r>
              <a:rPr lang="en-US" dirty="0">
                <a:solidFill>
                  <a:schemeClr val="bg1"/>
                </a:solidFill>
              </a:rPr>
              <a:t> when having a </a:t>
            </a:r>
            <a:r>
              <a:rPr lang="en-US" dirty="0">
                <a:solidFill>
                  <a:srgbClr val="92D050"/>
                </a:solidFill>
              </a:rPr>
              <a:t>large dataset</a:t>
            </a:r>
            <a:r>
              <a:rPr lang="en-US" dirty="0">
                <a:solidFill>
                  <a:schemeClr val="bg1"/>
                </a:solidFill>
              </a:rPr>
              <a:t> </a:t>
            </a:r>
            <a:r>
              <a:rPr lang="en-US">
                <a:solidFill>
                  <a:schemeClr val="bg1"/>
                </a:solidFill>
              </a:rPr>
              <a:t>(as in our case)</a:t>
            </a:r>
            <a:endParaRPr lang="en-US" dirty="0">
              <a:solidFill>
                <a:schemeClr val="bg1"/>
              </a:solidFill>
            </a:endParaRPr>
          </a:p>
          <a:p>
            <a:r>
              <a:rPr lang="en-US" dirty="0">
                <a:solidFill>
                  <a:schemeClr val="bg1"/>
                </a:solidFill>
              </a:rPr>
              <a:t>Accepts </a:t>
            </a:r>
            <a:r>
              <a:rPr lang="en-US" dirty="0">
                <a:solidFill>
                  <a:srgbClr val="92D050"/>
                </a:solidFill>
              </a:rPr>
              <a:t>numerical</a:t>
            </a:r>
            <a:r>
              <a:rPr lang="en-US" dirty="0">
                <a:solidFill>
                  <a:srgbClr val="92D050"/>
                </a:solidFill>
                <a:ea typeface="+mn-lt"/>
                <a:cs typeface="+mn-lt"/>
              </a:rPr>
              <a:t> </a:t>
            </a:r>
            <a:r>
              <a:rPr lang="en-US" dirty="0">
                <a:solidFill>
                  <a:schemeClr val="bg1"/>
                </a:solidFill>
                <a:ea typeface="+mn-lt"/>
                <a:cs typeface="+mn-lt"/>
              </a:rPr>
              <a:t>and </a:t>
            </a:r>
            <a:r>
              <a:rPr lang="en-US" dirty="0">
                <a:solidFill>
                  <a:srgbClr val="92D050"/>
                </a:solidFill>
                <a:ea typeface="+mn-lt"/>
                <a:cs typeface="+mn-lt"/>
              </a:rPr>
              <a:t>categorical </a:t>
            </a:r>
            <a:r>
              <a:rPr lang="en-US" dirty="0">
                <a:solidFill>
                  <a:schemeClr val="bg1"/>
                </a:solidFill>
                <a:ea typeface="+mn-lt"/>
                <a:cs typeface="+mn-lt"/>
              </a:rPr>
              <a:t>+ </a:t>
            </a:r>
            <a:r>
              <a:rPr lang="en-US" dirty="0" err="1">
                <a:solidFill>
                  <a:srgbClr val="92D050"/>
                </a:solidFill>
                <a:ea typeface="+mn-lt"/>
                <a:cs typeface="+mn-lt"/>
              </a:rPr>
              <a:t>boolean</a:t>
            </a:r>
            <a:r>
              <a:rPr lang="en-US" dirty="0">
                <a:solidFill>
                  <a:srgbClr val="92D050"/>
                </a:solidFill>
                <a:ea typeface="+mn-lt"/>
                <a:cs typeface="+mn-lt"/>
              </a:rPr>
              <a:t> </a:t>
            </a:r>
            <a:r>
              <a:rPr lang="en-US" dirty="0">
                <a:solidFill>
                  <a:schemeClr val="bg1"/>
                </a:solidFill>
                <a:ea typeface="+mn-lt"/>
                <a:cs typeface="+mn-lt"/>
              </a:rPr>
              <a:t>inputs (but it requires some </a:t>
            </a:r>
            <a:r>
              <a:rPr lang="en-US">
                <a:solidFill>
                  <a:schemeClr val="bg1"/>
                </a:solidFill>
                <a:ea typeface="+mn-lt"/>
                <a:cs typeface="+mn-lt"/>
              </a:rPr>
              <a:t>tweaking)</a:t>
            </a:r>
            <a:endParaRPr lang="en-US">
              <a:solidFill>
                <a:schemeClr val="bg1"/>
              </a:solidFill>
            </a:endParaRPr>
          </a:p>
          <a:p>
            <a:r>
              <a:rPr lang="en-US" dirty="0">
                <a:solidFill>
                  <a:srgbClr val="92D050"/>
                </a:solidFill>
                <a:ea typeface="+mn-lt"/>
                <a:cs typeface="+mn-lt"/>
              </a:rPr>
              <a:t>More added data </a:t>
            </a:r>
            <a:r>
              <a:rPr lang="en-US" dirty="0">
                <a:solidFill>
                  <a:schemeClr val="bg1"/>
                </a:solidFill>
                <a:ea typeface="+mn-lt"/>
                <a:cs typeface="+mn-lt"/>
              </a:rPr>
              <a:t>will just make it</a:t>
            </a:r>
            <a:r>
              <a:rPr lang="en-US" dirty="0">
                <a:solidFill>
                  <a:srgbClr val="92D050"/>
                </a:solidFill>
                <a:ea typeface="+mn-lt"/>
                <a:cs typeface="+mn-lt"/>
              </a:rPr>
              <a:t> better</a:t>
            </a:r>
            <a:r>
              <a:rPr lang="en-US" dirty="0">
                <a:solidFill>
                  <a:schemeClr val="bg1"/>
                </a:solidFill>
                <a:ea typeface="+mn-lt"/>
                <a:cs typeface="+mn-lt"/>
              </a:rPr>
              <a:t>, hence </a:t>
            </a:r>
            <a:r>
              <a:rPr lang="en-US" dirty="0">
                <a:solidFill>
                  <a:srgbClr val="92D050"/>
                </a:solidFill>
                <a:ea typeface="+mn-lt"/>
                <a:cs typeface="+mn-lt"/>
              </a:rPr>
              <a:t>scalable </a:t>
            </a:r>
          </a:p>
          <a:p>
            <a:r>
              <a:rPr lang="en-US" dirty="0">
                <a:solidFill>
                  <a:schemeClr val="bg1"/>
                </a:solidFill>
              </a:rPr>
              <a:t>Works very well on </a:t>
            </a:r>
            <a:r>
              <a:rPr lang="en-US" dirty="0">
                <a:solidFill>
                  <a:srgbClr val="92D050"/>
                </a:solidFill>
              </a:rPr>
              <a:t>heterogenous data </a:t>
            </a:r>
            <a:r>
              <a:rPr lang="en-US" dirty="0">
                <a:solidFill>
                  <a:schemeClr val="bg1"/>
                </a:solidFill>
              </a:rPr>
              <a:t>(as in our case)</a:t>
            </a:r>
          </a:p>
          <a:p>
            <a:r>
              <a:rPr lang="en-US" dirty="0">
                <a:solidFill>
                  <a:schemeClr val="bg1"/>
                </a:solidFill>
              </a:rPr>
              <a:t>The only downside is the amount of parameters it has to learn, hence </a:t>
            </a:r>
            <a:r>
              <a:rPr lang="en-US" dirty="0">
                <a:solidFill>
                  <a:srgbClr val="92D050"/>
                </a:solidFill>
              </a:rPr>
              <a:t>very costly</a:t>
            </a:r>
          </a:p>
          <a:p>
            <a:endParaRPr lang="en-US" dirty="0">
              <a:solidFill>
                <a:schemeClr val="bg1"/>
              </a:solidFill>
            </a:endParaRPr>
          </a:p>
          <a:p>
            <a:endParaRPr lang="en-US" dirty="0">
              <a:solidFill>
                <a:schemeClr val="bg1"/>
              </a:solidFill>
            </a:endParaRPr>
          </a:p>
          <a:p>
            <a:endParaRPr lang="en-US">
              <a:solidFill>
                <a:schemeClr val="bg1"/>
              </a:solidFill>
            </a:endParaRPr>
          </a:p>
        </p:txBody>
      </p:sp>
      <p:sp>
        <p:nvSpPr>
          <p:cNvPr id="5" name="TextBox 4">
            <a:extLst>
              <a:ext uri="{FF2B5EF4-FFF2-40B4-BE49-F238E27FC236}">
                <a16:creationId xmlns:a16="http://schemas.microsoft.com/office/drawing/2014/main" id="{DC45CAB5-E54C-C196-55E5-BC03DFD1041D}"/>
              </a:ext>
            </a:extLst>
          </p:cNvPr>
          <p:cNvSpPr txBox="1"/>
          <p:nvPr/>
        </p:nvSpPr>
        <p:spPr>
          <a:xfrm>
            <a:off x="4606256" y="2668437"/>
            <a:ext cx="748730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These are the testing results of the best ANN model I have.  As you can see, </a:t>
            </a:r>
            <a:r>
              <a:rPr lang="en-US" dirty="0">
                <a:solidFill>
                  <a:srgbClr val="00B050"/>
                </a:solidFill>
              </a:rPr>
              <a:t>the outcome is EXTREMLY WEAK ON THE POSITIVE LABEL</a:t>
            </a:r>
            <a:r>
              <a:rPr lang="en-US" dirty="0"/>
              <a:t>. The main line of interest is the one with a blue dot before "True".  There you can find the scores associated with customers who want to churn. The </a:t>
            </a:r>
            <a:r>
              <a:rPr lang="en-US" dirty="0">
                <a:solidFill>
                  <a:srgbClr val="00B050"/>
                </a:solidFill>
              </a:rPr>
              <a:t>recall </a:t>
            </a:r>
            <a:r>
              <a:rPr lang="en-US" dirty="0"/>
              <a:t>is at 0.04 (</a:t>
            </a:r>
            <a:r>
              <a:rPr lang="en-US" dirty="0">
                <a:solidFill>
                  <a:srgbClr val="00B050"/>
                </a:solidFill>
              </a:rPr>
              <a:t>ALMOST 0</a:t>
            </a:r>
            <a:r>
              <a:rPr lang="en-US" dirty="0"/>
              <a:t>) meaning that </a:t>
            </a:r>
            <a:r>
              <a:rPr lang="en-US" dirty="0">
                <a:solidFill>
                  <a:srgbClr val="00B050"/>
                </a:solidFill>
              </a:rPr>
              <a:t>out of all the clients who TRULY want to churn, 4% have been correctly classified as positive. </a:t>
            </a:r>
            <a:r>
              <a:rPr lang="en-US" dirty="0">
                <a:ea typeface="+mn-lt"/>
                <a:cs typeface="+mn-lt"/>
              </a:rPr>
              <a:t>The </a:t>
            </a:r>
            <a:r>
              <a:rPr lang="en-US" dirty="0">
                <a:solidFill>
                  <a:srgbClr val="00B050"/>
                </a:solidFill>
                <a:ea typeface="+mn-lt"/>
                <a:cs typeface="+mn-lt"/>
              </a:rPr>
              <a:t>precision </a:t>
            </a:r>
            <a:r>
              <a:rPr lang="en-US" dirty="0">
                <a:ea typeface="+mn-lt"/>
                <a:cs typeface="+mn-lt"/>
              </a:rPr>
              <a:t>stands at 0.36 (</a:t>
            </a:r>
            <a:r>
              <a:rPr lang="en-US" dirty="0">
                <a:solidFill>
                  <a:srgbClr val="00B050"/>
                </a:solidFill>
                <a:ea typeface="+mn-lt"/>
                <a:cs typeface="+mn-lt"/>
              </a:rPr>
              <a:t>extremely low</a:t>
            </a:r>
            <a:r>
              <a:rPr lang="en-US" dirty="0">
                <a:ea typeface="+mn-lt"/>
                <a:cs typeface="+mn-lt"/>
              </a:rPr>
              <a:t>), meaning that </a:t>
            </a:r>
            <a:r>
              <a:rPr lang="en-US" dirty="0">
                <a:solidFill>
                  <a:srgbClr val="00B050"/>
                </a:solidFill>
                <a:ea typeface="+mn-lt"/>
                <a:cs typeface="+mn-lt"/>
              </a:rPr>
              <a:t>out of all the clients who have been CLASSIFIED as customers who will churn, only 36% will TRULY churn. </a:t>
            </a:r>
            <a:r>
              <a:rPr lang="en-US" dirty="0">
                <a:ea typeface="+mn-lt"/>
                <a:cs typeface="+mn-lt"/>
              </a:rPr>
              <a:t>Keeping in mind that </a:t>
            </a:r>
            <a:r>
              <a:rPr lang="en-US" dirty="0">
                <a:solidFill>
                  <a:srgbClr val="00B050"/>
                </a:solidFill>
                <a:ea typeface="+mn-lt"/>
                <a:cs typeface="+mn-lt"/>
              </a:rPr>
              <a:t>only 10% of the positive classified customers will be contacted</a:t>
            </a:r>
            <a:r>
              <a:rPr lang="en-US" dirty="0">
                <a:ea typeface="+mn-lt"/>
                <a:cs typeface="+mn-lt"/>
              </a:rPr>
              <a:t>, </a:t>
            </a:r>
            <a:r>
              <a:rPr lang="en-US" dirty="0">
                <a:solidFill>
                  <a:srgbClr val="000000"/>
                </a:solidFill>
                <a:ea typeface="+mn-lt"/>
                <a:cs typeface="+mn-lt"/>
              </a:rPr>
              <a:t>having such a low precision is unacceptable, </a:t>
            </a:r>
            <a:r>
              <a:rPr lang="en-US" dirty="0">
                <a:solidFill>
                  <a:srgbClr val="00B050"/>
                </a:solidFill>
                <a:ea typeface="+mn-lt"/>
                <a:cs typeface="+mn-lt"/>
              </a:rPr>
              <a:t>BUT WITH THE HELP OF THIS ANN WE CAN REJECT WITH A LOT OF CERTAINTY THE CUSTOMERS WHO DON'T WANT TO CHURN. The rest of the customers who have been WRONGLY CLASSIFIED AS NEGATIVE CAN BE FED TO ANOTHER MODEL.</a:t>
            </a:r>
            <a:endParaRPr lang="en-US" dirty="0">
              <a:solidFill>
                <a:srgbClr val="00B050"/>
              </a:solidFill>
            </a:endParaRPr>
          </a:p>
        </p:txBody>
      </p:sp>
      <p:pic>
        <p:nvPicPr>
          <p:cNvPr id="6" name="Picture 7">
            <a:extLst>
              <a:ext uri="{FF2B5EF4-FFF2-40B4-BE49-F238E27FC236}">
                <a16:creationId xmlns:a16="http://schemas.microsoft.com/office/drawing/2014/main" id="{29195204-BABF-7667-706F-CEB8C767B77D}"/>
              </a:ext>
            </a:extLst>
          </p:cNvPr>
          <p:cNvPicPr>
            <a:picLocks noChangeAspect="1"/>
          </p:cNvPicPr>
          <p:nvPr/>
        </p:nvPicPr>
        <p:blipFill>
          <a:blip r:embed="rId2"/>
          <a:stretch>
            <a:fillRect/>
          </a:stretch>
        </p:blipFill>
        <p:spPr>
          <a:xfrm>
            <a:off x="4768574" y="175433"/>
            <a:ext cx="4795203" cy="2323948"/>
          </a:xfrm>
          <a:prstGeom prst="rect">
            <a:avLst/>
          </a:prstGeom>
        </p:spPr>
      </p:pic>
    </p:spTree>
    <p:extLst>
      <p:ext uri="{BB962C8B-B14F-4D97-AF65-F5344CB8AC3E}">
        <p14:creationId xmlns:p14="http://schemas.microsoft.com/office/powerpoint/2010/main" val="3416672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69F910-A883-295E-DA27-35282BE89A83}"/>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2">
                    <a:lumMod val="90000"/>
                  </a:schemeClr>
                </a:solidFill>
              </a:rPr>
              <a:t>Roc graph</a:t>
            </a:r>
          </a:p>
        </p:txBody>
      </p:sp>
      <p:sp>
        <p:nvSpPr>
          <p:cNvPr id="3" name="Content Placeholder 2">
            <a:extLst>
              <a:ext uri="{FF2B5EF4-FFF2-40B4-BE49-F238E27FC236}">
                <a16:creationId xmlns:a16="http://schemas.microsoft.com/office/drawing/2014/main" id="{0C402A77-180B-DF2E-9B59-B4E4ABBF19AE}"/>
              </a:ext>
            </a:extLst>
          </p:cNvPr>
          <p:cNvSpPr>
            <a:spLocks noGrp="1"/>
          </p:cNvSpPr>
          <p:nvPr>
            <p:ph idx="1"/>
          </p:nvPr>
        </p:nvSpPr>
        <p:spPr>
          <a:xfrm>
            <a:off x="643468" y="2638044"/>
            <a:ext cx="3363974" cy="3415622"/>
          </a:xfrm>
        </p:spPr>
        <p:txBody>
          <a:bodyPr vert="horz" lIns="91440" tIns="45720" rIns="91440" bIns="45720" rtlCol="0" anchor="t">
            <a:normAutofit/>
          </a:bodyPr>
          <a:lstStyle/>
          <a:p>
            <a:pPr marL="0" indent="0">
              <a:buNone/>
            </a:pPr>
            <a:r>
              <a:rPr lang="en-US" dirty="0">
                <a:solidFill>
                  <a:schemeClr val="bg2">
                    <a:lumMod val="90000"/>
                  </a:schemeClr>
                </a:solidFill>
              </a:rPr>
              <a:t>Theoretically speaking, the curve on the ROC graph that gives the highest area under the curve should tell you the best classifier. In this case, there is a close battle between the RBF kernel SVM, Linear kernel SVM and the Random Forest</a:t>
            </a:r>
          </a:p>
        </p:txBody>
      </p:sp>
      <p:pic>
        <p:nvPicPr>
          <p:cNvPr id="4" name="Picture 4" descr="Chart&#10;&#10;Description automatically generated">
            <a:extLst>
              <a:ext uri="{FF2B5EF4-FFF2-40B4-BE49-F238E27FC236}">
                <a16:creationId xmlns:a16="http://schemas.microsoft.com/office/drawing/2014/main" id="{807812FD-11DC-AB1E-48BD-2D1DB1D734E1}"/>
              </a:ext>
            </a:extLst>
          </p:cNvPr>
          <p:cNvPicPr>
            <a:picLocks noChangeAspect="1"/>
          </p:cNvPicPr>
          <p:nvPr/>
        </p:nvPicPr>
        <p:blipFill>
          <a:blip r:embed="rId2"/>
          <a:stretch>
            <a:fillRect/>
          </a:stretch>
        </p:blipFill>
        <p:spPr>
          <a:xfrm>
            <a:off x="5297763" y="1301440"/>
            <a:ext cx="6250769" cy="4094252"/>
          </a:xfrm>
          <a:prstGeom prst="rect">
            <a:avLst/>
          </a:prstGeom>
        </p:spPr>
      </p:pic>
    </p:spTree>
    <p:extLst>
      <p:ext uri="{BB962C8B-B14F-4D97-AF65-F5344CB8AC3E}">
        <p14:creationId xmlns:p14="http://schemas.microsoft.com/office/powerpoint/2010/main" val="395767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D9C0-48FB-E3C1-0624-9FAE9A791DEC}"/>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Why is the dataset "good"?</a:t>
            </a:r>
          </a:p>
        </p:txBody>
      </p:sp>
      <p:sp>
        <p:nvSpPr>
          <p:cNvPr id="3" name="Content Placeholder 2">
            <a:extLst>
              <a:ext uri="{FF2B5EF4-FFF2-40B4-BE49-F238E27FC236}">
                <a16:creationId xmlns:a16="http://schemas.microsoft.com/office/drawing/2014/main" id="{6A021843-A91B-9206-A1BC-E43407571729}"/>
              </a:ext>
            </a:extLst>
          </p:cNvPr>
          <p:cNvSpPr>
            <a:spLocks noGrp="1"/>
          </p:cNvSpPr>
          <p:nvPr>
            <p:ph idx="1"/>
          </p:nvPr>
        </p:nvSpPr>
        <p:spPr>
          <a:xfrm>
            <a:off x="2231136" y="2425132"/>
            <a:ext cx="7729728" cy="4099306"/>
          </a:xfrm>
        </p:spPr>
        <p:txBody>
          <a:bodyPr vert="horz" lIns="91440" tIns="45720" rIns="91440" bIns="45720" rtlCol="0" anchor="t">
            <a:normAutofit/>
          </a:bodyPr>
          <a:lstStyle/>
          <a:p>
            <a:r>
              <a:rPr lang="en-US" dirty="0">
                <a:solidFill>
                  <a:schemeClr val="tx2">
                    <a:lumMod val="90000"/>
                  </a:schemeClr>
                </a:solidFill>
              </a:rPr>
              <a:t>It has a large amount of samples to work on and this is ideal since ML models require much data</a:t>
            </a:r>
          </a:p>
          <a:p>
            <a:r>
              <a:rPr lang="en-US" dirty="0">
                <a:solidFill>
                  <a:schemeClr val="tx2">
                    <a:lumMod val="90000"/>
                  </a:schemeClr>
                </a:solidFill>
              </a:rPr>
              <a:t>There are not that many missing values (empty cells) that could potentially create problems (such as the reduction of the dataset size).  In other words, the dataset is quite consistent and can be easily manipulated</a:t>
            </a:r>
          </a:p>
          <a:p>
            <a:r>
              <a:rPr lang="en-US" dirty="0">
                <a:solidFill>
                  <a:schemeClr val="tx2">
                    <a:lumMod val="90000"/>
                  </a:schemeClr>
                </a:solidFill>
              </a:rPr>
              <a:t>It has both numerical and categorical columns, which is a big plus because it adds diversity and a larger pool of options when it comes to the models I can fit (certain ML algorithms work with numerical data, others work with categorical data and some more advanced ones with both)  </a:t>
            </a:r>
          </a:p>
          <a:p>
            <a:r>
              <a:rPr lang="en-US" dirty="0">
                <a:solidFill>
                  <a:schemeClr val="tx2">
                    <a:lumMod val="90000"/>
                  </a:schemeClr>
                </a:solidFill>
              </a:rPr>
              <a:t>The </a:t>
            </a:r>
            <a:r>
              <a:rPr lang="en-US" dirty="0">
                <a:solidFill>
                  <a:schemeClr val="tx2">
                    <a:lumMod val="90000"/>
                  </a:schemeClr>
                </a:solidFill>
                <a:ea typeface="+mn-lt"/>
                <a:cs typeface="+mn-lt"/>
              </a:rPr>
              <a:t>heterogeneity of the data allows me to do lots of statistical experiments (t-tests,  ANOVA tests, Chi-Square tests) that give me useful insights</a:t>
            </a:r>
            <a:endParaRPr lang="en-US" dirty="0">
              <a:solidFill>
                <a:schemeClr val="tx2">
                  <a:lumMod val="90000"/>
                </a:schemeClr>
              </a:solidFill>
            </a:endParaRPr>
          </a:p>
        </p:txBody>
      </p:sp>
      <p:pic>
        <p:nvPicPr>
          <p:cNvPr id="4" name="Graphic 4" descr="Grinning face outline with solid fill">
            <a:extLst>
              <a:ext uri="{FF2B5EF4-FFF2-40B4-BE49-F238E27FC236}">
                <a16:creationId xmlns:a16="http://schemas.microsoft.com/office/drawing/2014/main" id="{61674158-6B09-CC2C-3CED-89C45E1A7A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78153" y="1358153"/>
            <a:ext cx="398930" cy="387724"/>
          </a:xfrm>
          <a:prstGeom prst="rect">
            <a:avLst/>
          </a:prstGeom>
        </p:spPr>
      </p:pic>
    </p:spTree>
    <p:extLst>
      <p:ext uri="{BB962C8B-B14F-4D97-AF65-F5344CB8AC3E}">
        <p14:creationId xmlns:p14="http://schemas.microsoft.com/office/powerpoint/2010/main" val="197232788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D9C0-48FB-E3C1-0624-9FAE9A791DEC}"/>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Why is the dataset "bad"?</a:t>
            </a:r>
          </a:p>
        </p:txBody>
      </p:sp>
      <p:sp>
        <p:nvSpPr>
          <p:cNvPr id="3" name="Content Placeholder 2">
            <a:extLst>
              <a:ext uri="{FF2B5EF4-FFF2-40B4-BE49-F238E27FC236}">
                <a16:creationId xmlns:a16="http://schemas.microsoft.com/office/drawing/2014/main" id="{6A021843-A91B-9206-A1BC-E43407571729}"/>
              </a:ext>
            </a:extLst>
          </p:cNvPr>
          <p:cNvSpPr>
            <a:spLocks noGrp="1"/>
          </p:cNvSpPr>
          <p:nvPr>
            <p:ph idx="1"/>
          </p:nvPr>
        </p:nvSpPr>
        <p:spPr>
          <a:xfrm>
            <a:off x="2231136" y="2402720"/>
            <a:ext cx="7729728" cy="4099306"/>
          </a:xfrm>
        </p:spPr>
        <p:txBody>
          <a:bodyPr vert="horz" lIns="91440" tIns="45720" rIns="91440" bIns="45720" rtlCol="0" anchor="t">
            <a:normAutofit/>
          </a:bodyPr>
          <a:lstStyle/>
          <a:p>
            <a:r>
              <a:rPr lang="en-US" dirty="0">
                <a:solidFill>
                  <a:schemeClr val="tx2">
                    <a:lumMod val="90000"/>
                  </a:schemeClr>
                </a:solidFill>
              </a:rPr>
              <a:t>Probably the biggest downside is the fact that it is </a:t>
            </a:r>
            <a:r>
              <a:rPr lang="en-US" dirty="0">
                <a:solidFill>
                  <a:schemeClr val="tx1">
                    <a:lumMod val="95000"/>
                  </a:schemeClr>
                </a:solidFill>
              </a:rPr>
              <a:t>unbalanced </a:t>
            </a:r>
            <a:r>
              <a:rPr lang="en-US" dirty="0">
                <a:solidFill>
                  <a:schemeClr val="tx2">
                    <a:lumMod val="90000"/>
                  </a:schemeClr>
                </a:solidFill>
              </a:rPr>
              <a:t>(there are way more customers who don't want to switch off (churn) the services than those who want)</a:t>
            </a:r>
          </a:p>
          <a:p>
            <a:r>
              <a:rPr lang="en-US" dirty="0">
                <a:solidFill>
                  <a:schemeClr val="tx2">
                    <a:lumMod val="90000"/>
                  </a:schemeClr>
                </a:solidFill>
              </a:rPr>
              <a:t>Some values of certain categorical features (such as 'service area') are present in the training dataset, but not in the testing set and vice-versa; this is unfortunate because specific ML models might be drastically altered if they don't see the same domain of values for each categorical column </a:t>
            </a:r>
          </a:p>
          <a:p>
            <a:r>
              <a:rPr lang="en-US" dirty="0">
                <a:solidFill>
                  <a:schemeClr val="tx2">
                    <a:lumMod val="90000"/>
                  </a:schemeClr>
                </a:solidFill>
              </a:rPr>
              <a:t>The labels of a few categorical features might suggest missing values when in fact, they could just be badly named (such as 'Unknown')</a:t>
            </a:r>
          </a:p>
        </p:txBody>
      </p:sp>
      <p:pic>
        <p:nvPicPr>
          <p:cNvPr id="4" name="Graphic 4" descr="Sad face outline with solid fill">
            <a:extLst>
              <a:ext uri="{FF2B5EF4-FFF2-40B4-BE49-F238E27FC236}">
                <a16:creationId xmlns:a16="http://schemas.microsoft.com/office/drawing/2014/main" id="{71F7FC1D-E1A2-CBD3-E567-4C6BB43D08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32476" y="1358152"/>
            <a:ext cx="387724" cy="387724"/>
          </a:xfrm>
          <a:prstGeom prst="rect">
            <a:avLst/>
          </a:prstGeom>
        </p:spPr>
      </p:pic>
      <p:sp>
        <p:nvSpPr>
          <p:cNvPr id="6" name="TextBox 5">
            <a:extLst>
              <a:ext uri="{FF2B5EF4-FFF2-40B4-BE49-F238E27FC236}">
                <a16:creationId xmlns:a16="http://schemas.microsoft.com/office/drawing/2014/main" id="{3A18BC37-EC8C-81AA-6583-82D974E2DA22}"/>
              </a:ext>
            </a:extLst>
          </p:cNvPr>
          <p:cNvSpPr txBox="1"/>
          <p:nvPr/>
        </p:nvSpPr>
        <p:spPr>
          <a:xfrm>
            <a:off x="2763371" y="5699311"/>
            <a:ext cx="64747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92D050"/>
                </a:solidFill>
              </a:rPr>
              <a:t>It's worth saying that all of these </a:t>
            </a:r>
            <a:r>
              <a:rPr lang="en-US" dirty="0">
                <a:solidFill>
                  <a:srgbClr val="92D050"/>
                </a:solidFill>
                <a:ea typeface="+mn-lt"/>
                <a:cs typeface="+mn-lt"/>
              </a:rPr>
              <a:t>inconveniences </a:t>
            </a:r>
            <a:r>
              <a:rPr lang="en-US" dirty="0">
                <a:solidFill>
                  <a:srgbClr val="92D050"/>
                </a:solidFill>
              </a:rPr>
              <a:t>were solved while doing the data preparation, hence no con was left untreated!</a:t>
            </a:r>
          </a:p>
        </p:txBody>
      </p:sp>
    </p:spTree>
    <p:extLst>
      <p:ext uri="{BB962C8B-B14F-4D97-AF65-F5344CB8AC3E}">
        <p14:creationId xmlns:p14="http://schemas.microsoft.com/office/powerpoint/2010/main" val="33541102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F910-A883-295E-DA27-35282BE89A83}"/>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0C402A77-180B-DF2E-9B59-B4E4ABBF19AE}"/>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After "cleaning" my data, I thought that it is a good idea to do some sort of exploration through charts and statistical analysis. Some of the findings were useful information for my ML models. There are lots of insights that can be extracted from boxplots or correlation matrices for example. With that in mind, in the next following slides, I will present a few </a:t>
            </a:r>
            <a:r>
              <a:rPr lang="en-US" dirty="0" err="1">
                <a:ea typeface="+mn-lt"/>
                <a:cs typeface="+mn-lt"/>
              </a:rPr>
              <a:t>visualisations</a:t>
            </a:r>
            <a:r>
              <a:rPr lang="en-US" dirty="0">
                <a:ea typeface="+mn-lt"/>
                <a:cs typeface="+mn-lt"/>
              </a:rPr>
              <a:t> that I found to be relevant enough when taking decisions regarding my models!</a:t>
            </a:r>
          </a:p>
        </p:txBody>
      </p:sp>
    </p:spTree>
    <p:extLst>
      <p:ext uri="{BB962C8B-B14F-4D97-AF65-F5344CB8AC3E}">
        <p14:creationId xmlns:p14="http://schemas.microsoft.com/office/powerpoint/2010/main" val="256612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D9C0-48FB-E3C1-0624-9FAE9A791DEC}"/>
              </a:ext>
            </a:extLst>
          </p:cNvPr>
          <p:cNvSpPr>
            <a:spLocks noGrp="1"/>
          </p:cNvSpPr>
          <p:nvPr>
            <p:ph type="title"/>
          </p:nvPr>
        </p:nvSpPr>
        <p:spPr>
          <a:xfrm>
            <a:off x="643467" y="643467"/>
            <a:ext cx="3781508" cy="1728044"/>
          </a:xfrm>
          <a:noFill/>
          <a:ln>
            <a:solidFill>
              <a:schemeClr val="bg1"/>
            </a:solidFill>
          </a:ln>
        </p:spPr>
        <p:txBody>
          <a:bodyPr wrap="square">
            <a:normAutofit/>
          </a:bodyPr>
          <a:lstStyle/>
          <a:p>
            <a:r>
              <a:rPr lang="en-US" dirty="0">
                <a:solidFill>
                  <a:schemeClr val="bg1"/>
                </a:solidFill>
              </a:rPr>
              <a:t>A few </a:t>
            </a:r>
            <a:r>
              <a:rPr lang="en-US" dirty="0">
                <a:solidFill>
                  <a:srgbClr val="92D050"/>
                </a:solidFill>
              </a:rPr>
              <a:t>Histograms</a:t>
            </a:r>
          </a:p>
        </p:txBody>
      </p:sp>
      <p:sp>
        <p:nvSpPr>
          <p:cNvPr id="3" name="Content Placeholder 2">
            <a:extLst>
              <a:ext uri="{FF2B5EF4-FFF2-40B4-BE49-F238E27FC236}">
                <a16:creationId xmlns:a16="http://schemas.microsoft.com/office/drawing/2014/main" id="{6A021843-A91B-9206-A1BC-E43407571729}"/>
              </a:ext>
            </a:extLst>
          </p:cNvPr>
          <p:cNvSpPr>
            <a:spLocks noGrp="1"/>
          </p:cNvSpPr>
          <p:nvPr>
            <p:ph idx="1"/>
          </p:nvPr>
        </p:nvSpPr>
        <p:spPr>
          <a:xfrm>
            <a:off x="643468" y="2638044"/>
            <a:ext cx="3781508" cy="3415622"/>
          </a:xfrm>
        </p:spPr>
        <p:txBody>
          <a:bodyPr vert="horz" lIns="91440" tIns="45720" rIns="91440" bIns="45720" rtlCol="0" anchor="t">
            <a:normAutofit/>
          </a:bodyPr>
          <a:lstStyle/>
          <a:p>
            <a:r>
              <a:rPr lang="en-US" dirty="0">
                <a:solidFill>
                  <a:schemeClr val="bg1"/>
                </a:solidFill>
              </a:rPr>
              <a:t>Done on my </a:t>
            </a:r>
            <a:r>
              <a:rPr lang="en-US" dirty="0">
                <a:solidFill>
                  <a:srgbClr val="92D050"/>
                </a:solidFill>
              </a:rPr>
              <a:t>numerical </a:t>
            </a:r>
            <a:r>
              <a:rPr lang="en-US" dirty="0">
                <a:solidFill>
                  <a:schemeClr val="bg1"/>
                </a:solidFill>
              </a:rPr>
              <a:t>columns</a:t>
            </a:r>
          </a:p>
          <a:p>
            <a:r>
              <a:rPr lang="en-US" dirty="0">
                <a:solidFill>
                  <a:schemeClr val="bg1"/>
                </a:solidFill>
              </a:rPr>
              <a:t>Please notice the</a:t>
            </a:r>
            <a:r>
              <a:rPr lang="en-US" dirty="0">
                <a:solidFill>
                  <a:srgbClr val="92D050"/>
                </a:solidFill>
              </a:rPr>
              <a:t> Exponential Distribution</a:t>
            </a:r>
            <a:r>
              <a:rPr lang="en-US" dirty="0">
                <a:solidFill>
                  <a:schemeClr val="bg1"/>
                </a:solidFill>
              </a:rPr>
              <a:t> of the data</a:t>
            </a:r>
          </a:p>
          <a:p>
            <a:r>
              <a:rPr lang="en-US" dirty="0">
                <a:solidFill>
                  <a:schemeClr val="bg1"/>
                </a:solidFill>
              </a:rPr>
              <a:t>In an ideal scenario, I would have liked the histograms to have bell shapes (</a:t>
            </a:r>
            <a:r>
              <a:rPr lang="en-US" dirty="0">
                <a:solidFill>
                  <a:srgbClr val="92D050"/>
                </a:solidFill>
              </a:rPr>
              <a:t>Gaussian Distributions</a:t>
            </a:r>
            <a:r>
              <a:rPr lang="en-US" dirty="0">
                <a:solidFill>
                  <a:schemeClr val="bg1"/>
                </a:solidFill>
              </a:rPr>
              <a:t>) </a:t>
            </a:r>
          </a:p>
        </p:txBody>
      </p:sp>
      <p:pic>
        <p:nvPicPr>
          <p:cNvPr id="5" name="Picture 5" descr="Chart, bar chart, histogram&#10;&#10;Description automatically generated">
            <a:extLst>
              <a:ext uri="{FF2B5EF4-FFF2-40B4-BE49-F238E27FC236}">
                <a16:creationId xmlns:a16="http://schemas.microsoft.com/office/drawing/2014/main" id="{7FD12673-AC34-62FD-9F62-5654FB28DE19}"/>
              </a:ext>
            </a:extLst>
          </p:cNvPr>
          <p:cNvPicPr>
            <a:picLocks noChangeAspect="1"/>
          </p:cNvPicPr>
          <p:nvPr/>
        </p:nvPicPr>
        <p:blipFill>
          <a:blip r:embed="rId2"/>
          <a:stretch>
            <a:fillRect/>
          </a:stretch>
        </p:blipFill>
        <p:spPr>
          <a:xfrm>
            <a:off x="4744530" y="1506602"/>
            <a:ext cx="7398987" cy="4017955"/>
          </a:xfrm>
          <a:prstGeom prst="rect">
            <a:avLst/>
          </a:prstGeom>
        </p:spPr>
      </p:pic>
    </p:spTree>
    <p:extLst>
      <p:ext uri="{BB962C8B-B14F-4D97-AF65-F5344CB8AC3E}">
        <p14:creationId xmlns:p14="http://schemas.microsoft.com/office/powerpoint/2010/main" val="372243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D9C0-48FB-E3C1-0624-9FAE9A791DEC}"/>
              </a:ext>
            </a:extLst>
          </p:cNvPr>
          <p:cNvSpPr>
            <a:spLocks noGrp="1"/>
          </p:cNvSpPr>
          <p:nvPr>
            <p:ph type="title"/>
          </p:nvPr>
        </p:nvSpPr>
        <p:spPr>
          <a:xfrm>
            <a:off x="643467" y="643467"/>
            <a:ext cx="3885891" cy="1728044"/>
          </a:xfrm>
          <a:noFill/>
          <a:ln>
            <a:solidFill>
              <a:schemeClr val="bg1"/>
            </a:solidFill>
          </a:ln>
        </p:spPr>
        <p:txBody>
          <a:bodyPr wrap="square">
            <a:normAutofit/>
          </a:bodyPr>
          <a:lstStyle/>
          <a:p>
            <a:r>
              <a:rPr lang="en-US" dirty="0">
                <a:solidFill>
                  <a:schemeClr val="bg1"/>
                </a:solidFill>
              </a:rPr>
              <a:t>A few </a:t>
            </a:r>
            <a:r>
              <a:rPr lang="en-US" dirty="0">
                <a:solidFill>
                  <a:srgbClr val="92D050"/>
                </a:solidFill>
              </a:rPr>
              <a:t>pie charts</a:t>
            </a:r>
          </a:p>
        </p:txBody>
      </p:sp>
      <p:sp>
        <p:nvSpPr>
          <p:cNvPr id="3" name="Content Placeholder 2">
            <a:extLst>
              <a:ext uri="{FF2B5EF4-FFF2-40B4-BE49-F238E27FC236}">
                <a16:creationId xmlns:a16="http://schemas.microsoft.com/office/drawing/2014/main" id="{6A021843-A91B-9206-A1BC-E43407571729}"/>
              </a:ext>
            </a:extLst>
          </p:cNvPr>
          <p:cNvSpPr>
            <a:spLocks noGrp="1"/>
          </p:cNvSpPr>
          <p:nvPr>
            <p:ph idx="1"/>
          </p:nvPr>
        </p:nvSpPr>
        <p:spPr>
          <a:xfrm>
            <a:off x="643468" y="2638044"/>
            <a:ext cx="3885891" cy="3415622"/>
          </a:xfrm>
        </p:spPr>
        <p:txBody>
          <a:bodyPr vert="horz" lIns="91440" tIns="45720" rIns="91440" bIns="45720" rtlCol="0" anchor="t">
            <a:normAutofit/>
          </a:bodyPr>
          <a:lstStyle/>
          <a:p>
            <a:r>
              <a:rPr lang="en-US" dirty="0">
                <a:solidFill>
                  <a:schemeClr val="bg1"/>
                </a:solidFill>
              </a:rPr>
              <a:t>Done on my </a:t>
            </a:r>
            <a:r>
              <a:rPr lang="en-US" dirty="0" err="1">
                <a:solidFill>
                  <a:srgbClr val="92D050"/>
                </a:solidFill>
              </a:rPr>
              <a:t>boolean</a:t>
            </a:r>
            <a:r>
              <a:rPr lang="en-US" dirty="0">
                <a:solidFill>
                  <a:srgbClr val="92D050"/>
                </a:solidFill>
              </a:rPr>
              <a:t> </a:t>
            </a:r>
            <a:r>
              <a:rPr lang="en-US" dirty="0">
                <a:solidFill>
                  <a:schemeClr val="bg1"/>
                </a:solidFill>
              </a:rPr>
              <a:t>columns</a:t>
            </a:r>
          </a:p>
          <a:p>
            <a:r>
              <a:rPr lang="en-US" dirty="0">
                <a:solidFill>
                  <a:schemeClr val="bg1"/>
                </a:solidFill>
              </a:rPr>
              <a:t>Each pie chart has one </a:t>
            </a:r>
            <a:r>
              <a:rPr lang="en-US" dirty="0">
                <a:solidFill>
                  <a:srgbClr val="92D050"/>
                </a:solidFill>
              </a:rPr>
              <a:t>dominating label</a:t>
            </a:r>
            <a:r>
              <a:rPr lang="en-US" dirty="0">
                <a:solidFill>
                  <a:schemeClr val="bg1"/>
                </a:solidFill>
              </a:rPr>
              <a:t> that is widely associated with customers who did not switch off the services</a:t>
            </a:r>
          </a:p>
          <a:p>
            <a:r>
              <a:rPr lang="en-US" dirty="0">
                <a:solidFill>
                  <a:schemeClr val="bg1"/>
                </a:solidFill>
              </a:rPr>
              <a:t>Notice that the </a:t>
            </a:r>
            <a:r>
              <a:rPr lang="en-US" dirty="0">
                <a:solidFill>
                  <a:srgbClr val="92D050"/>
                </a:solidFill>
              </a:rPr>
              <a:t>unbalanced </a:t>
            </a:r>
            <a:r>
              <a:rPr lang="en-US" dirty="0">
                <a:solidFill>
                  <a:schemeClr val="bg1"/>
                </a:solidFill>
              </a:rPr>
              <a:t>character of the dataset can be seen in the 'churn' pie chart</a:t>
            </a:r>
          </a:p>
        </p:txBody>
      </p:sp>
      <p:pic>
        <p:nvPicPr>
          <p:cNvPr id="8" name="Picture 8" descr="Shape&#10;&#10;Description automatically generated">
            <a:extLst>
              <a:ext uri="{FF2B5EF4-FFF2-40B4-BE49-F238E27FC236}">
                <a16:creationId xmlns:a16="http://schemas.microsoft.com/office/drawing/2014/main" id="{EB6FBD51-DCF0-0DA2-5C70-F1645A6473C0}"/>
              </a:ext>
            </a:extLst>
          </p:cNvPr>
          <p:cNvPicPr>
            <a:picLocks noChangeAspect="1"/>
          </p:cNvPicPr>
          <p:nvPr/>
        </p:nvPicPr>
        <p:blipFill>
          <a:blip r:embed="rId2"/>
          <a:stretch>
            <a:fillRect/>
          </a:stretch>
        </p:blipFill>
        <p:spPr>
          <a:xfrm>
            <a:off x="4818345" y="939475"/>
            <a:ext cx="7221254" cy="4999925"/>
          </a:xfrm>
          <a:prstGeom prst="rect">
            <a:avLst/>
          </a:prstGeom>
        </p:spPr>
      </p:pic>
    </p:spTree>
    <p:extLst>
      <p:ext uri="{BB962C8B-B14F-4D97-AF65-F5344CB8AC3E}">
        <p14:creationId xmlns:p14="http://schemas.microsoft.com/office/powerpoint/2010/main" val="271122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D9C0-48FB-E3C1-0624-9FAE9A791DEC}"/>
              </a:ext>
            </a:extLst>
          </p:cNvPr>
          <p:cNvSpPr>
            <a:spLocks noGrp="1"/>
          </p:cNvSpPr>
          <p:nvPr>
            <p:ph type="title"/>
          </p:nvPr>
        </p:nvSpPr>
        <p:spPr>
          <a:xfrm>
            <a:off x="497331" y="643467"/>
            <a:ext cx="4032027" cy="1728044"/>
          </a:xfrm>
          <a:noFill/>
          <a:ln>
            <a:solidFill>
              <a:schemeClr val="bg1"/>
            </a:solidFill>
          </a:ln>
        </p:spPr>
        <p:txBody>
          <a:bodyPr wrap="square">
            <a:normAutofit/>
          </a:bodyPr>
          <a:lstStyle/>
          <a:p>
            <a:r>
              <a:rPr lang="en-US" dirty="0">
                <a:solidFill>
                  <a:schemeClr val="bg1"/>
                </a:solidFill>
              </a:rPr>
              <a:t>A few </a:t>
            </a:r>
            <a:r>
              <a:rPr lang="en-US" dirty="0">
                <a:solidFill>
                  <a:srgbClr val="92D050"/>
                </a:solidFill>
              </a:rPr>
              <a:t>bar charts</a:t>
            </a:r>
          </a:p>
        </p:txBody>
      </p:sp>
      <p:sp>
        <p:nvSpPr>
          <p:cNvPr id="3" name="Content Placeholder 2">
            <a:extLst>
              <a:ext uri="{FF2B5EF4-FFF2-40B4-BE49-F238E27FC236}">
                <a16:creationId xmlns:a16="http://schemas.microsoft.com/office/drawing/2014/main" id="{6A021843-A91B-9206-A1BC-E43407571729}"/>
              </a:ext>
            </a:extLst>
          </p:cNvPr>
          <p:cNvSpPr>
            <a:spLocks noGrp="1"/>
          </p:cNvSpPr>
          <p:nvPr>
            <p:ph idx="1"/>
          </p:nvPr>
        </p:nvSpPr>
        <p:spPr>
          <a:xfrm>
            <a:off x="497331" y="2627606"/>
            <a:ext cx="3885891" cy="3415622"/>
          </a:xfrm>
        </p:spPr>
        <p:txBody>
          <a:bodyPr vert="horz" lIns="91440" tIns="45720" rIns="91440" bIns="45720" rtlCol="0" anchor="t">
            <a:normAutofit/>
          </a:bodyPr>
          <a:lstStyle/>
          <a:p>
            <a:r>
              <a:rPr lang="en-US" dirty="0">
                <a:solidFill>
                  <a:schemeClr val="bg1"/>
                </a:solidFill>
              </a:rPr>
              <a:t>Done on my </a:t>
            </a:r>
            <a:r>
              <a:rPr lang="en-US" dirty="0">
                <a:solidFill>
                  <a:srgbClr val="92D050"/>
                </a:solidFill>
              </a:rPr>
              <a:t>categorical </a:t>
            </a:r>
            <a:r>
              <a:rPr lang="en-US" dirty="0">
                <a:solidFill>
                  <a:schemeClr val="bg1"/>
                </a:solidFill>
              </a:rPr>
              <a:t>columns</a:t>
            </a:r>
          </a:p>
          <a:p>
            <a:r>
              <a:rPr lang="en-US" dirty="0">
                <a:solidFill>
                  <a:schemeClr val="bg1"/>
                </a:solidFill>
              </a:rPr>
              <a:t>Interesting that for a large proportion of the customers, the marital status is unknown; a question could arise: is it really unknown for valid reasons or </a:t>
            </a:r>
            <a:r>
              <a:rPr lang="en-US" dirty="0">
                <a:solidFill>
                  <a:srgbClr val="92D050"/>
                </a:solidFill>
              </a:rPr>
              <a:t>did the people choose not to specify it?</a:t>
            </a:r>
          </a:p>
          <a:p>
            <a:r>
              <a:rPr lang="en-US" dirty="0">
                <a:solidFill>
                  <a:schemeClr val="bg1"/>
                </a:solidFill>
              </a:rPr>
              <a:t>Also, looking at the '</a:t>
            </a:r>
            <a:r>
              <a:rPr lang="en-US" dirty="0" err="1">
                <a:solidFill>
                  <a:schemeClr val="bg1"/>
                </a:solidFill>
              </a:rPr>
              <a:t>area_type</a:t>
            </a:r>
            <a:r>
              <a:rPr lang="en-US" dirty="0">
                <a:solidFill>
                  <a:schemeClr val="bg1"/>
                </a:solidFill>
              </a:rPr>
              <a:t>', what could the 'other' label represent? Why is it dominant?</a:t>
            </a:r>
          </a:p>
        </p:txBody>
      </p:sp>
      <p:pic>
        <p:nvPicPr>
          <p:cNvPr id="5" name="Picture 5" descr="Chart, bar chart&#10;&#10;Description automatically generated">
            <a:extLst>
              <a:ext uri="{FF2B5EF4-FFF2-40B4-BE49-F238E27FC236}">
                <a16:creationId xmlns:a16="http://schemas.microsoft.com/office/drawing/2014/main" id="{EB35F783-0085-1454-A1A4-4C465EBBFDDA}"/>
              </a:ext>
            </a:extLst>
          </p:cNvPr>
          <p:cNvPicPr>
            <a:picLocks noChangeAspect="1"/>
          </p:cNvPicPr>
          <p:nvPr/>
        </p:nvPicPr>
        <p:blipFill>
          <a:blip r:embed="rId2"/>
          <a:stretch>
            <a:fillRect/>
          </a:stretch>
        </p:blipFill>
        <p:spPr>
          <a:xfrm>
            <a:off x="4839222" y="775882"/>
            <a:ext cx="7189939" cy="5389742"/>
          </a:xfrm>
          <a:prstGeom prst="rect">
            <a:avLst/>
          </a:prstGeom>
        </p:spPr>
      </p:pic>
    </p:spTree>
    <p:extLst>
      <p:ext uri="{BB962C8B-B14F-4D97-AF65-F5344CB8AC3E}">
        <p14:creationId xmlns:p14="http://schemas.microsoft.com/office/powerpoint/2010/main" val="179426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D9C0-48FB-E3C1-0624-9FAE9A791DEC}"/>
              </a:ext>
            </a:extLst>
          </p:cNvPr>
          <p:cNvSpPr>
            <a:spLocks noGrp="1"/>
          </p:cNvSpPr>
          <p:nvPr>
            <p:ph type="title"/>
          </p:nvPr>
        </p:nvSpPr>
        <p:spPr>
          <a:xfrm>
            <a:off x="497331" y="179641"/>
            <a:ext cx="4032027" cy="1728044"/>
          </a:xfrm>
          <a:noFill/>
          <a:ln>
            <a:solidFill>
              <a:schemeClr val="bg1"/>
            </a:solidFill>
          </a:ln>
        </p:spPr>
        <p:txBody>
          <a:bodyPr wrap="square">
            <a:normAutofit/>
          </a:bodyPr>
          <a:lstStyle/>
          <a:p>
            <a:r>
              <a:rPr lang="en-US" dirty="0">
                <a:solidFill>
                  <a:srgbClr val="92D050"/>
                </a:solidFill>
              </a:rPr>
              <a:t>Correlation matrix</a:t>
            </a:r>
          </a:p>
        </p:txBody>
      </p:sp>
      <p:sp>
        <p:nvSpPr>
          <p:cNvPr id="3" name="Content Placeholder 2">
            <a:extLst>
              <a:ext uri="{FF2B5EF4-FFF2-40B4-BE49-F238E27FC236}">
                <a16:creationId xmlns:a16="http://schemas.microsoft.com/office/drawing/2014/main" id="{6A021843-A91B-9206-A1BC-E43407571729}"/>
              </a:ext>
            </a:extLst>
          </p:cNvPr>
          <p:cNvSpPr>
            <a:spLocks noGrp="1"/>
          </p:cNvSpPr>
          <p:nvPr>
            <p:ph idx="1"/>
          </p:nvPr>
        </p:nvSpPr>
        <p:spPr>
          <a:xfrm>
            <a:off x="497331" y="2064389"/>
            <a:ext cx="4029456" cy="4619360"/>
          </a:xfrm>
        </p:spPr>
        <p:txBody>
          <a:bodyPr vert="horz" lIns="91440" tIns="45720" rIns="91440" bIns="45720" rtlCol="0" anchor="t">
            <a:normAutofit fontScale="85000" lnSpcReduction="10000"/>
          </a:bodyPr>
          <a:lstStyle/>
          <a:p>
            <a:r>
              <a:rPr lang="en-US" dirty="0">
                <a:solidFill>
                  <a:schemeClr val="bg1"/>
                </a:solidFill>
              </a:rPr>
              <a:t>Done on my </a:t>
            </a:r>
            <a:r>
              <a:rPr lang="en-US" dirty="0">
                <a:solidFill>
                  <a:srgbClr val="92D050"/>
                </a:solidFill>
              </a:rPr>
              <a:t>numerical </a:t>
            </a:r>
            <a:r>
              <a:rPr lang="en-US" dirty="0">
                <a:solidFill>
                  <a:schemeClr val="bg1"/>
                </a:solidFill>
              </a:rPr>
              <a:t>columns</a:t>
            </a:r>
          </a:p>
          <a:p>
            <a:r>
              <a:rPr lang="en-US" dirty="0">
                <a:solidFill>
                  <a:schemeClr val="bg1"/>
                </a:solidFill>
              </a:rPr>
              <a:t>Checking the correlations between pairs of columns help me in deciding which features are </a:t>
            </a:r>
            <a:r>
              <a:rPr lang="en-US" dirty="0">
                <a:solidFill>
                  <a:srgbClr val="92D050"/>
                </a:solidFill>
              </a:rPr>
              <a:t>redundant</a:t>
            </a:r>
          </a:p>
          <a:p>
            <a:r>
              <a:rPr lang="en-US" dirty="0">
                <a:solidFill>
                  <a:schemeClr val="bg1"/>
                </a:solidFill>
              </a:rPr>
              <a:t>If the correlation of 2 variables is </a:t>
            </a:r>
            <a:r>
              <a:rPr lang="en-US" dirty="0">
                <a:solidFill>
                  <a:srgbClr val="92D050"/>
                </a:solidFill>
              </a:rPr>
              <a:t>greater </a:t>
            </a:r>
            <a:r>
              <a:rPr lang="en-US" dirty="0">
                <a:solidFill>
                  <a:schemeClr val="bg1"/>
                </a:solidFill>
              </a:rPr>
              <a:t>than 0.8 it means that when </a:t>
            </a:r>
            <a:r>
              <a:rPr lang="en-US" dirty="0">
                <a:solidFill>
                  <a:srgbClr val="92D050"/>
                </a:solidFill>
              </a:rPr>
              <a:t>one INCREASES </a:t>
            </a:r>
            <a:r>
              <a:rPr lang="en-US" dirty="0">
                <a:solidFill>
                  <a:schemeClr val="bg1"/>
                </a:solidFill>
              </a:rPr>
              <a:t>in value, </a:t>
            </a:r>
            <a:r>
              <a:rPr lang="en-US" dirty="0">
                <a:solidFill>
                  <a:srgbClr val="92D050"/>
                </a:solidFill>
              </a:rPr>
              <a:t>the other expands</a:t>
            </a:r>
            <a:r>
              <a:rPr lang="en-US" dirty="0">
                <a:solidFill>
                  <a:schemeClr val="bg1"/>
                </a:solidFill>
              </a:rPr>
              <a:t> as well</a:t>
            </a:r>
          </a:p>
          <a:p>
            <a:r>
              <a:rPr lang="en-US" dirty="0">
                <a:solidFill>
                  <a:schemeClr val="bg1"/>
                </a:solidFill>
                <a:ea typeface="+mn-lt"/>
                <a:cs typeface="+mn-lt"/>
              </a:rPr>
              <a:t>If the correlation of 2 variables is </a:t>
            </a:r>
            <a:r>
              <a:rPr lang="en-US" dirty="0">
                <a:solidFill>
                  <a:srgbClr val="92D050"/>
                </a:solidFill>
                <a:ea typeface="+mn-lt"/>
                <a:cs typeface="+mn-lt"/>
              </a:rPr>
              <a:t>smaller </a:t>
            </a:r>
            <a:r>
              <a:rPr lang="en-US" dirty="0">
                <a:solidFill>
                  <a:schemeClr val="bg1"/>
                </a:solidFill>
                <a:ea typeface="+mn-lt"/>
                <a:cs typeface="+mn-lt"/>
              </a:rPr>
              <a:t>than -0.8 it means that when </a:t>
            </a:r>
            <a:r>
              <a:rPr lang="en-US" dirty="0">
                <a:solidFill>
                  <a:srgbClr val="92D050"/>
                </a:solidFill>
                <a:ea typeface="+mn-lt"/>
                <a:cs typeface="+mn-lt"/>
              </a:rPr>
              <a:t>one DECREASES </a:t>
            </a:r>
            <a:r>
              <a:rPr lang="en-US" dirty="0">
                <a:solidFill>
                  <a:schemeClr val="bg1"/>
                </a:solidFill>
                <a:ea typeface="+mn-lt"/>
                <a:cs typeface="+mn-lt"/>
              </a:rPr>
              <a:t>in value, </a:t>
            </a:r>
            <a:r>
              <a:rPr lang="en-US" dirty="0">
                <a:solidFill>
                  <a:srgbClr val="92D050"/>
                </a:solidFill>
                <a:ea typeface="+mn-lt"/>
                <a:cs typeface="+mn-lt"/>
              </a:rPr>
              <a:t>the other expands</a:t>
            </a:r>
          </a:p>
          <a:p>
            <a:r>
              <a:rPr lang="en-US" dirty="0">
                <a:solidFill>
                  <a:schemeClr val="bg1"/>
                </a:solidFill>
              </a:rPr>
              <a:t>In both of the above cases, one variable has to be </a:t>
            </a:r>
            <a:r>
              <a:rPr lang="en-US" dirty="0">
                <a:solidFill>
                  <a:srgbClr val="92D050"/>
                </a:solidFill>
              </a:rPr>
              <a:t>dropped </a:t>
            </a:r>
            <a:r>
              <a:rPr lang="en-US" dirty="0">
                <a:solidFill>
                  <a:schemeClr val="bg1"/>
                </a:solidFill>
              </a:rPr>
              <a:t>or </a:t>
            </a:r>
            <a:r>
              <a:rPr lang="en-US" dirty="0">
                <a:solidFill>
                  <a:srgbClr val="92D050"/>
                </a:solidFill>
              </a:rPr>
              <a:t>not taken into consideration </a:t>
            </a:r>
            <a:r>
              <a:rPr lang="en-US" dirty="0">
                <a:solidFill>
                  <a:schemeClr val="bg1"/>
                </a:solidFill>
              </a:rPr>
              <a:t>when training a model because it might badly influence the results</a:t>
            </a:r>
            <a:endParaRPr lang="en-US" dirty="0">
              <a:solidFill>
                <a:schemeClr val="bg1"/>
              </a:solidFill>
              <a:ea typeface="+mn-lt"/>
              <a:cs typeface="+mn-lt"/>
            </a:endParaRPr>
          </a:p>
          <a:p>
            <a:r>
              <a:rPr lang="en-US" dirty="0">
                <a:solidFill>
                  <a:schemeClr val="bg1"/>
                </a:solidFill>
              </a:rPr>
              <a:t>Looking at the graph on the right side, above the main diagonal, you can see that there are only a few correlated features in the dataset, hence I won't drop to many things</a:t>
            </a:r>
          </a:p>
        </p:txBody>
      </p:sp>
      <p:pic>
        <p:nvPicPr>
          <p:cNvPr id="4" name="Picture 5" descr="Graphical user interface&#10;&#10;Description automatically generated">
            <a:extLst>
              <a:ext uri="{FF2B5EF4-FFF2-40B4-BE49-F238E27FC236}">
                <a16:creationId xmlns:a16="http://schemas.microsoft.com/office/drawing/2014/main" id="{1E0CEBA8-FC91-C3B5-43CE-F83667DC6D02}"/>
              </a:ext>
            </a:extLst>
          </p:cNvPr>
          <p:cNvPicPr>
            <a:picLocks noChangeAspect="1"/>
          </p:cNvPicPr>
          <p:nvPr/>
        </p:nvPicPr>
        <p:blipFill>
          <a:blip r:embed="rId2"/>
          <a:stretch>
            <a:fillRect/>
          </a:stretch>
        </p:blipFill>
        <p:spPr>
          <a:xfrm>
            <a:off x="4724400" y="1315681"/>
            <a:ext cx="7293112" cy="4668375"/>
          </a:xfrm>
          <a:prstGeom prst="rect">
            <a:avLst/>
          </a:prstGeom>
        </p:spPr>
      </p:pic>
    </p:spTree>
    <p:extLst>
      <p:ext uri="{BB962C8B-B14F-4D97-AF65-F5344CB8AC3E}">
        <p14:creationId xmlns:p14="http://schemas.microsoft.com/office/powerpoint/2010/main" val="207552923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Parcel</vt:lpstr>
      <vt:lpstr>Vodafone challenge</vt:lpstr>
      <vt:lpstr>Short introduction</vt:lpstr>
      <vt:lpstr>Why is the dataset "good"?</vt:lpstr>
      <vt:lpstr>Why is the dataset "bad"?</vt:lpstr>
      <vt:lpstr>Exploratory data analysis</vt:lpstr>
      <vt:lpstr>A few Histograms</vt:lpstr>
      <vt:lpstr>A few pie charts</vt:lpstr>
      <vt:lpstr>A few bar charts</vt:lpstr>
      <vt:lpstr>Correlation matrix</vt:lpstr>
      <vt:lpstr>Chi-square test of independence</vt:lpstr>
      <vt:lpstr>T-tests</vt:lpstr>
      <vt:lpstr>Feature engineering &amp; solving the unbalance problem</vt:lpstr>
      <vt:lpstr>Numerical columns transformation</vt:lpstr>
      <vt:lpstr>Oversampling</vt:lpstr>
      <vt:lpstr>Classification</vt:lpstr>
      <vt:lpstr>TRee based models</vt:lpstr>
      <vt:lpstr>GAUSSIAN naïve BAyes (GNB)</vt:lpstr>
      <vt:lpstr>Bernoulli naïve bayes (bNB)</vt:lpstr>
      <vt:lpstr>SUPPORT vector machines</vt:lpstr>
      <vt:lpstr>ARTificial neural network</vt:lpstr>
      <vt:lpstr>Roc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1571</cp:revision>
  <dcterms:created xsi:type="dcterms:W3CDTF">2022-07-05T13:02:19Z</dcterms:created>
  <dcterms:modified xsi:type="dcterms:W3CDTF">2022-07-06T18:28:09Z</dcterms:modified>
</cp:coreProperties>
</file>