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66" r:id="rId3"/>
    <p:sldId id="267" r:id="rId4"/>
    <p:sldId id="268" r:id="rId5"/>
    <p:sldId id="269" r:id="rId6"/>
    <p:sldId id="270" r:id="rId7"/>
    <p:sldId id="272" r:id="rId8"/>
    <p:sldId id="274" r:id="rId9"/>
    <p:sldId id="275" r:id="rId10"/>
    <p:sldId id="276" r:id="rId11"/>
    <p:sldId id="277" r:id="rId12"/>
    <p:sldId id="278" r:id="rId13"/>
    <p:sldId id="279" r:id="rId14"/>
    <p:sldId id="280" r:id="rId15"/>
  </p:sldIdLst>
  <p:sldSz cx="9144000" cy="6858000" type="screen4x3"/>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58" y="62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CCBF7A06-A5BA-4096-94BB-5EC618F3641C}" type="datetimeFigureOut">
              <a:rPr lang="ro-RO" smtClean="0"/>
              <a:pPr/>
              <a:t>14.04.2021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6A6B73A0-9407-47EA-A137-9D683997F046}" type="slidenum">
              <a:rPr lang="ro-RO" smtClean="0"/>
              <a:pPr/>
              <a:t>‹#›</a:t>
            </a:fld>
            <a:endParaRPr lang="ro-RO"/>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CBF7A06-A5BA-4096-94BB-5EC618F3641C}" type="datetimeFigureOut">
              <a:rPr lang="ro-RO" smtClean="0"/>
              <a:pPr/>
              <a:t>14.04.2021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6A6B73A0-9407-47EA-A137-9D683997F046}" type="slidenum">
              <a:rPr lang="ro-RO" smtClean="0"/>
              <a:pPr/>
              <a:t>‹#›</a:t>
            </a:fld>
            <a:endParaRPr lang="ro-R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CBF7A06-A5BA-4096-94BB-5EC618F3641C}" type="datetimeFigureOut">
              <a:rPr lang="ro-RO" smtClean="0"/>
              <a:pPr/>
              <a:t>14.04.2021</a:t>
            </a:fld>
            <a:endParaRPr lang="ro-RO"/>
          </a:p>
        </p:txBody>
      </p:sp>
      <p:sp>
        <p:nvSpPr>
          <p:cNvPr id="5" name="Footer Placeholder 4"/>
          <p:cNvSpPr>
            <a:spLocks noGrp="1"/>
          </p:cNvSpPr>
          <p:nvPr>
            <p:ph type="ftr" sz="quarter" idx="11"/>
          </p:nvPr>
        </p:nvSpPr>
        <p:spPr>
          <a:xfrm>
            <a:off x="2640597" y="6377459"/>
            <a:ext cx="3836404" cy="365125"/>
          </a:xfrm>
        </p:spPr>
        <p:txBody>
          <a:bodyPr/>
          <a:lstStyle/>
          <a:p>
            <a:endParaRPr lang="ro-RO"/>
          </a:p>
        </p:txBody>
      </p:sp>
      <p:sp>
        <p:nvSpPr>
          <p:cNvPr id="6" name="Slide Number Placeholder 5"/>
          <p:cNvSpPr>
            <a:spLocks noGrp="1"/>
          </p:cNvSpPr>
          <p:nvPr>
            <p:ph type="sldNum" sz="quarter" idx="12"/>
          </p:nvPr>
        </p:nvSpPr>
        <p:spPr/>
        <p:txBody>
          <a:bodyPr/>
          <a:lstStyle/>
          <a:p>
            <a:fld id="{6A6B73A0-9407-47EA-A137-9D683997F046}" type="slidenum">
              <a:rPr lang="ro-RO" smtClean="0"/>
              <a:pPr/>
              <a:t>‹#›</a:t>
            </a:fld>
            <a:endParaRPr lang="ro-R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CBF7A06-A5BA-4096-94BB-5EC618F3641C}" type="datetimeFigureOut">
              <a:rPr lang="ro-RO" smtClean="0"/>
              <a:pPr/>
              <a:t>14.04.2021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6A6B73A0-9407-47EA-A137-9D683997F046}" type="slidenum">
              <a:rPr lang="ro-RO" smtClean="0"/>
              <a:pPr/>
              <a:t>‹#›</a:t>
            </a:fld>
            <a:endParaRPr lang="ro-R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CBF7A06-A5BA-4096-94BB-5EC618F3641C}" type="datetimeFigureOut">
              <a:rPr lang="ro-RO" smtClean="0"/>
              <a:pPr/>
              <a:t>14.04.2021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6A6B73A0-9407-47EA-A137-9D683997F046}" type="slidenum">
              <a:rPr lang="ro-RO" smtClean="0"/>
              <a:pPr/>
              <a:t>‹#›</a:t>
            </a:fld>
            <a:endParaRPr lang="ro-RO"/>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CBF7A06-A5BA-4096-94BB-5EC618F3641C}" type="datetimeFigureOut">
              <a:rPr lang="ro-RO" smtClean="0"/>
              <a:pPr/>
              <a:t>14.04.2021</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6A6B73A0-9407-47EA-A137-9D683997F046}" type="slidenum">
              <a:rPr lang="ro-RO" smtClean="0"/>
              <a:pPr/>
              <a:t>‹#›</a:t>
            </a:fld>
            <a:endParaRPr lang="ro-R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CBF7A06-A5BA-4096-94BB-5EC618F3641C}" type="datetimeFigureOut">
              <a:rPr lang="ro-RO" smtClean="0"/>
              <a:pPr/>
              <a:t>14.04.2021</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6A6B73A0-9407-47EA-A137-9D683997F046}" type="slidenum">
              <a:rPr lang="ro-RO" smtClean="0"/>
              <a:pPr/>
              <a:t>‹#›</a:t>
            </a:fld>
            <a:endParaRPr lang="ro-R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CBF7A06-A5BA-4096-94BB-5EC618F3641C}" type="datetimeFigureOut">
              <a:rPr lang="ro-RO" smtClean="0"/>
              <a:pPr/>
              <a:t>14.04.2021</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6A6B73A0-9407-47EA-A137-9D683997F046}" type="slidenum">
              <a:rPr lang="ro-RO" smtClean="0"/>
              <a:pPr/>
              <a:t>‹#›</a:t>
            </a:fld>
            <a:endParaRPr lang="ro-R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BF7A06-A5BA-4096-94BB-5EC618F3641C}" type="datetimeFigureOut">
              <a:rPr lang="ro-RO" smtClean="0"/>
              <a:pPr/>
              <a:t>14.04.2021</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6A6B73A0-9407-47EA-A137-9D683997F046}" type="slidenum">
              <a:rPr lang="ro-RO" smtClean="0"/>
              <a:pPr/>
              <a:t>‹#›</a:t>
            </a:fld>
            <a:endParaRPr lang="ro-R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CBF7A06-A5BA-4096-94BB-5EC618F3641C}" type="datetimeFigureOut">
              <a:rPr lang="ro-RO" smtClean="0"/>
              <a:pPr/>
              <a:t>14.04.2021</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6A6B73A0-9407-47EA-A137-9D683997F046}" type="slidenum">
              <a:rPr lang="ro-RO" smtClean="0"/>
              <a:pPr/>
              <a:t>‹#›</a:t>
            </a:fld>
            <a:endParaRPr lang="ro-RO"/>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CCBF7A06-A5BA-4096-94BB-5EC618F3641C}" type="datetimeFigureOut">
              <a:rPr lang="ro-RO" smtClean="0"/>
              <a:pPr/>
              <a:t>14.04.2021</a:t>
            </a:fld>
            <a:endParaRPr lang="ro-RO"/>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ro-RO"/>
          </a:p>
        </p:txBody>
      </p:sp>
      <p:sp>
        <p:nvSpPr>
          <p:cNvPr id="7" name="Slide Number Placeholder 6"/>
          <p:cNvSpPr>
            <a:spLocks noGrp="1"/>
          </p:cNvSpPr>
          <p:nvPr>
            <p:ph type="sldNum" sz="quarter" idx="12"/>
          </p:nvPr>
        </p:nvSpPr>
        <p:spPr>
          <a:xfrm>
            <a:off x="8339328" y="1170432"/>
            <a:ext cx="733864" cy="201168"/>
          </a:xfrm>
        </p:spPr>
        <p:txBody>
          <a:bodyPr/>
          <a:lstStyle/>
          <a:p>
            <a:fld id="{6A6B73A0-9407-47EA-A137-9D683997F046}" type="slidenum">
              <a:rPr lang="ro-RO" smtClean="0"/>
              <a:pPr/>
              <a:t>‹#›</a:t>
            </a:fld>
            <a:endParaRPr lang="ro-RO"/>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CCBF7A06-A5BA-4096-94BB-5EC618F3641C}" type="datetimeFigureOut">
              <a:rPr lang="ro-RO" smtClean="0"/>
              <a:pPr/>
              <a:t>14.04.2021</a:t>
            </a:fld>
            <a:endParaRPr lang="ro-RO"/>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ro-RO"/>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6A6B73A0-9407-47EA-A137-9D683997F046}" type="slidenum">
              <a:rPr lang="ro-RO" smtClean="0"/>
              <a:pPr/>
              <a:t>‹#›</a:t>
            </a:fld>
            <a:endParaRPr lang="ro-RO"/>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2.wmf"/><Relationship Id="rId7"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11" Type="http://schemas.openxmlformats.org/officeDocument/2006/relationships/image" Target="../media/image6.wmf"/><Relationship Id="rId5" Type="http://schemas.openxmlformats.org/officeDocument/2006/relationships/image" Target="../media/image3.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5.wmf"/></Relationships>
</file>

<file path=ppt/slides/_rels/slide1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6.bin"/><Relationship Id="rId1" Type="http://schemas.openxmlformats.org/officeDocument/2006/relationships/slideLayout" Target="../slideLayouts/slideLayout2.xml"/><Relationship Id="rId6" Type="http://schemas.openxmlformats.org/officeDocument/2006/relationships/oleObject" Target="../embeddings/oleObject8.bin"/><Relationship Id="rId5" Type="http://schemas.openxmlformats.org/officeDocument/2006/relationships/image" Target="../media/image8.wmf"/><Relationship Id="rId4" Type="http://schemas.openxmlformats.org/officeDocument/2006/relationships/oleObject" Target="../embeddings/oleObject7.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18864" y="155448"/>
            <a:ext cx="8229600" cy="1252728"/>
          </a:xfrm>
        </p:spPr>
        <p:txBody>
          <a:bodyPr>
            <a:normAutofit fontScale="90000"/>
          </a:bodyPr>
          <a:lstStyle/>
          <a:p>
            <a:r>
              <a:rPr lang="en-US" dirty="0">
                <a:solidFill>
                  <a:schemeClr val="tx1"/>
                </a:solidFill>
              </a:rPr>
              <a:t>Causal ordering of events and messages</a:t>
            </a:r>
            <a:endParaRPr lang="ro-RO" dirty="0">
              <a:solidFill>
                <a:schemeClr val="tx1"/>
              </a:solidFill>
            </a:endParaRPr>
          </a:p>
        </p:txBody>
      </p:sp>
      <p:sp>
        <p:nvSpPr>
          <p:cNvPr id="3" name="Content Placeholder 2"/>
          <p:cNvSpPr>
            <a:spLocks noGrp="1"/>
          </p:cNvSpPr>
          <p:nvPr>
            <p:ph idx="1"/>
          </p:nvPr>
        </p:nvSpPr>
        <p:spPr/>
        <p:txBody>
          <a:bodyPr>
            <a:normAutofit fontScale="77500" lnSpcReduction="20000"/>
          </a:bodyPr>
          <a:lstStyle/>
          <a:p>
            <a:pPr>
              <a:lnSpc>
                <a:spcPct val="90000"/>
              </a:lnSpc>
            </a:pPr>
            <a:r>
              <a:rPr lang="en-US" dirty="0"/>
              <a:t>Message delivery is said to be causal if the order in which messages are received is consistent with the order in which they are sent. </a:t>
            </a:r>
          </a:p>
          <a:p>
            <a:pPr>
              <a:lnSpc>
                <a:spcPct val="90000"/>
              </a:lnSpc>
            </a:pPr>
            <a:endParaRPr lang="en-US" dirty="0"/>
          </a:p>
          <a:p>
            <a:pPr>
              <a:lnSpc>
                <a:spcPct val="90000"/>
              </a:lnSpc>
            </a:pPr>
            <a:r>
              <a:rPr lang="en-US" dirty="0"/>
              <a:t>If Send(M</a:t>
            </a:r>
            <a:r>
              <a:rPr lang="en-US" baseline="-25000" dirty="0"/>
              <a:t>1</a:t>
            </a:r>
            <a:r>
              <a:rPr lang="en-US" dirty="0"/>
              <a:t>) </a:t>
            </a:r>
            <a:r>
              <a:rPr lang="en-US" dirty="0">
                <a:cs typeface="Arial" charset="0"/>
              </a:rPr>
              <a:t>→</a:t>
            </a:r>
            <a:r>
              <a:rPr lang="en-US" dirty="0"/>
              <a:t> Send(M</a:t>
            </a:r>
            <a:r>
              <a:rPr lang="en-US" baseline="-25000" dirty="0"/>
              <a:t>2</a:t>
            </a:r>
            <a:r>
              <a:rPr lang="en-US" dirty="0"/>
              <a:t>), then </a:t>
            </a:r>
          </a:p>
          <a:p>
            <a:pPr>
              <a:lnSpc>
                <a:spcPct val="90000"/>
              </a:lnSpc>
              <a:buFont typeface="Wingdings" pitchFamily="2" charset="2"/>
              <a:buNone/>
            </a:pPr>
            <a:r>
              <a:rPr lang="en-US" dirty="0"/>
              <a:t>    Receive(M</a:t>
            </a:r>
            <a:r>
              <a:rPr lang="en-US" baseline="-25000" dirty="0"/>
              <a:t>1</a:t>
            </a:r>
            <a:r>
              <a:rPr lang="en-US" dirty="0"/>
              <a:t>) </a:t>
            </a:r>
            <a:r>
              <a:rPr lang="en-US" dirty="0">
                <a:cs typeface="Arial" charset="0"/>
              </a:rPr>
              <a:t>→</a:t>
            </a:r>
            <a:r>
              <a:rPr lang="en-US" dirty="0"/>
              <a:t> Receive(M</a:t>
            </a:r>
            <a:r>
              <a:rPr lang="en-US" baseline="-25000" dirty="0"/>
              <a:t>2</a:t>
            </a:r>
            <a:r>
              <a:rPr lang="en-US" dirty="0"/>
              <a:t>) if M</a:t>
            </a:r>
            <a:r>
              <a:rPr lang="en-US" baseline="-25000" dirty="0"/>
              <a:t>1</a:t>
            </a:r>
            <a:r>
              <a:rPr lang="en-US" dirty="0"/>
              <a:t> and M</a:t>
            </a:r>
            <a:r>
              <a:rPr lang="en-US" baseline="-25000" dirty="0"/>
              <a:t>2</a:t>
            </a:r>
            <a:r>
              <a:rPr lang="en-US" dirty="0"/>
              <a:t> are received by the same process, i.e. </a:t>
            </a:r>
            <a:r>
              <a:rPr lang="en-US" u="sng" dirty="0"/>
              <a:t>all messages are processed in the order that they were created</a:t>
            </a:r>
          </a:p>
          <a:p>
            <a:pPr>
              <a:lnSpc>
                <a:spcPct val="90000"/>
              </a:lnSpc>
            </a:pPr>
            <a:endParaRPr lang="sv-SE" dirty="0"/>
          </a:p>
          <a:p>
            <a:pPr>
              <a:lnSpc>
                <a:spcPct val="90000"/>
              </a:lnSpc>
            </a:pPr>
            <a:r>
              <a:rPr lang="sv-SE" dirty="0">
                <a:cs typeface="Arial" charset="0"/>
              </a:rPr>
              <a:t>A message is dependent on other messages that were sent before it</a:t>
            </a:r>
          </a:p>
          <a:p>
            <a:pPr>
              <a:lnSpc>
                <a:spcPct val="90000"/>
              </a:lnSpc>
            </a:pPr>
            <a:endParaRPr lang="sv-SE" dirty="0">
              <a:cs typeface="Arial" charset="0"/>
            </a:endParaRPr>
          </a:p>
          <a:p>
            <a:pPr>
              <a:lnSpc>
                <a:spcPct val="90000"/>
              </a:lnSpc>
            </a:pPr>
            <a:r>
              <a:rPr lang="en-US" dirty="0"/>
              <a:t>The message can be delivered only when no causality constraints are violated, otherwise, the message is not delivered immediately but is buffered until all the preceding messages are delivered</a:t>
            </a:r>
            <a:endParaRPr lang="ro-RO"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solidFill>
                  <a:schemeClr val="tx1"/>
                </a:solidFill>
              </a:rPr>
              <a:t>Schiper-Eggli-Sandoz algorithm</a:t>
            </a:r>
          </a:p>
        </p:txBody>
      </p:sp>
      <p:sp>
        <p:nvSpPr>
          <p:cNvPr id="3" name="Content Placeholder 2"/>
          <p:cNvSpPr>
            <a:spLocks noGrp="1"/>
          </p:cNvSpPr>
          <p:nvPr>
            <p:ph idx="1"/>
          </p:nvPr>
        </p:nvSpPr>
        <p:spPr/>
        <p:txBody>
          <a:bodyPr>
            <a:normAutofit fontScale="85000" lnSpcReduction="20000"/>
          </a:bodyPr>
          <a:lstStyle/>
          <a:p>
            <a:pPr marL="228600" indent="-228600"/>
            <a:r>
              <a:rPr lang="en-US" b="1" dirty="0"/>
              <a:t>Receiving a message:</a:t>
            </a:r>
          </a:p>
          <a:p>
            <a:pPr marL="521208" lvl="1" indent="-228600"/>
            <a:r>
              <a:rPr lang="en-US" dirty="0"/>
              <a:t>A message cannot be delivered if there is a message mentioned in the list of timestamps that precedes this one. </a:t>
            </a:r>
          </a:p>
          <a:p>
            <a:pPr marL="521208" lvl="1" indent="-228600"/>
            <a:r>
              <a:rPr lang="en-US" dirty="0"/>
              <a:t>Otherwise, a message can be delivered, performing the following steps: </a:t>
            </a:r>
          </a:p>
          <a:p>
            <a:pPr marL="685800" lvl="1" indent="-228600"/>
            <a:r>
              <a:rPr lang="en-US" dirty="0"/>
              <a:t>1. Merge in the list of timestamps from the message: </a:t>
            </a:r>
          </a:p>
          <a:p>
            <a:pPr marL="1143000" lvl="2"/>
            <a:r>
              <a:rPr lang="en-US" dirty="0"/>
              <a:t>- Add knowledge of messages destined for other processes to our list of processes if we didn't know about any other messages destined for one already. </a:t>
            </a:r>
          </a:p>
          <a:p>
            <a:pPr marL="1143000" lvl="2"/>
            <a:r>
              <a:rPr lang="en-US" dirty="0"/>
              <a:t>- If the new list has a timestamp greater than one we already had stored, update our timestamp to match. </a:t>
            </a:r>
          </a:p>
          <a:p>
            <a:pPr marL="685800" lvl="1" indent="-228600"/>
            <a:r>
              <a:rPr lang="en-US" dirty="0"/>
              <a:t>2. Update the local logical clock. </a:t>
            </a:r>
          </a:p>
          <a:p>
            <a:pPr marL="685800" lvl="1" indent="-228600"/>
            <a:r>
              <a:rPr lang="en-US" dirty="0"/>
              <a:t>3. Check all the local buffered messages to see if they can now be delivered.</a:t>
            </a:r>
            <a:endParaRPr lang="ro-RO" dirty="0"/>
          </a:p>
          <a:p>
            <a:endParaRPr lang="ro-RO"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solidFill>
                  <a:schemeClr val="tx1"/>
                </a:solidFill>
              </a:rPr>
              <a:t>Schiper-Eggli-Sandoz algorithm</a:t>
            </a:r>
          </a:p>
        </p:txBody>
      </p:sp>
      <p:sp>
        <p:nvSpPr>
          <p:cNvPr id="4" name="Rectangle 3"/>
          <p:cNvSpPr txBox="1">
            <a:spLocks noChangeArrowheads="1"/>
          </p:cNvSpPr>
          <p:nvPr/>
        </p:nvSpPr>
        <p:spPr>
          <a:xfrm>
            <a:off x="518864" y="1628800"/>
            <a:ext cx="8229600" cy="5005387"/>
          </a:xfrm>
          <a:prstGeom prst="rect">
            <a:avLst/>
          </a:prstGeom>
        </p:spPr>
        <p:txBody>
          <a:bodyPr vert="horz" lIns="54864" tIns="91440" rtlCol="0">
            <a:normAutofit lnSpcReduction="10000"/>
          </a:bodyPr>
          <a:lstStyle/>
          <a:p>
            <a:pPr marL="438912" marR="0" lvl="0" indent="-320040" algn="l" defTabSz="914400" rtl="0" eaLnBrk="1" fontAlgn="auto" latinLnBrk="0" hangingPunct="1">
              <a:lnSpc>
                <a:spcPct val="90000"/>
              </a:lnSpc>
              <a:spcBef>
                <a:spcPts val="0"/>
              </a:spcBef>
              <a:spcAft>
                <a:spcPts val="0"/>
              </a:spcAft>
              <a:buClr>
                <a:schemeClr val="accent1"/>
              </a:buClr>
              <a:buSzPct val="80000"/>
              <a:buFont typeface="Wingdings" pitchFamily="2" charset="2"/>
              <a:buNone/>
              <a:tabLst/>
              <a:defRPr/>
            </a:pPr>
            <a:r>
              <a:rPr kumimoji="0" lang="sv-SE" sz="3400" b="0" i="0" u="none" strike="noStrike" kern="1200" cap="none" spc="0" normalizeH="0" baseline="0" noProof="0" dirty="0">
                <a:ln>
                  <a:noFill/>
                </a:ln>
                <a:solidFill>
                  <a:schemeClr val="tx1"/>
                </a:solidFill>
                <a:effectLst/>
                <a:uLnTx/>
                <a:uFillTx/>
                <a:latin typeface="+mn-lt"/>
                <a:ea typeface="+mn-ea"/>
                <a:cs typeface="+mn-cs"/>
              </a:rPr>
              <a:t>V</a:t>
            </a:r>
            <a:r>
              <a:rPr kumimoji="0" lang="sv-SE" sz="3400" b="0" i="0" u="none" strike="noStrike" kern="1200" cap="none" spc="0" normalizeH="0" baseline="-20000" noProof="0" dirty="0">
                <a:ln>
                  <a:noFill/>
                </a:ln>
                <a:solidFill>
                  <a:schemeClr val="tx1"/>
                </a:solidFill>
                <a:effectLst/>
                <a:uLnTx/>
                <a:uFillTx/>
                <a:latin typeface="+mn-lt"/>
                <a:ea typeface="+mn-ea"/>
                <a:cs typeface="+mn-cs"/>
              </a:rPr>
              <a:t>i</a:t>
            </a:r>
            <a:r>
              <a:rPr kumimoji="0" lang="sv-SE" sz="3400" b="0" i="0" u="none" strike="noStrike" kern="1200" cap="none" spc="0" normalizeH="0" baseline="0" noProof="0" dirty="0">
                <a:ln>
                  <a:noFill/>
                </a:ln>
                <a:solidFill>
                  <a:schemeClr val="tx1"/>
                </a:solidFill>
                <a:effectLst/>
                <a:uLnTx/>
                <a:uFillTx/>
                <a:latin typeface="+mn-lt"/>
                <a:ea typeface="+mn-ea"/>
                <a:cs typeface="+mn-cs"/>
              </a:rPr>
              <a:t>   	</a:t>
            </a:r>
            <a:r>
              <a:rPr kumimoji="0" lang="sv-SE" sz="1800" b="0" i="0" u="none" strike="noStrike" kern="1200" cap="none" spc="0" normalizeH="0" baseline="0" noProof="0" dirty="0">
                <a:ln>
                  <a:noFill/>
                </a:ln>
                <a:solidFill>
                  <a:schemeClr val="tx1"/>
                </a:solidFill>
                <a:effectLst/>
                <a:uLnTx/>
                <a:uFillTx/>
                <a:latin typeface="+mn-lt"/>
                <a:ea typeface="+mn-ea"/>
                <a:cs typeface="+mn-cs"/>
              </a:rPr>
              <a:t>	1</a:t>
            </a:r>
            <a:r>
              <a:rPr kumimoji="0" lang="sv-SE" sz="2000" b="0" i="0" u="none" strike="noStrike" kern="1200" cap="none" spc="0" normalizeH="0" baseline="-10000" noProof="0" dirty="0">
                <a:ln>
                  <a:noFill/>
                </a:ln>
                <a:solidFill>
                  <a:schemeClr val="tx1"/>
                </a:solidFill>
                <a:effectLst/>
                <a:uLnTx/>
                <a:uFillTx/>
                <a:latin typeface="+mn-lt"/>
                <a:ea typeface="+mn-ea"/>
                <a:cs typeface="+mn-cs"/>
              </a:rPr>
              <a:t>:      </a:t>
            </a:r>
            <a:r>
              <a:rPr kumimoji="0" lang="sv-SE" sz="2000" b="0" i="0" u="none" strike="noStrike" kern="1200" cap="none" spc="0" normalizeH="0" baseline="0" noProof="0" dirty="0">
                <a:ln>
                  <a:noFill/>
                </a:ln>
                <a:solidFill>
                  <a:schemeClr val="tx1"/>
                </a:solidFill>
                <a:effectLst/>
                <a:uLnTx/>
                <a:uFillTx/>
                <a:latin typeface="+mn-lt"/>
                <a:ea typeface="+mn-ea"/>
                <a:cs typeface="+mn-cs"/>
              </a:rPr>
              <a:t> </a:t>
            </a:r>
          </a:p>
          <a:p>
            <a:pPr marL="438912" marR="0" lvl="0" indent="-320040" algn="l" defTabSz="914400" rtl="0" eaLnBrk="1" fontAlgn="auto" latinLnBrk="0" hangingPunct="1">
              <a:lnSpc>
                <a:spcPct val="90000"/>
              </a:lnSpc>
              <a:spcBef>
                <a:spcPts val="0"/>
              </a:spcBef>
              <a:spcAft>
                <a:spcPts val="0"/>
              </a:spcAft>
              <a:buClr>
                <a:schemeClr val="accent1"/>
              </a:buClr>
              <a:buSzPct val="80000"/>
              <a:buFont typeface="Wingdings" pitchFamily="2" charset="2"/>
              <a:buNone/>
              <a:tabLst/>
              <a:defRPr/>
            </a:pPr>
            <a:r>
              <a:rPr kumimoji="0" lang="sv-SE" sz="2000" b="0" i="0" u="none" strike="noStrike" kern="1200" cap="none" spc="0" normalizeH="0" baseline="0" noProof="0" dirty="0">
                <a:ln>
                  <a:noFill/>
                </a:ln>
                <a:solidFill>
                  <a:schemeClr val="tx1"/>
                </a:solidFill>
                <a:effectLst/>
                <a:uLnTx/>
                <a:uFillTx/>
                <a:latin typeface="+mn-lt"/>
                <a:ea typeface="+mn-ea"/>
                <a:cs typeface="+mn-cs"/>
              </a:rPr>
              <a:t>			2:     </a:t>
            </a:r>
          </a:p>
          <a:p>
            <a:pPr marL="438912" marR="0" lvl="0" indent="-320040" algn="l" defTabSz="914400" rtl="0" eaLnBrk="1" fontAlgn="auto" latinLnBrk="0" hangingPunct="1">
              <a:lnSpc>
                <a:spcPct val="90000"/>
              </a:lnSpc>
              <a:spcBef>
                <a:spcPts val="0"/>
              </a:spcBef>
              <a:spcAft>
                <a:spcPts val="0"/>
              </a:spcAft>
              <a:buClr>
                <a:schemeClr val="accent1"/>
              </a:buClr>
              <a:buSzPct val="80000"/>
              <a:buFont typeface="Wingdings" pitchFamily="2" charset="2"/>
              <a:buNone/>
              <a:tabLst/>
              <a:defRPr/>
            </a:pPr>
            <a:r>
              <a:rPr kumimoji="0" lang="sv-SE" sz="2000" b="0" i="0" u="none" strike="noStrike" kern="1200" cap="none" spc="0" normalizeH="0" baseline="0" noProof="0" dirty="0">
                <a:ln>
                  <a:noFill/>
                </a:ln>
                <a:solidFill>
                  <a:schemeClr val="tx1"/>
                </a:solidFill>
                <a:effectLst/>
                <a:uLnTx/>
                <a:uFillTx/>
                <a:latin typeface="+mn-lt"/>
                <a:ea typeface="+mn-ea"/>
                <a:cs typeface="+mn-cs"/>
              </a:rPr>
              <a:t>	                	…………</a:t>
            </a:r>
          </a:p>
          <a:p>
            <a:pPr marL="438912" marR="0" lvl="0" indent="-320040" algn="l" defTabSz="914400" rtl="0" eaLnBrk="1" fontAlgn="auto" latinLnBrk="0" hangingPunct="1">
              <a:lnSpc>
                <a:spcPct val="90000"/>
              </a:lnSpc>
              <a:spcBef>
                <a:spcPts val="0"/>
              </a:spcBef>
              <a:spcAft>
                <a:spcPts val="0"/>
              </a:spcAft>
              <a:buClr>
                <a:schemeClr val="accent1"/>
              </a:buClr>
              <a:buSzPct val="80000"/>
              <a:buFont typeface="Wingdings" pitchFamily="2" charset="2"/>
              <a:buNone/>
              <a:tabLst/>
              <a:defRPr/>
            </a:pPr>
            <a:r>
              <a:rPr kumimoji="0" lang="sv-SE" sz="2000" b="0" i="0" u="none" strike="noStrike" kern="1200" cap="none" spc="0" normalizeH="0" baseline="0" noProof="0" dirty="0">
                <a:ln>
                  <a:noFill/>
                </a:ln>
                <a:solidFill>
                  <a:schemeClr val="tx1"/>
                </a:solidFill>
                <a:effectLst/>
                <a:uLnTx/>
                <a:uFillTx/>
                <a:latin typeface="+mn-lt"/>
                <a:ea typeface="+mn-ea"/>
                <a:cs typeface="+mn-cs"/>
              </a:rPr>
              <a:t>			i-1:  </a:t>
            </a:r>
          </a:p>
          <a:p>
            <a:pPr marL="438912" marR="0" lvl="0" indent="-320040" algn="l" defTabSz="914400" rtl="0" eaLnBrk="1" fontAlgn="auto" latinLnBrk="0" hangingPunct="1">
              <a:lnSpc>
                <a:spcPct val="90000"/>
              </a:lnSpc>
              <a:spcBef>
                <a:spcPts val="0"/>
              </a:spcBef>
              <a:spcAft>
                <a:spcPts val="0"/>
              </a:spcAft>
              <a:buClr>
                <a:schemeClr val="accent1"/>
              </a:buClr>
              <a:buSzPct val="80000"/>
              <a:buFont typeface="Wingdings" pitchFamily="2" charset="2"/>
              <a:buNone/>
              <a:tabLst/>
              <a:defRPr/>
            </a:pPr>
            <a:r>
              <a:rPr kumimoji="0" lang="sv-SE" sz="2000" b="0" i="0" u="none" strike="noStrike" kern="1200" cap="none" spc="0" normalizeH="0" baseline="0" noProof="0" dirty="0">
                <a:ln>
                  <a:noFill/>
                </a:ln>
                <a:solidFill>
                  <a:schemeClr val="tx1"/>
                </a:solidFill>
                <a:effectLst/>
                <a:uLnTx/>
                <a:uFillTx/>
                <a:latin typeface="+mn-lt"/>
                <a:ea typeface="+mn-ea"/>
                <a:cs typeface="+mn-cs"/>
              </a:rPr>
              <a:t>			i+1: </a:t>
            </a:r>
          </a:p>
          <a:p>
            <a:pPr marL="438912" marR="0" lvl="0" indent="-320040" algn="l" defTabSz="914400" rtl="0" eaLnBrk="1" fontAlgn="auto" latinLnBrk="0" hangingPunct="1">
              <a:lnSpc>
                <a:spcPct val="90000"/>
              </a:lnSpc>
              <a:spcBef>
                <a:spcPts val="0"/>
              </a:spcBef>
              <a:spcAft>
                <a:spcPts val="0"/>
              </a:spcAft>
              <a:buClr>
                <a:schemeClr val="accent1"/>
              </a:buClr>
              <a:buSzPct val="80000"/>
              <a:buFont typeface="Wingdings" pitchFamily="2" charset="2"/>
              <a:buNone/>
              <a:tabLst/>
              <a:defRPr/>
            </a:pPr>
            <a:r>
              <a:rPr kumimoji="0" lang="sv-SE" sz="2000" b="0" i="0" u="none" strike="noStrike" kern="1200" cap="none" spc="0" normalizeH="0" baseline="0" noProof="0" dirty="0">
                <a:ln>
                  <a:noFill/>
                </a:ln>
                <a:solidFill>
                  <a:schemeClr val="tx1"/>
                </a:solidFill>
                <a:effectLst/>
                <a:uLnTx/>
                <a:uFillTx/>
                <a:latin typeface="+mn-lt"/>
                <a:ea typeface="+mn-ea"/>
                <a:cs typeface="+mn-cs"/>
              </a:rPr>
              <a:t>      	          	…………. </a:t>
            </a:r>
          </a:p>
          <a:p>
            <a:pPr marL="438912" marR="0" lvl="0" indent="-320040" algn="l" defTabSz="914400" rtl="0" eaLnBrk="1" fontAlgn="auto" latinLnBrk="0" hangingPunct="1">
              <a:lnSpc>
                <a:spcPct val="90000"/>
              </a:lnSpc>
              <a:spcBef>
                <a:spcPts val="0"/>
              </a:spcBef>
              <a:spcAft>
                <a:spcPts val="0"/>
              </a:spcAft>
              <a:buClr>
                <a:schemeClr val="accent1"/>
              </a:buClr>
              <a:buSzPct val="80000"/>
              <a:buFont typeface="Wingdings" pitchFamily="2" charset="2"/>
              <a:buNone/>
              <a:tabLst/>
              <a:defRPr/>
            </a:pPr>
            <a:r>
              <a:rPr kumimoji="0" lang="sv-SE" sz="2000" b="0" i="0" u="none" strike="noStrike" kern="1200" cap="none" spc="0" normalizeH="0" baseline="0" noProof="0" dirty="0">
                <a:ln>
                  <a:noFill/>
                </a:ln>
                <a:solidFill>
                  <a:schemeClr val="tx1"/>
                </a:solidFill>
                <a:effectLst/>
                <a:uLnTx/>
                <a:uFillTx/>
                <a:latin typeface="+mn-lt"/>
                <a:ea typeface="+mn-ea"/>
                <a:cs typeface="+mn-cs"/>
              </a:rPr>
              <a:t>			n:    </a:t>
            </a:r>
          </a:p>
          <a:p>
            <a:pPr marL="438912" marR="0" lvl="0" indent="-320040" algn="l" defTabSz="914400" rtl="0" eaLnBrk="1" fontAlgn="auto" latinLnBrk="0" hangingPunct="1">
              <a:lnSpc>
                <a:spcPct val="90000"/>
              </a:lnSpc>
              <a:spcBef>
                <a:spcPts val="0"/>
              </a:spcBef>
              <a:spcAft>
                <a:spcPts val="0"/>
              </a:spcAft>
              <a:buClr>
                <a:schemeClr val="accent1"/>
              </a:buClr>
              <a:buSzPct val="80000"/>
              <a:buFont typeface="Wingdings" pitchFamily="2" charset="2"/>
              <a:buNone/>
              <a:tabLst/>
              <a:defRPr/>
            </a:pPr>
            <a:endParaRPr kumimoji="0" lang="sv-SE" sz="2000" b="0" i="0" u="none" strike="noStrike" kern="1200" cap="none" spc="0" normalizeH="0" baseline="0" noProof="0" dirty="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90000"/>
              </a:lnSpc>
              <a:spcBef>
                <a:spcPts val="0"/>
              </a:spcBef>
              <a:spcAft>
                <a:spcPts val="0"/>
              </a:spcAft>
              <a:buClr>
                <a:schemeClr val="accent1"/>
              </a:buClr>
              <a:buSzPct val="80000"/>
              <a:buFont typeface="Wingdings" pitchFamily="2" charset="2"/>
              <a:buNone/>
              <a:tabLst/>
              <a:defRPr/>
            </a:pPr>
            <a:endParaRPr kumimoji="0" lang="sv-SE" sz="2000" b="0" i="0" u="none" strike="noStrike" kern="1200" cap="none" spc="0" normalizeH="0" baseline="0" noProof="0" dirty="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90000"/>
              </a:lnSpc>
              <a:spcBef>
                <a:spcPts val="0"/>
              </a:spcBef>
              <a:spcAft>
                <a:spcPts val="0"/>
              </a:spcAft>
              <a:buClr>
                <a:schemeClr val="accent1"/>
              </a:buClr>
              <a:buSzPct val="80000"/>
              <a:buFont typeface="Wingdings" pitchFamily="2" charset="2"/>
              <a:buNone/>
              <a:tabLst/>
              <a:defRPr/>
            </a:pPr>
            <a:endParaRPr kumimoji="0" lang="sv-SE" sz="2000" b="0" i="0" u="none" strike="noStrike" kern="1200" cap="none" spc="0" normalizeH="0" baseline="0" noProof="0" dirty="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90000"/>
              </a:lnSpc>
              <a:spcBef>
                <a:spcPts val="0"/>
              </a:spcBef>
              <a:spcAft>
                <a:spcPts val="0"/>
              </a:spcAft>
              <a:buClr>
                <a:schemeClr val="accent1"/>
              </a:buClr>
              <a:buSzPct val="80000"/>
              <a:buFont typeface="Wingdings" pitchFamily="2" charset="2"/>
              <a:buNone/>
              <a:tabLst/>
              <a:defRPr/>
            </a:pPr>
            <a:endParaRPr kumimoji="0" lang="sv-SE" sz="2000" b="0" i="0" u="none" strike="noStrike" kern="1200" cap="none" spc="0" normalizeH="0" baseline="0" noProof="0" dirty="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90000"/>
              </a:lnSpc>
              <a:spcBef>
                <a:spcPts val="0"/>
              </a:spcBef>
              <a:spcAft>
                <a:spcPts val="0"/>
              </a:spcAft>
              <a:buClr>
                <a:schemeClr val="accent1"/>
              </a:buClr>
              <a:buSzPct val="80000"/>
              <a:buFont typeface="Wingdings" pitchFamily="2" charset="2"/>
              <a:buNone/>
              <a:tabLst/>
              <a:defRPr/>
            </a:pPr>
            <a:endParaRPr kumimoji="0" lang="sv-SE" sz="2000" b="0" i="0" u="none" strike="noStrike" kern="1200" cap="none" spc="0" normalizeH="0" baseline="0" noProof="0" dirty="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90000"/>
              </a:lnSpc>
              <a:spcBef>
                <a:spcPts val="0"/>
              </a:spcBef>
              <a:spcAft>
                <a:spcPts val="0"/>
              </a:spcAft>
              <a:buClr>
                <a:schemeClr val="accent1"/>
              </a:buClr>
              <a:buSzPct val="80000"/>
              <a:buFont typeface="Wingdings" pitchFamily="2" charset="2"/>
              <a:buNone/>
              <a:tabLst/>
              <a:defRPr/>
            </a:pPr>
            <a:endParaRPr kumimoji="0" lang="sv-SE" sz="2000" b="0" i="0" u="none" strike="noStrike" kern="1200" cap="none" spc="0" normalizeH="0" baseline="0" noProof="0" dirty="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90000"/>
              </a:lnSpc>
              <a:spcBef>
                <a:spcPts val="0"/>
              </a:spcBef>
              <a:spcAft>
                <a:spcPts val="0"/>
              </a:spcAft>
              <a:buClr>
                <a:schemeClr val="accent1"/>
              </a:buClr>
              <a:buSzPct val="80000"/>
              <a:buFont typeface="Wingdings" pitchFamily="2" charset="2"/>
              <a:buNone/>
              <a:tabLst/>
              <a:defRPr/>
            </a:pPr>
            <a:endParaRPr lang="sv-SE" sz="2000" dirty="0"/>
          </a:p>
          <a:p>
            <a:pPr marL="438912" marR="0" lvl="0" indent="-320040" algn="l" defTabSz="914400" rtl="0" eaLnBrk="1" fontAlgn="auto" latinLnBrk="0" hangingPunct="1">
              <a:lnSpc>
                <a:spcPct val="90000"/>
              </a:lnSpc>
              <a:spcBef>
                <a:spcPts val="0"/>
              </a:spcBef>
              <a:spcAft>
                <a:spcPts val="0"/>
              </a:spcAft>
              <a:buClr>
                <a:schemeClr val="accent1"/>
              </a:buClr>
              <a:buSzPct val="80000"/>
              <a:buFont typeface="Wingdings" pitchFamily="2" charset="2"/>
              <a:buNone/>
              <a:tabLst/>
              <a:defRPr/>
            </a:pPr>
            <a:endParaRPr kumimoji="0" lang="sv-SE" sz="2000" b="0" i="0" u="none" strike="noStrike" kern="1200" cap="none" spc="0" normalizeH="0" baseline="0" noProof="0" dirty="0">
              <a:ln>
                <a:noFill/>
              </a:ln>
              <a:solidFill>
                <a:schemeClr val="tx1"/>
              </a:solidFill>
              <a:effectLst/>
              <a:uLnTx/>
              <a:uFillTx/>
              <a:latin typeface="+mn-lt"/>
              <a:ea typeface="+mn-ea"/>
              <a:cs typeface="+mn-cs"/>
            </a:endParaRPr>
          </a:p>
          <a:p>
            <a:pPr marL="438912" marR="0" lvl="0" indent="-320040" algn="l" defTabSz="914400" rtl="0" eaLnBrk="1" fontAlgn="auto" latinLnBrk="0" hangingPunct="1">
              <a:lnSpc>
                <a:spcPct val="90000"/>
              </a:lnSpc>
              <a:spcBef>
                <a:spcPts val="0"/>
              </a:spcBef>
              <a:spcAft>
                <a:spcPts val="0"/>
              </a:spcAft>
              <a:buClr>
                <a:schemeClr val="accent1"/>
              </a:buClr>
              <a:buSzPct val="80000"/>
              <a:buFont typeface="Wingdings" pitchFamily="2" charset="2"/>
              <a:buNone/>
              <a:tabLst/>
              <a:defRPr/>
            </a:pPr>
            <a:r>
              <a:rPr kumimoji="0" lang="sv-SE" sz="2000" b="0" i="0" u="none" strike="noStrike" kern="1200" cap="none" spc="0" normalizeH="0" baseline="0" noProof="0" dirty="0">
                <a:ln>
                  <a:noFill/>
                </a:ln>
                <a:solidFill>
                  <a:schemeClr val="tx1"/>
                </a:solidFill>
                <a:effectLst/>
                <a:uLnTx/>
                <a:uFillTx/>
                <a:latin typeface="+mn-lt"/>
                <a:ea typeface="+mn-ea"/>
                <a:cs typeface="+mn-cs"/>
              </a:rPr>
              <a:t>destination process        vector timestamp </a:t>
            </a:r>
            <a:r>
              <a:rPr kumimoji="0" lang="sv-SE" sz="2100" b="0" i="0" u="none" strike="noStrike" kern="1200" cap="none" spc="0" normalizeH="0" baseline="0" noProof="0" dirty="0">
                <a:ln>
                  <a:noFill/>
                </a:ln>
                <a:solidFill>
                  <a:schemeClr val="tx1"/>
                </a:solidFill>
                <a:effectLst/>
                <a:uLnTx/>
                <a:uFillTx/>
                <a:latin typeface="+mn-lt"/>
                <a:ea typeface="+mn-ea"/>
                <a:cs typeface="+mn-cs"/>
              </a:rPr>
              <a:t>of the last message sent by</a:t>
            </a:r>
          </a:p>
          <a:p>
            <a:pPr marL="438912" marR="0" lvl="0" indent="-320040" algn="l" defTabSz="914400" rtl="0" eaLnBrk="1" fontAlgn="auto" latinLnBrk="0" hangingPunct="1">
              <a:lnSpc>
                <a:spcPct val="90000"/>
              </a:lnSpc>
              <a:spcBef>
                <a:spcPts val="0"/>
              </a:spcBef>
              <a:spcAft>
                <a:spcPts val="0"/>
              </a:spcAft>
              <a:buClr>
                <a:schemeClr val="accent1"/>
              </a:buClr>
              <a:buSzPct val="80000"/>
              <a:buFont typeface="Wingdings" pitchFamily="2" charset="2"/>
              <a:buNone/>
              <a:tabLst/>
              <a:defRPr/>
            </a:pPr>
            <a:r>
              <a:rPr kumimoji="0" lang="sv-SE" sz="2100" b="0" i="0" u="none" strike="noStrike" kern="1200" cap="none" spc="0" normalizeH="0" baseline="0" noProof="0" dirty="0">
                <a:ln>
                  <a:noFill/>
                </a:ln>
                <a:solidFill>
                  <a:schemeClr val="tx1"/>
                </a:solidFill>
                <a:effectLst/>
                <a:uLnTx/>
                <a:uFillTx/>
                <a:latin typeface="+mn-lt"/>
                <a:ea typeface="+mn-ea"/>
                <a:cs typeface="+mn-cs"/>
              </a:rPr>
              <a:t>                                     P</a:t>
            </a:r>
            <a:r>
              <a:rPr kumimoji="0" lang="sv-SE" sz="2100" b="0" i="0" u="none" strike="noStrike" kern="1200" cap="none" spc="0" normalizeH="0" baseline="-25000" noProof="0" dirty="0">
                <a:ln>
                  <a:noFill/>
                </a:ln>
                <a:solidFill>
                  <a:schemeClr val="tx1"/>
                </a:solidFill>
                <a:effectLst/>
                <a:uLnTx/>
                <a:uFillTx/>
                <a:latin typeface="+mn-lt"/>
                <a:ea typeface="+mn-ea"/>
                <a:cs typeface="+mn-cs"/>
              </a:rPr>
              <a:t>i</a:t>
            </a:r>
            <a:r>
              <a:rPr kumimoji="0" lang="sv-SE" sz="2100" b="0" i="0" u="none" strike="noStrike" kern="1200" cap="none" spc="0" normalizeH="0" baseline="0" noProof="0" dirty="0">
                <a:ln>
                  <a:noFill/>
                </a:ln>
                <a:solidFill>
                  <a:schemeClr val="tx1"/>
                </a:solidFill>
                <a:effectLst/>
                <a:uLnTx/>
                <a:uFillTx/>
                <a:latin typeface="+mn-lt"/>
                <a:ea typeface="+mn-ea"/>
                <a:cs typeface="+mn-cs"/>
              </a:rPr>
              <a:t> to P</a:t>
            </a:r>
            <a:r>
              <a:rPr kumimoji="0" lang="sv-SE" sz="2100" b="0" i="0" u="none" strike="noStrike" kern="1200" cap="none" spc="0" normalizeH="0" baseline="-25000" noProof="0" dirty="0">
                <a:ln>
                  <a:noFill/>
                </a:ln>
                <a:solidFill>
                  <a:schemeClr val="tx1"/>
                </a:solidFill>
                <a:effectLst/>
                <a:uLnTx/>
                <a:uFillTx/>
                <a:latin typeface="+mn-lt"/>
                <a:ea typeface="+mn-ea"/>
                <a:cs typeface="+mn-cs"/>
              </a:rPr>
              <a:t>1</a:t>
            </a:r>
            <a:r>
              <a:rPr kumimoji="0" lang="sv-SE" sz="2100" b="0" i="0" u="none" strike="noStrike" kern="1200" cap="none" spc="0" normalizeH="0" baseline="0" noProof="0" dirty="0">
                <a:ln>
                  <a:noFill/>
                </a:ln>
                <a:solidFill>
                  <a:schemeClr val="tx1"/>
                </a:solidFill>
                <a:effectLst/>
                <a:uLnTx/>
                <a:uFillTx/>
                <a:latin typeface="+mn-lt"/>
                <a:ea typeface="+mn-ea"/>
                <a:cs typeface="+mn-cs"/>
              </a:rPr>
              <a:t>, P</a:t>
            </a:r>
            <a:r>
              <a:rPr kumimoji="0" lang="sv-SE" sz="2100" b="0" i="0" u="none" strike="noStrike" kern="1200" cap="none" spc="0" normalizeH="0" baseline="-25000" noProof="0" dirty="0">
                <a:ln>
                  <a:noFill/>
                </a:ln>
                <a:solidFill>
                  <a:schemeClr val="tx1"/>
                </a:solidFill>
                <a:effectLst/>
                <a:uLnTx/>
                <a:uFillTx/>
                <a:latin typeface="+mn-lt"/>
                <a:ea typeface="+mn-ea"/>
                <a:cs typeface="+mn-cs"/>
              </a:rPr>
              <a:t>2</a:t>
            </a:r>
            <a:r>
              <a:rPr kumimoji="0" lang="sv-SE" sz="2100" b="0" i="0" u="none" strike="noStrike" kern="1200" cap="none" spc="0" normalizeH="0" baseline="0" noProof="0" dirty="0">
                <a:ln>
                  <a:noFill/>
                </a:ln>
                <a:solidFill>
                  <a:schemeClr val="tx1"/>
                </a:solidFill>
                <a:effectLst/>
                <a:uLnTx/>
                <a:uFillTx/>
                <a:latin typeface="+mn-lt"/>
                <a:ea typeface="+mn-ea"/>
                <a:cs typeface="+mn-cs"/>
              </a:rPr>
              <a:t>, ..., P</a:t>
            </a:r>
            <a:r>
              <a:rPr kumimoji="0" lang="sv-SE" sz="2100" b="0" i="0" u="none" strike="noStrike" kern="1200" cap="none" spc="0" normalizeH="0" baseline="-25000" noProof="0" dirty="0">
                <a:ln>
                  <a:noFill/>
                </a:ln>
                <a:solidFill>
                  <a:schemeClr val="tx1"/>
                </a:solidFill>
                <a:effectLst/>
                <a:uLnTx/>
                <a:uFillTx/>
                <a:latin typeface="+mn-lt"/>
                <a:ea typeface="+mn-ea"/>
                <a:cs typeface="+mn-cs"/>
              </a:rPr>
              <a:t>i-1</a:t>
            </a:r>
            <a:r>
              <a:rPr kumimoji="0" lang="sv-SE" sz="2100" b="0" i="0" u="none" strike="noStrike" kern="1200" cap="none" spc="0" normalizeH="0" baseline="0" noProof="0" dirty="0">
                <a:ln>
                  <a:noFill/>
                </a:ln>
                <a:solidFill>
                  <a:schemeClr val="tx1"/>
                </a:solidFill>
                <a:effectLst/>
                <a:uLnTx/>
                <a:uFillTx/>
                <a:latin typeface="+mn-lt"/>
                <a:ea typeface="+mn-ea"/>
                <a:cs typeface="+mn-cs"/>
              </a:rPr>
              <a:t>, P</a:t>
            </a:r>
            <a:r>
              <a:rPr kumimoji="0" lang="sv-SE" sz="2100" b="0" i="0" u="none" strike="noStrike" kern="1200" cap="none" spc="0" normalizeH="0" baseline="-25000" noProof="0" dirty="0">
                <a:ln>
                  <a:noFill/>
                </a:ln>
                <a:solidFill>
                  <a:schemeClr val="tx1"/>
                </a:solidFill>
                <a:effectLst/>
                <a:uLnTx/>
                <a:uFillTx/>
                <a:latin typeface="+mn-lt"/>
                <a:ea typeface="+mn-ea"/>
                <a:cs typeface="+mn-cs"/>
              </a:rPr>
              <a:t>i+1</a:t>
            </a:r>
            <a:r>
              <a:rPr kumimoji="0" lang="sv-SE" sz="2100" b="0" i="0" u="none" strike="noStrike" kern="1200" cap="none" spc="0" normalizeH="0" baseline="0" noProof="0" dirty="0">
                <a:ln>
                  <a:noFill/>
                </a:ln>
                <a:solidFill>
                  <a:schemeClr val="tx1"/>
                </a:solidFill>
                <a:effectLst/>
                <a:uLnTx/>
                <a:uFillTx/>
                <a:latin typeface="+mn-lt"/>
                <a:ea typeface="+mn-ea"/>
                <a:cs typeface="+mn-cs"/>
              </a:rPr>
              <a:t>,..., P</a:t>
            </a:r>
            <a:r>
              <a:rPr kumimoji="0" lang="sv-SE" sz="2100" b="0" i="0" u="none" strike="noStrike" kern="1200" cap="none" spc="0" normalizeH="0" baseline="-25000" noProof="0" dirty="0">
                <a:ln>
                  <a:noFill/>
                </a:ln>
                <a:solidFill>
                  <a:schemeClr val="tx1"/>
                </a:solidFill>
                <a:effectLst/>
                <a:uLnTx/>
                <a:uFillTx/>
                <a:latin typeface="+mn-lt"/>
                <a:ea typeface="+mn-ea"/>
                <a:cs typeface="+mn-cs"/>
              </a:rPr>
              <a:t>n</a:t>
            </a:r>
            <a:r>
              <a:rPr kumimoji="0" lang="sv-SE" sz="2100" b="0" i="0" u="none" strike="noStrike" kern="1200" cap="none" spc="0" normalizeH="0" baseline="0" noProof="0" dirty="0">
                <a:ln>
                  <a:noFill/>
                </a:ln>
                <a:solidFill>
                  <a:schemeClr val="tx1"/>
                </a:solidFill>
                <a:effectLst/>
                <a:uLnTx/>
                <a:uFillTx/>
                <a:latin typeface="+mn-lt"/>
                <a:ea typeface="+mn-ea"/>
                <a:cs typeface="+mn-cs"/>
              </a:rPr>
              <a:t>,</a:t>
            </a:r>
          </a:p>
          <a:p>
            <a:pPr marL="438912" marR="0" lvl="0" indent="-320040" algn="l" defTabSz="914400" rtl="0" eaLnBrk="1" fontAlgn="auto" latinLnBrk="0" hangingPunct="1">
              <a:lnSpc>
                <a:spcPct val="90000"/>
              </a:lnSpc>
              <a:spcBef>
                <a:spcPts val="0"/>
              </a:spcBef>
              <a:spcAft>
                <a:spcPts val="0"/>
              </a:spcAft>
              <a:buClr>
                <a:schemeClr val="accent1"/>
              </a:buClr>
              <a:buSzPct val="80000"/>
              <a:buFont typeface="Wingdings" pitchFamily="2" charset="2"/>
              <a:buNone/>
              <a:tabLst/>
              <a:defRPr/>
            </a:pPr>
            <a:endParaRPr kumimoji="0" lang="sv-SE"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AutoShape 5"/>
          <p:cNvSpPr>
            <a:spLocks/>
          </p:cNvSpPr>
          <p:nvPr/>
        </p:nvSpPr>
        <p:spPr bwMode="auto">
          <a:xfrm>
            <a:off x="2084139" y="1844700"/>
            <a:ext cx="171450" cy="2514600"/>
          </a:xfrm>
          <a:prstGeom prst="leftBracket">
            <a:avLst>
              <a:gd name="adj" fmla="val 122222"/>
            </a:avLst>
          </a:prstGeom>
          <a:noFill/>
          <a:ln w="9525">
            <a:solidFill>
              <a:schemeClr val="tx1"/>
            </a:solidFill>
            <a:round/>
            <a:headEnd/>
            <a:tailEnd/>
          </a:ln>
          <a:effectLst/>
        </p:spPr>
        <p:txBody>
          <a:bodyPr wrap="none" anchor="ctr"/>
          <a:lstStyle/>
          <a:p>
            <a:endParaRPr lang="ro-RO"/>
          </a:p>
        </p:txBody>
      </p:sp>
      <p:sp>
        <p:nvSpPr>
          <p:cNvPr id="6" name="AutoShape 6"/>
          <p:cNvSpPr>
            <a:spLocks/>
          </p:cNvSpPr>
          <p:nvPr/>
        </p:nvSpPr>
        <p:spPr bwMode="auto">
          <a:xfrm>
            <a:off x="3554164" y="1844700"/>
            <a:ext cx="42863" cy="2543175"/>
          </a:xfrm>
          <a:prstGeom prst="rightBracket">
            <a:avLst>
              <a:gd name="adj" fmla="val 494439"/>
            </a:avLst>
          </a:prstGeom>
          <a:noFill/>
          <a:ln w="9525">
            <a:solidFill>
              <a:schemeClr val="tx1"/>
            </a:solidFill>
            <a:round/>
            <a:headEnd/>
            <a:tailEnd/>
          </a:ln>
          <a:effectLst/>
        </p:spPr>
        <p:txBody>
          <a:bodyPr wrap="none" anchor="ctr"/>
          <a:lstStyle/>
          <a:p>
            <a:endParaRPr lang="ro-RO"/>
          </a:p>
        </p:txBody>
      </p:sp>
      <p:sp>
        <p:nvSpPr>
          <p:cNvPr id="7" name="Line 7"/>
          <p:cNvSpPr>
            <a:spLocks noChangeShapeType="1"/>
          </p:cNvSpPr>
          <p:nvPr/>
        </p:nvSpPr>
        <p:spPr bwMode="auto">
          <a:xfrm flipV="1">
            <a:off x="1611064" y="4562500"/>
            <a:ext cx="792163" cy="1225550"/>
          </a:xfrm>
          <a:prstGeom prst="line">
            <a:avLst/>
          </a:prstGeom>
          <a:noFill/>
          <a:ln w="9525">
            <a:solidFill>
              <a:schemeClr val="tx2"/>
            </a:solidFill>
            <a:round/>
            <a:headEnd/>
            <a:tailEnd type="triangle" w="med" len="med"/>
          </a:ln>
          <a:effectLst/>
        </p:spPr>
        <p:txBody>
          <a:bodyPr/>
          <a:lstStyle/>
          <a:p>
            <a:endParaRPr lang="ro-RO"/>
          </a:p>
        </p:txBody>
      </p:sp>
      <p:sp>
        <p:nvSpPr>
          <p:cNvPr id="8" name="Line 9"/>
          <p:cNvSpPr>
            <a:spLocks noChangeShapeType="1"/>
          </p:cNvSpPr>
          <p:nvPr/>
        </p:nvSpPr>
        <p:spPr bwMode="auto">
          <a:xfrm flipH="1" flipV="1">
            <a:off x="3047752" y="4492650"/>
            <a:ext cx="1227137" cy="1330325"/>
          </a:xfrm>
          <a:prstGeom prst="line">
            <a:avLst/>
          </a:prstGeom>
          <a:noFill/>
          <a:ln w="9525">
            <a:solidFill>
              <a:schemeClr val="tx2"/>
            </a:solidFill>
            <a:round/>
            <a:headEnd/>
            <a:tailEnd type="triangle" w="med" len="med"/>
          </a:ln>
          <a:effectLst/>
        </p:spPr>
        <p:txBody>
          <a:bodyPr/>
          <a:lstStyle/>
          <a:p>
            <a:endParaRPr lang="ro-RO"/>
          </a:p>
        </p:txBody>
      </p:sp>
      <p:graphicFrame>
        <p:nvGraphicFramePr>
          <p:cNvPr id="9" name="Object 11"/>
          <p:cNvGraphicFramePr>
            <a:graphicFrameLocks noChangeAspect="1"/>
          </p:cNvGraphicFramePr>
          <p:nvPr/>
        </p:nvGraphicFramePr>
        <p:xfrm>
          <a:off x="2946152" y="1787550"/>
          <a:ext cx="300037" cy="358775"/>
        </p:xfrm>
        <a:graphic>
          <a:graphicData uri="http://schemas.openxmlformats.org/presentationml/2006/ole">
            <mc:AlternateContent xmlns:mc="http://schemas.openxmlformats.org/markup-compatibility/2006">
              <mc:Choice xmlns:v="urn:schemas-microsoft-com:vml" Requires="v">
                <p:oleObj name="Equation" r:id="rId2" imgW="190440" imgH="228600" progId="Equation.3">
                  <p:embed/>
                </p:oleObj>
              </mc:Choice>
              <mc:Fallback>
                <p:oleObj name="Equation" r:id="rId2" imgW="190440" imgH="22860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6152" y="1787550"/>
                        <a:ext cx="300037"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12"/>
          <p:cNvGraphicFramePr>
            <a:graphicFrameLocks noChangeAspect="1"/>
          </p:cNvGraphicFramePr>
          <p:nvPr/>
        </p:nvGraphicFramePr>
        <p:xfrm>
          <a:off x="2925514" y="2120925"/>
          <a:ext cx="319088" cy="358775"/>
        </p:xfrm>
        <a:graphic>
          <a:graphicData uri="http://schemas.openxmlformats.org/presentationml/2006/ole">
            <mc:AlternateContent xmlns:mc="http://schemas.openxmlformats.org/markup-compatibility/2006">
              <mc:Choice xmlns:v="urn:schemas-microsoft-com:vml" Requires="v">
                <p:oleObj name="Equation" r:id="rId4" imgW="203040" imgH="228600" progId="Equation.3">
                  <p:embed/>
                </p:oleObj>
              </mc:Choice>
              <mc:Fallback>
                <p:oleObj name="Equation" r:id="rId4" imgW="203040" imgH="22860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5514" y="2120925"/>
                        <a:ext cx="319088"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3"/>
          <p:cNvGraphicFramePr>
            <a:graphicFrameLocks noChangeAspect="1"/>
          </p:cNvGraphicFramePr>
          <p:nvPr>
            <p:extLst>
              <p:ext uri="{D42A27DB-BD31-4B8C-83A1-F6EECF244321}">
                <p14:modId xmlns:p14="http://schemas.microsoft.com/office/powerpoint/2010/main" val="1219315166"/>
              </p:ext>
            </p:extLst>
          </p:nvPr>
        </p:nvGraphicFramePr>
        <p:xfrm>
          <a:off x="2885826" y="2553518"/>
          <a:ext cx="420687" cy="379413"/>
        </p:xfrm>
        <a:graphic>
          <a:graphicData uri="http://schemas.openxmlformats.org/presentationml/2006/ole">
            <mc:AlternateContent xmlns:mc="http://schemas.openxmlformats.org/markup-compatibility/2006">
              <mc:Choice xmlns:v="urn:schemas-microsoft-com:vml" Requires="v">
                <p:oleObj name="Equation" r:id="rId6" imgW="266400" imgH="241200" progId="Equation.3">
                  <p:embed/>
                </p:oleObj>
              </mc:Choice>
              <mc:Fallback>
                <p:oleObj name="Equation" r:id="rId6" imgW="266400" imgH="241200" progId="Equation.3">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5826" y="2553518"/>
                        <a:ext cx="420687" cy="379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4"/>
          <p:cNvGraphicFramePr>
            <a:graphicFrameLocks noChangeAspect="1"/>
          </p:cNvGraphicFramePr>
          <p:nvPr>
            <p:extLst>
              <p:ext uri="{D42A27DB-BD31-4B8C-83A1-F6EECF244321}">
                <p14:modId xmlns:p14="http://schemas.microsoft.com/office/powerpoint/2010/main" val="302768486"/>
              </p:ext>
            </p:extLst>
          </p:nvPr>
        </p:nvGraphicFramePr>
        <p:xfrm>
          <a:off x="2874714" y="2836093"/>
          <a:ext cx="420688" cy="377825"/>
        </p:xfrm>
        <a:graphic>
          <a:graphicData uri="http://schemas.openxmlformats.org/presentationml/2006/ole">
            <mc:AlternateContent xmlns:mc="http://schemas.openxmlformats.org/markup-compatibility/2006">
              <mc:Choice xmlns:v="urn:schemas-microsoft-com:vml" Requires="v">
                <p:oleObj name="Equation" r:id="rId8" imgW="266400" imgH="241200" progId="Equation.3">
                  <p:embed/>
                </p:oleObj>
              </mc:Choice>
              <mc:Fallback>
                <p:oleObj name="Equation" r:id="rId8" imgW="266400" imgH="241200" progId="Equation.3">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74714" y="2836093"/>
                        <a:ext cx="420688"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5"/>
          <p:cNvGraphicFramePr>
            <a:graphicFrameLocks noChangeAspect="1"/>
          </p:cNvGraphicFramePr>
          <p:nvPr>
            <p:extLst>
              <p:ext uri="{D42A27DB-BD31-4B8C-83A1-F6EECF244321}">
                <p14:modId xmlns:p14="http://schemas.microsoft.com/office/powerpoint/2010/main" val="1112887403"/>
              </p:ext>
            </p:extLst>
          </p:nvPr>
        </p:nvGraphicFramePr>
        <p:xfrm>
          <a:off x="2874714" y="3248845"/>
          <a:ext cx="342091" cy="432593"/>
        </p:xfrm>
        <a:graphic>
          <a:graphicData uri="http://schemas.openxmlformats.org/presentationml/2006/ole">
            <mc:AlternateContent xmlns:mc="http://schemas.openxmlformats.org/markup-compatibility/2006">
              <mc:Choice xmlns:v="urn:schemas-microsoft-com:vml" Requires="v">
                <p:oleObj name="Equation" r:id="rId10" imgW="190440" imgH="241200" progId="Equation.3">
                  <p:embed/>
                </p:oleObj>
              </mc:Choice>
              <mc:Fallback>
                <p:oleObj name="Equation" r:id="rId10" imgW="190440" imgH="241200" progId="Equation.3">
                  <p:embed/>
                  <p:pic>
                    <p:nvPicPr>
                      <p:cNvPr id="0"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74714" y="3248845"/>
                        <a:ext cx="342091" cy="432593"/>
                      </a:xfrm>
                      <a:prstGeom prst="rect">
                        <a:avLst/>
                      </a:prstGeom>
                      <a:noFill/>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solidFill>
                  <a:schemeClr val="tx1"/>
                </a:solidFill>
              </a:rPr>
              <a:t>Schiper-Eggli-Sandoz algorithm</a:t>
            </a:r>
          </a:p>
        </p:txBody>
      </p:sp>
      <p:sp>
        <p:nvSpPr>
          <p:cNvPr id="3" name="Content Placeholder 2"/>
          <p:cNvSpPr>
            <a:spLocks noGrp="1"/>
          </p:cNvSpPr>
          <p:nvPr>
            <p:ph idx="1"/>
          </p:nvPr>
        </p:nvSpPr>
        <p:spPr/>
        <p:txBody>
          <a:bodyPr/>
          <a:lstStyle/>
          <a:p>
            <a:pPr marL="571500" indent="-571500">
              <a:buFont typeface="Wingdings" pitchFamily="2" charset="2"/>
              <a:buNone/>
            </a:pPr>
            <a:r>
              <a:rPr lang="sv-SE" dirty="0">
                <a:solidFill>
                  <a:schemeClr val="tx2"/>
                </a:solidFill>
              </a:rPr>
              <a:t>P</a:t>
            </a:r>
            <a:r>
              <a:rPr lang="sv-SE" baseline="-20000" dirty="0">
                <a:solidFill>
                  <a:schemeClr val="tx2"/>
                </a:solidFill>
              </a:rPr>
              <a:t>i</a:t>
            </a:r>
            <a:r>
              <a:rPr lang="sv-SE" dirty="0">
                <a:solidFill>
                  <a:schemeClr val="tx2"/>
                </a:solidFill>
              </a:rPr>
              <a:t> send a message to P</a:t>
            </a:r>
            <a:r>
              <a:rPr lang="sv-SE" baseline="-4000" dirty="0">
                <a:solidFill>
                  <a:schemeClr val="tx2"/>
                </a:solidFill>
              </a:rPr>
              <a:t>j</a:t>
            </a:r>
          </a:p>
          <a:p>
            <a:pPr marL="571500" indent="-571500">
              <a:buFont typeface="Wingdings" pitchFamily="2" charset="2"/>
              <a:buNone/>
            </a:pPr>
            <a:endParaRPr lang="sv-SE" dirty="0"/>
          </a:p>
          <a:p>
            <a:pPr marL="571500" indent="-571500">
              <a:buFont typeface="Wingdings" pitchFamily="2" charset="2"/>
              <a:buNone/>
            </a:pPr>
            <a:r>
              <a:rPr lang="sv-SE" dirty="0"/>
              <a:t>1. P</a:t>
            </a:r>
            <a:r>
              <a:rPr lang="sv-SE" baseline="-20000" dirty="0"/>
              <a:t>i</a:t>
            </a:r>
            <a:r>
              <a:rPr lang="sv-SE" dirty="0"/>
              <a:t> increments VC</a:t>
            </a:r>
            <a:r>
              <a:rPr lang="sv-SE" baseline="-20000" dirty="0"/>
              <a:t>i</a:t>
            </a:r>
            <a:r>
              <a:rPr lang="sv-SE" dirty="0"/>
              <a:t> [i] and set     = VC</a:t>
            </a:r>
            <a:r>
              <a:rPr lang="sv-SE" baseline="-20000" dirty="0"/>
              <a:t>i</a:t>
            </a:r>
            <a:endParaRPr lang="sv-SE" dirty="0"/>
          </a:p>
          <a:p>
            <a:pPr marL="571500" indent="-571500">
              <a:buFont typeface="Wingdings" pitchFamily="2" charset="2"/>
              <a:buNone/>
            </a:pPr>
            <a:endParaRPr lang="sv-SE" dirty="0"/>
          </a:p>
          <a:p>
            <a:pPr marL="571500" indent="-571500">
              <a:buFont typeface="Wingdings" pitchFamily="2" charset="2"/>
              <a:buNone/>
            </a:pPr>
            <a:r>
              <a:rPr lang="sv-SE" dirty="0"/>
              <a:t>2. P</a:t>
            </a:r>
            <a:r>
              <a:rPr lang="sv-SE" baseline="-20000" dirty="0"/>
              <a:t>i</a:t>
            </a:r>
            <a:r>
              <a:rPr lang="sv-SE" dirty="0"/>
              <a:t> sends m timestamped t</a:t>
            </a:r>
            <a:r>
              <a:rPr lang="sv-SE" baseline="30000" dirty="0"/>
              <a:t>m</a:t>
            </a:r>
            <a:r>
              <a:rPr lang="sv-SE" dirty="0"/>
              <a:t> and V</a:t>
            </a:r>
            <a:r>
              <a:rPr lang="sv-SE" baseline="-20000" dirty="0"/>
              <a:t>i </a:t>
            </a:r>
            <a:r>
              <a:rPr lang="sv-SE" dirty="0"/>
              <a:t>to P</a:t>
            </a:r>
            <a:r>
              <a:rPr lang="sv-SE" baseline="-10000" dirty="0"/>
              <a:t>j</a:t>
            </a:r>
          </a:p>
          <a:p>
            <a:pPr marL="571500" indent="-571500">
              <a:buFont typeface="Wingdings" pitchFamily="2" charset="2"/>
              <a:buNone/>
            </a:pPr>
            <a:endParaRPr lang="sv-SE" dirty="0"/>
          </a:p>
          <a:p>
            <a:pPr marL="571500" indent="-571500">
              <a:buFont typeface="Wingdings" pitchFamily="2" charset="2"/>
              <a:buNone/>
            </a:pPr>
            <a:r>
              <a:rPr lang="sv-SE" dirty="0"/>
              <a:t>3. V</a:t>
            </a:r>
            <a:r>
              <a:rPr lang="sv-SE" baseline="-20000" dirty="0"/>
              <a:t>i</a:t>
            </a:r>
            <a:r>
              <a:rPr lang="sv-SE" dirty="0"/>
              <a:t>[ j] = </a:t>
            </a:r>
            <a:endParaRPr lang="sv-SE" baseline="30000" dirty="0"/>
          </a:p>
          <a:p>
            <a:pPr marL="571500" indent="-571500"/>
            <a:endParaRPr lang="sv-SE" dirty="0"/>
          </a:p>
          <a:p>
            <a:pPr marL="571500" indent="-571500">
              <a:buFont typeface="Wingdings" pitchFamily="2" charset="2"/>
              <a:buNone/>
            </a:pPr>
            <a:r>
              <a:rPr lang="sv-SE" dirty="0"/>
              <a:t>Pair (P</a:t>
            </a:r>
            <a:r>
              <a:rPr lang="sv-SE" baseline="-6000" dirty="0"/>
              <a:t>j</a:t>
            </a:r>
            <a:r>
              <a:rPr lang="sv-SE" dirty="0"/>
              <a:t>,     ) was not sent to P</a:t>
            </a:r>
            <a:r>
              <a:rPr lang="sv-SE" baseline="-6000" dirty="0"/>
              <a:t>j</a:t>
            </a:r>
            <a:endParaRPr lang="ro-RO" dirty="0"/>
          </a:p>
        </p:txBody>
      </p:sp>
      <p:graphicFrame>
        <p:nvGraphicFramePr>
          <p:cNvPr id="3075" name="Object 3"/>
          <p:cNvGraphicFramePr>
            <a:graphicFrameLocks noChangeAspect="1"/>
          </p:cNvGraphicFramePr>
          <p:nvPr/>
        </p:nvGraphicFramePr>
        <p:xfrm>
          <a:off x="5508104" y="2780928"/>
          <a:ext cx="357188" cy="569913"/>
        </p:xfrm>
        <a:graphic>
          <a:graphicData uri="http://schemas.openxmlformats.org/presentationml/2006/ole">
            <mc:AlternateContent xmlns:mc="http://schemas.openxmlformats.org/markup-compatibility/2006">
              <mc:Choice xmlns:v="urn:schemas-microsoft-com:vml" Requires="v">
                <p:oleObj name="Equation" r:id="rId2" imgW="177480" imgH="253800" progId="Equation.3">
                  <p:embed/>
                </p:oleObj>
              </mc:Choice>
              <mc:Fallback>
                <p:oleObj name="Equation" r:id="rId2" imgW="177480" imgH="253800" progId="Equation.3">
                  <p:embed/>
                  <p:pic>
                    <p:nvPicPr>
                      <p:cNvPr id="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2780928"/>
                        <a:ext cx="357188" cy="569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7" name="Object 5"/>
          <p:cNvGraphicFramePr>
            <a:graphicFrameLocks noChangeAspect="1"/>
          </p:cNvGraphicFramePr>
          <p:nvPr/>
        </p:nvGraphicFramePr>
        <p:xfrm>
          <a:off x="1979712" y="4797152"/>
          <a:ext cx="357188" cy="569913"/>
        </p:xfrm>
        <a:graphic>
          <a:graphicData uri="http://schemas.openxmlformats.org/presentationml/2006/ole">
            <mc:AlternateContent xmlns:mc="http://schemas.openxmlformats.org/markup-compatibility/2006">
              <mc:Choice xmlns:v="urn:schemas-microsoft-com:vml" Requires="v">
                <p:oleObj name="Equation" r:id="rId4" imgW="177480" imgH="253800" progId="Equation.3">
                  <p:embed/>
                </p:oleObj>
              </mc:Choice>
              <mc:Fallback>
                <p:oleObj name="Equation" r:id="rId4" imgW="177480" imgH="253800"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712" y="4797152"/>
                        <a:ext cx="357188" cy="569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8" name="Object 6"/>
          <p:cNvGraphicFramePr>
            <a:graphicFrameLocks noChangeAspect="1"/>
          </p:cNvGraphicFramePr>
          <p:nvPr/>
        </p:nvGraphicFramePr>
        <p:xfrm>
          <a:off x="1835696" y="5733256"/>
          <a:ext cx="357188" cy="569913"/>
        </p:xfrm>
        <a:graphic>
          <a:graphicData uri="http://schemas.openxmlformats.org/presentationml/2006/ole">
            <mc:AlternateContent xmlns:mc="http://schemas.openxmlformats.org/markup-compatibility/2006">
              <mc:Choice xmlns:v="urn:schemas-microsoft-com:vml" Requires="v">
                <p:oleObj name="Equation" r:id="rId6" imgW="177480" imgH="253800" progId="Equation.3">
                  <p:embed/>
                </p:oleObj>
              </mc:Choice>
              <mc:Fallback>
                <p:oleObj name="Equation" r:id="rId6" imgW="177480" imgH="253800"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696" y="5733256"/>
                        <a:ext cx="357188" cy="569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55448"/>
            <a:ext cx="8229600" cy="1252728"/>
          </a:xfrm>
        </p:spPr>
        <p:txBody>
          <a:bodyPr/>
          <a:lstStyle/>
          <a:p>
            <a:r>
              <a:rPr lang="ro-RO" dirty="0">
                <a:solidFill>
                  <a:schemeClr val="tx1"/>
                </a:solidFill>
              </a:rPr>
              <a:t>Schiper-Eggli-Sandoz algorithm</a:t>
            </a:r>
          </a:p>
        </p:txBody>
      </p:sp>
      <p:sp>
        <p:nvSpPr>
          <p:cNvPr id="3" name="Content Placeholder 2"/>
          <p:cNvSpPr>
            <a:spLocks noGrp="1"/>
          </p:cNvSpPr>
          <p:nvPr>
            <p:ph idx="1"/>
          </p:nvPr>
        </p:nvSpPr>
        <p:spPr/>
        <p:txBody>
          <a:bodyPr>
            <a:normAutofit lnSpcReduction="10000"/>
          </a:bodyPr>
          <a:lstStyle/>
          <a:p>
            <a:pPr>
              <a:lnSpc>
                <a:spcPct val="90000"/>
              </a:lnSpc>
              <a:buFont typeface="Wingdings" pitchFamily="2" charset="2"/>
              <a:buNone/>
            </a:pPr>
            <a:r>
              <a:rPr lang="sv-SE" dirty="0">
                <a:solidFill>
                  <a:schemeClr val="tx2"/>
                </a:solidFill>
              </a:rPr>
              <a:t>P</a:t>
            </a:r>
            <a:r>
              <a:rPr lang="sv-SE" baseline="-10000" dirty="0">
                <a:solidFill>
                  <a:schemeClr val="tx2"/>
                </a:solidFill>
              </a:rPr>
              <a:t>j</a:t>
            </a:r>
            <a:r>
              <a:rPr lang="sv-SE" dirty="0">
                <a:solidFill>
                  <a:schemeClr val="tx2"/>
                </a:solidFill>
              </a:rPr>
              <a:t> (j </a:t>
            </a:r>
            <a:r>
              <a:rPr lang="sv-SE" dirty="0">
                <a:solidFill>
                  <a:schemeClr val="tx2"/>
                </a:solidFill>
                <a:cs typeface="Arial" charset="0"/>
              </a:rPr>
              <a:t>≠ i</a:t>
            </a:r>
            <a:r>
              <a:rPr lang="sv-SE" dirty="0">
                <a:solidFill>
                  <a:schemeClr val="tx2"/>
                </a:solidFill>
              </a:rPr>
              <a:t>) receives a message m with</a:t>
            </a:r>
          </a:p>
          <a:p>
            <a:pPr>
              <a:lnSpc>
                <a:spcPct val="90000"/>
              </a:lnSpc>
              <a:buFont typeface="Wingdings" pitchFamily="2" charset="2"/>
              <a:buNone/>
            </a:pPr>
            <a:r>
              <a:rPr lang="sv-SE" dirty="0">
                <a:solidFill>
                  <a:schemeClr val="tx2"/>
                </a:solidFill>
              </a:rPr>
              <a:t>timestamp t</a:t>
            </a:r>
            <a:r>
              <a:rPr lang="sv-SE" baseline="30000" dirty="0">
                <a:solidFill>
                  <a:schemeClr val="tx2"/>
                </a:solidFill>
              </a:rPr>
              <a:t>m</a:t>
            </a:r>
            <a:r>
              <a:rPr lang="sv-SE" dirty="0">
                <a:solidFill>
                  <a:schemeClr val="tx2"/>
                </a:solidFill>
              </a:rPr>
              <a:t> and V</a:t>
            </a:r>
            <a:r>
              <a:rPr lang="sv-SE" baseline="-25000" dirty="0">
                <a:solidFill>
                  <a:schemeClr val="tx2"/>
                </a:solidFill>
              </a:rPr>
              <a:t>i</a:t>
            </a:r>
            <a:r>
              <a:rPr lang="sv-SE" dirty="0">
                <a:solidFill>
                  <a:schemeClr val="tx2"/>
                </a:solidFill>
              </a:rPr>
              <a:t> from P</a:t>
            </a:r>
            <a:r>
              <a:rPr lang="sv-SE" baseline="-25000" dirty="0">
                <a:solidFill>
                  <a:schemeClr val="tx2"/>
                </a:solidFill>
              </a:rPr>
              <a:t>i</a:t>
            </a:r>
            <a:r>
              <a:rPr lang="sv-SE" dirty="0">
                <a:solidFill>
                  <a:schemeClr val="tx2"/>
                </a:solidFill>
              </a:rPr>
              <a:t>:</a:t>
            </a:r>
          </a:p>
          <a:p>
            <a:pPr>
              <a:lnSpc>
                <a:spcPct val="90000"/>
              </a:lnSpc>
              <a:buFont typeface="Wingdings" pitchFamily="2" charset="2"/>
              <a:buNone/>
            </a:pPr>
            <a:endParaRPr lang="sv-SE" dirty="0"/>
          </a:p>
          <a:p>
            <a:pPr>
              <a:lnSpc>
                <a:spcPct val="90000"/>
              </a:lnSpc>
              <a:buFont typeface="Wingdings" pitchFamily="2" charset="2"/>
              <a:buNone/>
            </a:pPr>
            <a:r>
              <a:rPr lang="sv-SE" dirty="0"/>
              <a:t>V</a:t>
            </a:r>
            <a:r>
              <a:rPr lang="sv-SE" baseline="-25000" dirty="0"/>
              <a:t>i</a:t>
            </a:r>
            <a:r>
              <a:rPr lang="sv-SE" dirty="0"/>
              <a:t>[ j] is not set </a:t>
            </a:r>
            <a:r>
              <a:rPr lang="sv-SE" dirty="0">
                <a:cs typeface="Arial" charset="0"/>
              </a:rPr>
              <a:t>→</a:t>
            </a:r>
            <a:r>
              <a:rPr lang="sv-SE" dirty="0"/>
              <a:t> message can be delivered</a:t>
            </a:r>
          </a:p>
          <a:p>
            <a:pPr>
              <a:lnSpc>
                <a:spcPct val="90000"/>
              </a:lnSpc>
              <a:buFont typeface="Wingdings" pitchFamily="2" charset="2"/>
              <a:buNone/>
            </a:pPr>
            <a:endParaRPr lang="sv-SE" dirty="0"/>
          </a:p>
          <a:p>
            <a:pPr>
              <a:lnSpc>
                <a:spcPct val="90000"/>
              </a:lnSpc>
              <a:buFont typeface="Wingdings" pitchFamily="2" charset="2"/>
              <a:buNone/>
            </a:pPr>
            <a:r>
              <a:rPr lang="sv-SE" dirty="0"/>
              <a:t>V</a:t>
            </a:r>
            <a:r>
              <a:rPr lang="sv-SE" baseline="-25000" dirty="0"/>
              <a:t>i</a:t>
            </a:r>
            <a:r>
              <a:rPr lang="sv-SE" dirty="0"/>
              <a:t>[ j] is set and V</a:t>
            </a:r>
            <a:r>
              <a:rPr lang="sv-SE" baseline="-25000" dirty="0"/>
              <a:t>i</a:t>
            </a:r>
            <a:r>
              <a:rPr lang="sv-SE" dirty="0"/>
              <a:t> [ j] &lt;= VC</a:t>
            </a:r>
            <a:r>
              <a:rPr lang="sv-SE" baseline="-4000" dirty="0"/>
              <a:t>j</a:t>
            </a:r>
            <a:r>
              <a:rPr lang="sv-SE" dirty="0"/>
              <a:t> </a:t>
            </a:r>
            <a:r>
              <a:rPr lang="sv-SE" dirty="0">
                <a:cs typeface="Arial" charset="0"/>
              </a:rPr>
              <a:t>→</a:t>
            </a:r>
            <a:r>
              <a:rPr lang="sv-SE" dirty="0"/>
              <a:t> message can be delivered</a:t>
            </a:r>
          </a:p>
          <a:p>
            <a:pPr>
              <a:lnSpc>
                <a:spcPct val="90000"/>
              </a:lnSpc>
              <a:buFont typeface="Wingdings" pitchFamily="2" charset="2"/>
              <a:buNone/>
            </a:pPr>
            <a:endParaRPr lang="en-US" dirty="0"/>
          </a:p>
          <a:p>
            <a:pPr>
              <a:lnSpc>
                <a:spcPct val="90000"/>
              </a:lnSpc>
              <a:buFont typeface="Wingdings" pitchFamily="2" charset="2"/>
              <a:buNone/>
            </a:pPr>
            <a:r>
              <a:rPr lang="sv-SE" dirty="0"/>
              <a:t>V</a:t>
            </a:r>
            <a:r>
              <a:rPr lang="sv-SE" baseline="-25000" dirty="0"/>
              <a:t>i</a:t>
            </a:r>
            <a:r>
              <a:rPr lang="sv-SE" dirty="0"/>
              <a:t>[ j] is set and V</a:t>
            </a:r>
            <a:r>
              <a:rPr lang="sv-SE" baseline="-25000" dirty="0"/>
              <a:t>i</a:t>
            </a:r>
            <a:r>
              <a:rPr lang="sv-SE" dirty="0"/>
              <a:t> [ j] &gt; VC</a:t>
            </a:r>
            <a:r>
              <a:rPr lang="sv-SE" baseline="-4000" dirty="0"/>
              <a:t>j</a:t>
            </a:r>
            <a:r>
              <a:rPr lang="sv-SE" dirty="0"/>
              <a:t> </a:t>
            </a:r>
            <a:r>
              <a:rPr lang="sv-SE" dirty="0">
                <a:cs typeface="Arial" charset="0"/>
              </a:rPr>
              <a:t>→</a:t>
            </a:r>
            <a:r>
              <a:rPr lang="sv-SE" dirty="0"/>
              <a:t> message cannot be delivered </a:t>
            </a:r>
            <a:r>
              <a:rPr lang="sv-SE" sz="2800" dirty="0"/>
              <a:t>(some events occured at other processes, but  P</a:t>
            </a:r>
            <a:r>
              <a:rPr lang="sv-SE" sz="2800" baseline="-6000" dirty="0"/>
              <a:t>j</a:t>
            </a:r>
            <a:r>
              <a:rPr lang="sv-SE" sz="2800" dirty="0"/>
              <a:t> does not know about)</a:t>
            </a:r>
            <a:endParaRPr lang="en-US" sz="2800" dirty="0"/>
          </a:p>
          <a:p>
            <a:endParaRPr lang="ro-RO"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solidFill>
                  <a:schemeClr val="tx1"/>
                </a:solidFill>
              </a:rPr>
              <a:t>Schiper-Eggli-Sandoz algorithm</a:t>
            </a:r>
          </a:p>
        </p:txBody>
      </p:sp>
      <p:sp>
        <p:nvSpPr>
          <p:cNvPr id="3" name="Content Placeholder 2"/>
          <p:cNvSpPr>
            <a:spLocks noGrp="1"/>
          </p:cNvSpPr>
          <p:nvPr>
            <p:ph idx="1"/>
          </p:nvPr>
        </p:nvSpPr>
        <p:spPr/>
        <p:txBody>
          <a:bodyPr>
            <a:normAutofit fontScale="92500"/>
          </a:bodyPr>
          <a:lstStyle/>
          <a:p>
            <a:pPr>
              <a:buFont typeface="Wingdings" pitchFamily="2" charset="2"/>
              <a:buNone/>
            </a:pPr>
            <a:r>
              <a:rPr lang="sv-SE" dirty="0">
                <a:solidFill>
                  <a:schemeClr val="tx2"/>
                </a:solidFill>
              </a:rPr>
              <a:t>When the message is delivered to P</a:t>
            </a:r>
            <a:r>
              <a:rPr lang="sv-SE" baseline="-25000" dirty="0">
                <a:solidFill>
                  <a:schemeClr val="tx2"/>
                </a:solidFill>
              </a:rPr>
              <a:t>j</a:t>
            </a:r>
          </a:p>
          <a:p>
            <a:pPr lvl="1"/>
            <a:r>
              <a:rPr lang="sv-SE" dirty="0"/>
              <a:t>P</a:t>
            </a:r>
            <a:r>
              <a:rPr lang="sv-SE" baseline="-6000" dirty="0"/>
              <a:t>j</a:t>
            </a:r>
            <a:r>
              <a:rPr lang="sv-SE" dirty="0"/>
              <a:t> updates the elements of V</a:t>
            </a:r>
            <a:r>
              <a:rPr lang="sv-SE" baseline="-6000" dirty="0"/>
              <a:t>j</a:t>
            </a:r>
            <a:r>
              <a:rPr lang="sv-SE" dirty="0"/>
              <a:t> with the corresponding elements of V</a:t>
            </a:r>
            <a:r>
              <a:rPr lang="sv-SE" baseline="-6000" dirty="0"/>
              <a:t>i</a:t>
            </a:r>
            <a:r>
              <a:rPr lang="sv-SE" dirty="0"/>
              <a:t>, except for V</a:t>
            </a:r>
            <a:r>
              <a:rPr lang="sv-SE" baseline="-6000" dirty="0"/>
              <a:t>j</a:t>
            </a:r>
            <a:r>
              <a:rPr lang="sv-SE" dirty="0"/>
              <a:t> [ j], as follows </a:t>
            </a:r>
          </a:p>
          <a:p>
            <a:pPr lvl="2"/>
            <a:r>
              <a:rPr lang="sv-SE" dirty="0"/>
              <a:t>if V</a:t>
            </a:r>
            <a:r>
              <a:rPr lang="sv-SE" baseline="-6000" dirty="0"/>
              <a:t>j</a:t>
            </a:r>
            <a:r>
              <a:rPr lang="sv-SE" dirty="0"/>
              <a:t>[k] is not intialized then V</a:t>
            </a:r>
            <a:r>
              <a:rPr lang="sv-SE" baseline="-6000" dirty="0"/>
              <a:t>j</a:t>
            </a:r>
            <a:r>
              <a:rPr lang="sv-SE" dirty="0"/>
              <a:t>[k] = V</a:t>
            </a:r>
            <a:r>
              <a:rPr lang="sv-SE" baseline="-25000" dirty="0"/>
              <a:t>i</a:t>
            </a:r>
            <a:r>
              <a:rPr lang="sv-SE" dirty="0"/>
              <a:t>[k] </a:t>
            </a:r>
          </a:p>
          <a:p>
            <a:pPr lvl="2"/>
            <a:r>
              <a:rPr lang="sv-SE" dirty="0"/>
              <a:t>if V</a:t>
            </a:r>
            <a:r>
              <a:rPr lang="sv-SE" baseline="-6000" dirty="0"/>
              <a:t>j</a:t>
            </a:r>
            <a:r>
              <a:rPr lang="sv-SE" dirty="0"/>
              <a:t>[k] is intialized then V</a:t>
            </a:r>
            <a:r>
              <a:rPr lang="sv-SE" baseline="-6000" dirty="0"/>
              <a:t>j</a:t>
            </a:r>
            <a:r>
              <a:rPr lang="sv-SE" dirty="0"/>
              <a:t>[k] = max(V</a:t>
            </a:r>
            <a:r>
              <a:rPr lang="sv-SE" baseline="-6000" dirty="0"/>
              <a:t>j</a:t>
            </a:r>
            <a:r>
              <a:rPr lang="sv-SE" dirty="0"/>
              <a:t>[k], V</a:t>
            </a:r>
            <a:r>
              <a:rPr lang="sv-SE" baseline="-25000" dirty="0"/>
              <a:t>i</a:t>
            </a:r>
            <a:r>
              <a:rPr lang="sv-SE" dirty="0"/>
              <a:t>[k])</a:t>
            </a:r>
          </a:p>
          <a:p>
            <a:pPr lvl="1"/>
            <a:endParaRPr lang="sv-SE" dirty="0"/>
          </a:p>
          <a:p>
            <a:pPr lvl="1"/>
            <a:r>
              <a:rPr lang="sv-SE" dirty="0"/>
              <a:t>P</a:t>
            </a:r>
            <a:r>
              <a:rPr lang="sv-SE" baseline="-6000" dirty="0"/>
              <a:t>j</a:t>
            </a:r>
            <a:r>
              <a:rPr lang="sv-SE" dirty="0"/>
              <a:t> updates its vector clock (using        )</a:t>
            </a:r>
          </a:p>
          <a:p>
            <a:pPr lvl="1"/>
            <a:endParaRPr lang="sv-SE" dirty="0"/>
          </a:p>
          <a:p>
            <a:pPr lvl="1"/>
            <a:r>
              <a:rPr lang="sv-SE" dirty="0"/>
              <a:t>checks buffered messages to see if any can be delivered</a:t>
            </a:r>
            <a:endParaRPr lang="en-US" dirty="0"/>
          </a:p>
          <a:p>
            <a:endParaRPr lang="ro-RO" dirty="0"/>
          </a:p>
        </p:txBody>
      </p:sp>
      <p:graphicFrame>
        <p:nvGraphicFramePr>
          <p:cNvPr id="2050" name="Object 2"/>
          <p:cNvGraphicFramePr>
            <a:graphicFrameLocks noChangeAspect="1"/>
          </p:cNvGraphicFramePr>
          <p:nvPr/>
        </p:nvGraphicFramePr>
        <p:xfrm>
          <a:off x="5652120" y="4509120"/>
          <a:ext cx="357188" cy="569912"/>
        </p:xfrm>
        <a:graphic>
          <a:graphicData uri="http://schemas.openxmlformats.org/presentationml/2006/ole">
            <mc:AlternateContent xmlns:mc="http://schemas.openxmlformats.org/markup-compatibility/2006">
              <mc:Choice xmlns:v="urn:schemas-microsoft-com:vml" Requires="v">
                <p:oleObj name="Equation" r:id="rId2" imgW="177480" imgH="253800" progId="Equation.3">
                  <p:embed/>
                </p:oleObj>
              </mc:Choice>
              <mc:Fallback>
                <p:oleObj name="Equation" r:id="rId2" imgW="177480" imgH="25380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4509120"/>
                        <a:ext cx="357188" cy="569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18864" y="155448"/>
            <a:ext cx="8229600" cy="1252728"/>
          </a:xfrm>
        </p:spPr>
        <p:txBody>
          <a:bodyPr>
            <a:normAutofit fontScale="90000"/>
          </a:bodyPr>
          <a:lstStyle/>
          <a:p>
            <a:r>
              <a:rPr lang="en-US" dirty="0">
                <a:solidFill>
                  <a:schemeClr val="tx1"/>
                </a:solidFill>
              </a:rPr>
              <a:t>Causal ordering protocol based on vector clocks</a:t>
            </a:r>
            <a:endParaRPr lang="ro-RO" dirty="0">
              <a:solidFill>
                <a:schemeClr val="tx1"/>
              </a:solidFill>
            </a:endParaRPr>
          </a:p>
        </p:txBody>
      </p:sp>
      <p:sp>
        <p:nvSpPr>
          <p:cNvPr id="3" name="Content Placeholder 2"/>
          <p:cNvSpPr>
            <a:spLocks noGrp="1"/>
          </p:cNvSpPr>
          <p:nvPr>
            <p:ph idx="1"/>
          </p:nvPr>
        </p:nvSpPr>
        <p:spPr/>
        <p:txBody>
          <a:bodyPr>
            <a:normAutofit/>
          </a:bodyPr>
          <a:lstStyle/>
          <a:p>
            <a:pPr>
              <a:lnSpc>
                <a:spcPct val="80000"/>
              </a:lnSpc>
              <a:buFont typeface="Wingdings" pitchFamily="2" charset="2"/>
              <a:buNone/>
            </a:pPr>
            <a:r>
              <a:rPr lang="sv-SE" b="1" dirty="0">
                <a:solidFill>
                  <a:schemeClr val="tx2"/>
                </a:solidFill>
              </a:rPr>
              <a:t>Idea</a:t>
            </a:r>
            <a:r>
              <a:rPr lang="sv-SE" dirty="0">
                <a:solidFill>
                  <a:schemeClr val="tx2"/>
                </a:solidFill>
              </a:rPr>
              <a:t>:  A process receives a message sent, delays it if is necessary, and then delivers it in an order according to causality. Therefore a</a:t>
            </a:r>
          </a:p>
          <a:p>
            <a:pPr>
              <a:lnSpc>
                <a:spcPct val="80000"/>
              </a:lnSpc>
              <a:buFont typeface="Wingdings" pitchFamily="2" charset="2"/>
              <a:buNone/>
            </a:pPr>
            <a:r>
              <a:rPr lang="sv-SE" dirty="0">
                <a:solidFill>
                  <a:schemeClr val="tx2"/>
                </a:solidFill>
              </a:rPr>
              <a:t>    message is delivered only if the messages preceding it have been delivered.         Otherwise the message is buffered.</a:t>
            </a:r>
          </a:p>
          <a:p>
            <a:pPr>
              <a:lnSpc>
                <a:spcPct val="80000"/>
              </a:lnSpc>
              <a:buFont typeface="Wingdings" pitchFamily="2" charset="2"/>
              <a:buNone/>
            </a:pPr>
            <a:endParaRPr lang="sv-SE" b="1" dirty="0">
              <a:solidFill>
                <a:schemeClr val="tx2"/>
              </a:solidFill>
            </a:endParaRPr>
          </a:p>
          <a:p>
            <a:pPr>
              <a:lnSpc>
                <a:spcPct val="80000"/>
              </a:lnSpc>
              <a:buFont typeface="Wingdings" pitchFamily="2" charset="2"/>
              <a:buNone/>
            </a:pPr>
            <a:r>
              <a:rPr lang="sv-SE" b="1" dirty="0">
                <a:solidFill>
                  <a:schemeClr val="tx2"/>
                </a:solidFill>
              </a:rPr>
              <a:t>Algorithms</a:t>
            </a:r>
            <a:r>
              <a:rPr lang="sv-SE" dirty="0">
                <a:solidFill>
                  <a:schemeClr val="tx2"/>
                </a:solidFill>
              </a:rPr>
              <a:t>:</a:t>
            </a:r>
            <a:r>
              <a:rPr lang="sv-SE" b="1" dirty="0"/>
              <a:t>   </a:t>
            </a:r>
          </a:p>
          <a:p>
            <a:pPr>
              <a:lnSpc>
                <a:spcPct val="80000"/>
              </a:lnSpc>
              <a:buFont typeface="Wingdings" pitchFamily="2" charset="2"/>
              <a:buNone/>
            </a:pPr>
            <a:r>
              <a:rPr lang="sv-SE" sz="4800" b="1" dirty="0"/>
              <a:t>   </a:t>
            </a:r>
            <a:r>
              <a:rPr lang="sv-SE" b="1" dirty="0"/>
              <a:t>Birman-Schiper-Stephenson</a:t>
            </a:r>
          </a:p>
          <a:p>
            <a:pPr>
              <a:lnSpc>
                <a:spcPct val="80000"/>
              </a:lnSpc>
              <a:buFont typeface="Wingdings" pitchFamily="2" charset="2"/>
              <a:buNone/>
            </a:pPr>
            <a:r>
              <a:rPr lang="sv-SE" dirty="0"/>
              <a:t>    </a:t>
            </a:r>
            <a:r>
              <a:rPr lang="sv-SE" b="1" dirty="0"/>
              <a:t>Schiper-Eggli-Sandoz</a:t>
            </a:r>
          </a:p>
          <a:p>
            <a:endParaRPr lang="ro-RO"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dirty="0">
                <a:solidFill>
                  <a:schemeClr val="tx1"/>
                </a:solidFill>
              </a:rPr>
              <a:t>Birman-Schiper-Stephenson algorithm</a:t>
            </a:r>
          </a:p>
        </p:txBody>
      </p:sp>
      <p:sp>
        <p:nvSpPr>
          <p:cNvPr id="3" name="Content Placeholder 2"/>
          <p:cNvSpPr>
            <a:spLocks noGrp="1"/>
          </p:cNvSpPr>
          <p:nvPr>
            <p:ph idx="1"/>
          </p:nvPr>
        </p:nvSpPr>
        <p:spPr/>
        <p:txBody>
          <a:bodyPr/>
          <a:lstStyle/>
          <a:p>
            <a:r>
              <a:rPr lang="sv-SE" dirty="0"/>
              <a:t>The set of processes comunicate using broadcast</a:t>
            </a:r>
          </a:p>
          <a:p>
            <a:endParaRPr lang="sv-SE" dirty="0"/>
          </a:p>
          <a:p>
            <a:r>
              <a:rPr lang="sv-SE" dirty="0"/>
              <a:t>P</a:t>
            </a:r>
            <a:r>
              <a:rPr lang="sv-SE" baseline="-25000" dirty="0"/>
              <a:t>1</a:t>
            </a:r>
            <a:r>
              <a:rPr lang="sv-SE" dirty="0"/>
              <a:t>, P</a:t>
            </a:r>
            <a:r>
              <a:rPr lang="sv-SE" baseline="-20000" dirty="0"/>
              <a:t>2</a:t>
            </a:r>
            <a:r>
              <a:rPr lang="sv-SE" dirty="0"/>
              <a:t>, …, P</a:t>
            </a:r>
            <a:r>
              <a:rPr lang="sv-SE" baseline="-25000" dirty="0"/>
              <a:t>n</a:t>
            </a:r>
            <a:r>
              <a:rPr lang="sv-SE" dirty="0"/>
              <a:t> processes</a:t>
            </a:r>
          </a:p>
          <a:p>
            <a:r>
              <a:rPr lang="sv-SE" dirty="0"/>
              <a:t>t</a:t>
            </a:r>
            <a:r>
              <a:rPr lang="sv-SE" baseline="30000" dirty="0"/>
              <a:t>m</a:t>
            </a:r>
            <a:r>
              <a:rPr lang="sv-SE" dirty="0"/>
              <a:t> is the vectorstamp for message m</a:t>
            </a:r>
          </a:p>
          <a:p>
            <a:r>
              <a:rPr lang="sv-SE" dirty="0"/>
              <a:t>each process P</a:t>
            </a:r>
            <a:r>
              <a:rPr lang="sv-SE" baseline="-25000" dirty="0"/>
              <a:t>i</a:t>
            </a:r>
            <a:r>
              <a:rPr lang="sv-SE" dirty="0"/>
              <a:t> has:</a:t>
            </a:r>
          </a:p>
          <a:p>
            <a:pPr lvl="1"/>
            <a:r>
              <a:rPr lang="sv-SE" dirty="0"/>
              <a:t> a (kind of) vector clock VC</a:t>
            </a:r>
            <a:r>
              <a:rPr lang="sv-SE" baseline="-25000" dirty="0"/>
              <a:t>i</a:t>
            </a:r>
            <a:r>
              <a:rPr lang="sv-SE" dirty="0"/>
              <a:t> </a:t>
            </a:r>
          </a:p>
          <a:p>
            <a:endParaRPr lang="ro-RO"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dirty="0">
                <a:solidFill>
                  <a:schemeClr val="tx1"/>
                </a:solidFill>
              </a:rPr>
              <a:t>Birman-Schiper-Stephenson algorithm</a:t>
            </a:r>
          </a:p>
        </p:txBody>
      </p:sp>
      <p:sp>
        <p:nvSpPr>
          <p:cNvPr id="3" name="Content Placeholder 2"/>
          <p:cNvSpPr>
            <a:spLocks noGrp="1"/>
          </p:cNvSpPr>
          <p:nvPr>
            <p:ph idx="1"/>
          </p:nvPr>
        </p:nvSpPr>
        <p:spPr>
          <a:xfrm>
            <a:off x="457200" y="1775191"/>
            <a:ext cx="8229600" cy="4894169"/>
          </a:xfrm>
        </p:spPr>
        <p:txBody>
          <a:bodyPr>
            <a:normAutofit fontScale="92500" lnSpcReduction="20000"/>
          </a:bodyPr>
          <a:lstStyle/>
          <a:p>
            <a:r>
              <a:rPr lang="en-US" dirty="0"/>
              <a:t>C is not exactly a vector clock as the updating procedure does not entirely follow the one for the vector clocks.</a:t>
            </a:r>
          </a:p>
          <a:p>
            <a:endParaRPr lang="en-US" dirty="0"/>
          </a:p>
          <a:p>
            <a:r>
              <a:rPr lang="en-US" dirty="0"/>
              <a:t>There are three basic principles to this algorithm: </a:t>
            </a:r>
          </a:p>
          <a:p>
            <a:pPr lvl="1"/>
            <a:r>
              <a:rPr lang="en-US" dirty="0"/>
              <a:t>All messages are time stamped by the sending process</a:t>
            </a:r>
            <a:r>
              <a:rPr lang="en-US" dirty="0">
                <a:solidFill>
                  <a:schemeClr val="accent3">
                    <a:lumMod val="60000"/>
                    <a:lumOff val="40000"/>
                  </a:schemeClr>
                </a:solidFill>
              </a:rPr>
              <a:t>. </a:t>
            </a:r>
            <a:r>
              <a:rPr lang="en-US" dirty="0"/>
              <a:t>A message can not be delivered until: </a:t>
            </a:r>
          </a:p>
          <a:p>
            <a:pPr lvl="2"/>
            <a:r>
              <a:rPr lang="en-US" dirty="0"/>
              <a:t>All the messages before this one have been delivered locally. </a:t>
            </a:r>
          </a:p>
          <a:p>
            <a:pPr lvl="2"/>
            <a:r>
              <a:rPr lang="en-US" dirty="0"/>
              <a:t>All the other messages that have been sent out from the original process has been accounted as delivered at the receiving process. </a:t>
            </a:r>
          </a:p>
          <a:p>
            <a:pPr lvl="2"/>
            <a:r>
              <a:rPr lang="en-US" dirty="0"/>
              <a:t>When a message is delivered, the clock is updated. </a:t>
            </a:r>
          </a:p>
          <a:p>
            <a:endParaRPr lang="en-US" dirty="0"/>
          </a:p>
          <a:p>
            <a:endParaRPr lang="ro-RO"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dirty="0">
                <a:solidFill>
                  <a:schemeClr val="tx1"/>
                </a:solidFill>
              </a:rPr>
              <a:t>Birman-Schiper-Stephenson algorithm</a:t>
            </a:r>
          </a:p>
        </p:txBody>
      </p:sp>
      <p:sp>
        <p:nvSpPr>
          <p:cNvPr id="3" name="Content Placeholder 2"/>
          <p:cNvSpPr>
            <a:spLocks noGrp="1"/>
          </p:cNvSpPr>
          <p:nvPr>
            <p:ph idx="1"/>
          </p:nvPr>
        </p:nvSpPr>
        <p:spPr/>
        <p:txBody>
          <a:bodyPr/>
          <a:lstStyle/>
          <a:p>
            <a:pPr marL="571500" indent="-571500">
              <a:buFont typeface="Wingdings" pitchFamily="2" charset="2"/>
              <a:buNone/>
            </a:pPr>
            <a:r>
              <a:rPr lang="sv-SE" sz="3600" dirty="0">
                <a:solidFill>
                  <a:schemeClr val="tx2"/>
                </a:solidFill>
              </a:rPr>
              <a:t>P</a:t>
            </a:r>
            <a:r>
              <a:rPr lang="sv-SE" sz="3600" baseline="-25000" dirty="0">
                <a:solidFill>
                  <a:schemeClr val="tx2"/>
                </a:solidFill>
              </a:rPr>
              <a:t>i</a:t>
            </a:r>
            <a:r>
              <a:rPr lang="sv-SE" sz="3600" dirty="0">
                <a:solidFill>
                  <a:schemeClr val="tx2"/>
                </a:solidFill>
              </a:rPr>
              <a:t> broadcasts a message m</a:t>
            </a:r>
          </a:p>
          <a:p>
            <a:pPr marL="571500" indent="-571500">
              <a:buFont typeface="Wingdings" pitchFamily="2" charset="2"/>
              <a:buNone/>
            </a:pPr>
            <a:endParaRPr lang="sv-SE" dirty="0"/>
          </a:p>
          <a:p>
            <a:pPr marL="571500" indent="-571500"/>
            <a:r>
              <a:rPr lang="sv-SE" dirty="0"/>
              <a:t>P</a:t>
            </a:r>
            <a:r>
              <a:rPr lang="sv-SE" baseline="-25000" dirty="0"/>
              <a:t>i</a:t>
            </a:r>
            <a:r>
              <a:rPr lang="sv-SE" dirty="0"/>
              <a:t> increments VC</a:t>
            </a:r>
            <a:r>
              <a:rPr lang="sv-SE" baseline="-25000" dirty="0"/>
              <a:t>i</a:t>
            </a:r>
            <a:r>
              <a:rPr lang="sv-SE" dirty="0"/>
              <a:t>[i] and sets the timestamp</a:t>
            </a:r>
          </a:p>
          <a:p>
            <a:pPr marL="0" indent="0">
              <a:buNone/>
            </a:pPr>
            <a:r>
              <a:rPr lang="sv-SE" dirty="0"/>
              <a:t>       t</a:t>
            </a:r>
            <a:r>
              <a:rPr lang="sv-SE" baseline="30000" dirty="0"/>
              <a:t>m</a:t>
            </a:r>
            <a:r>
              <a:rPr lang="sv-SE" dirty="0"/>
              <a:t> = VC</a:t>
            </a:r>
            <a:r>
              <a:rPr lang="sv-SE" baseline="-25000" dirty="0"/>
              <a:t>i</a:t>
            </a:r>
            <a:endParaRPr lang="sv-SE" dirty="0"/>
          </a:p>
          <a:p>
            <a:pPr marL="571500" indent="-571500"/>
            <a:endParaRPr lang="sv-SE" dirty="0"/>
          </a:p>
          <a:p>
            <a:pPr marL="571500" indent="-571500"/>
            <a:r>
              <a:rPr lang="sv-SE" dirty="0"/>
              <a:t>VC</a:t>
            </a:r>
            <a:r>
              <a:rPr lang="sv-SE" baseline="-25000" dirty="0"/>
              <a:t>i</a:t>
            </a:r>
            <a:r>
              <a:rPr lang="sv-SE" dirty="0"/>
              <a:t>[i] - 1 indicates how many messages from P</a:t>
            </a:r>
            <a:r>
              <a:rPr lang="sv-SE" baseline="-25000" dirty="0"/>
              <a:t>i </a:t>
            </a:r>
            <a:r>
              <a:rPr lang="sv-SE" dirty="0"/>
              <a:t>precede m</a:t>
            </a:r>
            <a:endParaRPr lang="en-US" dirty="0"/>
          </a:p>
          <a:p>
            <a:endParaRPr lang="ro-RO"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18864" y="155448"/>
            <a:ext cx="8229600" cy="1252728"/>
          </a:xfrm>
        </p:spPr>
        <p:txBody>
          <a:bodyPr>
            <a:normAutofit fontScale="90000"/>
          </a:bodyPr>
          <a:lstStyle/>
          <a:p>
            <a:r>
              <a:rPr lang="ro-RO" dirty="0">
                <a:solidFill>
                  <a:schemeClr val="tx1"/>
                </a:solidFill>
              </a:rPr>
              <a:t>Birman-Schiper-Stephenson algorithm</a:t>
            </a:r>
          </a:p>
        </p:txBody>
      </p:sp>
      <p:sp>
        <p:nvSpPr>
          <p:cNvPr id="3" name="Content Placeholder 2"/>
          <p:cNvSpPr>
            <a:spLocks noGrp="1"/>
          </p:cNvSpPr>
          <p:nvPr>
            <p:ph idx="1"/>
          </p:nvPr>
        </p:nvSpPr>
        <p:spPr/>
        <p:txBody>
          <a:bodyPr>
            <a:normAutofit lnSpcReduction="10000"/>
          </a:bodyPr>
          <a:lstStyle/>
          <a:p>
            <a:pPr marL="571500" indent="-571500">
              <a:buFont typeface="Wingdings" pitchFamily="2" charset="2"/>
              <a:buNone/>
            </a:pPr>
            <a:r>
              <a:rPr lang="sv-SE" dirty="0">
                <a:solidFill>
                  <a:schemeClr val="tx2"/>
                </a:solidFill>
              </a:rPr>
              <a:t>P</a:t>
            </a:r>
            <a:r>
              <a:rPr lang="sv-SE" baseline="-10000" dirty="0">
                <a:solidFill>
                  <a:schemeClr val="tx2"/>
                </a:solidFill>
              </a:rPr>
              <a:t>j</a:t>
            </a:r>
            <a:r>
              <a:rPr lang="sv-SE" dirty="0">
                <a:solidFill>
                  <a:schemeClr val="tx2"/>
                </a:solidFill>
              </a:rPr>
              <a:t> (j </a:t>
            </a:r>
            <a:r>
              <a:rPr lang="sv-SE" dirty="0">
                <a:solidFill>
                  <a:schemeClr val="tx2"/>
                </a:solidFill>
                <a:cs typeface="Arial" charset="0"/>
              </a:rPr>
              <a:t>≠ i</a:t>
            </a:r>
            <a:r>
              <a:rPr lang="sv-SE" dirty="0">
                <a:solidFill>
                  <a:schemeClr val="tx2"/>
                </a:solidFill>
              </a:rPr>
              <a:t>) receives a message m with timestamp</a:t>
            </a:r>
          </a:p>
          <a:p>
            <a:pPr marL="571500" indent="-571500">
              <a:buFont typeface="Wingdings" pitchFamily="2" charset="2"/>
              <a:buNone/>
            </a:pPr>
            <a:r>
              <a:rPr lang="sv-SE" dirty="0">
                <a:solidFill>
                  <a:schemeClr val="tx2"/>
                </a:solidFill>
              </a:rPr>
              <a:t>t</a:t>
            </a:r>
            <a:r>
              <a:rPr lang="sv-SE" baseline="30000" dirty="0">
                <a:solidFill>
                  <a:schemeClr val="tx2"/>
                </a:solidFill>
              </a:rPr>
              <a:t>m</a:t>
            </a:r>
            <a:r>
              <a:rPr lang="sv-SE" dirty="0">
                <a:solidFill>
                  <a:schemeClr val="tx2"/>
                </a:solidFill>
              </a:rPr>
              <a:t> from P</a:t>
            </a:r>
            <a:r>
              <a:rPr lang="sv-SE" baseline="-25000" dirty="0">
                <a:solidFill>
                  <a:schemeClr val="tx2"/>
                </a:solidFill>
              </a:rPr>
              <a:t>i</a:t>
            </a:r>
            <a:r>
              <a:rPr lang="sv-SE" dirty="0">
                <a:solidFill>
                  <a:schemeClr val="tx2"/>
                </a:solidFill>
              </a:rPr>
              <a:t>; it delays the delivery of the message</a:t>
            </a:r>
          </a:p>
          <a:p>
            <a:pPr marL="571500" indent="-571500">
              <a:buFont typeface="Wingdings" pitchFamily="2" charset="2"/>
              <a:buNone/>
            </a:pPr>
            <a:r>
              <a:rPr lang="sv-SE" dirty="0">
                <a:solidFill>
                  <a:schemeClr val="tx2"/>
                </a:solidFill>
              </a:rPr>
              <a:t>until:</a:t>
            </a:r>
          </a:p>
          <a:p>
            <a:pPr marL="571500" indent="-571500">
              <a:buFont typeface="Wingdings" pitchFamily="2" charset="2"/>
              <a:buNone/>
            </a:pPr>
            <a:endParaRPr lang="sv-SE" sz="2800" dirty="0">
              <a:solidFill>
                <a:schemeClr val="tx2"/>
              </a:solidFill>
            </a:endParaRPr>
          </a:p>
          <a:p>
            <a:pPr marL="571500" indent="-571500">
              <a:buFont typeface="Wingdings" pitchFamily="2" charset="2"/>
              <a:buNone/>
            </a:pPr>
            <a:r>
              <a:rPr lang="sv-SE" dirty="0"/>
              <a:t>1. VC</a:t>
            </a:r>
            <a:r>
              <a:rPr lang="sv-SE" baseline="-10000" dirty="0"/>
              <a:t>j</a:t>
            </a:r>
            <a:r>
              <a:rPr lang="sv-SE" dirty="0"/>
              <a:t>[i] = t</a:t>
            </a:r>
            <a:r>
              <a:rPr lang="sv-SE" baseline="30000" dirty="0"/>
              <a:t>m</a:t>
            </a:r>
            <a:r>
              <a:rPr lang="sv-SE" dirty="0"/>
              <a:t>[i] – 1 </a:t>
            </a:r>
            <a:r>
              <a:rPr lang="sv-SE" sz="2800" dirty="0"/>
              <a:t>(this step checks that P</a:t>
            </a:r>
            <a:r>
              <a:rPr lang="sv-SE" sz="2800" baseline="-10000" dirty="0"/>
              <a:t>j</a:t>
            </a:r>
            <a:r>
              <a:rPr lang="sv-SE" sz="2800" dirty="0"/>
              <a:t> has received all the messages from P</a:t>
            </a:r>
            <a:r>
              <a:rPr lang="sv-SE" sz="2800" baseline="-18000" dirty="0"/>
              <a:t>i</a:t>
            </a:r>
            <a:r>
              <a:rPr lang="sv-SE" sz="2800" dirty="0"/>
              <a:t> that precede m)</a:t>
            </a:r>
          </a:p>
          <a:p>
            <a:pPr marL="571500" indent="-571500">
              <a:buFont typeface="Wingdings" pitchFamily="2" charset="2"/>
              <a:buNone/>
            </a:pPr>
            <a:endParaRPr lang="sv-SE" sz="2800" dirty="0"/>
          </a:p>
          <a:p>
            <a:pPr marL="571500" indent="-571500">
              <a:buFont typeface="Wingdings" pitchFamily="2" charset="2"/>
              <a:buNone/>
            </a:pPr>
            <a:r>
              <a:rPr lang="sv-SE" dirty="0"/>
              <a:t>2. for all k </a:t>
            </a:r>
            <a:r>
              <a:rPr lang="sv-SE" dirty="0">
                <a:cs typeface="Arial" charset="0"/>
              </a:rPr>
              <a:t>≤ n, k ≠ i, VC</a:t>
            </a:r>
            <a:r>
              <a:rPr lang="sv-SE" baseline="-10000" dirty="0"/>
              <a:t>j</a:t>
            </a:r>
            <a:r>
              <a:rPr lang="sv-SE" dirty="0">
                <a:cs typeface="Arial" charset="0"/>
              </a:rPr>
              <a:t>[k] ≥ t</a:t>
            </a:r>
            <a:r>
              <a:rPr lang="sv-SE" baseline="30000" dirty="0">
                <a:cs typeface="Arial" charset="0"/>
              </a:rPr>
              <a:t>m</a:t>
            </a:r>
            <a:r>
              <a:rPr lang="sv-SE" dirty="0">
                <a:cs typeface="Arial" charset="0"/>
              </a:rPr>
              <a:t>[k] </a:t>
            </a:r>
            <a:r>
              <a:rPr lang="sv-SE" sz="2800" dirty="0">
                <a:cs typeface="Arial" charset="0"/>
              </a:rPr>
              <a:t>(this step checks that P</a:t>
            </a:r>
            <a:r>
              <a:rPr lang="sv-SE" sz="2800" baseline="-10000" dirty="0">
                <a:cs typeface="Arial" charset="0"/>
              </a:rPr>
              <a:t>j</a:t>
            </a:r>
            <a:r>
              <a:rPr lang="sv-SE" sz="2800" dirty="0">
                <a:cs typeface="Arial" charset="0"/>
              </a:rPr>
              <a:t> has received all those messages received by P</a:t>
            </a:r>
            <a:r>
              <a:rPr lang="sv-SE" sz="2800" baseline="-20000" dirty="0">
                <a:cs typeface="Arial" charset="0"/>
              </a:rPr>
              <a:t>i</a:t>
            </a:r>
            <a:r>
              <a:rPr lang="sv-SE" sz="2800" dirty="0">
                <a:cs typeface="Arial" charset="0"/>
              </a:rPr>
              <a:t> before sending m)</a:t>
            </a:r>
            <a:endParaRPr lang="en-US" dirty="0"/>
          </a:p>
          <a:p>
            <a:endParaRPr lang="ro-RO"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55448"/>
            <a:ext cx="8229600" cy="1252728"/>
          </a:xfrm>
        </p:spPr>
        <p:txBody>
          <a:bodyPr>
            <a:normAutofit fontScale="90000"/>
          </a:bodyPr>
          <a:lstStyle/>
          <a:p>
            <a:r>
              <a:rPr lang="ro-RO" dirty="0">
                <a:solidFill>
                  <a:schemeClr val="tx1"/>
                </a:solidFill>
              </a:rPr>
              <a:t>Birman-Schiper-Stephenson algorithm</a:t>
            </a:r>
          </a:p>
        </p:txBody>
      </p:sp>
      <p:sp>
        <p:nvSpPr>
          <p:cNvPr id="3" name="Content Placeholder 2"/>
          <p:cNvSpPr>
            <a:spLocks noGrp="1"/>
          </p:cNvSpPr>
          <p:nvPr>
            <p:ph idx="1"/>
          </p:nvPr>
        </p:nvSpPr>
        <p:spPr/>
        <p:txBody>
          <a:bodyPr/>
          <a:lstStyle/>
          <a:p>
            <a:pPr>
              <a:buFont typeface="Wingdings" pitchFamily="2" charset="2"/>
              <a:buNone/>
            </a:pPr>
            <a:r>
              <a:rPr lang="sv-SE" dirty="0">
                <a:solidFill>
                  <a:schemeClr val="tx2"/>
                </a:solidFill>
              </a:rPr>
              <a:t>When the message is delivered to P</a:t>
            </a:r>
            <a:r>
              <a:rPr lang="sv-SE" baseline="-10000" dirty="0">
                <a:solidFill>
                  <a:schemeClr val="tx2"/>
                </a:solidFill>
              </a:rPr>
              <a:t>j</a:t>
            </a:r>
          </a:p>
          <a:p>
            <a:pPr lvl="1"/>
            <a:endParaRPr lang="sv-SE" dirty="0"/>
          </a:p>
          <a:p>
            <a:pPr lvl="1"/>
            <a:r>
              <a:rPr lang="sv-SE" dirty="0"/>
              <a:t>P</a:t>
            </a:r>
            <a:r>
              <a:rPr lang="sv-SE" baseline="-10000" dirty="0"/>
              <a:t>j </a:t>
            </a:r>
            <a:r>
              <a:rPr lang="sv-SE" dirty="0"/>
              <a:t>updates its vector clock as follows:</a:t>
            </a:r>
          </a:p>
          <a:p>
            <a:pPr lvl="1">
              <a:buFont typeface="Wingdings" pitchFamily="2" charset="2"/>
              <a:buNone/>
            </a:pPr>
            <a:r>
              <a:rPr lang="sv-SE" dirty="0"/>
              <a:t>   VC</a:t>
            </a:r>
            <a:r>
              <a:rPr lang="sv-SE" baseline="-25000" dirty="0"/>
              <a:t>j</a:t>
            </a:r>
            <a:r>
              <a:rPr lang="sv-SE" dirty="0"/>
              <a:t>[k] = max(VC</a:t>
            </a:r>
            <a:r>
              <a:rPr lang="sv-SE" baseline="-25000" dirty="0"/>
              <a:t>j</a:t>
            </a:r>
            <a:r>
              <a:rPr lang="sv-SE" dirty="0"/>
              <a:t>[k], t</a:t>
            </a:r>
            <a:r>
              <a:rPr lang="sv-SE" baseline="30000" dirty="0"/>
              <a:t>m</a:t>
            </a:r>
            <a:r>
              <a:rPr lang="sv-SE" dirty="0"/>
              <a:t>[k])</a:t>
            </a:r>
          </a:p>
          <a:p>
            <a:pPr lvl="1">
              <a:buFont typeface="Wingdings" pitchFamily="2" charset="2"/>
              <a:buNone/>
            </a:pPr>
            <a:endParaRPr lang="sv-SE" dirty="0"/>
          </a:p>
          <a:p>
            <a:pPr lvl="1"/>
            <a:r>
              <a:rPr lang="sv-SE" dirty="0"/>
              <a:t>checks buffered messages to see if any can be delivered</a:t>
            </a:r>
            <a:endParaRPr lang="en-US" dirty="0"/>
          </a:p>
          <a:p>
            <a:endParaRPr lang="ro-RO"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dirty="0">
                <a:solidFill>
                  <a:schemeClr val="tx1"/>
                </a:solidFill>
              </a:rPr>
              <a:t>Schiper-Eggli-Sandoz algorithm</a:t>
            </a:r>
          </a:p>
        </p:txBody>
      </p:sp>
      <p:sp>
        <p:nvSpPr>
          <p:cNvPr id="3" name="Content Placeholder 2"/>
          <p:cNvSpPr>
            <a:spLocks noGrp="1"/>
          </p:cNvSpPr>
          <p:nvPr>
            <p:ph idx="1"/>
          </p:nvPr>
        </p:nvSpPr>
        <p:spPr/>
        <p:txBody>
          <a:bodyPr/>
          <a:lstStyle/>
          <a:p>
            <a:r>
              <a:rPr lang="sv-SE" dirty="0"/>
              <a:t>does not require broadcast </a:t>
            </a:r>
          </a:p>
          <a:p>
            <a:endParaRPr lang="sv-SE" dirty="0"/>
          </a:p>
          <a:p>
            <a:r>
              <a:rPr lang="sv-SE" dirty="0"/>
              <a:t>P</a:t>
            </a:r>
            <a:r>
              <a:rPr lang="sv-SE" baseline="-25000" dirty="0"/>
              <a:t>1</a:t>
            </a:r>
            <a:r>
              <a:rPr lang="sv-SE" dirty="0"/>
              <a:t>, P</a:t>
            </a:r>
            <a:r>
              <a:rPr lang="sv-SE" baseline="-20000" dirty="0"/>
              <a:t>2</a:t>
            </a:r>
            <a:r>
              <a:rPr lang="sv-SE" dirty="0"/>
              <a:t>, …, P</a:t>
            </a:r>
            <a:r>
              <a:rPr lang="sv-SE" baseline="-25000" dirty="0"/>
              <a:t>n</a:t>
            </a:r>
            <a:r>
              <a:rPr lang="sv-SE" dirty="0"/>
              <a:t> processes</a:t>
            </a:r>
          </a:p>
          <a:p>
            <a:endParaRPr lang="sv-SE" dirty="0"/>
          </a:p>
          <a:p>
            <a:r>
              <a:rPr lang="sv-SE" dirty="0"/>
              <a:t>each process P</a:t>
            </a:r>
            <a:r>
              <a:rPr lang="sv-SE" baseline="-25000" dirty="0"/>
              <a:t>i</a:t>
            </a:r>
            <a:r>
              <a:rPr lang="sv-SE" dirty="0"/>
              <a:t> has </a:t>
            </a:r>
          </a:p>
          <a:p>
            <a:pPr lvl="1"/>
            <a:r>
              <a:rPr lang="sv-SE" dirty="0"/>
              <a:t>a vector clock VC</a:t>
            </a:r>
            <a:r>
              <a:rPr lang="sv-SE" baseline="-25000" dirty="0"/>
              <a:t>i</a:t>
            </a:r>
            <a:r>
              <a:rPr lang="sv-SE" dirty="0"/>
              <a:t> </a:t>
            </a:r>
          </a:p>
          <a:p>
            <a:pPr lvl="1"/>
            <a:r>
              <a:rPr lang="sv-SE" dirty="0"/>
              <a:t>a vector of tuple V</a:t>
            </a:r>
            <a:r>
              <a:rPr lang="sv-SE" baseline="-20000" dirty="0"/>
              <a:t>i</a:t>
            </a:r>
            <a:r>
              <a:rPr lang="sv-SE" dirty="0"/>
              <a:t> having length of n-1</a:t>
            </a:r>
          </a:p>
          <a:p>
            <a:pPr lvl="2"/>
            <a:r>
              <a:rPr lang="sv-SE" dirty="0"/>
              <a:t>tuple (j, t</a:t>
            </a:r>
            <a:r>
              <a:rPr lang="sv-SE" baseline="30000" dirty="0"/>
              <a:t>m</a:t>
            </a:r>
            <a:r>
              <a:rPr lang="sv-SE" dirty="0"/>
              <a:t> ) where j is the destination process and t</a:t>
            </a:r>
            <a:r>
              <a:rPr lang="sv-SE" baseline="30000" dirty="0"/>
              <a:t>m</a:t>
            </a:r>
            <a:r>
              <a:rPr lang="sv-SE" dirty="0"/>
              <a:t> the vector timestamp of the last message sent by P</a:t>
            </a:r>
            <a:r>
              <a:rPr lang="sv-SE" baseline="-25000" dirty="0"/>
              <a:t>i</a:t>
            </a:r>
            <a:r>
              <a:rPr lang="sv-SE" dirty="0"/>
              <a:t> to to P</a:t>
            </a:r>
            <a:r>
              <a:rPr lang="sv-SE" baseline="-25000" dirty="0"/>
              <a:t>j</a:t>
            </a:r>
          </a:p>
          <a:p>
            <a:endParaRPr lang="ro-RO"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solidFill>
                  <a:schemeClr val="tx1"/>
                </a:solidFill>
              </a:rPr>
              <a:t>Schiper-Eggli-Sandoz algorithm</a:t>
            </a:r>
          </a:p>
        </p:txBody>
      </p:sp>
      <p:sp>
        <p:nvSpPr>
          <p:cNvPr id="3" name="Content Placeholder 2"/>
          <p:cNvSpPr>
            <a:spLocks noGrp="1"/>
          </p:cNvSpPr>
          <p:nvPr>
            <p:ph idx="1"/>
          </p:nvPr>
        </p:nvSpPr>
        <p:spPr/>
        <p:txBody>
          <a:bodyPr>
            <a:normAutofit fontScale="85000" lnSpcReduction="20000"/>
          </a:bodyPr>
          <a:lstStyle/>
          <a:p>
            <a:pPr marL="228600" indent="-228600"/>
            <a:r>
              <a:rPr lang="en-US" dirty="0"/>
              <a:t>VC is a vector clock.</a:t>
            </a:r>
          </a:p>
          <a:p>
            <a:pPr marL="228600" indent="-228600"/>
            <a:endParaRPr lang="en-US" dirty="0"/>
          </a:p>
          <a:p>
            <a:pPr marL="228600" indent="-228600"/>
            <a:r>
              <a:rPr lang="en-US" dirty="0"/>
              <a:t>Instead of maintaining a vector clock based on the number of messages sent to each process, the vector clock for this protocol can increment at any rate it would like to and has no additional meaning related to the number of messages currently outstanding. </a:t>
            </a:r>
          </a:p>
          <a:p>
            <a:pPr marL="228600" indent="-228600"/>
            <a:endParaRPr lang="en-US" dirty="0"/>
          </a:p>
          <a:p>
            <a:pPr marL="228600" indent="-228600"/>
            <a:r>
              <a:rPr lang="en-US" b="1" dirty="0"/>
              <a:t>Sending a message:</a:t>
            </a:r>
          </a:p>
          <a:p>
            <a:pPr marL="521208" lvl="1" indent="-228600"/>
            <a:r>
              <a:rPr lang="en-US" dirty="0"/>
              <a:t>All messages are </a:t>
            </a:r>
            <a:r>
              <a:rPr lang="en-US" dirty="0" err="1"/>
              <a:t>timestamped</a:t>
            </a:r>
            <a:r>
              <a:rPr lang="en-US" dirty="0"/>
              <a:t> and sent out with a list of all the timestamps of messages sent to other processes. </a:t>
            </a:r>
          </a:p>
          <a:p>
            <a:pPr marL="521208" lvl="1" indent="-228600"/>
            <a:r>
              <a:rPr lang="en-US" dirty="0"/>
              <a:t>Locally store the timestamp that the message was sent with. </a:t>
            </a:r>
          </a:p>
          <a:p>
            <a:pPr marL="228600" indent="-228600"/>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4B789865D6BA0439E1F2C7AB66935DD" ma:contentTypeVersion="2" ma:contentTypeDescription="Create a new document." ma:contentTypeScope="" ma:versionID="efc616dcfa4fbe3f74379e8c79cd0b5c">
  <xsd:schema xmlns:xsd="http://www.w3.org/2001/XMLSchema" xmlns:xs="http://www.w3.org/2001/XMLSchema" xmlns:p="http://schemas.microsoft.com/office/2006/metadata/properties" xmlns:ns2="ea3788b7-a85e-424d-94ae-e201aff698f6" targetNamespace="http://schemas.microsoft.com/office/2006/metadata/properties" ma:root="true" ma:fieldsID="3165cf09cb6bdea70c8d0bb45eb33dce" ns2:_="">
    <xsd:import namespace="ea3788b7-a85e-424d-94ae-e201aff698f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3788b7-a85e-424d-94ae-e201aff698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3E7BAE6-EA9D-4465-8423-2287B003E3E2}"/>
</file>

<file path=customXml/itemProps2.xml><?xml version="1.0" encoding="utf-8"?>
<ds:datastoreItem xmlns:ds="http://schemas.openxmlformats.org/officeDocument/2006/customXml" ds:itemID="{3FC3E0F3-720F-475E-AFCD-117C0D7C0225}"/>
</file>

<file path=customXml/itemProps3.xml><?xml version="1.0" encoding="utf-8"?>
<ds:datastoreItem xmlns:ds="http://schemas.openxmlformats.org/officeDocument/2006/customXml" ds:itemID="{9FEF26C7-B53A-4196-8405-35D549A6AE63}"/>
</file>

<file path=docProps/app.xml><?xml version="1.0" encoding="utf-8"?>
<Properties xmlns="http://schemas.openxmlformats.org/officeDocument/2006/extended-properties" xmlns:vt="http://schemas.openxmlformats.org/officeDocument/2006/docPropsVTypes">
  <Template>Module</Template>
  <TotalTime>101</TotalTime>
  <Words>1047</Words>
  <Application>Microsoft Office PowerPoint</Application>
  <PresentationFormat>Expunere pe ecran (4:3)</PresentationFormat>
  <Paragraphs>125</Paragraphs>
  <Slides>14</Slides>
  <Notes>0</Notes>
  <HiddenSlides>0</HiddenSlides>
  <MMClips>0</MMClips>
  <ScaleCrop>false</ScaleCrop>
  <HeadingPairs>
    <vt:vector size="8" baseType="variant">
      <vt:variant>
        <vt:lpstr>Fonturi utilizate</vt:lpstr>
      </vt:variant>
      <vt:variant>
        <vt:i4>5</vt:i4>
      </vt:variant>
      <vt:variant>
        <vt:lpstr>Temă</vt:lpstr>
      </vt:variant>
      <vt:variant>
        <vt:i4>1</vt:i4>
      </vt:variant>
      <vt:variant>
        <vt:lpstr>Servere OLE încorporate</vt:lpstr>
      </vt:variant>
      <vt:variant>
        <vt:i4>1</vt:i4>
      </vt:variant>
      <vt:variant>
        <vt:lpstr>Titluri diapozitive</vt:lpstr>
      </vt:variant>
      <vt:variant>
        <vt:i4>14</vt:i4>
      </vt:variant>
    </vt:vector>
  </HeadingPairs>
  <TitlesOfParts>
    <vt:vector size="21" baseType="lpstr">
      <vt:lpstr>Arial</vt:lpstr>
      <vt:lpstr>Corbel</vt:lpstr>
      <vt:lpstr>Wingdings</vt:lpstr>
      <vt:lpstr>Wingdings 2</vt:lpstr>
      <vt:lpstr>Wingdings 3</vt:lpstr>
      <vt:lpstr>Module</vt:lpstr>
      <vt:lpstr>Equation</vt:lpstr>
      <vt:lpstr>Causal ordering of events and messages</vt:lpstr>
      <vt:lpstr>Causal ordering protocol based on vector clocks</vt:lpstr>
      <vt:lpstr>Birman-Schiper-Stephenson algorithm</vt:lpstr>
      <vt:lpstr>Birman-Schiper-Stephenson algorithm</vt:lpstr>
      <vt:lpstr>Birman-Schiper-Stephenson algorithm</vt:lpstr>
      <vt:lpstr>Birman-Schiper-Stephenson algorithm</vt:lpstr>
      <vt:lpstr>Birman-Schiper-Stephenson algorithm</vt:lpstr>
      <vt:lpstr>Schiper-Eggli-Sandoz algorithm</vt:lpstr>
      <vt:lpstr>Schiper-Eggli-Sandoz algorithm</vt:lpstr>
      <vt:lpstr>Schiper-Eggli-Sandoz algorithm</vt:lpstr>
      <vt:lpstr>Schiper-Eggli-Sandoz algorithm</vt:lpstr>
      <vt:lpstr>Schiper-Eggli-Sandoz algorithm</vt:lpstr>
      <vt:lpstr>Schiper-Eggli-Sandoz algorithm</vt:lpstr>
      <vt:lpstr>Schiper-Eggli-Sandoz 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Causal ordering</dc:title>
  <dc:creator>Anca</dc:creator>
  <cp:lastModifiedBy>cosmina ivan</cp:lastModifiedBy>
  <cp:revision>13</cp:revision>
  <dcterms:created xsi:type="dcterms:W3CDTF">2017-12-13T15:16:37Z</dcterms:created>
  <dcterms:modified xsi:type="dcterms:W3CDTF">2021-04-14T11:07:37Z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0x01010044B789865D6BA0439E1F2C7AB66935DD</vt:lpwstr>
  </property>
</Properties>
</file>