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0" r:id="rId2"/>
    <p:sldId id="257" r:id="rId3"/>
    <p:sldId id="258" r:id="rId4"/>
    <p:sldId id="259" r:id="rId5"/>
    <p:sldId id="261" r:id="rId6"/>
    <p:sldId id="303" r:id="rId7"/>
    <p:sldId id="304" r:id="rId8"/>
    <p:sldId id="305" r:id="rId9"/>
    <p:sldId id="306" r:id="rId10"/>
    <p:sldId id="307" r:id="rId11"/>
    <p:sldId id="308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9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1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0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7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0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0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3755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76910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8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0BBBD7-56B2-4561-B6EB-5F6335DB413D}"/>
              </a:ext>
            </a:extLst>
          </p:cNvPr>
          <p:cNvSpPr txBox="1">
            <a:spLocks/>
          </p:cNvSpPr>
          <p:nvPr/>
        </p:nvSpPr>
        <p:spPr>
          <a:xfrm>
            <a:off x="1187624" y="2074577"/>
            <a:ext cx="7200800" cy="994346"/>
          </a:xfrm>
          <a:noFill/>
        </p:spPr>
        <p:txBody>
          <a:bodyPr anchor="ctr" anchorCtr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简述</a:t>
            </a:r>
            <a:r>
              <a:rPr lang="en-US" altLang="zh-CN" dirty="0"/>
              <a:t>Hadoop</a:t>
            </a:r>
            <a:r>
              <a:rPr lang="zh-CN" altLang="zh-CN" dirty="0"/>
              <a:t>的几个默认端口及其含义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AD4B5C-FC03-47B0-BF89-C6E9364FAE50}"/>
              </a:ext>
            </a:extLst>
          </p:cNvPr>
          <p:cNvSpPr txBox="1"/>
          <p:nvPr/>
        </p:nvSpPr>
        <p:spPr>
          <a:xfrm>
            <a:off x="1187624" y="2074577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dfs.namenode.http-address:50070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SecondaryNameNode</a:t>
            </a:r>
            <a:r>
              <a:rPr lang="zh-CN" altLang="en-US" dirty="0"/>
              <a:t>辅助名称节点端口号：</a:t>
            </a:r>
            <a:r>
              <a:rPr lang="en-US" altLang="zh-CN" dirty="0"/>
              <a:t>50090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dfs.datanode.address:50010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fs.defaultFS:8020 </a:t>
            </a:r>
            <a:r>
              <a:rPr lang="zh-CN" altLang="en-US" dirty="0"/>
              <a:t>或者</a:t>
            </a:r>
            <a:r>
              <a:rPr lang="en-US" altLang="zh-CN" dirty="0"/>
              <a:t>9000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yarn.resourcemanager.webapp.address:8088</a:t>
            </a:r>
          </a:p>
        </p:txBody>
      </p:sp>
    </p:spTree>
    <p:extLst>
      <p:ext uri="{BB962C8B-B14F-4D97-AF65-F5344CB8AC3E}">
        <p14:creationId xmlns:p14="http://schemas.microsoft.com/office/powerpoint/2010/main" val="38872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6AEB-19E0-4C11-BA6F-EB9558B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2074577"/>
            <a:ext cx="3600400" cy="994346"/>
          </a:xfrm>
          <a:noFill/>
        </p:spPr>
        <p:txBody>
          <a:bodyPr/>
          <a:lstStyle/>
          <a:p>
            <a:r>
              <a:rPr lang="zh-CN" altLang="en-US" dirty="0"/>
              <a:t>简述推测执行原理</a:t>
            </a:r>
          </a:p>
        </p:txBody>
      </p:sp>
    </p:spTree>
    <p:extLst>
      <p:ext uri="{BB962C8B-B14F-4D97-AF65-F5344CB8AC3E}">
        <p14:creationId xmlns:p14="http://schemas.microsoft.com/office/powerpoint/2010/main" val="420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矩形 1968"/>
          <p:cNvSpPr/>
          <p:nvPr/>
        </p:nvSpPr>
        <p:spPr>
          <a:xfrm>
            <a:off x="467544" y="207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推测执行算法原理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70" name="矩形 1969"/>
          <p:cNvSpPr/>
          <p:nvPr/>
        </p:nvSpPr>
        <p:spPr>
          <a:xfrm>
            <a:off x="323528" y="41151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假设某一时刻，任务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的执行进度为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progress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，则可通过一定的算法推测出该任务的最终完成时刻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。另一方面，如果此刻为该任务启动一个备份任务，则可推断出它可能的完成时刻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`,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于是可得出以下几个公式：</a:t>
            </a:r>
          </a:p>
        </p:txBody>
      </p:sp>
      <p:sp>
        <p:nvSpPr>
          <p:cNvPr id="1971" name="矩形 1970"/>
          <p:cNvSpPr/>
          <p:nvPr/>
        </p:nvSpPr>
        <p:spPr>
          <a:xfrm>
            <a:off x="611560" y="1846544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err="1"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= 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+ 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endParaRPr lang="en-US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kern="100" dirty="0">
                <a:latin typeface="Times New Roman" panose="02020603050405020304" pitchFamily="18" charset="0"/>
              </a:rPr>
              <a:t>推测执行完时刻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60  =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+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  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  任务启动时刻（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972" name="矩形 1971"/>
          <p:cNvSpPr/>
          <p:nvPr/>
        </p:nvSpPr>
        <p:spPr>
          <a:xfrm>
            <a:off x="611560" y="100345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= </a:t>
            </a:r>
            <a:r>
              <a:rPr lang="en-US" altLang="zh-CN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-  </a:t>
            </a:r>
            <a:r>
              <a:rPr lang="en-US" altLang="zh-CN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)              /     progress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（</a:t>
            </a:r>
            <a:r>
              <a:rPr lang="zh-CN" altLang="en-US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当前时刻（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任务启动时刻（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1400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/     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任务运行比例（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10%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973" name="矩形 1972"/>
          <p:cNvSpPr/>
          <p:nvPr/>
        </p:nvSpPr>
        <p:spPr>
          <a:xfrm>
            <a:off x="611560" y="2409150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`                          =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+ 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averageRunTime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Times New Roman" panose="02020603050405020304" pitchFamily="18" charset="0"/>
              </a:rPr>
              <a:t>备份任务推测完成时刻（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16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  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  </a:t>
            </a:r>
            <a:r>
              <a:rPr lang="zh-CN" altLang="en-US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当前时刻（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）       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+ 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运行完成任务的平均时间（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10s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 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974" name="矩形 1973"/>
          <p:cNvSpPr/>
          <p:nvPr/>
        </p:nvSpPr>
        <p:spPr>
          <a:xfrm>
            <a:off x="329370" y="3255579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总是选择（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` 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）差值最大的任务，并为之启动备份任务。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75" name="矩形 1974"/>
          <p:cNvSpPr/>
          <p:nvPr/>
        </p:nvSpPr>
        <p:spPr>
          <a:xfrm>
            <a:off x="329370" y="3635464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为了防止大量任务同时启动备份任务造成的资源浪费，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为每个作业设置了同时启动的备份任务数目上限。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76" name="矩形 1975"/>
          <p:cNvSpPr/>
          <p:nvPr/>
        </p:nvSpPr>
        <p:spPr>
          <a:xfrm>
            <a:off x="323528" y="3996665"/>
            <a:ext cx="8568952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推测执行机制实际上采用了经典的优化算法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：以空间换时间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，它同时启动多个相同任务处理相同的数据，并让这些任务竞争以缩短数据处理时间。显然，这种方法需要占用更多的计算资源。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在集群资源紧缺的情况下，应合理使用该机制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，争取在多用少量资源的情况下，减少作业的计算时间。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" grpId="0"/>
      <p:bldP spid="1971" grpId="0"/>
      <p:bldP spid="1972" grpId="0"/>
      <p:bldP spid="1973" grpId="0"/>
      <p:bldP spid="1974" grpId="0"/>
      <p:bldP spid="1975" grpId="0"/>
      <p:bldP spid="19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6AEB-19E0-4C11-BA6F-EB9558B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329" y="2074577"/>
            <a:ext cx="3871342" cy="994346"/>
          </a:xfrm>
          <a:noFill/>
        </p:spPr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HDFS</a:t>
            </a:r>
            <a:r>
              <a:rPr lang="zh-CN" altLang="en-US" dirty="0"/>
              <a:t>读写流程</a:t>
            </a:r>
          </a:p>
        </p:txBody>
      </p:sp>
    </p:spTree>
    <p:extLst>
      <p:ext uri="{BB962C8B-B14F-4D97-AF65-F5344CB8AC3E}">
        <p14:creationId xmlns:p14="http://schemas.microsoft.com/office/powerpoint/2010/main" val="1745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B040BF16-A636-4427-A3E4-6E9DB961442C}"/>
              </a:ext>
            </a:extLst>
          </p:cNvPr>
          <p:cNvSpPr txBox="1"/>
          <p:nvPr/>
        </p:nvSpPr>
        <p:spPr>
          <a:xfrm>
            <a:off x="4388318" y="1557193"/>
            <a:ext cx="2343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请求上传第二个</a:t>
            </a:r>
            <a:r>
              <a:rPr lang="en-US" altLang="zh-CN" sz="800" dirty="0"/>
              <a:t>Block</a:t>
            </a:r>
            <a:r>
              <a:rPr lang="zh-CN" altLang="en-US" sz="800" dirty="0"/>
              <a:t>（</a:t>
            </a:r>
            <a:r>
              <a:rPr lang="en-US" altLang="zh-CN" sz="800" dirty="0"/>
              <a:t>128M-200M</a:t>
            </a:r>
            <a:r>
              <a:rPr lang="zh-CN" altLang="en-US" sz="800" dirty="0"/>
              <a:t>）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B18A7C-8BE6-4E6A-8753-D59FB4BE040B}"/>
              </a:ext>
            </a:extLst>
          </p:cNvPr>
          <p:cNvSpPr txBox="1"/>
          <p:nvPr/>
        </p:nvSpPr>
        <p:spPr>
          <a:xfrm>
            <a:off x="4055516" y="1879041"/>
            <a:ext cx="28843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返回</a:t>
            </a:r>
            <a:r>
              <a:rPr lang="en-US" altLang="zh-CN" sz="800" dirty="0"/>
              <a:t>DN4</a:t>
            </a:r>
            <a:r>
              <a:rPr lang="zh-CN" altLang="en-US" sz="800" dirty="0"/>
              <a:t>，</a:t>
            </a:r>
            <a:r>
              <a:rPr lang="en-US" altLang="zh-CN" sz="800" dirty="0"/>
              <a:t>DN5</a:t>
            </a:r>
            <a:r>
              <a:rPr lang="zh-CN" altLang="en-US" sz="800" dirty="0"/>
              <a:t>， </a:t>
            </a:r>
            <a:r>
              <a:rPr lang="en-US" altLang="zh-CN" sz="800" dirty="0"/>
              <a:t>DN6</a:t>
            </a:r>
            <a:r>
              <a:rPr lang="zh-CN" altLang="en-US" sz="800" dirty="0"/>
              <a:t>，表示采用这三个节点存储数据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53B3B63-9964-4E94-A4B4-6D8C14B307CF}"/>
              </a:ext>
            </a:extLst>
          </p:cNvPr>
          <p:cNvSpPr txBox="1"/>
          <p:nvPr/>
        </p:nvSpPr>
        <p:spPr>
          <a:xfrm>
            <a:off x="7421742" y="2835562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Datanode6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45E0EB5-708B-433C-9766-56EACB07F8FE}"/>
              </a:ext>
            </a:extLst>
          </p:cNvPr>
          <p:cNvSpPr txBox="1"/>
          <p:nvPr/>
        </p:nvSpPr>
        <p:spPr>
          <a:xfrm>
            <a:off x="5400092" y="2828999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Datanode5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707BEE0-66AF-4855-8785-D6EDB11AD4F8}"/>
              </a:ext>
            </a:extLst>
          </p:cNvPr>
          <p:cNvSpPr txBox="1"/>
          <p:nvPr/>
        </p:nvSpPr>
        <p:spPr>
          <a:xfrm>
            <a:off x="3383868" y="2835562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Datanode4</a:t>
            </a:r>
            <a:endParaRPr lang="zh-CN" altLang="en-US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8779B9-D748-4487-B83E-30B045D3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329" y="339502"/>
            <a:ext cx="3871342" cy="994346"/>
          </a:xfrm>
          <a:noFill/>
        </p:spPr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HDFS</a:t>
            </a:r>
            <a:r>
              <a:rPr lang="zh-CN" altLang="en-US" dirty="0"/>
              <a:t>读写流程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1815F4-728C-44CE-BF07-5393839A8A36}"/>
              </a:ext>
            </a:extLst>
          </p:cNvPr>
          <p:cNvSpPr/>
          <p:nvPr/>
        </p:nvSpPr>
        <p:spPr>
          <a:xfrm>
            <a:off x="611560" y="2499742"/>
            <a:ext cx="79208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9F6FC-BF50-4D6C-94B6-3A027E6D07D5}"/>
              </a:ext>
            </a:extLst>
          </p:cNvPr>
          <p:cNvSpPr/>
          <p:nvPr/>
        </p:nvSpPr>
        <p:spPr>
          <a:xfrm>
            <a:off x="611560" y="2499742"/>
            <a:ext cx="792088" cy="66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4CE826-905B-4550-9F97-64C2A0160EFE}"/>
              </a:ext>
            </a:extLst>
          </p:cNvPr>
          <p:cNvSpPr/>
          <p:nvPr/>
        </p:nvSpPr>
        <p:spPr>
          <a:xfrm>
            <a:off x="611560" y="3166015"/>
            <a:ext cx="792088" cy="41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72M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757DBF-E8A4-4926-BCAE-373E20A0A740}"/>
              </a:ext>
            </a:extLst>
          </p:cNvPr>
          <p:cNvCxnSpPr>
            <a:cxnSpLocks/>
          </p:cNvCxnSpPr>
          <p:nvPr/>
        </p:nvCxnSpPr>
        <p:spPr>
          <a:xfrm>
            <a:off x="611560" y="3166014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B185AC7-EBD8-421A-8A41-D5C93DDE1ECF}"/>
              </a:ext>
            </a:extLst>
          </p:cNvPr>
          <p:cNvSpPr/>
          <p:nvPr/>
        </p:nvSpPr>
        <p:spPr>
          <a:xfrm>
            <a:off x="1691680" y="1275606"/>
            <a:ext cx="122413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07121-8A19-43EC-AEC4-738D674E2CFF}"/>
              </a:ext>
            </a:extLst>
          </p:cNvPr>
          <p:cNvSpPr/>
          <p:nvPr/>
        </p:nvSpPr>
        <p:spPr>
          <a:xfrm>
            <a:off x="1763688" y="1333848"/>
            <a:ext cx="1080120" cy="51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Distributed</a:t>
            </a:r>
          </a:p>
          <a:p>
            <a:pPr algn="ctr"/>
            <a:r>
              <a:rPr lang="en-US" altLang="zh-CN" sz="1200" dirty="0"/>
              <a:t>FileSystem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7B9351-355F-448D-BE10-E5ABAF3568B1}"/>
              </a:ext>
            </a:extLst>
          </p:cNvPr>
          <p:cNvSpPr/>
          <p:nvPr/>
        </p:nvSpPr>
        <p:spPr>
          <a:xfrm>
            <a:off x="1763688" y="2139702"/>
            <a:ext cx="1080120" cy="51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FSDataOutputStream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5D41CF-FAEF-4B88-98FD-0ABDBB64CF0C}"/>
              </a:ext>
            </a:extLst>
          </p:cNvPr>
          <p:cNvSpPr txBox="1"/>
          <p:nvPr/>
        </p:nvSpPr>
        <p:spPr>
          <a:xfrm>
            <a:off x="1907704" y="915566"/>
            <a:ext cx="7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Client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C3783-09CB-47BB-92FC-52C97EAC67E3}"/>
              </a:ext>
            </a:extLst>
          </p:cNvPr>
          <p:cNvSpPr/>
          <p:nvPr/>
        </p:nvSpPr>
        <p:spPr>
          <a:xfrm>
            <a:off x="7092280" y="1254120"/>
            <a:ext cx="122413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A9D590-C560-494A-B559-0F41FF582BF2}"/>
              </a:ext>
            </a:extLst>
          </p:cNvPr>
          <p:cNvSpPr/>
          <p:nvPr/>
        </p:nvSpPr>
        <p:spPr>
          <a:xfrm>
            <a:off x="3419872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46CEE9-31C3-42EE-9044-9551A88FAA0C}"/>
              </a:ext>
            </a:extLst>
          </p:cNvPr>
          <p:cNvSpPr/>
          <p:nvPr/>
        </p:nvSpPr>
        <p:spPr>
          <a:xfrm>
            <a:off x="7452320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56834B-624E-4528-9030-8F5F06133FE0}"/>
              </a:ext>
            </a:extLst>
          </p:cNvPr>
          <p:cNvSpPr/>
          <p:nvPr/>
        </p:nvSpPr>
        <p:spPr>
          <a:xfrm>
            <a:off x="5436096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0C1DA2-49BC-410A-AD12-29D5F152C576}"/>
              </a:ext>
            </a:extLst>
          </p:cNvPr>
          <p:cNvSpPr txBox="1"/>
          <p:nvPr/>
        </p:nvSpPr>
        <p:spPr>
          <a:xfrm>
            <a:off x="7236296" y="943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Namenode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695B96-2FA0-41BE-B99B-1CE6586D4357}"/>
              </a:ext>
            </a:extLst>
          </p:cNvPr>
          <p:cNvSpPr txBox="1"/>
          <p:nvPr/>
        </p:nvSpPr>
        <p:spPr>
          <a:xfrm>
            <a:off x="3383868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94B7DC8-86BF-47CB-9A9B-F61430F9FB47}"/>
              </a:ext>
            </a:extLst>
          </p:cNvPr>
          <p:cNvSpPr txBox="1"/>
          <p:nvPr/>
        </p:nvSpPr>
        <p:spPr>
          <a:xfrm>
            <a:off x="5400092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F47156-688E-4151-A8BE-7E89D39FAE76}"/>
              </a:ext>
            </a:extLst>
          </p:cNvPr>
          <p:cNvSpPr txBox="1"/>
          <p:nvPr/>
        </p:nvSpPr>
        <p:spPr>
          <a:xfrm>
            <a:off x="7416316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Datanode3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3B52C4-2E75-4324-BABB-9DD8D0913C89}"/>
              </a:ext>
            </a:extLst>
          </p:cNvPr>
          <p:cNvCxnSpPr>
            <a:stCxn id="9" idx="0"/>
          </p:cNvCxnSpPr>
          <p:nvPr/>
        </p:nvCxnSpPr>
        <p:spPr>
          <a:xfrm flipV="1">
            <a:off x="1007604" y="1635646"/>
            <a:ext cx="68407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A9830A-1C78-481B-9312-8358FDFB49BD}"/>
              </a:ext>
            </a:extLst>
          </p:cNvPr>
          <p:cNvCxnSpPr/>
          <p:nvPr/>
        </p:nvCxnSpPr>
        <p:spPr>
          <a:xfrm>
            <a:off x="2915816" y="1333848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E8032B-25D1-41DE-959A-A0453265DFC9}"/>
              </a:ext>
            </a:extLst>
          </p:cNvPr>
          <p:cNvCxnSpPr/>
          <p:nvPr/>
        </p:nvCxnSpPr>
        <p:spPr>
          <a:xfrm flipH="1">
            <a:off x="2915816" y="1419622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ADDA7E-B414-4248-B6E3-7EC12D95AEE6}"/>
              </a:ext>
            </a:extLst>
          </p:cNvPr>
          <p:cNvCxnSpPr/>
          <p:nvPr/>
        </p:nvCxnSpPr>
        <p:spPr>
          <a:xfrm>
            <a:off x="2915816" y="1779662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51F2DF-ED5A-4A6B-A790-B874D02AD8DE}"/>
              </a:ext>
            </a:extLst>
          </p:cNvPr>
          <p:cNvCxnSpPr/>
          <p:nvPr/>
        </p:nvCxnSpPr>
        <p:spPr>
          <a:xfrm flipH="1">
            <a:off x="2915816" y="1851670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76B17F-EF47-4EBD-8CAF-3ED1729DB1EC}"/>
              </a:ext>
            </a:extLst>
          </p:cNvPr>
          <p:cNvSpPr txBox="1"/>
          <p:nvPr/>
        </p:nvSpPr>
        <p:spPr>
          <a:xfrm>
            <a:off x="3452214" y="1145467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申请上传文件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F5A3EF-DFB4-4B8A-A37F-3D0F99418BE9}"/>
              </a:ext>
            </a:extLst>
          </p:cNvPr>
          <p:cNvSpPr txBox="1"/>
          <p:nvPr/>
        </p:nvSpPr>
        <p:spPr>
          <a:xfrm>
            <a:off x="3452214" y="142664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响应可否上传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9F2ECE-1952-4E8F-BD9F-C9F280FB308C}"/>
              </a:ext>
            </a:extLst>
          </p:cNvPr>
          <p:cNvSpPr txBox="1"/>
          <p:nvPr/>
        </p:nvSpPr>
        <p:spPr>
          <a:xfrm>
            <a:off x="4401738" y="1559421"/>
            <a:ext cx="17915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请求上传第一个</a:t>
            </a:r>
            <a:r>
              <a:rPr lang="en-US" altLang="zh-CN" sz="800" dirty="0"/>
              <a:t>Block</a:t>
            </a:r>
            <a:r>
              <a:rPr lang="zh-CN" altLang="en-US" sz="800" dirty="0"/>
              <a:t>（</a:t>
            </a:r>
            <a:r>
              <a:rPr lang="en-US" altLang="zh-CN" sz="800" dirty="0"/>
              <a:t>0-128M</a:t>
            </a:r>
            <a:r>
              <a:rPr lang="zh-CN" altLang="en-US" sz="800" dirty="0"/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F7EE38-9143-4105-B5E4-CE3FB09508A9}"/>
              </a:ext>
            </a:extLst>
          </p:cNvPr>
          <p:cNvSpPr txBox="1"/>
          <p:nvPr/>
        </p:nvSpPr>
        <p:spPr>
          <a:xfrm>
            <a:off x="4055516" y="1872913"/>
            <a:ext cx="26767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返回</a:t>
            </a:r>
            <a:r>
              <a:rPr lang="en-US" altLang="zh-CN" sz="800" dirty="0"/>
              <a:t>DN1</a:t>
            </a:r>
            <a:r>
              <a:rPr lang="zh-CN" altLang="en-US" sz="800" dirty="0"/>
              <a:t>，</a:t>
            </a:r>
            <a:r>
              <a:rPr lang="en-US" altLang="zh-CN" sz="800" dirty="0"/>
              <a:t>DN2</a:t>
            </a:r>
            <a:r>
              <a:rPr lang="zh-CN" altLang="en-US" sz="800" dirty="0"/>
              <a:t>， </a:t>
            </a:r>
            <a:r>
              <a:rPr lang="en-US" altLang="zh-CN" sz="800" dirty="0"/>
              <a:t>DN3</a:t>
            </a:r>
            <a:r>
              <a:rPr lang="zh-CN" altLang="en-US" sz="800" dirty="0"/>
              <a:t>，表示采用这三个节点存储数据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26407CEF-3CC0-447D-81AC-440EA5E34334}"/>
              </a:ext>
            </a:extLst>
          </p:cNvPr>
          <p:cNvCxnSpPr>
            <a:cxnSpLocks/>
          </p:cNvCxnSpPr>
          <p:nvPr/>
        </p:nvCxnSpPr>
        <p:spPr>
          <a:xfrm>
            <a:off x="2483768" y="2715763"/>
            <a:ext cx="936106" cy="864101"/>
          </a:xfrm>
          <a:prstGeom prst="bentConnector3">
            <a:avLst>
              <a:gd name="adj1" fmla="val -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A3D50F9-C9B6-4841-80FF-E0413F886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3444" y="2873511"/>
            <a:ext cx="1584175" cy="1268683"/>
          </a:xfrm>
          <a:prstGeom prst="bentConnector3">
            <a:avLst>
              <a:gd name="adj1" fmla="val 100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955B78C-E057-4FD8-87EF-98D71D73059A}"/>
              </a:ext>
            </a:extLst>
          </p:cNvPr>
          <p:cNvCxnSpPr>
            <a:stCxn id="24" idx="1"/>
            <a:endCxn id="16" idx="2"/>
          </p:cNvCxnSpPr>
          <p:nvPr/>
        </p:nvCxnSpPr>
        <p:spPr>
          <a:xfrm rot="10800000">
            <a:off x="2303748" y="2715767"/>
            <a:ext cx="1116124" cy="118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8C5969A-0C99-4E02-AF24-A2FDF0CA37E2}"/>
              </a:ext>
            </a:extLst>
          </p:cNvPr>
          <p:cNvCxnSpPr/>
          <p:nvPr/>
        </p:nvCxnSpPr>
        <p:spPr>
          <a:xfrm>
            <a:off x="4283968" y="357986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A837112-DC9F-48EA-BE2C-16F1C0B31041}"/>
              </a:ext>
            </a:extLst>
          </p:cNvPr>
          <p:cNvCxnSpPr/>
          <p:nvPr/>
        </p:nvCxnSpPr>
        <p:spPr>
          <a:xfrm>
            <a:off x="4274739" y="429639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C6B48B1-BF9A-4F06-A941-C69043AF7D0E}"/>
              </a:ext>
            </a:extLst>
          </p:cNvPr>
          <p:cNvCxnSpPr/>
          <p:nvPr/>
        </p:nvCxnSpPr>
        <p:spPr>
          <a:xfrm>
            <a:off x="6300192" y="357986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26673B-80F9-42EA-9570-1824EDB6A361}"/>
              </a:ext>
            </a:extLst>
          </p:cNvPr>
          <p:cNvCxnSpPr/>
          <p:nvPr/>
        </p:nvCxnSpPr>
        <p:spPr>
          <a:xfrm>
            <a:off x="6318019" y="429639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B628692-EB7D-458F-8469-BB628EE3609F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6300192" y="3899879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B8B3B07-DBCB-4B41-AE0E-C5D123CB4D1E}"/>
              </a:ext>
            </a:extLst>
          </p:cNvPr>
          <p:cNvCxnSpPr/>
          <p:nvPr/>
        </p:nvCxnSpPr>
        <p:spPr>
          <a:xfrm flipH="1">
            <a:off x="4283968" y="390267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B0D6E6B-87F0-44AE-ACBB-D18C821775FA}"/>
              </a:ext>
            </a:extLst>
          </p:cNvPr>
          <p:cNvSpPr txBox="1"/>
          <p:nvPr/>
        </p:nvSpPr>
        <p:spPr>
          <a:xfrm>
            <a:off x="2527244" y="3313299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请求建立通道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EEC05CE-32A8-4A56-B3E9-0609D9A3F63B}"/>
              </a:ext>
            </a:extLst>
          </p:cNvPr>
          <p:cNvSpPr txBox="1"/>
          <p:nvPr/>
        </p:nvSpPr>
        <p:spPr>
          <a:xfrm>
            <a:off x="4440493" y="3334634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请求建立通道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C20E09-BF64-4F70-980A-4916F167F357}"/>
              </a:ext>
            </a:extLst>
          </p:cNvPr>
          <p:cNvSpPr txBox="1"/>
          <p:nvPr/>
        </p:nvSpPr>
        <p:spPr>
          <a:xfrm>
            <a:off x="6389666" y="3315253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请求建立通道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54BF03-D2B4-480C-826D-9EB6EBD9753E}"/>
              </a:ext>
            </a:extLst>
          </p:cNvPr>
          <p:cNvSpPr txBox="1"/>
          <p:nvPr/>
        </p:nvSpPr>
        <p:spPr>
          <a:xfrm>
            <a:off x="2560237" y="3676095"/>
            <a:ext cx="60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应答成功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0F92F4-3B1C-49AA-A189-6C750931746C}"/>
              </a:ext>
            </a:extLst>
          </p:cNvPr>
          <p:cNvSpPr txBox="1"/>
          <p:nvPr/>
        </p:nvSpPr>
        <p:spPr>
          <a:xfrm>
            <a:off x="4558460" y="3669001"/>
            <a:ext cx="60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应答成功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FC881B1-6363-422E-A12B-ABB9CBB2E75E}"/>
              </a:ext>
            </a:extLst>
          </p:cNvPr>
          <p:cNvSpPr txBox="1"/>
          <p:nvPr/>
        </p:nvSpPr>
        <p:spPr>
          <a:xfrm>
            <a:off x="6513231" y="3688626"/>
            <a:ext cx="60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应答成功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B358F0-596A-40FF-9C4A-1C9C57268F57}"/>
              </a:ext>
            </a:extLst>
          </p:cNvPr>
          <p:cNvSpPr txBox="1"/>
          <p:nvPr/>
        </p:nvSpPr>
        <p:spPr>
          <a:xfrm>
            <a:off x="2431280" y="4088667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传输</a:t>
            </a:r>
            <a:r>
              <a:rPr lang="en-US" altLang="zh-CN" sz="800" dirty="0"/>
              <a:t>Packet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A3E1460-1AC2-4E2A-A9F6-7126391A5FE4}"/>
              </a:ext>
            </a:extLst>
          </p:cNvPr>
          <p:cNvSpPr txBox="1"/>
          <p:nvPr/>
        </p:nvSpPr>
        <p:spPr>
          <a:xfrm>
            <a:off x="4449722" y="4080950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传输</a:t>
            </a:r>
            <a:r>
              <a:rPr lang="en-US" altLang="zh-CN" sz="800" dirty="0"/>
              <a:t>Packet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3A2E8C5-9FFE-4313-92AB-DC2C6DDDB524}"/>
              </a:ext>
            </a:extLst>
          </p:cNvPr>
          <p:cNvSpPr txBox="1"/>
          <p:nvPr/>
        </p:nvSpPr>
        <p:spPr>
          <a:xfrm>
            <a:off x="6483773" y="4084496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传输</a:t>
            </a:r>
            <a:r>
              <a:rPr lang="en-US" altLang="zh-CN" sz="800" dirty="0"/>
              <a:t>Packet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66AB76-8393-4847-99E1-4ACF76FCE64B}"/>
              </a:ext>
            </a:extLst>
          </p:cNvPr>
          <p:cNvSpPr/>
          <p:nvPr/>
        </p:nvSpPr>
        <p:spPr>
          <a:xfrm>
            <a:off x="3570929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B2A86DE-1B9C-47E2-AA2B-20664D2907C3}"/>
              </a:ext>
            </a:extLst>
          </p:cNvPr>
          <p:cNvSpPr/>
          <p:nvPr/>
        </p:nvSpPr>
        <p:spPr>
          <a:xfrm>
            <a:off x="7574513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082B06-8631-45E1-BBB2-AA7DEA84A087}"/>
              </a:ext>
            </a:extLst>
          </p:cNvPr>
          <p:cNvSpPr/>
          <p:nvPr/>
        </p:nvSpPr>
        <p:spPr>
          <a:xfrm>
            <a:off x="5591133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54F1B8B-1452-4E35-B1F7-C9265048DA70}"/>
              </a:ext>
            </a:extLst>
          </p:cNvPr>
          <p:cNvSpPr/>
          <p:nvPr/>
        </p:nvSpPr>
        <p:spPr>
          <a:xfrm>
            <a:off x="7304394" y="1780286"/>
            <a:ext cx="832002" cy="431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元数据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27717E-7DF8-4D1F-8C88-122D3A736EA5}"/>
              </a:ext>
            </a:extLst>
          </p:cNvPr>
          <p:cNvCxnSpPr/>
          <p:nvPr/>
        </p:nvCxnSpPr>
        <p:spPr>
          <a:xfrm>
            <a:off x="2915816" y="2398613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4E9CA70-88FC-4423-8E8F-014F566EEDBA}"/>
              </a:ext>
            </a:extLst>
          </p:cNvPr>
          <p:cNvSpPr txBox="1"/>
          <p:nvPr/>
        </p:nvSpPr>
        <p:spPr>
          <a:xfrm>
            <a:off x="3558786" y="2164525"/>
            <a:ext cx="83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数据传输完毕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7270D1D-F9F6-4788-898B-1167D8C4E3D5}"/>
              </a:ext>
            </a:extLst>
          </p:cNvPr>
          <p:cNvSpPr/>
          <p:nvPr/>
        </p:nvSpPr>
        <p:spPr>
          <a:xfrm>
            <a:off x="3570930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D646DF9-47DD-411D-A8C6-20169D3C61FB}"/>
              </a:ext>
            </a:extLst>
          </p:cNvPr>
          <p:cNvSpPr/>
          <p:nvPr/>
        </p:nvSpPr>
        <p:spPr>
          <a:xfrm>
            <a:off x="5591132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4ED538-831C-4C58-A76E-352FC6A9F64E}"/>
              </a:ext>
            </a:extLst>
          </p:cNvPr>
          <p:cNvSpPr/>
          <p:nvPr/>
        </p:nvSpPr>
        <p:spPr>
          <a:xfrm>
            <a:off x="7574513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B0D0B2-6D38-4CC3-88EC-BC79C0B85CEA}"/>
              </a:ext>
            </a:extLst>
          </p:cNvPr>
          <p:cNvCxnSpPr>
            <a:stCxn id="17" idx="2"/>
          </p:cNvCxnSpPr>
          <p:nvPr/>
        </p:nvCxnSpPr>
        <p:spPr>
          <a:xfrm flipH="1">
            <a:off x="2303747" y="1851670"/>
            <a:ext cx="1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49A2A9-1776-4B05-AFBA-5223B97B9107}"/>
              </a:ext>
            </a:extLst>
          </p:cNvPr>
          <p:cNvSpPr txBox="1"/>
          <p:nvPr/>
        </p:nvSpPr>
        <p:spPr>
          <a:xfrm>
            <a:off x="2333648" y="1865022"/>
            <a:ext cx="476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open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889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5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animBg="1"/>
      <p:bldP spid="89" grpId="1" animBg="1"/>
      <p:bldP spid="87" grpId="0"/>
      <p:bldP spid="87" grpId="1"/>
      <p:bldP spid="86" grpId="0"/>
      <p:bldP spid="86" grpId="1"/>
      <p:bldP spid="85" grpId="0"/>
      <p:bldP spid="85" grpId="1"/>
      <p:bldP spid="8" grpId="0" animBg="1"/>
      <p:bldP spid="8" grpId="1" animBg="1"/>
      <p:bldP spid="9" grpId="0" animBg="1"/>
      <p:bldP spid="10" grpId="0" animBg="1"/>
      <p:bldP spid="16" grpId="0" animBg="1"/>
      <p:bldP spid="17" grpId="0" animBg="1"/>
      <p:bldP spid="18" grpId="0" animBg="1"/>
      <p:bldP spid="18" grpId="1" animBg="1"/>
      <p:bldP spid="19" grpId="0"/>
      <p:bldP spid="21" grpId="0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9" grpId="0"/>
      <p:bldP spid="40" grpId="0"/>
      <p:bldP spid="41" grpId="0" animBg="1"/>
      <p:bldP spid="41" grpId="1" animBg="1"/>
      <p:bldP spid="42" grpId="0" animBg="1"/>
      <p:bldP spid="42" grpId="1" animBg="1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3" grpId="3"/>
      <p:bldP spid="74" grpId="0"/>
      <p:bldP spid="74" grpId="1"/>
      <p:bldP spid="74" grpId="2"/>
      <p:bldP spid="74" grpId="3"/>
      <p:bldP spid="75" grpId="0"/>
      <p:bldP spid="75" grpId="1"/>
      <p:bldP spid="75" grpId="2"/>
      <p:bldP spid="75" grpId="3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8" grpId="3"/>
      <p:bldP spid="79" grpId="0"/>
      <p:bldP spid="79" grpId="1"/>
      <p:bldP spid="79" grpId="2"/>
      <p:bldP spid="79" grpId="3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B040BF16-A636-4427-A3E4-6E9DB961442C}"/>
              </a:ext>
            </a:extLst>
          </p:cNvPr>
          <p:cNvSpPr txBox="1"/>
          <p:nvPr/>
        </p:nvSpPr>
        <p:spPr>
          <a:xfrm>
            <a:off x="4388318" y="1557193"/>
            <a:ext cx="2343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请求下载第二个</a:t>
            </a:r>
            <a:r>
              <a:rPr lang="en-US" altLang="zh-CN" sz="800" dirty="0"/>
              <a:t>Block</a:t>
            </a:r>
            <a:r>
              <a:rPr lang="zh-CN" altLang="en-US" sz="800" dirty="0"/>
              <a:t>（</a:t>
            </a:r>
            <a:r>
              <a:rPr lang="en-US" altLang="zh-CN" sz="800" dirty="0"/>
              <a:t>128M-200M</a:t>
            </a:r>
            <a:r>
              <a:rPr lang="zh-CN" altLang="en-US" sz="800" dirty="0"/>
              <a:t>）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B18A7C-8BE6-4E6A-8753-D59FB4BE040B}"/>
              </a:ext>
            </a:extLst>
          </p:cNvPr>
          <p:cNvSpPr txBox="1"/>
          <p:nvPr/>
        </p:nvSpPr>
        <p:spPr>
          <a:xfrm>
            <a:off x="4055516" y="1879041"/>
            <a:ext cx="28843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返回</a:t>
            </a:r>
            <a:r>
              <a:rPr lang="en-US" altLang="zh-CN" sz="800" dirty="0"/>
              <a:t>DN4</a:t>
            </a:r>
            <a:r>
              <a:rPr lang="zh-CN" altLang="en-US" sz="800" dirty="0"/>
              <a:t>，</a:t>
            </a:r>
            <a:r>
              <a:rPr lang="en-US" altLang="zh-CN" sz="800" dirty="0"/>
              <a:t>DN5</a:t>
            </a:r>
            <a:r>
              <a:rPr lang="zh-CN" altLang="en-US" sz="800" dirty="0"/>
              <a:t>， </a:t>
            </a:r>
            <a:r>
              <a:rPr lang="en-US" altLang="zh-CN" sz="800" dirty="0"/>
              <a:t>DN6</a:t>
            </a:r>
            <a:r>
              <a:rPr lang="zh-CN" altLang="en-US" sz="800" dirty="0"/>
              <a:t>，表示采用这三个节点存储数据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53B3B63-9964-4E94-A4B4-6D8C14B307CF}"/>
              </a:ext>
            </a:extLst>
          </p:cNvPr>
          <p:cNvSpPr txBox="1"/>
          <p:nvPr/>
        </p:nvSpPr>
        <p:spPr>
          <a:xfrm>
            <a:off x="7421742" y="2835562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Datanode6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45E0EB5-708B-433C-9766-56EACB07F8FE}"/>
              </a:ext>
            </a:extLst>
          </p:cNvPr>
          <p:cNvSpPr txBox="1"/>
          <p:nvPr/>
        </p:nvSpPr>
        <p:spPr>
          <a:xfrm>
            <a:off x="5400092" y="2828999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Datanode5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707BEE0-66AF-4855-8785-D6EDB11AD4F8}"/>
              </a:ext>
            </a:extLst>
          </p:cNvPr>
          <p:cNvSpPr txBox="1"/>
          <p:nvPr/>
        </p:nvSpPr>
        <p:spPr>
          <a:xfrm>
            <a:off x="3383868" y="2835562"/>
            <a:ext cx="128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Datanode4</a:t>
            </a:r>
            <a:endParaRPr lang="zh-CN" altLang="en-US" sz="1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8779B9-D748-4487-B83E-30B045D3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329" y="339502"/>
            <a:ext cx="3871342" cy="994346"/>
          </a:xfrm>
          <a:noFill/>
        </p:spPr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HDFS</a:t>
            </a:r>
            <a:r>
              <a:rPr lang="zh-CN" altLang="en-US" dirty="0"/>
              <a:t>读写流程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9F6FC-BF50-4D6C-94B6-3A027E6D07D5}"/>
              </a:ext>
            </a:extLst>
          </p:cNvPr>
          <p:cNvSpPr/>
          <p:nvPr/>
        </p:nvSpPr>
        <p:spPr>
          <a:xfrm>
            <a:off x="584652" y="2481544"/>
            <a:ext cx="792088" cy="66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4CE826-905B-4550-9F97-64C2A0160EFE}"/>
              </a:ext>
            </a:extLst>
          </p:cNvPr>
          <p:cNvSpPr/>
          <p:nvPr/>
        </p:nvSpPr>
        <p:spPr>
          <a:xfrm>
            <a:off x="584905" y="3147813"/>
            <a:ext cx="792088" cy="41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72M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185AC7-EBD8-421A-8A41-D5C93DDE1ECF}"/>
              </a:ext>
            </a:extLst>
          </p:cNvPr>
          <p:cNvSpPr/>
          <p:nvPr/>
        </p:nvSpPr>
        <p:spPr>
          <a:xfrm>
            <a:off x="1691680" y="1275606"/>
            <a:ext cx="122413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07121-8A19-43EC-AEC4-738D674E2CFF}"/>
              </a:ext>
            </a:extLst>
          </p:cNvPr>
          <p:cNvSpPr/>
          <p:nvPr/>
        </p:nvSpPr>
        <p:spPr>
          <a:xfrm>
            <a:off x="1763688" y="1333848"/>
            <a:ext cx="1080120" cy="51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Distributed</a:t>
            </a:r>
          </a:p>
          <a:p>
            <a:pPr algn="ctr"/>
            <a:r>
              <a:rPr lang="en-US" altLang="zh-CN" sz="1200" dirty="0"/>
              <a:t>FileSystem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7B9351-355F-448D-BE10-E5ABAF3568B1}"/>
              </a:ext>
            </a:extLst>
          </p:cNvPr>
          <p:cNvSpPr/>
          <p:nvPr/>
        </p:nvSpPr>
        <p:spPr>
          <a:xfrm>
            <a:off x="1763688" y="2139702"/>
            <a:ext cx="1080120" cy="51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FSDataInputStream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5D41CF-FAEF-4B88-98FD-0ABDBB64CF0C}"/>
              </a:ext>
            </a:extLst>
          </p:cNvPr>
          <p:cNvSpPr txBox="1"/>
          <p:nvPr/>
        </p:nvSpPr>
        <p:spPr>
          <a:xfrm>
            <a:off x="1907704" y="915566"/>
            <a:ext cx="7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Client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9C3783-09CB-47BB-92FC-52C97EAC67E3}"/>
              </a:ext>
            </a:extLst>
          </p:cNvPr>
          <p:cNvSpPr/>
          <p:nvPr/>
        </p:nvSpPr>
        <p:spPr>
          <a:xfrm>
            <a:off x="7092280" y="1254120"/>
            <a:ext cx="122413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A9D590-C560-494A-B559-0F41FF582BF2}"/>
              </a:ext>
            </a:extLst>
          </p:cNvPr>
          <p:cNvSpPr/>
          <p:nvPr/>
        </p:nvSpPr>
        <p:spPr>
          <a:xfrm>
            <a:off x="3419872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46CEE9-31C3-42EE-9044-9551A88FAA0C}"/>
              </a:ext>
            </a:extLst>
          </p:cNvPr>
          <p:cNvSpPr/>
          <p:nvPr/>
        </p:nvSpPr>
        <p:spPr>
          <a:xfrm>
            <a:off x="7452320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56834B-624E-4528-9030-8F5F06133FE0}"/>
              </a:ext>
            </a:extLst>
          </p:cNvPr>
          <p:cNvSpPr/>
          <p:nvPr/>
        </p:nvSpPr>
        <p:spPr>
          <a:xfrm>
            <a:off x="5436096" y="3179799"/>
            <a:ext cx="864096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0C1DA2-49BC-410A-AD12-29D5F152C576}"/>
              </a:ext>
            </a:extLst>
          </p:cNvPr>
          <p:cNvSpPr txBox="1"/>
          <p:nvPr/>
        </p:nvSpPr>
        <p:spPr>
          <a:xfrm>
            <a:off x="7236296" y="943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Namenode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695B96-2FA0-41BE-B99B-1CE6586D4357}"/>
              </a:ext>
            </a:extLst>
          </p:cNvPr>
          <p:cNvSpPr txBox="1"/>
          <p:nvPr/>
        </p:nvSpPr>
        <p:spPr>
          <a:xfrm>
            <a:off x="3383868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94B7DC8-86BF-47CB-9A9B-F61430F9FB47}"/>
              </a:ext>
            </a:extLst>
          </p:cNvPr>
          <p:cNvSpPr txBox="1"/>
          <p:nvPr/>
        </p:nvSpPr>
        <p:spPr>
          <a:xfrm>
            <a:off x="5400092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F47156-688E-4151-A8BE-7E89D39FAE76}"/>
              </a:ext>
            </a:extLst>
          </p:cNvPr>
          <p:cNvSpPr txBox="1"/>
          <p:nvPr/>
        </p:nvSpPr>
        <p:spPr>
          <a:xfrm>
            <a:off x="7416316" y="2833189"/>
            <a:ext cx="936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Datanode3</a:t>
            </a:r>
            <a:endParaRPr lang="zh-CN" altLang="en-US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A9830A-1C78-481B-9312-8358FDFB49BD}"/>
              </a:ext>
            </a:extLst>
          </p:cNvPr>
          <p:cNvCxnSpPr/>
          <p:nvPr/>
        </p:nvCxnSpPr>
        <p:spPr>
          <a:xfrm>
            <a:off x="2915816" y="1333848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E8032B-25D1-41DE-959A-A0453265DFC9}"/>
              </a:ext>
            </a:extLst>
          </p:cNvPr>
          <p:cNvCxnSpPr/>
          <p:nvPr/>
        </p:nvCxnSpPr>
        <p:spPr>
          <a:xfrm flipH="1">
            <a:off x="2915816" y="1419622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ADDA7E-B414-4248-B6E3-7EC12D95AEE6}"/>
              </a:ext>
            </a:extLst>
          </p:cNvPr>
          <p:cNvCxnSpPr/>
          <p:nvPr/>
        </p:nvCxnSpPr>
        <p:spPr>
          <a:xfrm>
            <a:off x="2915816" y="1779662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51F2DF-ED5A-4A6B-A790-B874D02AD8DE}"/>
              </a:ext>
            </a:extLst>
          </p:cNvPr>
          <p:cNvCxnSpPr/>
          <p:nvPr/>
        </p:nvCxnSpPr>
        <p:spPr>
          <a:xfrm flipH="1">
            <a:off x="2915816" y="1851670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76B17F-EF47-4EBD-8CAF-3ED1729DB1EC}"/>
              </a:ext>
            </a:extLst>
          </p:cNvPr>
          <p:cNvSpPr txBox="1"/>
          <p:nvPr/>
        </p:nvSpPr>
        <p:spPr>
          <a:xfrm>
            <a:off x="3452214" y="1145467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申请下载文件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F5A3EF-DFB4-4B8A-A37F-3D0F99418BE9}"/>
              </a:ext>
            </a:extLst>
          </p:cNvPr>
          <p:cNvSpPr txBox="1"/>
          <p:nvPr/>
        </p:nvSpPr>
        <p:spPr>
          <a:xfrm>
            <a:off x="3452214" y="1426648"/>
            <a:ext cx="1047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响应文件是否存在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9F2ECE-1952-4E8F-BD9F-C9F280FB308C}"/>
              </a:ext>
            </a:extLst>
          </p:cNvPr>
          <p:cNvSpPr txBox="1"/>
          <p:nvPr/>
        </p:nvSpPr>
        <p:spPr>
          <a:xfrm>
            <a:off x="4401738" y="1559421"/>
            <a:ext cx="17915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请求下载第一个</a:t>
            </a:r>
            <a:r>
              <a:rPr lang="en-US" altLang="zh-CN" sz="800" dirty="0"/>
              <a:t>Block</a:t>
            </a:r>
            <a:r>
              <a:rPr lang="zh-CN" altLang="en-US" sz="800" dirty="0"/>
              <a:t>（</a:t>
            </a:r>
            <a:r>
              <a:rPr lang="en-US" altLang="zh-CN" sz="800" dirty="0"/>
              <a:t>0-128M</a:t>
            </a:r>
            <a:r>
              <a:rPr lang="zh-CN" altLang="en-US" sz="800" dirty="0"/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F7EE38-9143-4105-B5E4-CE3FB09508A9}"/>
              </a:ext>
            </a:extLst>
          </p:cNvPr>
          <p:cNvSpPr txBox="1"/>
          <p:nvPr/>
        </p:nvSpPr>
        <p:spPr>
          <a:xfrm>
            <a:off x="4055516" y="1872913"/>
            <a:ext cx="26767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返回</a:t>
            </a:r>
            <a:r>
              <a:rPr lang="en-US" altLang="zh-CN" sz="800" dirty="0"/>
              <a:t>DN1</a:t>
            </a:r>
            <a:r>
              <a:rPr lang="zh-CN" altLang="en-US" sz="800" dirty="0"/>
              <a:t>，</a:t>
            </a:r>
            <a:r>
              <a:rPr lang="en-US" altLang="zh-CN" sz="800" dirty="0"/>
              <a:t>DN2</a:t>
            </a:r>
            <a:r>
              <a:rPr lang="zh-CN" altLang="en-US" sz="800" dirty="0"/>
              <a:t>， </a:t>
            </a:r>
            <a:r>
              <a:rPr lang="en-US" altLang="zh-CN" sz="800" dirty="0"/>
              <a:t>DN3</a:t>
            </a:r>
            <a:r>
              <a:rPr lang="zh-CN" altLang="en-US" sz="800" dirty="0"/>
              <a:t>，表示采用这三个节点存储数据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26407CEF-3CC0-447D-81AC-440EA5E34334}"/>
              </a:ext>
            </a:extLst>
          </p:cNvPr>
          <p:cNvCxnSpPr>
            <a:cxnSpLocks/>
          </p:cNvCxnSpPr>
          <p:nvPr/>
        </p:nvCxnSpPr>
        <p:spPr>
          <a:xfrm>
            <a:off x="2483768" y="2715763"/>
            <a:ext cx="936106" cy="864101"/>
          </a:xfrm>
          <a:prstGeom prst="bentConnector3">
            <a:avLst>
              <a:gd name="adj1" fmla="val -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955B78C-E057-4FD8-87EF-98D71D73059A}"/>
              </a:ext>
            </a:extLst>
          </p:cNvPr>
          <p:cNvCxnSpPr>
            <a:stCxn id="24" idx="1"/>
            <a:endCxn id="16" idx="2"/>
          </p:cNvCxnSpPr>
          <p:nvPr/>
        </p:nvCxnSpPr>
        <p:spPr>
          <a:xfrm rot="10800000">
            <a:off x="2303748" y="2715767"/>
            <a:ext cx="1116124" cy="118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B0D6E6B-87F0-44AE-ACBB-D18C821775FA}"/>
              </a:ext>
            </a:extLst>
          </p:cNvPr>
          <p:cNvSpPr txBox="1"/>
          <p:nvPr/>
        </p:nvSpPr>
        <p:spPr>
          <a:xfrm>
            <a:off x="2527244" y="3313299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请求建立通道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54BF03-D2B4-480C-826D-9EB6EBD9753E}"/>
              </a:ext>
            </a:extLst>
          </p:cNvPr>
          <p:cNvSpPr txBox="1"/>
          <p:nvPr/>
        </p:nvSpPr>
        <p:spPr>
          <a:xfrm>
            <a:off x="2560237" y="3676095"/>
            <a:ext cx="60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应答成功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B358F0-596A-40FF-9C4A-1C9C57268F57}"/>
              </a:ext>
            </a:extLst>
          </p:cNvPr>
          <p:cNvSpPr txBox="1"/>
          <p:nvPr/>
        </p:nvSpPr>
        <p:spPr>
          <a:xfrm>
            <a:off x="2431280" y="4088667"/>
            <a:ext cx="820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传输</a:t>
            </a:r>
            <a:r>
              <a:rPr lang="en-US" altLang="zh-CN" sz="800" dirty="0"/>
              <a:t>Packet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66AB76-8393-4847-99E1-4ACF76FCE64B}"/>
              </a:ext>
            </a:extLst>
          </p:cNvPr>
          <p:cNvSpPr/>
          <p:nvPr/>
        </p:nvSpPr>
        <p:spPr>
          <a:xfrm>
            <a:off x="3570929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B2A86DE-1B9C-47E2-AA2B-20664D2907C3}"/>
              </a:ext>
            </a:extLst>
          </p:cNvPr>
          <p:cNvSpPr/>
          <p:nvPr/>
        </p:nvSpPr>
        <p:spPr>
          <a:xfrm>
            <a:off x="7574513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082B06-8631-45E1-BBB2-AA7DEA84A087}"/>
              </a:ext>
            </a:extLst>
          </p:cNvPr>
          <p:cNvSpPr/>
          <p:nvPr/>
        </p:nvSpPr>
        <p:spPr>
          <a:xfrm>
            <a:off x="5591133" y="4080950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Blk_1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54F1B8B-1452-4E35-B1F7-C9265048DA70}"/>
              </a:ext>
            </a:extLst>
          </p:cNvPr>
          <p:cNvSpPr/>
          <p:nvPr/>
        </p:nvSpPr>
        <p:spPr>
          <a:xfrm>
            <a:off x="7304394" y="1780286"/>
            <a:ext cx="832002" cy="431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元数据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4E9CA70-88FC-4423-8E8F-014F566EEDBA}"/>
              </a:ext>
            </a:extLst>
          </p:cNvPr>
          <p:cNvSpPr txBox="1"/>
          <p:nvPr/>
        </p:nvSpPr>
        <p:spPr>
          <a:xfrm>
            <a:off x="3558786" y="2164525"/>
            <a:ext cx="83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数据传输完毕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7270D1D-F9F6-4788-898B-1167D8C4E3D5}"/>
              </a:ext>
            </a:extLst>
          </p:cNvPr>
          <p:cNvSpPr/>
          <p:nvPr/>
        </p:nvSpPr>
        <p:spPr>
          <a:xfrm>
            <a:off x="3570930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D646DF9-47DD-411D-A8C6-20169D3C61FB}"/>
              </a:ext>
            </a:extLst>
          </p:cNvPr>
          <p:cNvSpPr/>
          <p:nvPr/>
        </p:nvSpPr>
        <p:spPr>
          <a:xfrm>
            <a:off x="5591132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4ED538-831C-4C58-A76E-352FC6A9F64E}"/>
              </a:ext>
            </a:extLst>
          </p:cNvPr>
          <p:cNvSpPr/>
          <p:nvPr/>
        </p:nvSpPr>
        <p:spPr>
          <a:xfrm>
            <a:off x="7574513" y="4155611"/>
            <a:ext cx="602113" cy="28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Blk_2</a:t>
            </a:r>
            <a:endParaRPr lang="zh-CN" altLang="en-US" sz="1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B0D0B2-6D38-4CC3-88EC-BC79C0B85CEA}"/>
              </a:ext>
            </a:extLst>
          </p:cNvPr>
          <p:cNvCxnSpPr>
            <a:stCxn id="17" idx="2"/>
          </p:cNvCxnSpPr>
          <p:nvPr/>
        </p:nvCxnSpPr>
        <p:spPr>
          <a:xfrm flipH="1">
            <a:off x="2303747" y="1851670"/>
            <a:ext cx="1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49A2A9-1776-4B05-AFBA-5223B97B9107}"/>
              </a:ext>
            </a:extLst>
          </p:cNvPr>
          <p:cNvSpPr txBox="1"/>
          <p:nvPr/>
        </p:nvSpPr>
        <p:spPr>
          <a:xfrm>
            <a:off x="2333648" y="1865022"/>
            <a:ext cx="476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open</a:t>
            </a:r>
            <a:endParaRPr lang="zh-CN" altLang="en-US" sz="8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E2FA98-B519-414C-AFAA-3093D7564DE9}"/>
              </a:ext>
            </a:extLst>
          </p:cNvPr>
          <p:cNvCxnSpPr/>
          <p:nvPr/>
        </p:nvCxnSpPr>
        <p:spPr>
          <a:xfrm flipH="1">
            <a:off x="2915816" y="2398613"/>
            <a:ext cx="415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A0D6034-523C-49A9-8FE8-035ACEB304A2}"/>
              </a:ext>
            </a:extLst>
          </p:cNvPr>
          <p:cNvCxnSpPr/>
          <p:nvPr/>
        </p:nvCxnSpPr>
        <p:spPr>
          <a:xfrm rot="16200000" flipV="1">
            <a:off x="1876438" y="2819038"/>
            <a:ext cx="1646709" cy="1440160"/>
          </a:xfrm>
          <a:prstGeom prst="bentConnector3">
            <a:avLst>
              <a:gd name="adj1" fmla="val 1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CEA4D3-880D-4A53-B2DA-2A696F94C3B5}"/>
              </a:ext>
            </a:extLst>
          </p:cNvPr>
          <p:cNvCxnSpPr>
            <a:stCxn id="16" idx="1"/>
            <a:endCxn id="9" idx="0"/>
          </p:cNvCxnSpPr>
          <p:nvPr/>
        </p:nvCxnSpPr>
        <p:spPr>
          <a:xfrm flipH="1">
            <a:off x="980696" y="1995686"/>
            <a:ext cx="710984" cy="4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"/>
                            </p:stCondLst>
                            <p:childTnLst>
                              <p:par>
                                <p:cTn id="2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animBg="1"/>
      <p:bldP spid="89" grpId="1" animBg="1"/>
      <p:bldP spid="87" grpId="0"/>
      <p:bldP spid="87" grpId="1"/>
      <p:bldP spid="86" grpId="0"/>
      <p:bldP spid="86" grpId="1"/>
      <p:bldP spid="85" grpId="0"/>
      <p:bldP spid="85" grpId="1"/>
      <p:bldP spid="9" grpId="0" animBg="1"/>
      <p:bldP spid="10" grpId="0" animBg="1"/>
      <p:bldP spid="16" grpId="0" animBg="1"/>
      <p:bldP spid="17" grpId="0" animBg="1"/>
      <p:bldP spid="18" grpId="0" animBg="1"/>
      <p:bldP spid="18" grpId="1" animBg="1"/>
      <p:bldP spid="19" grpId="0"/>
      <p:bldP spid="21" grpId="0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9" grpId="0"/>
      <p:bldP spid="40" grpId="0"/>
      <p:bldP spid="41" grpId="0" animBg="1"/>
      <p:bldP spid="41" grpId="1" animBg="1"/>
      <p:bldP spid="42" grpId="0" animBg="1"/>
      <p:bldP spid="42" grpId="1" animBg="1"/>
      <p:bldP spid="71" grpId="0"/>
      <p:bldP spid="71" grpId="1"/>
      <p:bldP spid="71" grpId="2"/>
      <p:bldP spid="71" grpId="3"/>
      <p:bldP spid="74" grpId="0"/>
      <p:bldP spid="74" grpId="1"/>
      <p:bldP spid="74" grpId="2"/>
      <p:bldP spid="74" grpId="3"/>
      <p:bldP spid="77" grpId="0"/>
      <p:bldP spid="77" grpId="1"/>
      <p:bldP spid="77" grpId="2"/>
      <p:bldP spid="77" grpId="3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6AEB-19E0-4C11-BA6F-EB9558B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074577"/>
            <a:ext cx="5040560" cy="994346"/>
          </a:xfrm>
          <a:noFill/>
        </p:spPr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MapReduce</a:t>
            </a:r>
            <a:r>
              <a:rPr lang="zh-CN" altLang="en-US" dirty="0"/>
              <a:t>工作机制</a:t>
            </a:r>
          </a:p>
        </p:txBody>
      </p:sp>
    </p:spTree>
    <p:extLst>
      <p:ext uri="{BB962C8B-B14F-4D97-AF65-F5344CB8AC3E}">
        <p14:creationId xmlns:p14="http://schemas.microsoft.com/office/powerpoint/2010/main" val="37283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矩形 1188"/>
          <p:cNvSpPr/>
          <p:nvPr/>
        </p:nvSpPr>
        <p:spPr>
          <a:xfrm>
            <a:off x="471059" y="37171"/>
            <a:ext cx="2236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MapTask</a:t>
            </a:r>
            <a:r>
              <a:rPr lang="zh-CN" altLang="zh-CN" sz="2000" dirty="0">
                <a:solidFill>
                  <a:srgbClr val="FF0000"/>
                </a:solidFill>
              </a:rPr>
              <a:t>工作机制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35" name="矩形 1234"/>
          <p:cNvSpPr/>
          <p:nvPr/>
        </p:nvSpPr>
        <p:spPr>
          <a:xfrm>
            <a:off x="420950" y="4659982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36" name="矩形 1235"/>
          <p:cNvSpPr/>
          <p:nvPr/>
        </p:nvSpPr>
        <p:spPr>
          <a:xfrm>
            <a:off x="2007607" y="4659982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37" name="矩形 1236"/>
          <p:cNvSpPr/>
          <p:nvPr/>
        </p:nvSpPr>
        <p:spPr>
          <a:xfrm>
            <a:off x="3518405" y="4659982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38" name="矩形 1237"/>
          <p:cNvSpPr/>
          <p:nvPr/>
        </p:nvSpPr>
        <p:spPr>
          <a:xfrm>
            <a:off x="5355053" y="4659982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39" name="矩形 1238"/>
          <p:cNvSpPr/>
          <p:nvPr/>
        </p:nvSpPr>
        <p:spPr>
          <a:xfrm>
            <a:off x="6732240" y="4659982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74412" y="1830184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</a:p>
          <a:p>
            <a:pPr algn="ctr"/>
            <a:r>
              <a:rPr lang="en-US" altLang="zh-CN" sz="1000" dirty="0"/>
              <a:t>b</a:t>
            </a:r>
          </a:p>
          <a:p>
            <a:pPr algn="ctr"/>
            <a:r>
              <a:rPr lang="en-US" altLang="zh-CN" sz="1000" dirty="0"/>
              <a:t>c</a:t>
            </a:r>
          </a:p>
          <a:p>
            <a:pPr algn="ctr"/>
            <a:r>
              <a:rPr lang="en-US" altLang="zh-CN" sz="1000" dirty="0"/>
              <a:t>a</a:t>
            </a:r>
          </a:p>
          <a:p>
            <a:pPr algn="ctr"/>
            <a:r>
              <a:rPr lang="en-US" altLang="zh-CN" sz="1000" dirty="0"/>
              <a:t>b</a:t>
            </a:r>
          </a:p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90066" y="18744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 </a:t>
            </a:r>
            <a:r>
              <a:rPr lang="zh-CN" altLang="en-US" sz="1000" dirty="0"/>
              <a:t>待处理文本</a:t>
            </a:r>
            <a:endParaRPr lang="en-US" altLang="zh-CN" sz="1000" dirty="0"/>
          </a:p>
          <a:p>
            <a:r>
              <a:rPr lang="en-US" altLang="zh-CN" sz="1000" dirty="0"/>
              <a:t>/user/input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2118130" y="822072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2295715" y="379885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MrAppMaster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1000" dirty="0" err="1"/>
              <a:t>NodeManager</a:t>
            </a:r>
            <a:endParaRPr lang="zh-CN" altLang="en-US" sz="1000" dirty="0"/>
          </a:p>
        </p:txBody>
      </p:sp>
      <p:sp>
        <p:nvSpPr>
          <p:cNvPr id="71" name="椭圆 70"/>
          <p:cNvSpPr/>
          <p:nvPr/>
        </p:nvSpPr>
        <p:spPr>
          <a:xfrm>
            <a:off x="175048" y="4155926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客户端</a:t>
            </a:r>
          </a:p>
        </p:txBody>
      </p:sp>
      <p:cxnSp>
        <p:nvCxnSpPr>
          <p:cNvPr id="72" name="曲线连接符 71"/>
          <p:cNvCxnSpPr>
            <a:stCxn id="71" idx="2"/>
          </p:cNvCxnSpPr>
          <p:nvPr/>
        </p:nvCxnSpPr>
        <p:spPr>
          <a:xfrm rot="10800000" flipH="1">
            <a:off x="175048" y="2407326"/>
            <a:ext cx="5830" cy="1927322"/>
          </a:xfrm>
          <a:prstGeom prst="curvedConnector4">
            <a:avLst>
              <a:gd name="adj1" fmla="val -1742710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48166" y="2787861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 </a:t>
            </a:r>
            <a:r>
              <a:rPr lang="zh-CN" altLang="en-US" sz="1000" dirty="0"/>
              <a:t>客户端</a:t>
            </a:r>
            <a:r>
              <a:rPr lang="en-US" altLang="zh-CN" sz="1000" dirty="0"/>
              <a:t>submit()</a:t>
            </a:r>
            <a:r>
              <a:rPr lang="zh-CN" altLang="en-US" sz="1000" dirty="0"/>
              <a:t>前，获取待处理数据的信息，然后根据参数配置，形成一个任务分配的规划。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74412" y="3414360"/>
            <a:ext cx="11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 0-128</a:t>
            </a:r>
          </a:p>
          <a:p>
            <a:r>
              <a:rPr lang="en-US" altLang="zh-CN" sz="1000" dirty="0"/>
              <a:t>ss.txt  128-200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03785" y="2222162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200m</a:t>
            </a:r>
          </a:p>
        </p:txBody>
      </p:sp>
      <p:sp>
        <p:nvSpPr>
          <p:cNvPr id="76" name="矩形 75"/>
          <p:cNvSpPr/>
          <p:nvPr/>
        </p:nvSpPr>
        <p:spPr>
          <a:xfrm>
            <a:off x="1326265" y="3658164"/>
            <a:ext cx="667206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Job.split</a:t>
            </a:r>
            <a:endParaRPr lang="en-US" altLang="zh-CN" sz="1000" dirty="0"/>
          </a:p>
          <a:p>
            <a:pPr algn="ctr"/>
            <a:r>
              <a:rPr lang="en-US" altLang="zh-CN" sz="1000" dirty="0"/>
              <a:t>wc.jar</a:t>
            </a:r>
          </a:p>
          <a:p>
            <a:pPr algn="ctr"/>
            <a:r>
              <a:rPr lang="en-US" altLang="zh-CN" sz="1000" dirty="0"/>
              <a:t>Job.xml</a:t>
            </a:r>
            <a:endParaRPr lang="zh-CN" altLang="en-US" sz="1000" dirty="0"/>
          </a:p>
        </p:txBody>
      </p:sp>
      <p:cxnSp>
        <p:nvCxnSpPr>
          <p:cNvPr id="77" name="直接箭头连接符 76"/>
          <p:cNvCxnSpPr>
            <a:cxnSpLocks/>
            <a:stCxn id="76" idx="2"/>
          </p:cNvCxnSpPr>
          <p:nvPr/>
        </p:nvCxnSpPr>
        <p:spPr>
          <a:xfrm flipH="1">
            <a:off x="1020282" y="4129194"/>
            <a:ext cx="639586" cy="24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云形 77"/>
          <p:cNvSpPr/>
          <p:nvPr/>
        </p:nvSpPr>
        <p:spPr>
          <a:xfrm>
            <a:off x="1221572" y="4227934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Yarn</a:t>
            </a:r>
          </a:p>
          <a:p>
            <a:pPr algn="ctr"/>
            <a:r>
              <a:rPr lang="en-US" altLang="zh-CN" sz="1000" dirty="0"/>
              <a:t>RM</a:t>
            </a:r>
            <a:endParaRPr lang="zh-CN" altLang="en-US" sz="1000" dirty="0"/>
          </a:p>
        </p:txBody>
      </p:sp>
      <p:cxnSp>
        <p:nvCxnSpPr>
          <p:cNvPr id="79" name="直接箭头连接符 78"/>
          <p:cNvCxnSpPr>
            <a:stCxn id="71" idx="6"/>
            <a:endCxn id="78" idx="2"/>
          </p:cNvCxnSpPr>
          <p:nvPr/>
        </p:nvCxnSpPr>
        <p:spPr>
          <a:xfrm>
            <a:off x="975998" y="4334648"/>
            <a:ext cx="247970" cy="9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8" idx="0"/>
            <a:endCxn id="70" idx="1"/>
          </p:cNvCxnSpPr>
          <p:nvPr/>
        </p:nvCxnSpPr>
        <p:spPr>
          <a:xfrm flipV="1">
            <a:off x="1993471" y="4033316"/>
            <a:ext cx="302244" cy="4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423178" y="1010556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InputFormat</a:t>
            </a:r>
            <a:endParaRPr lang="zh-CN" altLang="en-US" sz="1000" dirty="0"/>
          </a:p>
        </p:txBody>
      </p:sp>
      <p:sp>
        <p:nvSpPr>
          <p:cNvPr id="82" name="矩形 81"/>
          <p:cNvSpPr/>
          <p:nvPr/>
        </p:nvSpPr>
        <p:spPr>
          <a:xfrm>
            <a:off x="2295211" y="1001252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2529194" y="788552"/>
            <a:ext cx="74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sp>
        <p:nvSpPr>
          <p:cNvPr id="84" name="矩形 83"/>
          <p:cNvSpPr/>
          <p:nvPr/>
        </p:nvSpPr>
        <p:spPr>
          <a:xfrm>
            <a:off x="2167876" y="1385916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Mapper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74553" y="2180653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outputCollector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2753419" y="980885"/>
            <a:ext cx="375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endParaRPr lang="en-US" altLang="zh-CN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159959" y="1655180"/>
            <a:ext cx="117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 err="1"/>
              <a:t>Context.write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cxnSp>
        <p:nvCxnSpPr>
          <p:cNvPr id="88" name="肘形连接符 87"/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2159960" y="1503793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86" idx="2"/>
            <a:endCxn id="84" idx="0"/>
          </p:cNvCxnSpPr>
          <p:nvPr/>
        </p:nvCxnSpPr>
        <p:spPr>
          <a:xfrm flipH="1">
            <a:off x="2475111" y="1227106"/>
            <a:ext cx="465815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510660" y="561554"/>
            <a:ext cx="966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0-128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240063" y="3435846"/>
            <a:ext cx="1171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/>
              <a:t>提交信息</a:t>
            </a:r>
            <a:endParaRPr lang="en-US" altLang="zh-CN" sz="1000" dirty="0"/>
          </a:p>
        </p:txBody>
      </p:sp>
      <p:sp>
        <p:nvSpPr>
          <p:cNvPr id="92" name="文本框 91"/>
          <p:cNvSpPr txBox="1"/>
          <p:nvPr/>
        </p:nvSpPr>
        <p:spPr>
          <a:xfrm>
            <a:off x="2256586" y="3552633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计算出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数量</a:t>
            </a:r>
            <a:endParaRPr lang="en-US" altLang="zh-CN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21106" y="712533"/>
            <a:ext cx="1507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TextInputFormat</a:t>
            </a:r>
            <a:endParaRPr lang="en-US" altLang="zh-CN" sz="1000" dirty="0"/>
          </a:p>
        </p:txBody>
      </p:sp>
      <p:sp>
        <p:nvSpPr>
          <p:cNvPr id="94" name="文本框 93"/>
          <p:cNvSpPr txBox="1"/>
          <p:nvPr/>
        </p:nvSpPr>
        <p:spPr>
          <a:xfrm>
            <a:off x="1259632" y="1541992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逻辑运算</a:t>
            </a:r>
            <a:endParaRPr lang="en-US" altLang="zh-CN" sz="1000" dirty="0"/>
          </a:p>
        </p:txBody>
      </p:sp>
      <p:sp>
        <p:nvSpPr>
          <p:cNvPr id="95" name="矩形 94"/>
          <p:cNvSpPr/>
          <p:nvPr/>
        </p:nvSpPr>
        <p:spPr>
          <a:xfrm>
            <a:off x="107504" y="1003996"/>
            <a:ext cx="1138772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RecorderReader</a:t>
            </a:r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179512" y="1343202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K,v</a:t>
            </a:r>
            <a:r>
              <a:rPr lang="en-US" altLang="zh-CN" sz="1000" dirty="0"/>
              <a:t> reader()</a:t>
            </a:r>
          </a:p>
        </p:txBody>
      </p:sp>
      <p:cxnSp>
        <p:nvCxnSpPr>
          <p:cNvPr id="97" name="直接箭头连接符 96"/>
          <p:cNvCxnSpPr>
            <a:stCxn id="96" idx="2"/>
            <a:endCxn id="67" idx="0"/>
          </p:cNvCxnSpPr>
          <p:nvPr/>
        </p:nvCxnSpPr>
        <p:spPr>
          <a:xfrm flipH="1">
            <a:off x="297681" y="1743312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  <a:stCxn id="95" idx="2"/>
            <a:endCxn id="96" idx="0"/>
          </p:cNvCxnSpPr>
          <p:nvPr/>
        </p:nvCxnSpPr>
        <p:spPr>
          <a:xfrm flipH="1">
            <a:off x="507650" y="1220286"/>
            <a:ext cx="169240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81" idx="1"/>
            <a:endCxn id="95" idx="3"/>
          </p:cNvCxnSpPr>
          <p:nvPr/>
        </p:nvCxnSpPr>
        <p:spPr>
          <a:xfrm flipH="1" flipV="1">
            <a:off x="1246276" y="1112141"/>
            <a:ext cx="176902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stCxn id="83" idx="1"/>
          </p:cNvCxnSpPr>
          <p:nvPr/>
        </p:nvCxnSpPr>
        <p:spPr>
          <a:xfrm flipH="1">
            <a:off x="2032380" y="911663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  <a:stCxn id="96" idx="3"/>
            <a:endCxn id="86" idx="1"/>
          </p:cNvCxnSpPr>
          <p:nvPr/>
        </p:nvCxnSpPr>
        <p:spPr>
          <a:xfrm flipV="1">
            <a:off x="835788" y="1103996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cxnSpLocks/>
            <a:stCxn id="87" idx="2"/>
            <a:endCxn id="85" idx="0"/>
          </p:cNvCxnSpPr>
          <p:nvPr/>
        </p:nvCxnSpPr>
        <p:spPr>
          <a:xfrm flipH="1">
            <a:off x="2722197" y="2055290"/>
            <a:ext cx="25958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3491880" y="2021725"/>
            <a:ext cx="1422366" cy="803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4" name="矩形 103"/>
          <p:cNvSpPr/>
          <p:nvPr/>
        </p:nvSpPr>
        <p:spPr>
          <a:xfrm>
            <a:off x="3554887" y="2079249"/>
            <a:ext cx="632304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3542829" y="2414375"/>
            <a:ext cx="644362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1</a:t>
            </a:r>
          </a:p>
          <a:p>
            <a:pPr algn="ctr"/>
            <a:r>
              <a:rPr lang="zh-CN" altLang="en-US" sz="800" dirty="0"/>
              <a:t>排序</a:t>
            </a:r>
          </a:p>
        </p:txBody>
      </p:sp>
      <p:cxnSp>
        <p:nvCxnSpPr>
          <p:cNvPr id="106" name="直接箭头连接符 105"/>
          <p:cNvCxnSpPr>
            <a:stCxn id="140" idx="4"/>
            <a:endCxn id="103" idx="0"/>
          </p:cNvCxnSpPr>
          <p:nvPr/>
        </p:nvCxnSpPr>
        <p:spPr>
          <a:xfrm flipH="1">
            <a:off x="4203063" y="1679337"/>
            <a:ext cx="446741" cy="3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3"/>
          </p:cNvCxnSpPr>
          <p:nvPr/>
        </p:nvCxnSpPr>
        <p:spPr>
          <a:xfrm flipV="1">
            <a:off x="3269840" y="945062"/>
            <a:ext cx="880603" cy="1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150745" y="2254611"/>
            <a:ext cx="71739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&lt;a,1&gt;&lt;c,1&gt;</a:t>
            </a:r>
            <a:endParaRPr lang="zh-CN" altLang="en-US" sz="800" dirty="0"/>
          </a:p>
        </p:txBody>
      </p:sp>
      <p:sp>
        <p:nvSpPr>
          <p:cNvPr id="109" name="矩形 108"/>
          <p:cNvSpPr/>
          <p:nvPr/>
        </p:nvSpPr>
        <p:spPr>
          <a:xfrm>
            <a:off x="5877800" y="2251263"/>
            <a:ext cx="755710" cy="22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</a:t>
            </a:r>
            <a:endParaRPr lang="zh-CN" altLang="en-US" sz="8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951475" y="1945481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溢出到文件（分区且区内有序）</a:t>
            </a:r>
            <a:endParaRPr lang="en-US" altLang="zh-CN" sz="1000" dirty="0"/>
          </a:p>
        </p:txBody>
      </p:sp>
      <p:sp>
        <p:nvSpPr>
          <p:cNvPr id="111" name="矩形 110"/>
          <p:cNvSpPr/>
          <p:nvPr/>
        </p:nvSpPr>
        <p:spPr>
          <a:xfrm>
            <a:off x="5156351" y="2542124"/>
            <a:ext cx="71739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&lt;a,1&gt;&lt;e,1&gt;</a:t>
            </a:r>
            <a:endParaRPr lang="zh-CN" altLang="en-US" sz="800" dirty="0"/>
          </a:p>
        </p:txBody>
      </p:sp>
      <p:sp>
        <p:nvSpPr>
          <p:cNvPr id="112" name="矩形 111"/>
          <p:cNvSpPr/>
          <p:nvPr/>
        </p:nvSpPr>
        <p:spPr>
          <a:xfrm>
            <a:off x="5877799" y="2535713"/>
            <a:ext cx="70273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&lt;b,1&gt;&lt;f,1&gt;</a:t>
            </a:r>
            <a:endParaRPr lang="zh-CN" altLang="en-US" sz="800" dirty="0"/>
          </a:p>
        </p:txBody>
      </p:sp>
      <p:cxnSp>
        <p:nvCxnSpPr>
          <p:cNvPr id="115" name="直接箭头连接符 114"/>
          <p:cNvCxnSpPr>
            <a:cxnSpLocks/>
            <a:endCxn id="108" idx="1"/>
          </p:cNvCxnSpPr>
          <p:nvPr/>
        </p:nvCxnSpPr>
        <p:spPr>
          <a:xfrm flipV="1">
            <a:off x="4914246" y="2367409"/>
            <a:ext cx="236499" cy="17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cxnSpLocks/>
            <a:endCxn id="111" idx="1"/>
          </p:cNvCxnSpPr>
          <p:nvPr/>
        </p:nvCxnSpPr>
        <p:spPr>
          <a:xfrm>
            <a:off x="4914246" y="2557514"/>
            <a:ext cx="24210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728635" y="2386732"/>
            <a:ext cx="124696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18" name="矩形 117"/>
          <p:cNvSpPr/>
          <p:nvPr/>
        </p:nvSpPr>
        <p:spPr>
          <a:xfrm>
            <a:off x="7880474" y="2386732"/>
            <a:ext cx="1228030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&lt;b,1&gt;&lt;b,1&gt;&lt;b,1&gt;&lt;f,1&gt;</a:t>
            </a:r>
            <a:endParaRPr lang="zh-CN" altLang="en-US" sz="800" dirty="0"/>
          </a:p>
        </p:txBody>
      </p:sp>
      <p:cxnSp>
        <p:nvCxnSpPr>
          <p:cNvPr id="119" name="直接箭头连接符 118"/>
          <p:cNvCxnSpPr>
            <a:cxnSpLocks/>
            <a:stCxn id="112" idx="3"/>
            <a:endCxn id="117" idx="1"/>
          </p:cNvCxnSpPr>
          <p:nvPr/>
        </p:nvCxnSpPr>
        <p:spPr>
          <a:xfrm flipV="1">
            <a:off x="6580532" y="2499530"/>
            <a:ext cx="148103" cy="14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cxnSpLocks/>
            <a:stCxn id="109" idx="3"/>
            <a:endCxn id="117" idx="1"/>
          </p:cNvCxnSpPr>
          <p:nvPr/>
        </p:nvCxnSpPr>
        <p:spPr>
          <a:xfrm>
            <a:off x="6633510" y="2362798"/>
            <a:ext cx="95125" cy="1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6580533" y="2191652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27" name="矩形 126"/>
          <p:cNvSpPr/>
          <p:nvPr/>
        </p:nvSpPr>
        <p:spPr>
          <a:xfrm>
            <a:off x="2287312" y="2744840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439271" y="2755817"/>
            <a:ext cx="752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2339752" y="2499742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ss.txt 128-200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3659535" y="2916130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分区、排序</a:t>
            </a:r>
            <a:endParaRPr lang="en-US" altLang="zh-CN" sz="1000" dirty="0"/>
          </a:p>
        </p:txBody>
      </p:sp>
      <p:sp>
        <p:nvSpPr>
          <p:cNvPr id="140" name="同心圆 139"/>
          <p:cNvSpPr/>
          <p:nvPr/>
        </p:nvSpPr>
        <p:spPr>
          <a:xfrm>
            <a:off x="4109744" y="599217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345359" y="1340346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7 </a:t>
            </a:r>
            <a:r>
              <a:rPr lang="zh-CN" altLang="en-US" sz="800" dirty="0">
                <a:solidFill>
                  <a:srgbClr val="FF0000"/>
                </a:solidFill>
              </a:rPr>
              <a:t>向环形缓冲区</a:t>
            </a:r>
            <a:endParaRPr lang="en-US" altLang="zh-CN" sz="800" dirty="0">
              <a:solidFill>
                <a:srgbClr val="FF0000"/>
              </a:solidFill>
            </a:endParaRPr>
          </a:p>
          <a:p>
            <a:pPr lvl="0"/>
            <a:r>
              <a:rPr lang="zh-CN" altLang="en-US" sz="800" dirty="0">
                <a:solidFill>
                  <a:srgbClr val="FF0000"/>
                </a:solidFill>
              </a:rPr>
              <a:t>写入</a:t>
            </a:r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r>
              <a:rPr lang="zh-CN" altLang="en-US" sz="800" dirty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右弧形箭头 141"/>
          <p:cNvSpPr/>
          <p:nvPr/>
        </p:nvSpPr>
        <p:spPr>
          <a:xfrm>
            <a:off x="4710019" y="706753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左弧形箭头 142"/>
          <p:cNvSpPr/>
          <p:nvPr/>
        </p:nvSpPr>
        <p:spPr>
          <a:xfrm>
            <a:off x="4281583" y="682201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612161" y="943585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169168" y="982962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174232" y="803940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&lt;</a:t>
            </a:r>
            <a:r>
              <a:rPr lang="en-US" altLang="zh-CN" sz="800" dirty="0" err="1">
                <a:solidFill>
                  <a:srgbClr val="FF0000"/>
                </a:solidFill>
              </a:rPr>
              <a:t>k,v</a:t>
            </a:r>
            <a:r>
              <a:rPr lang="en-US" altLang="zh-CN" sz="800" dirty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700080" y="727184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3930700" y="1629174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默认</a:t>
            </a:r>
            <a:r>
              <a:rPr lang="en-US" altLang="zh-CN" sz="800" dirty="0">
                <a:solidFill>
                  <a:srgbClr val="FF0000"/>
                </a:solidFill>
              </a:rPr>
              <a:t>100M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4579168" y="1632629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80%,</a:t>
            </a:r>
            <a:r>
              <a:rPr lang="zh-CN" altLang="en-US" sz="800" dirty="0">
                <a:solidFill>
                  <a:srgbClr val="FF0000"/>
                </a:solidFill>
              </a:rPr>
              <a:t>后反向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180859" y="2074021"/>
            <a:ext cx="587961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4201615" y="2414375"/>
            <a:ext cx="573538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分区</a:t>
            </a:r>
            <a:r>
              <a:rPr lang="en-US" altLang="zh-CN" sz="800" dirty="0"/>
              <a:t>2</a:t>
            </a:r>
          </a:p>
          <a:p>
            <a:pPr algn="ctr"/>
            <a:r>
              <a:rPr lang="zh-CN" altLang="en-US" sz="800" dirty="0"/>
              <a:t>排序</a:t>
            </a:r>
          </a:p>
        </p:txBody>
      </p:sp>
      <p:sp>
        <p:nvSpPr>
          <p:cNvPr id="153" name="矩形 152"/>
          <p:cNvSpPr/>
          <p:nvPr/>
        </p:nvSpPr>
        <p:spPr>
          <a:xfrm>
            <a:off x="3729445" y="55007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>
                <a:solidFill>
                  <a:srgbClr val="FF0000"/>
                </a:solidFill>
              </a:rPr>
              <a:t>索引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118254" y="58773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5542421" y="267499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923255" y="2569804"/>
            <a:ext cx="491267" cy="3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endCxn id="117" idx="1"/>
          </p:cNvCxnSpPr>
          <p:nvPr/>
        </p:nvCxnSpPr>
        <p:spPr>
          <a:xfrm flipV="1">
            <a:off x="6463049" y="2499530"/>
            <a:ext cx="265586" cy="43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574599" y="1447742"/>
            <a:ext cx="441828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16427" y="1447742"/>
            <a:ext cx="557046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partition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573473" y="1447742"/>
            <a:ext cx="576064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keystart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142092" y="1447742"/>
            <a:ext cx="526252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valstart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68344" y="1447742"/>
            <a:ext cx="360040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key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002735" y="1447742"/>
            <a:ext cx="457697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rgbClr val="FF0000"/>
                </a:solidFill>
              </a:rPr>
              <a:t>value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460432" y="1447742"/>
            <a:ext cx="572170" cy="21544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 err="1">
                <a:solidFill>
                  <a:srgbClr val="FF0000"/>
                </a:solidFill>
              </a:rPr>
              <a:t>unsued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0" name="直接连接符 129"/>
          <p:cNvCxnSpPr>
            <a:endCxn id="123" idx="3"/>
          </p:cNvCxnSpPr>
          <p:nvPr/>
        </p:nvCxnSpPr>
        <p:spPr>
          <a:xfrm>
            <a:off x="7668344" y="1059582"/>
            <a:ext cx="0" cy="49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234922" y="1109213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</a:rPr>
              <a:t>Meta</a:t>
            </a:r>
            <a:endParaRPr lang="zh-CN" altLang="en-US" sz="800" dirty="0"/>
          </a:p>
        </p:txBody>
      </p:sp>
      <p:sp>
        <p:nvSpPr>
          <p:cNvPr id="132" name="矩形 131"/>
          <p:cNvSpPr/>
          <p:nvPr/>
        </p:nvSpPr>
        <p:spPr>
          <a:xfrm>
            <a:off x="7714703" y="1100188"/>
            <a:ext cx="51969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rgbClr val="FF0000"/>
                </a:solidFill>
              </a:rPr>
              <a:t>Records</a:t>
            </a:r>
            <a:endParaRPr lang="zh-CN" altLang="en-US" sz="800" dirty="0"/>
          </a:p>
        </p:txBody>
      </p:sp>
      <p:cxnSp>
        <p:nvCxnSpPr>
          <p:cNvPr id="133" name="直接箭头连接符 132"/>
          <p:cNvCxnSpPr>
            <a:stCxn id="131" idx="1"/>
          </p:cNvCxnSpPr>
          <p:nvPr/>
        </p:nvCxnSpPr>
        <p:spPr>
          <a:xfrm flipH="1">
            <a:off x="6900056" y="1216935"/>
            <a:ext cx="33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3"/>
          </p:cNvCxnSpPr>
          <p:nvPr/>
        </p:nvCxnSpPr>
        <p:spPr>
          <a:xfrm>
            <a:off x="8234397" y="1207910"/>
            <a:ext cx="29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68" grpId="0"/>
      <p:bldP spid="69" grpId="0" bldLvl="0" animBg="1"/>
      <p:bldP spid="70" grpId="0" bldLvl="0" animBg="1"/>
      <p:bldP spid="71" grpId="0" bldLvl="0" animBg="1"/>
      <p:bldP spid="73" grpId="0"/>
      <p:bldP spid="74" grpId="0"/>
      <p:bldP spid="75" grpId="0"/>
      <p:bldP spid="76" grpId="0" bldLvl="0" animBg="1"/>
      <p:bldP spid="78" grpId="0" bldLvl="0" animBg="1"/>
      <p:bldP spid="81" grpId="0" bldLvl="0" animBg="1"/>
      <p:bldP spid="82" grpId="0" bldLvl="0" animBg="1"/>
      <p:bldP spid="83" grpId="0"/>
      <p:bldP spid="84" grpId="0" bldLvl="0" animBg="1"/>
      <p:bldP spid="85" grpId="0" bldLvl="0" animBg="1"/>
      <p:bldP spid="86" grpId="0"/>
      <p:bldP spid="87" grpId="0"/>
      <p:bldP spid="90" grpId="0"/>
      <p:bldP spid="91" grpId="0"/>
      <p:bldP spid="92" grpId="0"/>
      <p:bldP spid="93" grpId="0"/>
      <p:bldP spid="94" grpId="0"/>
      <p:bldP spid="95" grpId="0" bldLvl="0" animBg="1"/>
      <p:bldP spid="96" grpId="0"/>
      <p:bldP spid="103" grpId="0" bldLvl="0" animBg="1"/>
      <p:bldP spid="104" grpId="0" bldLvl="0" animBg="1"/>
      <p:bldP spid="105" grpId="0" bldLvl="0" animBg="1"/>
      <p:bldP spid="108" grpId="0" bldLvl="0" animBg="1"/>
      <p:bldP spid="109" grpId="0" bldLvl="0" animBg="1"/>
      <p:bldP spid="110" grpId="0"/>
      <p:bldP spid="111" grpId="0" bldLvl="0" animBg="1"/>
      <p:bldP spid="112" grpId="0" bldLvl="0" animBg="1"/>
      <p:bldP spid="117" grpId="0" bldLvl="0" animBg="1"/>
      <p:bldP spid="118" grpId="0" bldLvl="0" animBg="1"/>
      <p:bldP spid="124" grpId="0"/>
      <p:bldP spid="127" grpId="0" bldLvl="0" animBg="1"/>
      <p:bldP spid="128" grpId="0"/>
      <p:bldP spid="137" grpId="0"/>
      <p:bldP spid="138" grpId="0"/>
      <p:bldP spid="140" grpId="0" bldLvl="0" animBg="1"/>
      <p:bldP spid="141" grpId="0"/>
      <p:bldP spid="142" grpId="0" bldLvl="0" animBg="1"/>
      <p:bldP spid="143" grpId="0" bldLvl="0" animBg="1"/>
      <p:bldP spid="144" grpId="0"/>
      <p:bldP spid="145" grpId="0"/>
      <p:bldP spid="146" grpId="0"/>
      <p:bldP spid="147" grpId="0"/>
      <p:bldP spid="148" grpId="0"/>
      <p:bldP spid="149" grpId="0"/>
      <p:bldP spid="150" grpId="0" bldLvl="0" animBg="1"/>
      <p:bldP spid="151" grpId="0" bldLvl="0" animBg="1"/>
      <p:bldP spid="153" grpId="0"/>
      <p:bldP spid="154" grpId="0"/>
      <p:bldP spid="2" grpId="0"/>
      <p:bldP spid="114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9" grpId="0" animBg="1"/>
      <p:bldP spid="131" grpId="0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矩形 1423"/>
          <p:cNvSpPr/>
          <p:nvPr/>
        </p:nvSpPr>
        <p:spPr>
          <a:xfrm>
            <a:off x="2880320" y="62753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25" name="矩形 1424"/>
          <p:cNvSpPr/>
          <p:nvPr/>
        </p:nvSpPr>
        <p:spPr>
          <a:xfrm>
            <a:off x="3034983" y="1173228"/>
            <a:ext cx="1234236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426" name="矩形 1425"/>
          <p:cNvSpPr/>
          <p:nvPr/>
        </p:nvSpPr>
        <p:spPr>
          <a:xfrm>
            <a:off x="261835" y="1173228"/>
            <a:ext cx="125702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</a:t>
            </a:r>
            <a:endParaRPr lang="zh-CN" altLang="en-US" sz="800" dirty="0"/>
          </a:p>
        </p:txBody>
      </p:sp>
      <p:sp>
        <p:nvSpPr>
          <p:cNvPr id="1427" name="矩形 1426"/>
          <p:cNvSpPr/>
          <p:nvPr/>
        </p:nvSpPr>
        <p:spPr>
          <a:xfrm>
            <a:off x="1518858" y="1173228"/>
            <a:ext cx="120596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cxnSp>
        <p:nvCxnSpPr>
          <p:cNvPr id="1428" name="直接箭头连接符 1427"/>
          <p:cNvCxnSpPr>
            <a:cxnSpLocks/>
            <a:endCxn id="1426" idx="1"/>
          </p:cNvCxnSpPr>
          <p:nvPr/>
        </p:nvCxnSpPr>
        <p:spPr>
          <a:xfrm flipV="1">
            <a:off x="112112" y="1286026"/>
            <a:ext cx="149723" cy="15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接箭头连接符 1428"/>
          <p:cNvCxnSpPr>
            <a:cxnSpLocks/>
          </p:cNvCxnSpPr>
          <p:nvPr/>
        </p:nvCxnSpPr>
        <p:spPr>
          <a:xfrm>
            <a:off x="107504" y="1149244"/>
            <a:ext cx="149722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0" name="文本框 1429"/>
          <p:cNvSpPr txBox="1"/>
          <p:nvPr/>
        </p:nvSpPr>
        <p:spPr>
          <a:xfrm>
            <a:off x="321875" y="95931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431" name="文本框 1430"/>
          <p:cNvSpPr txBox="1"/>
          <p:nvPr/>
        </p:nvSpPr>
        <p:spPr>
          <a:xfrm>
            <a:off x="587681" y="14141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1432" name="文本框 1431"/>
          <p:cNvSpPr txBox="1"/>
          <p:nvPr/>
        </p:nvSpPr>
        <p:spPr>
          <a:xfrm>
            <a:off x="1755491" y="138874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1433" name="矩形 1432"/>
          <p:cNvSpPr/>
          <p:nvPr/>
        </p:nvSpPr>
        <p:spPr>
          <a:xfrm>
            <a:off x="409425" y="334975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434" name="矩形 1433"/>
          <p:cNvSpPr/>
          <p:nvPr/>
        </p:nvSpPr>
        <p:spPr>
          <a:xfrm>
            <a:off x="1561264" y="334975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cxnSp>
        <p:nvCxnSpPr>
          <p:cNvPr id="1435" name="直接箭头连接符 1434"/>
          <p:cNvCxnSpPr>
            <a:endCxn id="1433" idx="1"/>
          </p:cNvCxnSpPr>
          <p:nvPr/>
        </p:nvCxnSpPr>
        <p:spPr>
          <a:xfrm flipV="1">
            <a:off x="144016" y="346255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直接箭头连接符 1435"/>
          <p:cNvCxnSpPr>
            <a:endCxn id="1433" idx="1"/>
          </p:cNvCxnSpPr>
          <p:nvPr/>
        </p:nvCxnSpPr>
        <p:spPr>
          <a:xfrm>
            <a:off x="144017" y="332577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" name="文本框 1436"/>
          <p:cNvSpPr txBox="1"/>
          <p:nvPr/>
        </p:nvSpPr>
        <p:spPr>
          <a:xfrm>
            <a:off x="261834" y="306485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Merge </a:t>
            </a:r>
            <a:r>
              <a:rPr lang="zh-CN" altLang="en-US" sz="1000" dirty="0"/>
              <a:t>归并排序</a:t>
            </a:r>
            <a:endParaRPr lang="en-US" altLang="zh-CN" sz="1000" dirty="0"/>
          </a:p>
        </p:txBody>
      </p:sp>
      <p:sp>
        <p:nvSpPr>
          <p:cNvPr id="1438" name="文本框 1437"/>
          <p:cNvSpPr txBox="1"/>
          <p:nvPr/>
        </p:nvSpPr>
        <p:spPr>
          <a:xfrm>
            <a:off x="622337" y="359597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partition0</a:t>
            </a:r>
          </a:p>
        </p:txBody>
      </p:sp>
      <p:sp>
        <p:nvSpPr>
          <p:cNvPr id="1439" name="文本框 1438"/>
          <p:cNvSpPr txBox="1"/>
          <p:nvPr/>
        </p:nvSpPr>
        <p:spPr>
          <a:xfrm>
            <a:off x="1807557" y="362167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partition1</a:t>
            </a:r>
          </a:p>
        </p:txBody>
      </p:sp>
      <p:sp>
        <p:nvSpPr>
          <p:cNvPr id="1440" name="矩形 1439"/>
          <p:cNvSpPr/>
          <p:nvPr/>
        </p:nvSpPr>
        <p:spPr>
          <a:xfrm>
            <a:off x="3034982" y="155454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&lt;g,1&gt;</a:t>
            </a:r>
            <a:endParaRPr lang="zh-CN" altLang="en-US" sz="800" dirty="0"/>
          </a:p>
        </p:txBody>
      </p:sp>
      <p:sp>
        <p:nvSpPr>
          <p:cNvPr id="1441" name="矩形 1440"/>
          <p:cNvSpPr/>
          <p:nvPr/>
        </p:nvSpPr>
        <p:spPr>
          <a:xfrm>
            <a:off x="3024335" y="3094449"/>
            <a:ext cx="131714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&lt;b,1&gt;&lt;b,1&gt;&lt;d,1&gt;&lt;f,1&gt;</a:t>
            </a:r>
            <a:endParaRPr lang="zh-CN" altLang="en-US" sz="800" dirty="0"/>
          </a:p>
        </p:txBody>
      </p:sp>
      <p:sp>
        <p:nvSpPr>
          <p:cNvPr id="1442" name="矩形 1441"/>
          <p:cNvSpPr/>
          <p:nvPr/>
        </p:nvSpPr>
        <p:spPr>
          <a:xfrm>
            <a:off x="3024336" y="349828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&lt;h,1&gt;</a:t>
            </a:r>
            <a:endParaRPr lang="zh-CN" altLang="en-US" sz="800" dirty="0"/>
          </a:p>
        </p:txBody>
      </p:sp>
      <p:sp>
        <p:nvSpPr>
          <p:cNvPr id="1443" name="矩形 1442"/>
          <p:cNvSpPr/>
          <p:nvPr/>
        </p:nvSpPr>
        <p:spPr>
          <a:xfrm>
            <a:off x="4417603" y="1342508"/>
            <a:ext cx="1516404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444" name="文本框 1443"/>
          <p:cNvSpPr txBox="1"/>
          <p:nvPr/>
        </p:nvSpPr>
        <p:spPr>
          <a:xfrm>
            <a:off x="124169" y="63755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MapTask1</a:t>
            </a:r>
          </a:p>
        </p:txBody>
      </p:sp>
      <p:sp>
        <p:nvSpPr>
          <p:cNvPr id="1445" name="文本框 1444"/>
          <p:cNvSpPr txBox="1"/>
          <p:nvPr/>
        </p:nvSpPr>
        <p:spPr>
          <a:xfrm>
            <a:off x="108238" y="2734445"/>
            <a:ext cx="773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MapTask2</a:t>
            </a:r>
          </a:p>
        </p:txBody>
      </p:sp>
      <p:sp>
        <p:nvSpPr>
          <p:cNvPr id="1446" name="矩形 1445"/>
          <p:cNvSpPr/>
          <p:nvPr/>
        </p:nvSpPr>
        <p:spPr>
          <a:xfrm>
            <a:off x="4439557" y="1986115"/>
            <a:ext cx="1516403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/>
              <a:t>(</a:t>
            </a:r>
            <a:r>
              <a:rPr lang="en-US" altLang="zh-CN" sz="800" dirty="0" err="1"/>
              <a:t>k,knext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47" name="文本框 1446"/>
          <p:cNvSpPr txBox="1"/>
          <p:nvPr/>
        </p:nvSpPr>
        <p:spPr>
          <a:xfrm>
            <a:off x="2826532" y="810548"/>
            <a:ext cx="1954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</a:t>
            </a:r>
            <a:r>
              <a:rPr lang="zh-CN" altLang="en-US" sz="1000" dirty="0"/>
              <a:t>下载到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本地磁盘</a:t>
            </a:r>
            <a:endParaRPr lang="en-US" altLang="zh-CN" sz="1000" dirty="0"/>
          </a:p>
        </p:txBody>
      </p:sp>
      <p:sp>
        <p:nvSpPr>
          <p:cNvPr id="1448" name="文本框 1447"/>
          <p:cNvSpPr txBox="1"/>
          <p:nvPr/>
        </p:nvSpPr>
        <p:spPr>
          <a:xfrm>
            <a:off x="4341485" y="1090800"/>
            <a:ext cx="1461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</a:t>
            </a:r>
            <a:r>
              <a:rPr lang="zh-CN" altLang="en-US" sz="1000" dirty="0"/>
              <a:t>合并文件 归并排序</a:t>
            </a:r>
            <a:endParaRPr lang="en-US" altLang="zh-CN" sz="1000" dirty="0"/>
          </a:p>
        </p:txBody>
      </p:sp>
      <p:sp>
        <p:nvSpPr>
          <p:cNvPr id="1449" name="矩形 1448"/>
          <p:cNvSpPr/>
          <p:nvPr/>
        </p:nvSpPr>
        <p:spPr>
          <a:xfrm>
            <a:off x="6055371" y="992634"/>
            <a:ext cx="949336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50" name="文本框 1449"/>
          <p:cNvSpPr txBox="1"/>
          <p:nvPr/>
        </p:nvSpPr>
        <p:spPr>
          <a:xfrm>
            <a:off x="6137748" y="735811"/>
            <a:ext cx="72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</a:p>
        </p:txBody>
      </p:sp>
      <p:sp>
        <p:nvSpPr>
          <p:cNvPr id="1451" name="矩形 1450"/>
          <p:cNvSpPr/>
          <p:nvPr/>
        </p:nvSpPr>
        <p:spPr>
          <a:xfrm>
            <a:off x="4501509" y="1286026"/>
            <a:ext cx="558826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2" name="直接箭头连接符 1451"/>
          <p:cNvCxnSpPr>
            <a:cxnSpLocks/>
            <a:stCxn id="1446" idx="0"/>
            <a:endCxn id="1451" idx="2"/>
          </p:cNvCxnSpPr>
          <p:nvPr/>
        </p:nvCxnSpPr>
        <p:spPr>
          <a:xfrm flipH="1" flipV="1">
            <a:off x="4780922" y="1633023"/>
            <a:ext cx="416837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矩形 1452"/>
          <p:cNvSpPr/>
          <p:nvPr/>
        </p:nvSpPr>
        <p:spPr>
          <a:xfrm>
            <a:off x="4453574" y="139882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4" name="文本框 1453"/>
          <p:cNvSpPr txBox="1"/>
          <p:nvPr/>
        </p:nvSpPr>
        <p:spPr>
          <a:xfrm>
            <a:off x="4787260" y="627534"/>
            <a:ext cx="103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ReduceTask1</a:t>
            </a:r>
          </a:p>
        </p:txBody>
      </p:sp>
      <p:cxnSp>
        <p:nvCxnSpPr>
          <p:cNvPr id="1455" name="曲线连接符 1454"/>
          <p:cNvCxnSpPr>
            <a:cxnSpLocks/>
            <a:stCxn id="1430" idx="2"/>
            <a:endCxn id="1425" idx="0"/>
          </p:cNvCxnSpPr>
          <p:nvPr/>
        </p:nvCxnSpPr>
        <p:spPr>
          <a:xfrm rot="5400000" flipH="1" flipV="1">
            <a:off x="2319599" y="-126964"/>
            <a:ext cx="32309" cy="2632693"/>
          </a:xfrm>
          <a:prstGeom prst="curvedConnector5">
            <a:avLst>
              <a:gd name="adj1" fmla="val 952459"/>
              <a:gd name="adj2" fmla="val 52529"/>
              <a:gd name="adj3" fmla="val 480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曲线连接符 1455"/>
          <p:cNvCxnSpPr>
            <a:stCxn id="1433" idx="0"/>
            <a:endCxn id="1440" idx="2"/>
          </p:cNvCxnSpPr>
          <p:nvPr/>
        </p:nvCxnSpPr>
        <p:spPr>
          <a:xfrm rot="5400000" flipH="1" flipV="1">
            <a:off x="1513313" y="125217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7" name="矩形 1456"/>
          <p:cNvSpPr/>
          <p:nvPr/>
        </p:nvSpPr>
        <p:spPr>
          <a:xfrm>
            <a:off x="2849328" y="274337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458" name="曲线连接符 1457"/>
          <p:cNvCxnSpPr>
            <a:cxnSpLocks/>
            <a:stCxn id="1432" idx="0"/>
            <a:endCxn id="1441" idx="0"/>
          </p:cNvCxnSpPr>
          <p:nvPr/>
        </p:nvCxnSpPr>
        <p:spPr>
          <a:xfrm rot="16200000" flipH="1">
            <a:off x="2071244" y="1482784"/>
            <a:ext cx="1705700" cy="1517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曲线连接符 1458"/>
          <p:cNvCxnSpPr>
            <a:stCxn id="1434" idx="2"/>
            <a:endCxn id="1442" idx="2"/>
          </p:cNvCxnSpPr>
          <p:nvPr/>
        </p:nvCxnSpPr>
        <p:spPr>
          <a:xfrm rot="16200000" flipH="1">
            <a:off x="2794602" y="291807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直接箭头连接符 1459"/>
          <p:cNvCxnSpPr>
            <a:cxnSpLocks/>
            <a:stCxn id="1425" idx="3"/>
            <a:endCxn id="1443" idx="1"/>
          </p:cNvCxnSpPr>
          <p:nvPr/>
        </p:nvCxnSpPr>
        <p:spPr>
          <a:xfrm>
            <a:off x="4269219" y="1286026"/>
            <a:ext cx="148384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直接箭头连接符 1460"/>
          <p:cNvCxnSpPr>
            <a:cxnSpLocks/>
            <a:stCxn id="1440" idx="3"/>
            <a:endCxn id="1443" idx="1"/>
          </p:cNvCxnSpPr>
          <p:nvPr/>
        </p:nvCxnSpPr>
        <p:spPr>
          <a:xfrm flipV="1">
            <a:off x="4186821" y="145530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2" name="矩形 1461"/>
          <p:cNvSpPr/>
          <p:nvPr/>
        </p:nvSpPr>
        <p:spPr>
          <a:xfrm>
            <a:off x="141329" y="62753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63" name="矩形 1462"/>
          <p:cNvSpPr/>
          <p:nvPr/>
        </p:nvSpPr>
        <p:spPr>
          <a:xfrm>
            <a:off x="137917" y="274215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464" name="曲线连接符 1463"/>
          <p:cNvCxnSpPr/>
          <p:nvPr/>
        </p:nvCxnSpPr>
        <p:spPr>
          <a:xfrm flipV="1">
            <a:off x="4617871" y="102314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5" name="文本框 1464"/>
          <p:cNvSpPr txBox="1"/>
          <p:nvPr/>
        </p:nvSpPr>
        <p:spPr>
          <a:xfrm>
            <a:off x="4697181" y="2763461"/>
            <a:ext cx="1009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ReduceTask2</a:t>
            </a:r>
          </a:p>
        </p:txBody>
      </p:sp>
      <p:sp>
        <p:nvSpPr>
          <p:cNvPr id="1466" name="文本框 1465"/>
          <p:cNvSpPr txBox="1"/>
          <p:nvPr/>
        </p:nvSpPr>
        <p:spPr>
          <a:xfrm>
            <a:off x="4917405" y="8359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一次读取一组</a:t>
            </a:r>
            <a:endParaRPr lang="en-US" altLang="zh-CN" sz="1000" dirty="0"/>
          </a:p>
        </p:txBody>
      </p:sp>
      <p:cxnSp>
        <p:nvCxnSpPr>
          <p:cNvPr id="1467" name="曲线连接符 1466"/>
          <p:cNvCxnSpPr>
            <a:stCxn id="1453" idx="2"/>
          </p:cNvCxnSpPr>
          <p:nvPr/>
        </p:nvCxnSpPr>
        <p:spPr>
          <a:xfrm rot="5400000" flipH="1" flipV="1">
            <a:off x="5477793" y="355701"/>
            <a:ext cx="271476" cy="2132124"/>
          </a:xfrm>
          <a:prstGeom prst="curvedConnector4">
            <a:avLst>
              <a:gd name="adj1" fmla="val -84206"/>
              <a:gd name="adj2" fmla="val 65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8" name="矩形 1467"/>
          <p:cNvSpPr/>
          <p:nvPr/>
        </p:nvSpPr>
        <p:spPr>
          <a:xfrm>
            <a:off x="6055372" y="3028422"/>
            <a:ext cx="941874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Reduce(</a:t>
            </a:r>
            <a:r>
              <a:rPr lang="en-US" altLang="zh-CN" sz="800" dirty="0" err="1"/>
              <a:t>k,v</a:t>
            </a:r>
            <a:r>
              <a:rPr lang="en-US" altLang="zh-CN" sz="800" dirty="0"/>
              <a:t>)</a:t>
            </a:r>
          </a:p>
          <a:p>
            <a:pPr algn="ctr"/>
            <a:r>
              <a:rPr lang="en-US" altLang="zh-CN" sz="800" dirty="0" err="1"/>
              <a:t>Context.write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kv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469" name="文本框 1468"/>
          <p:cNvSpPr txBox="1"/>
          <p:nvPr/>
        </p:nvSpPr>
        <p:spPr>
          <a:xfrm>
            <a:off x="6161417" y="2782202"/>
            <a:ext cx="70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Reducer</a:t>
            </a:r>
          </a:p>
        </p:txBody>
      </p:sp>
      <p:sp>
        <p:nvSpPr>
          <p:cNvPr id="1470" name="矩形 1469"/>
          <p:cNvSpPr/>
          <p:nvPr/>
        </p:nvSpPr>
        <p:spPr>
          <a:xfrm>
            <a:off x="454504" y="11400"/>
            <a:ext cx="2677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FF0000"/>
                </a:solidFill>
              </a:rPr>
              <a:t>ReduceTask</a:t>
            </a:r>
            <a:r>
              <a:rPr lang="zh-CN" altLang="en-US" sz="2000" dirty="0">
                <a:solidFill>
                  <a:srgbClr val="FF0000"/>
                </a:solidFill>
              </a:rPr>
              <a:t>工作机制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1" name="文本框 1470"/>
          <p:cNvSpPr txBox="1"/>
          <p:nvPr/>
        </p:nvSpPr>
        <p:spPr>
          <a:xfrm>
            <a:off x="4748507" y="218994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15 </a:t>
            </a:r>
            <a:r>
              <a:rPr lang="zh-CN" altLang="en-US" sz="1000" dirty="0"/>
              <a:t>分组</a:t>
            </a:r>
            <a:endParaRPr lang="en-US" altLang="zh-CN" sz="1000" dirty="0"/>
          </a:p>
        </p:txBody>
      </p:sp>
      <p:sp>
        <p:nvSpPr>
          <p:cNvPr id="1472" name="矩形 1471"/>
          <p:cNvSpPr/>
          <p:nvPr/>
        </p:nvSpPr>
        <p:spPr>
          <a:xfrm>
            <a:off x="1013705" y="432498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3" name="矩形 1472"/>
          <p:cNvSpPr/>
          <p:nvPr/>
        </p:nvSpPr>
        <p:spPr>
          <a:xfrm>
            <a:off x="2852822" y="432498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4" name="矩形 1473"/>
          <p:cNvSpPr/>
          <p:nvPr/>
        </p:nvSpPr>
        <p:spPr>
          <a:xfrm>
            <a:off x="4547468" y="432498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5" name="矩形 1474"/>
          <p:cNvSpPr/>
          <p:nvPr/>
        </p:nvSpPr>
        <p:spPr>
          <a:xfrm>
            <a:off x="6010179" y="432498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476" name="矩形 1475"/>
          <p:cNvSpPr/>
          <p:nvPr/>
        </p:nvSpPr>
        <p:spPr>
          <a:xfrm>
            <a:off x="7011263" y="158945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477" name="矩形 1476"/>
          <p:cNvSpPr/>
          <p:nvPr/>
        </p:nvSpPr>
        <p:spPr>
          <a:xfrm>
            <a:off x="7331779" y="191322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478" name="文本框 1477"/>
          <p:cNvSpPr txBox="1"/>
          <p:nvPr/>
        </p:nvSpPr>
        <p:spPr>
          <a:xfrm>
            <a:off x="7458492" y="228371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sp>
        <p:nvSpPr>
          <p:cNvPr id="1479" name="矩形 1478"/>
          <p:cNvSpPr/>
          <p:nvPr/>
        </p:nvSpPr>
        <p:spPr>
          <a:xfrm>
            <a:off x="8591610" y="182719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</a:p>
          <a:p>
            <a:pPr algn="ctr"/>
            <a:r>
              <a:rPr lang="en-US" altLang="zh-CN" sz="800" dirty="0"/>
              <a:t>b 1</a:t>
            </a:r>
          </a:p>
          <a:p>
            <a:pPr algn="ctr"/>
            <a:r>
              <a:rPr lang="en-US" altLang="zh-CN" sz="800" dirty="0"/>
              <a:t>c 1</a:t>
            </a:r>
          </a:p>
          <a:p>
            <a:pPr algn="ctr"/>
            <a:r>
              <a:rPr lang="en-US" altLang="zh-CN" sz="800" dirty="0"/>
              <a:t>d 1</a:t>
            </a:r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480" name="文本框 1479"/>
          <p:cNvSpPr txBox="1"/>
          <p:nvPr/>
        </p:nvSpPr>
        <p:spPr>
          <a:xfrm>
            <a:off x="8352779" y="163302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Part-r-000000</a:t>
            </a:r>
          </a:p>
        </p:txBody>
      </p:sp>
      <p:sp>
        <p:nvSpPr>
          <p:cNvPr id="1481" name="文本框 1480"/>
          <p:cNvSpPr txBox="1"/>
          <p:nvPr/>
        </p:nvSpPr>
        <p:spPr>
          <a:xfrm>
            <a:off x="7169808" y="1312732"/>
            <a:ext cx="1712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16 </a:t>
            </a:r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1482" name="直接箭头连接符 1481"/>
          <p:cNvCxnSpPr>
            <a:stCxn id="1476" idx="2"/>
            <a:endCxn id="1477" idx="0"/>
          </p:cNvCxnSpPr>
          <p:nvPr/>
        </p:nvCxnSpPr>
        <p:spPr>
          <a:xfrm>
            <a:off x="7437433" y="181504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接箭头连接符 1482"/>
          <p:cNvCxnSpPr>
            <a:stCxn id="1477" idx="2"/>
            <a:endCxn id="1478" idx="0"/>
          </p:cNvCxnSpPr>
          <p:nvPr/>
        </p:nvCxnSpPr>
        <p:spPr>
          <a:xfrm>
            <a:off x="7757949" y="213881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接箭头连接符 1483"/>
          <p:cNvCxnSpPr>
            <a:stCxn id="1478" idx="3"/>
            <a:endCxn id="1479" idx="1"/>
          </p:cNvCxnSpPr>
          <p:nvPr/>
        </p:nvCxnSpPr>
        <p:spPr>
          <a:xfrm flipV="1">
            <a:off x="8165782" y="219947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" name="矩形 1484"/>
          <p:cNvSpPr/>
          <p:nvPr/>
        </p:nvSpPr>
        <p:spPr>
          <a:xfrm>
            <a:off x="6994194" y="361561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OutPutFormat</a:t>
            </a:r>
            <a:endParaRPr lang="zh-CN" altLang="en-US" sz="800" dirty="0"/>
          </a:p>
        </p:txBody>
      </p:sp>
      <p:sp>
        <p:nvSpPr>
          <p:cNvPr id="1486" name="矩形 1485"/>
          <p:cNvSpPr/>
          <p:nvPr/>
        </p:nvSpPr>
        <p:spPr>
          <a:xfrm>
            <a:off x="7314710" y="393938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RecordWriter</a:t>
            </a:r>
            <a:endParaRPr lang="zh-CN" altLang="en-US" sz="800" dirty="0"/>
          </a:p>
        </p:txBody>
      </p:sp>
      <p:sp>
        <p:nvSpPr>
          <p:cNvPr id="1487" name="文本框 1486"/>
          <p:cNvSpPr txBox="1"/>
          <p:nvPr/>
        </p:nvSpPr>
        <p:spPr>
          <a:xfrm>
            <a:off x="7441423" y="430987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Write(</a:t>
            </a:r>
            <a:r>
              <a:rPr lang="en-US" altLang="zh-CN" sz="1000" dirty="0" err="1"/>
              <a:t>k,v</a:t>
            </a:r>
            <a:r>
              <a:rPr lang="en-US" altLang="zh-CN" sz="1000" dirty="0"/>
              <a:t>)</a:t>
            </a:r>
          </a:p>
        </p:txBody>
      </p:sp>
      <p:sp>
        <p:nvSpPr>
          <p:cNvPr id="1488" name="矩形 1487"/>
          <p:cNvSpPr/>
          <p:nvPr/>
        </p:nvSpPr>
        <p:spPr>
          <a:xfrm>
            <a:off x="8574541" y="385335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 2</a:t>
            </a:r>
          </a:p>
          <a:p>
            <a:pPr algn="ctr"/>
            <a:r>
              <a:rPr lang="en-US" altLang="zh-CN" sz="800" dirty="0"/>
              <a:t>b 1</a:t>
            </a:r>
          </a:p>
          <a:p>
            <a:pPr algn="ctr"/>
            <a:r>
              <a:rPr lang="en-US" altLang="zh-CN" sz="800" dirty="0"/>
              <a:t>c 1</a:t>
            </a:r>
          </a:p>
          <a:p>
            <a:pPr algn="ctr"/>
            <a:r>
              <a:rPr lang="en-US" altLang="zh-CN" sz="800" dirty="0"/>
              <a:t>d 1</a:t>
            </a:r>
          </a:p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489" name="文本框 1488"/>
          <p:cNvSpPr txBox="1"/>
          <p:nvPr/>
        </p:nvSpPr>
        <p:spPr>
          <a:xfrm>
            <a:off x="8335710" y="365918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Part-r-000001</a:t>
            </a:r>
          </a:p>
        </p:txBody>
      </p:sp>
      <p:sp>
        <p:nvSpPr>
          <p:cNvPr id="1490" name="文本框 1489"/>
          <p:cNvSpPr txBox="1"/>
          <p:nvPr/>
        </p:nvSpPr>
        <p:spPr>
          <a:xfrm>
            <a:off x="7152739" y="333889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默认</a:t>
            </a:r>
            <a:r>
              <a:rPr lang="en-US" altLang="zh-CN" sz="1000" dirty="0" err="1"/>
              <a:t>TextOutputFormat</a:t>
            </a:r>
            <a:endParaRPr lang="en-US" altLang="zh-CN" sz="1000" dirty="0"/>
          </a:p>
        </p:txBody>
      </p:sp>
      <p:cxnSp>
        <p:nvCxnSpPr>
          <p:cNvPr id="1491" name="直接箭头连接符 1490"/>
          <p:cNvCxnSpPr>
            <a:stCxn id="1485" idx="2"/>
            <a:endCxn id="1486" idx="0"/>
          </p:cNvCxnSpPr>
          <p:nvPr/>
        </p:nvCxnSpPr>
        <p:spPr>
          <a:xfrm>
            <a:off x="7420364" y="384120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接箭头连接符 1491"/>
          <p:cNvCxnSpPr>
            <a:stCxn id="1486" idx="2"/>
            <a:endCxn id="1487" idx="0"/>
          </p:cNvCxnSpPr>
          <p:nvPr/>
        </p:nvCxnSpPr>
        <p:spPr>
          <a:xfrm>
            <a:off x="7740880" y="416497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接箭头连接符 1492"/>
          <p:cNvCxnSpPr>
            <a:stCxn id="1487" idx="3"/>
            <a:endCxn id="1488" idx="1"/>
          </p:cNvCxnSpPr>
          <p:nvPr/>
        </p:nvCxnSpPr>
        <p:spPr>
          <a:xfrm flipV="1">
            <a:off x="8148713" y="422563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" grpId="0" bldLvl="0" animBg="1"/>
      <p:bldP spid="1425" grpId="0" bldLvl="0" animBg="1"/>
      <p:bldP spid="1426" grpId="0" bldLvl="0" animBg="1"/>
      <p:bldP spid="1427" grpId="0" bldLvl="0" animBg="1"/>
      <p:bldP spid="1430" grpId="0"/>
      <p:bldP spid="1431" grpId="0"/>
      <p:bldP spid="1432" grpId="0"/>
      <p:bldP spid="1433" grpId="0" bldLvl="0" animBg="1"/>
      <p:bldP spid="1434" grpId="0" bldLvl="0" animBg="1"/>
      <p:bldP spid="1437" grpId="0"/>
      <p:bldP spid="1438" grpId="0"/>
      <p:bldP spid="1439" grpId="0"/>
      <p:bldP spid="1440" grpId="0" bldLvl="0" animBg="1"/>
      <p:bldP spid="1441" grpId="0" bldLvl="0" animBg="1"/>
      <p:bldP spid="1442" grpId="0" bldLvl="0" animBg="1"/>
      <p:bldP spid="1443" grpId="0" bldLvl="0" animBg="1"/>
      <p:bldP spid="1444" grpId="0"/>
      <p:bldP spid="1445" grpId="0"/>
      <p:bldP spid="1446" grpId="0" bldLvl="0" animBg="1"/>
      <p:bldP spid="1447" grpId="0"/>
      <p:bldP spid="1448" grpId="0"/>
      <p:bldP spid="1449" grpId="0" bldLvl="0" animBg="1"/>
      <p:bldP spid="1450" grpId="0"/>
      <p:bldP spid="1451" grpId="0" bldLvl="0" animBg="1"/>
      <p:bldP spid="1453" grpId="0" bldLvl="0" animBg="1"/>
      <p:bldP spid="1454" grpId="0"/>
      <p:bldP spid="1457" grpId="0" bldLvl="0" animBg="1"/>
      <p:bldP spid="1462" grpId="0" bldLvl="0" animBg="1"/>
      <p:bldP spid="1463" grpId="0" bldLvl="0" animBg="1"/>
      <p:bldP spid="1465" grpId="0"/>
      <p:bldP spid="1466" grpId="0"/>
      <p:bldP spid="1468" grpId="0" bldLvl="0" animBg="1"/>
      <p:bldP spid="1469" grpId="0"/>
      <p:bldP spid="1471" grpId="0"/>
      <p:bldP spid="1476" grpId="0" bldLvl="0" animBg="1"/>
      <p:bldP spid="1477" grpId="0" bldLvl="0" animBg="1"/>
      <p:bldP spid="1478" grpId="0"/>
      <p:bldP spid="1479" grpId="0" bldLvl="0" animBg="1"/>
      <p:bldP spid="1480" grpId="0"/>
      <p:bldP spid="1481" grpId="0"/>
      <p:bldP spid="1485" grpId="0" bldLvl="0" animBg="1"/>
      <p:bldP spid="1486" grpId="0" bldLvl="0" animBg="1"/>
      <p:bldP spid="1487" grpId="0"/>
      <p:bldP spid="1488" grpId="0" bldLvl="0" animBg="1"/>
      <p:bldP spid="1489" grpId="0"/>
      <p:bldP spid="14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6AEB-19E0-4C11-BA6F-EB9558B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2074577"/>
            <a:ext cx="3600400" cy="994346"/>
          </a:xfrm>
          <a:noFill/>
        </p:spPr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Yarn</a:t>
            </a:r>
            <a:r>
              <a:rPr lang="zh-CN" altLang="en-US" dirty="0"/>
              <a:t>提交流程</a:t>
            </a:r>
          </a:p>
        </p:txBody>
      </p:sp>
    </p:spTree>
    <p:extLst>
      <p:ext uri="{BB962C8B-B14F-4D97-AF65-F5344CB8AC3E}">
        <p14:creationId xmlns:p14="http://schemas.microsoft.com/office/powerpoint/2010/main" val="227120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矩形 1606"/>
          <p:cNvSpPr/>
          <p:nvPr/>
        </p:nvSpPr>
        <p:spPr>
          <a:xfrm>
            <a:off x="417709" y="15244"/>
            <a:ext cx="1906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YARN</a:t>
            </a:r>
            <a:r>
              <a:rPr lang="zh-CN" altLang="en-US" sz="2000" dirty="0">
                <a:solidFill>
                  <a:srgbClr val="FF0000"/>
                </a:solidFill>
              </a:rPr>
              <a:t>工作机制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08" name="矩形 1607"/>
          <p:cNvSpPr/>
          <p:nvPr/>
        </p:nvSpPr>
        <p:spPr>
          <a:xfrm>
            <a:off x="69183" y="982484"/>
            <a:ext cx="1619422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09" name="文本框 1608"/>
          <p:cNvSpPr txBox="1"/>
          <p:nvPr/>
        </p:nvSpPr>
        <p:spPr>
          <a:xfrm>
            <a:off x="25471" y="597006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 </a:t>
            </a:r>
            <a:r>
              <a:rPr lang="en-US" altLang="zh-CN" sz="1000" dirty="0" err="1"/>
              <a:t>Mr</a:t>
            </a:r>
            <a:r>
              <a:rPr lang="zh-CN" altLang="en-US" sz="1000" dirty="0"/>
              <a:t>程序提交到客户端所在的节点</a:t>
            </a:r>
            <a:endParaRPr lang="en-US" altLang="zh-CN" sz="1000" dirty="0"/>
          </a:p>
        </p:txBody>
      </p:sp>
      <p:sp>
        <p:nvSpPr>
          <p:cNvPr id="1610" name="文本框 1609"/>
          <p:cNvSpPr txBox="1"/>
          <p:nvPr/>
        </p:nvSpPr>
        <p:spPr>
          <a:xfrm>
            <a:off x="69321" y="982484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/home/</a:t>
            </a:r>
            <a:r>
              <a:rPr lang="en-US" altLang="zh-CN" sz="1000" dirty="0" err="1"/>
              <a:t>atguigu</a:t>
            </a:r>
            <a:r>
              <a:rPr lang="en-US" altLang="zh-CN" sz="1000" dirty="0"/>
              <a:t>/wc.jar</a:t>
            </a:r>
          </a:p>
        </p:txBody>
      </p:sp>
      <p:sp>
        <p:nvSpPr>
          <p:cNvPr id="1611" name="文本框 1610"/>
          <p:cNvSpPr txBox="1"/>
          <p:nvPr/>
        </p:nvSpPr>
        <p:spPr>
          <a:xfrm>
            <a:off x="35496" y="1229513"/>
            <a:ext cx="1668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main(){</a:t>
            </a:r>
          </a:p>
          <a:p>
            <a:r>
              <a:rPr lang="en-US" altLang="zh-CN" sz="1000" dirty="0"/>
              <a:t>   job. </a:t>
            </a:r>
            <a:r>
              <a:rPr lang="en-US" altLang="zh-CN" sz="1000" dirty="0" err="1"/>
              <a:t>waitForCompletion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}</a:t>
            </a:r>
          </a:p>
        </p:txBody>
      </p:sp>
      <p:sp>
        <p:nvSpPr>
          <p:cNvPr id="1612" name="文本框 1611"/>
          <p:cNvSpPr txBox="1"/>
          <p:nvPr/>
        </p:nvSpPr>
        <p:spPr>
          <a:xfrm>
            <a:off x="825153" y="1605449"/>
            <a:ext cx="885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YarnRunner</a:t>
            </a:r>
            <a:endParaRPr lang="en-US" altLang="zh-CN" sz="1000" dirty="0"/>
          </a:p>
        </p:txBody>
      </p:sp>
      <p:sp>
        <p:nvSpPr>
          <p:cNvPr id="1613" name="矩形 1612"/>
          <p:cNvSpPr/>
          <p:nvPr/>
        </p:nvSpPr>
        <p:spPr>
          <a:xfrm>
            <a:off x="4774051" y="733272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14" name="文本框 1613"/>
          <p:cNvSpPr txBox="1"/>
          <p:nvPr/>
        </p:nvSpPr>
        <p:spPr>
          <a:xfrm>
            <a:off x="1691680" y="622444"/>
            <a:ext cx="156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 </a:t>
            </a:r>
            <a:r>
              <a:rPr lang="zh-CN" altLang="en-US" sz="1000" dirty="0"/>
              <a:t>申请一个</a:t>
            </a:r>
            <a:r>
              <a:rPr lang="en-US" altLang="zh-CN" sz="1000" dirty="0"/>
              <a:t>Application</a:t>
            </a:r>
          </a:p>
        </p:txBody>
      </p:sp>
      <p:sp>
        <p:nvSpPr>
          <p:cNvPr id="1615" name="文本框 1614"/>
          <p:cNvSpPr txBox="1"/>
          <p:nvPr/>
        </p:nvSpPr>
        <p:spPr>
          <a:xfrm>
            <a:off x="2510849" y="994546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 Application</a:t>
            </a:r>
            <a:r>
              <a:rPr lang="zh-CN" altLang="en-US" sz="1000" dirty="0"/>
              <a:t>资源提交路径</a:t>
            </a:r>
            <a:endParaRPr lang="en-US" altLang="zh-CN" sz="1000" dirty="0"/>
          </a:p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://…./.staging</a:t>
            </a:r>
            <a:r>
              <a:rPr lang="zh-CN" altLang="en-US" sz="1000" dirty="0"/>
              <a:t>以及</a:t>
            </a:r>
            <a:r>
              <a:rPr lang="en-US" altLang="zh-CN" sz="1000" dirty="0" err="1"/>
              <a:t>application_id</a:t>
            </a:r>
            <a:endParaRPr lang="en-US" altLang="zh-CN" sz="1000" dirty="0"/>
          </a:p>
        </p:txBody>
      </p:sp>
      <p:sp>
        <p:nvSpPr>
          <p:cNvPr id="1616" name="文本框 1615"/>
          <p:cNvSpPr txBox="1"/>
          <p:nvPr/>
        </p:nvSpPr>
        <p:spPr>
          <a:xfrm>
            <a:off x="1910558" y="1669990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4 </a:t>
            </a:r>
            <a:r>
              <a:rPr lang="zh-CN" altLang="en-US" sz="1000" dirty="0"/>
              <a:t>资源提交完毕，申请运行</a:t>
            </a:r>
            <a:r>
              <a:rPr lang="en-US" altLang="zh-CN" sz="1000" dirty="0" err="1"/>
              <a:t>mrAppMaster</a:t>
            </a:r>
            <a:endParaRPr lang="en-US" altLang="zh-CN" sz="1000" dirty="0"/>
          </a:p>
        </p:txBody>
      </p:sp>
      <p:sp>
        <p:nvSpPr>
          <p:cNvPr id="1617" name="云形 1616"/>
          <p:cNvSpPr/>
          <p:nvPr/>
        </p:nvSpPr>
        <p:spPr>
          <a:xfrm>
            <a:off x="85751" y="3358747"/>
            <a:ext cx="2143717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8" name="文本框 1617"/>
          <p:cNvSpPr txBox="1"/>
          <p:nvPr/>
        </p:nvSpPr>
        <p:spPr>
          <a:xfrm>
            <a:off x="405087" y="2018744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 </a:t>
            </a:r>
            <a:r>
              <a:rPr lang="zh-CN" altLang="en-US" sz="1000" dirty="0"/>
              <a:t>提交</a:t>
            </a:r>
            <a:r>
              <a:rPr lang="en-US" altLang="zh-CN" sz="1000" dirty="0"/>
              <a:t>job</a:t>
            </a:r>
            <a:r>
              <a:rPr lang="zh-CN" altLang="en-US" sz="1000" dirty="0"/>
              <a:t>运行所需资源</a:t>
            </a:r>
            <a:endParaRPr lang="en-US" altLang="zh-CN" sz="1000" dirty="0"/>
          </a:p>
        </p:txBody>
      </p:sp>
      <p:sp>
        <p:nvSpPr>
          <p:cNvPr id="1619" name="文本框 1618"/>
          <p:cNvSpPr txBox="1"/>
          <p:nvPr/>
        </p:nvSpPr>
        <p:spPr>
          <a:xfrm>
            <a:off x="5554931" y="483518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ResourceManager</a:t>
            </a:r>
            <a:endParaRPr lang="en-US" altLang="zh-CN" sz="1000" dirty="0"/>
          </a:p>
        </p:txBody>
      </p:sp>
      <p:sp>
        <p:nvSpPr>
          <p:cNvPr id="1620" name="文本框 1619"/>
          <p:cNvSpPr txBox="1"/>
          <p:nvPr/>
        </p:nvSpPr>
        <p:spPr>
          <a:xfrm>
            <a:off x="4774051" y="766460"/>
            <a:ext cx="2125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 </a:t>
            </a:r>
            <a:r>
              <a:rPr lang="zh-CN" altLang="en-US" sz="1000" dirty="0"/>
              <a:t>将用户的请求初始化成一个</a:t>
            </a:r>
            <a:r>
              <a:rPr lang="en-US" altLang="zh-CN" sz="1000" dirty="0"/>
              <a:t>Task</a:t>
            </a:r>
          </a:p>
        </p:txBody>
      </p:sp>
      <p:sp>
        <p:nvSpPr>
          <p:cNvPr id="1621" name="矩形 1620"/>
          <p:cNvSpPr/>
          <p:nvPr/>
        </p:nvSpPr>
        <p:spPr>
          <a:xfrm>
            <a:off x="4938846" y="1562838"/>
            <a:ext cx="1960543" cy="2254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2" name="文本框 1621"/>
          <p:cNvSpPr txBox="1"/>
          <p:nvPr/>
        </p:nvSpPr>
        <p:spPr>
          <a:xfrm>
            <a:off x="6025472" y="134497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FIFO</a:t>
            </a:r>
            <a:r>
              <a:rPr lang="zh-CN" altLang="en-US" sz="1000" dirty="0"/>
              <a:t>调度队列</a:t>
            </a:r>
            <a:endParaRPr lang="en-US" altLang="zh-CN" sz="1000" dirty="0"/>
          </a:p>
        </p:txBody>
      </p:sp>
      <p:sp>
        <p:nvSpPr>
          <p:cNvPr id="1623" name="文本框 1622"/>
          <p:cNvSpPr txBox="1"/>
          <p:nvPr/>
        </p:nvSpPr>
        <p:spPr>
          <a:xfrm>
            <a:off x="6972186" y="167186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Capacity</a:t>
            </a:r>
          </a:p>
        </p:txBody>
      </p:sp>
      <p:sp>
        <p:nvSpPr>
          <p:cNvPr id="1624" name="流程图: 联系 1623"/>
          <p:cNvSpPr/>
          <p:nvPr/>
        </p:nvSpPr>
        <p:spPr>
          <a:xfrm>
            <a:off x="5004048" y="1641941"/>
            <a:ext cx="192503" cy="1326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5" name="矩形 1624"/>
          <p:cNvSpPr/>
          <p:nvPr/>
        </p:nvSpPr>
        <p:spPr>
          <a:xfrm>
            <a:off x="2442510" y="2494048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6" name="文本框 1625"/>
          <p:cNvSpPr txBox="1"/>
          <p:nvPr/>
        </p:nvSpPr>
        <p:spPr>
          <a:xfrm>
            <a:off x="2339752" y="224843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NodeManager</a:t>
            </a:r>
            <a:endParaRPr lang="en-US" altLang="zh-CN" sz="1000" dirty="0"/>
          </a:p>
        </p:txBody>
      </p:sp>
      <p:sp>
        <p:nvSpPr>
          <p:cNvPr id="1627" name="矩形 1626"/>
          <p:cNvSpPr/>
          <p:nvPr/>
        </p:nvSpPr>
        <p:spPr>
          <a:xfrm>
            <a:off x="2594910" y="2750570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8" name="文本框 1627"/>
          <p:cNvSpPr txBox="1"/>
          <p:nvPr/>
        </p:nvSpPr>
        <p:spPr>
          <a:xfrm>
            <a:off x="2594910" y="251373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1629" name="文本框 1628"/>
          <p:cNvSpPr txBox="1"/>
          <p:nvPr/>
        </p:nvSpPr>
        <p:spPr>
          <a:xfrm>
            <a:off x="2891325" y="2750570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</a:t>
            </a:r>
            <a:endParaRPr lang="en-US" altLang="zh-CN" sz="1000" dirty="0"/>
          </a:p>
        </p:txBody>
      </p:sp>
      <p:sp>
        <p:nvSpPr>
          <p:cNvPr id="1630" name="文本框 1629"/>
          <p:cNvSpPr txBox="1"/>
          <p:nvPr/>
        </p:nvSpPr>
        <p:spPr>
          <a:xfrm>
            <a:off x="2512208" y="2987407"/>
            <a:ext cx="102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MRAppmaster</a:t>
            </a:r>
            <a:endParaRPr lang="en-US" altLang="zh-CN" sz="1000" dirty="0"/>
          </a:p>
        </p:txBody>
      </p:sp>
      <p:sp>
        <p:nvSpPr>
          <p:cNvPr id="1631" name="文本框 1630"/>
          <p:cNvSpPr txBox="1"/>
          <p:nvPr/>
        </p:nvSpPr>
        <p:spPr>
          <a:xfrm>
            <a:off x="992770" y="3846145"/>
            <a:ext cx="695834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/>
              <a:t>Job.split</a:t>
            </a:r>
            <a:endParaRPr lang="en-US" altLang="zh-CN" sz="1000" dirty="0"/>
          </a:p>
          <a:p>
            <a:r>
              <a:rPr lang="en-US" altLang="zh-CN" sz="1000" dirty="0"/>
              <a:t>Job.xml</a:t>
            </a:r>
          </a:p>
          <a:p>
            <a:r>
              <a:rPr lang="en-US" altLang="zh-CN" sz="1000" dirty="0"/>
              <a:t>wc.jar</a:t>
            </a:r>
          </a:p>
        </p:txBody>
      </p:sp>
      <p:sp>
        <p:nvSpPr>
          <p:cNvPr id="1632" name="矩形 1631"/>
          <p:cNvSpPr/>
          <p:nvPr/>
        </p:nvSpPr>
        <p:spPr>
          <a:xfrm>
            <a:off x="219743" y="3618258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://…./.staging/</a:t>
            </a:r>
            <a:r>
              <a:rPr lang="en-US" altLang="zh-CN" sz="1000" dirty="0" err="1"/>
              <a:t>application_id</a:t>
            </a:r>
            <a:endParaRPr lang="en-US" altLang="zh-CN" sz="1000" dirty="0"/>
          </a:p>
        </p:txBody>
      </p:sp>
      <p:sp>
        <p:nvSpPr>
          <p:cNvPr id="1633" name="文本框 1632"/>
          <p:cNvSpPr txBox="1"/>
          <p:nvPr/>
        </p:nvSpPr>
        <p:spPr>
          <a:xfrm>
            <a:off x="139822" y="3884870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这些文件在</a:t>
            </a:r>
            <a:r>
              <a:rPr lang="en-US" altLang="zh-CN" sz="1000" dirty="0" err="1"/>
              <a:t>job.submit</a:t>
            </a:r>
            <a:r>
              <a:rPr lang="en-US" altLang="zh-CN" sz="1000" dirty="0"/>
              <a:t>()</a:t>
            </a:r>
            <a:r>
              <a:rPr lang="zh-CN" altLang="en-US" sz="1000" dirty="0"/>
              <a:t>后生成</a:t>
            </a:r>
            <a:endParaRPr lang="en-US" altLang="zh-CN" sz="1000" dirty="0"/>
          </a:p>
        </p:txBody>
      </p:sp>
      <p:sp>
        <p:nvSpPr>
          <p:cNvPr id="1634" name="矩形 1633"/>
          <p:cNvSpPr/>
          <p:nvPr/>
        </p:nvSpPr>
        <p:spPr>
          <a:xfrm>
            <a:off x="5355704" y="2494048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35" name="文本框 1634"/>
          <p:cNvSpPr txBox="1"/>
          <p:nvPr/>
        </p:nvSpPr>
        <p:spPr>
          <a:xfrm>
            <a:off x="5292080" y="227862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NodeManager</a:t>
            </a:r>
            <a:endParaRPr lang="en-US" altLang="zh-CN" sz="1000" dirty="0"/>
          </a:p>
        </p:txBody>
      </p:sp>
      <p:sp>
        <p:nvSpPr>
          <p:cNvPr id="1636" name="矩形 1635"/>
          <p:cNvSpPr/>
          <p:nvPr/>
        </p:nvSpPr>
        <p:spPr>
          <a:xfrm>
            <a:off x="5508104" y="2750570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37" name="文本框 1636"/>
          <p:cNvSpPr txBox="1"/>
          <p:nvPr/>
        </p:nvSpPr>
        <p:spPr>
          <a:xfrm>
            <a:off x="5508104" y="251373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1638" name="文本框 1637"/>
          <p:cNvSpPr txBox="1"/>
          <p:nvPr/>
        </p:nvSpPr>
        <p:spPr>
          <a:xfrm>
            <a:off x="5652120" y="2750570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cpu+ram+jar</a:t>
            </a:r>
            <a:endParaRPr lang="en-US" altLang="zh-CN" sz="1000" dirty="0"/>
          </a:p>
        </p:txBody>
      </p:sp>
      <p:sp>
        <p:nvSpPr>
          <p:cNvPr id="1639" name="文本框 1638"/>
          <p:cNvSpPr txBox="1"/>
          <p:nvPr/>
        </p:nvSpPr>
        <p:spPr>
          <a:xfrm>
            <a:off x="5518895" y="2998708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cxnSp>
        <p:nvCxnSpPr>
          <p:cNvPr id="1640" name="直接箭头连接符 1639"/>
          <p:cNvCxnSpPr/>
          <p:nvPr/>
        </p:nvCxnSpPr>
        <p:spPr>
          <a:xfrm flipH="1">
            <a:off x="827584" y="1163176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直接箭头连接符 1640"/>
          <p:cNvCxnSpPr>
            <a:cxnSpLocks/>
            <a:stCxn id="1612" idx="2"/>
            <a:endCxn id="1617" idx="3"/>
          </p:cNvCxnSpPr>
          <p:nvPr/>
        </p:nvCxnSpPr>
        <p:spPr>
          <a:xfrm flipH="1">
            <a:off x="1157610" y="1851670"/>
            <a:ext cx="110538" cy="15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曲线连接符 1641"/>
          <p:cNvCxnSpPr>
            <a:cxnSpLocks/>
            <a:stCxn id="1612" idx="3"/>
          </p:cNvCxnSpPr>
          <p:nvPr/>
        </p:nvCxnSpPr>
        <p:spPr>
          <a:xfrm flipV="1">
            <a:off x="1711143" y="749674"/>
            <a:ext cx="3070107" cy="978886"/>
          </a:xfrm>
          <a:prstGeom prst="curvedConnector3">
            <a:avLst>
              <a:gd name="adj1" fmla="val 6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曲线连接符 1642"/>
          <p:cNvCxnSpPr>
            <a:cxnSpLocks/>
            <a:endCxn id="1612" idx="3"/>
          </p:cNvCxnSpPr>
          <p:nvPr/>
        </p:nvCxnSpPr>
        <p:spPr>
          <a:xfrm rot="10800000" flipV="1">
            <a:off x="1711144" y="875774"/>
            <a:ext cx="3070111" cy="852786"/>
          </a:xfrm>
          <a:prstGeom prst="curvedConnector3">
            <a:avLst>
              <a:gd name="adj1" fmla="val 89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直接箭头连接符 1643"/>
          <p:cNvCxnSpPr>
            <a:cxnSpLocks/>
            <a:endCxn id="1612" idx="0"/>
          </p:cNvCxnSpPr>
          <p:nvPr/>
        </p:nvCxnSpPr>
        <p:spPr>
          <a:xfrm>
            <a:off x="1169328" y="1546613"/>
            <a:ext cx="9882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曲线连接符 1644"/>
          <p:cNvCxnSpPr/>
          <p:nvPr/>
        </p:nvCxnSpPr>
        <p:spPr>
          <a:xfrm flipV="1">
            <a:off x="1722426" y="1050598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流程图: 联系 1645"/>
          <p:cNvSpPr/>
          <p:nvPr/>
        </p:nvSpPr>
        <p:spPr>
          <a:xfrm>
            <a:off x="6829326" y="785604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7" name="曲线连接符 1646"/>
          <p:cNvCxnSpPr>
            <a:stCxn id="1646" idx="3"/>
            <a:endCxn id="1624" idx="0"/>
          </p:cNvCxnSpPr>
          <p:nvPr/>
        </p:nvCxnSpPr>
        <p:spPr>
          <a:xfrm rot="5400000">
            <a:off x="5648094" y="422199"/>
            <a:ext cx="671949" cy="1767535"/>
          </a:xfrm>
          <a:prstGeom prst="curvedConnector3">
            <a:avLst>
              <a:gd name="adj1" fmla="val 6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文本框 1647"/>
          <p:cNvSpPr txBox="1"/>
          <p:nvPr/>
        </p:nvSpPr>
        <p:spPr>
          <a:xfrm>
            <a:off x="3316569" y="2009847"/>
            <a:ext cx="74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6 </a:t>
            </a:r>
            <a:r>
              <a:rPr lang="zh-CN" altLang="en-US" sz="1000" dirty="0"/>
              <a:t>领取到</a:t>
            </a:r>
            <a:r>
              <a:rPr lang="en-US" altLang="zh-CN" sz="1000" dirty="0"/>
              <a:t>Task</a:t>
            </a:r>
            <a:r>
              <a:rPr lang="zh-CN" altLang="en-US" sz="1000" dirty="0"/>
              <a:t>任务</a:t>
            </a:r>
            <a:endParaRPr lang="en-US" altLang="zh-CN" sz="1000" dirty="0"/>
          </a:p>
        </p:txBody>
      </p:sp>
      <p:sp>
        <p:nvSpPr>
          <p:cNvPr id="1649" name="文本框 1648"/>
          <p:cNvSpPr txBox="1"/>
          <p:nvPr/>
        </p:nvSpPr>
        <p:spPr>
          <a:xfrm>
            <a:off x="1523896" y="2454661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7 </a:t>
            </a:r>
            <a:r>
              <a:rPr lang="zh-CN" altLang="en-US" sz="1000" dirty="0"/>
              <a:t>创建容器</a:t>
            </a:r>
            <a:r>
              <a:rPr lang="en-US" altLang="zh-CN" sz="1000" dirty="0"/>
              <a:t>Container</a:t>
            </a:r>
          </a:p>
        </p:txBody>
      </p:sp>
      <p:sp>
        <p:nvSpPr>
          <p:cNvPr id="1650" name="文本框 1649"/>
          <p:cNvSpPr txBox="1"/>
          <p:nvPr/>
        </p:nvSpPr>
        <p:spPr>
          <a:xfrm>
            <a:off x="1530957" y="2859782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8 </a:t>
            </a:r>
            <a:r>
              <a:rPr lang="zh-CN" altLang="en-US" sz="1000" dirty="0"/>
              <a:t>下载</a:t>
            </a:r>
            <a:r>
              <a:rPr lang="en-US" altLang="zh-CN" sz="1000" dirty="0"/>
              <a:t>job</a:t>
            </a:r>
            <a:r>
              <a:rPr lang="zh-CN" altLang="en-US" sz="1000" dirty="0"/>
              <a:t>资源到本地</a:t>
            </a:r>
            <a:endParaRPr lang="en-US" altLang="zh-CN" sz="1000" dirty="0"/>
          </a:p>
        </p:txBody>
      </p:sp>
      <p:cxnSp>
        <p:nvCxnSpPr>
          <p:cNvPr id="1651" name="直接箭头连接符 1650"/>
          <p:cNvCxnSpPr/>
          <p:nvPr/>
        </p:nvCxnSpPr>
        <p:spPr>
          <a:xfrm flipV="1">
            <a:off x="1953378" y="2759955"/>
            <a:ext cx="652323" cy="68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直接箭头连接符 1651"/>
          <p:cNvCxnSpPr>
            <a:stCxn id="1624" idx="2"/>
          </p:cNvCxnSpPr>
          <p:nvPr/>
        </p:nvCxnSpPr>
        <p:spPr>
          <a:xfrm flipH="1">
            <a:off x="3683767" y="1708257"/>
            <a:ext cx="1320281" cy="79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直接箭头连接符 1652"/>
          <p:cNvCxnSpPr>
            <a:cxnSpLocks/>
            <a:stCxn id="1630" idx="3"/>
          </p:cNvCxnSpPr>
          <p:nvPr/>
        </p:nvCxnSpPr>
        <p:spPr>
          <a:xfrm flipV="1">
            <a:off x="3533422" y="2036800"/>
            <a:ext cx="1464973" cy="10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4" name="文本框 1653"/>
          <p:cNvSpPr txBox="1"/>
          <p:nvPr/>
        </p:nvSpPr>
        <p:spPr>
          <a:xfrm>
            <a:off x="4385898" y="2378267"/>
            <a:ext cx="96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9 </a:t>
            </a:r>
            <a:r>
              <a:rPr lang="zh-CN" altLang="en-US" sz="1000" dirty="0"/>
              <a:t>申请运行</a:t>
            </a:r>
            <a:r>
              <a:rPr lang="en-US" altLang="zh-CN" sz="1000" dirty="0" err="1"/>
              <a:t>MapTask</a:t>
            </a:r>
            <a:r>
              <a:rPr lang="zh-CN" altLang="en-US" sz="1000" dirty="0"/>
              <a:t>容器</a:t>
            </a:r>
            <a:endParaRPr lang="en-US" altLang="zh-CN" sz="1000" dirty="0"/>
          </a:p>
        </p:txBody>
      </p:sp>
      <p:sp>
        <p:nvSpPr>
          <p:cNvPr id="1655" name="矩形 1654"/>
          <p:cNvSpPr/>
          <p:nvPr/>
        </p:nvSpPr>
        <p:spPr>
          <a:xfrm>
            <a:off x="7695965" y="2498148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6" name="文本框 1655"/>
          <p:cNvSpPr txBox="1"/>
          <p:nvPr/>
        </p:nvSpPr>
        <p:spPr>
          <a:xfrm>
            <a:off x="7826035" y="22693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NodeManager</a:t>
            </a:r>
            <a:endParaRPr lang="en-US" altLang="zh-CN" sz="1000" dirty="0"/>
          </a:p>
        </p:txBody>
      </p:sp>
      <p:sp>
        <p:nvSpPr>
          <p:cNvPr id="1657" name="矩形 1656"/>
          <p:cNvSpPr/>
          <p:nvPr/>
        </p:nvSpPr>
        <p:spPr>
          <a:xfrm>
            <a:off x="7848365" y="2754670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8" name="文本框 1657"/>
          <p:cNvSpPr txBox="1"/>
          <p:nvPr/>
        </p:nvSpPr>
        <p:spPr>
          <a:xfrm>
            <a:off x="7848365" y="251783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1659" name="文本框 1658"/>
          <p:cNvSpPr txBox="1"/>
          <p:nvPr/>
        </p:nvSpPr>
        <p:spPr>
          <a:xfrm>
            <a:off x="7992381" y="2754670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cpu+ram+jar</a:t>
            </a:r>
            <a:endParaRPr lang="en-US" altLang="zh-CN" sz="1000" dirty="0"/>
          </a:p>
        </p:txBody>
      </p:sp>
      <p:sp>
        <p:nvSpPr>
          <p:cNvPr id="1660" name="文本框 1659"/>
          <p:cNvSpPr txBox="1"/>
          <p:nvPr/>
        </p:nvSpPr>
        <p:spPr>
          <a:xfrm>
            <a:off x="7859156" y="2991507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MapTask</a:t>
            </a:r>
            <a:endParaRPr lang="en-US" altLang="zh-CN" sz="1000" dirty="0"/>
          </a:p>
        </p:txBody>
      </p:sp>
      <p:cxnSp>
        <p:nvCxnSpPr>
          <p:cNvPr id="1661" name="直接箭头连接符 1660"/>
          <p:cNvCxnSpPr/>
          <p:nvPr/>
        </p:nvCxnSpPr>
        <p:spPr>
          <a:xfrm>
            <a:off x="5026229" y="2049779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接箭头连接符 1661"/>
          <p:cNvCxnSpPr/>
          <p:nvPr/>
        </p:nvCxnSpPr>
        <p:spPr>
          <a:xfrm>
            <a:off x="5036674" y="2056040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" name="文本框 1662"/>
          <p:cNvSpPr txBox="1"/>
          <p:nvPr/>
        </p:nvSpPr>
        <p:spPr>
          <a:xfrm>
            <a:off x="6496906" y="2104035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10 </a:t>
            </a:r>
            <a:r>
              <a:rPr lang="zh-CN" altLang="en-US" sz="1000" dirty="0"/>
              <a:t>领取到任务，创建容器</a:t>
            </a:r>
            <a:endParaRPr lang="en-US" altLang="zh-CN" sz="1000" dirty="0"/>
          </a:p>
        </p:txBody>
      </p:sp>
      <p:cxnSp>
        <p:nvCxnSpPr>
          <p:cNvPr id="1664" name="直接箭头连接符 1663"/>
          <p:cNvCxnSpPr>
            <a:endCxn id="1636" idx="1"/>
          </p:cNvCxnSpPr>
          <p:nvPr/>
        </p:nvCxnSpPr>
        <p:spPr>
          <a:xfrm flipV="1">
            <a:off x="3533422" y="3022603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5" name="文本框 1664"/>
          <p:cNvSpPr txBox="1"/>
          <p:nvPr/>
        </p:nvSpPr>
        <p:spPr>
          <a:xfrm>
            <a:off x="4067944" y="2742614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11 </a:t>
            </a:r>
            <a:r>
              <a:rPr lang="zh-CN" altLang="en-US" sz="1000" dirty="0"/>
              <a:t>发送程序启动脚本</a:t>
            </a:r>
            <a:endParaRPr lang="en-US" altLang="zh-CN" sz="1000" dirty="0"/>
          </a:p>
        </p:txBody>
      </p:sp>
      <p:cxnSp>
        <p:nvCxnSpPr>
          <p:cNvPr id="1666" name="直接箭头连接符 1665"/>
          <p:cNvCxnSpPr>
            <a:cxnSpLocks/>
            <a:stCxn id="1630" idx="3"/>
            <a:endCxn id="1657" idx="1"/>
          </p:cNvCxnSpPr>
          <p:nvPr/>
        </p:nvCxnSpPr>
        <p:spPr>
          <a:xfrm flipV="1">
            <a:off x="3533422" y="3026703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7" name="文本框 1666"/>
          <p:cNvSpPr txBox="1"/>
          <p:nvPr/>
        </p:nvSpPr>
        <p:spPr>
          <a:xfrm>
            <a:off x="5950946" y="3256543"/>
            <a:ext cx="776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1668" name="文本框 1667"/>
          <p:cNvSpPr txBox="1"/>
          <p:nvPr/>
        </p:nvSpPr>
        <p:spPr>
          <a:xfrm>
            <a:off x="8261486" y="3256543"/>
            <a:ext cx="766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1669" name="矩形 1668"/>
          <p:cNvSpPr/>
          <p:nvPr/>
        </p:nvSpPr>
        <p:spPr>
          <a:xfrm>
            <a:off x="5525488" y="3480137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0" name="矩形 1669"/>
          <p:cNvSpPr/>
          <p:nvPr/>
        </p:nvSpPr>
        <p:spPr>
          <a:xfrm>
            <a:off x="5807963" y="3480137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1" name="文本框 1670"/>
          <p:cNvSpPr txBox="1"/>
          <p:nvPr/>
        </p:nvSpPr>
        <p:spPr>
          <a:xfrm>
            <a:off x="5528470" y="3475245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</a:p>
        </p:txBody>
      </p:sp>
      <p:sp>
        <p:nvSpPr>
          <p:cNvPr id="1672" name="文本框 1671"/>
          <p:cNvSpPr txBox="1"/>
          <p:nvPr/>
        </p:nvSpPr>
        <p:spPr>
          <a:xfrm>
            <a:off x="5813520" y="3462373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</a:p>
        </p:txBody>
      </p:sp>
      <p:sp>
        <p:nvSpPr>
          <p:cNvPr id="1673" name="矩形 1672"/>
          <p:cNvSpPr/>
          <p:nvPr/>
        </p:nvSpPr>
        <p:spPr>
          <a:xfrm>
            <a:off x="7871512" y="3493576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4" name="矩形 1673"/>
          <p:cNvSpPr/>
          <p:nvPr/>
        </p:nvSpPr>
        <p:spPr>
          <a:xfrm>
            <a:off x="8153987" y="3493576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5" name="文本框 1674"/>
          <p:cNvSpPr txBox="1"/>
          <p:nvPr/>
        </p:nvSpPr>
        <p:spPr>
          <a:xfrm>
            <a:off x="7874494" y="3488684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</a:p>
        </p:txBody>
      </p:sp>
      <p:sp>
        <p:nvSpPr>
          <p:cNvPr id="1676" name="文本框 1675"/>
          <p:cNvSpPr txBox="1"/>
          <p:nvPr/>
        </p:nvSpPr>
        <p:spPr>
          <a:xfrm>
            <a:off x="8159544" y="3475812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</a:p>
        </p:txBody>
      </p:sp>
      <p:sp>
        <p:nvSpPr>
          <p:cNvPr id="1677" name="矩形 1676"/>
          <p:cNvSpPr/>
          <p:nvPr/>
        </p:nvSpPr>
        <p:spPr>
          <a:xfrm>
            <a:off x="3750700" y="4006819"/>
            <a:ext cx="1253347" cy="944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8" name="文本框 1677"/>
          <p:cNvSpPr txBox="1"/>
          <p:nvPr/>
        </p:nvSpPr>
        <p:spPr>
          <a:xfrm>
            <a:off x="4743787" y="101442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14 </a:t>
            </a:r>
            <a:r>
              <a:rPr lang="zh-CN" altLang="en-US" sz="1000" dirty="0"/>
              <a:t>程序运行完后，</a:t>
            </a:r>
            <a:r>
              <a:rPr lang="en-US" altLang="zh-CN" sz="1000" dirty="0"/>
              <a:t>MR</a:t>
            </a:r>
            <a:r>
              <a:rPr lang="zh-CN" altLang="en-US" sz="1000" dirty="0"/>
              <a:t>会向</a:t>
            </a:r>
            <a:r>
              <a:rPr lang="en-US" altLang="zh-CN" sz="1000" dirty="0"/>
              <a:t>RM</a:t>
            </a:r>
            <a:r>
              <a:rPr lang="zh-CN" altLang="en-US" sz="1000" dirty="0"/>
              <a:t>注销自己</a:t>
            </a:r>
            <a:endParaRPr lang="en-US" altLang="zh-CN" sz="1000" dirty="0"/>
          </a:p>
        </p:txBody>
      </p:sp>
      <p:sp>
        <p:nvSpPr>
          <p:cNvPr id="1679" name="文本框 1678"/>
          <p:cNvSpPr txBox="1"/>
          <p:nvPr/>
        </p:nvSpPr>
        <p:spPr>
          <a:xfrm>
            <a:off x="3690593" y="3242389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12 </a:t>
            </a:r>
            <a:r>
              <a:rPr lang="zh-CN" altLang="en-US" sz="1000" dirty="0"/>
              <a:t>向</a:t>
            </a:r>
            <a:r>
              <a:rPr lang="en-US" altLang="zh-CN" sz="1000" dirty="0"/>
              <a:t>RM</a:t>
            </a:r>
            <a:r>
              <a:rPr lang="zh-CN" altLang="en-US" sz="1000" dirty="0"/>
              <a:t>申请</a:t>
            </a:r>
            <a:r>
              <a:rPr lang="en-US" altLang="zh-CN" sz="1000" dirty="0"/>
              <a:t>2</a:t>
            </a:r>
            <a:r>
              <a:rPr lang="zh-CN" altLang="en-US" sz="1000" dirty="0"/>
              <a:t>个容器，运行</a:t>
            </a:r>
            <a:r>
              <a:rPr lang="en-US" altLang="zh-CN" sz="1000" dirty="0" err="1"/>
              <a:t>ReduceTask</a:t>
            </a:r>
            <a:r>
              <a:rPr lang="zh-CN" altLang="en-US" sz="1000" dirty="0"/>
              <a:t>程序</a:t>
            </a:r>
            <a:endParaRPr lang="en-US" altLang="zh-CN" sz="1000" dirty="0"/>
          </a:p>
        </p:txBody>
      </p:sp>
      <p:sp>
        <p:nvSpPr>
          <p:cNvPr id="1680" name="矩形 1679"/>
          <p:cNvSpPr/>
          <p:nvPr/>
        </p:nvSpPr>
        <p:spPr>
          <a:xfrm>
            <a:off x="3905561" y="4222705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81" name="文本框 1680"/>
          <p:cNvSpPr txBox="1"/>
          <p:nvPr/>
        </p:nvSpPr>
        <p:spPr>
          <a:xfrm>
            <a:off x="3905561" y="39858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1682" name="文本框 1681"/>
          <p:cNvSpPr txBox="1"/>
          <p:nvPr/>
        </p:nvSpPr>
        <p:spPr>
          <a:xfrm>
            <a:off x="4333672" y="4719745"/>
            <a:ext cx="8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1683" name="文本框 1682"/>
          <p:cNvSpPr txBox="1"/>
          <p:nvPr/>
        </p:nvSpPr>
        <p:spPr>
          <a:xfrm>
            <a:off x="3905561" y="4397113"/>
            <a:ext cx="981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ReduceTask0</a:t>
            </a:r>
          </a:p>
        </p:txBody>
      </p:sp>
      <p:sp>
        <p:nvSpPr>
          <p:cNvPr id="1684" name="文本框 1683"/>
          <p:cNvSpPr txBox="1"/>
          <p:nvPr/>
        </p:nvSpPr>
        <p:spPr>
          <a:xfrm>
            <a:off x="5246105" y="4177992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13 Reduce</a:t>
            </a:r>
            <a:r>
              <a:rPr lang="zh-CN" altLang="en-US" sz="1000" dirty="0"/>
              <a:t>向</a:t>
            </a:r>
            <a:r>
              <a:rPr lang="en-US" altLang="zh-CN" sz="1000" dirty="0"/>
              <a:t>Map</a:t>
            </a:r>
            <a:r>
              <a:rPr lang="zh-CN" altLang="en-US" sz="1000" dirty="0"/>
              <a:t>获取相应分区的数据</a:t>
            </a:r>
            <a:endParaRPr lang="en-US" altLang="zh-CN" sz="1000" dirty="0"/>
          </a:p>
        </p:txBody>
      </p:sp>
      <p:cxnSp>
        <p:nvCxnSpPr>
          <p:cNvPr id="1685" name="直接箭头连接符 1684"/>
          <p:cNvCxnSpPr>
            <a:endCxn id="1669" idx="0"/>
          </p:cNvCxnSpPr>
          <p:nvPr/>
        </p:nvCxnSpPr>
        <p:spPr>
          <a:xfrm flipH="1">
            <a:off x="5667442" y="318859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接箭头连接符 1685"/>
          <p:cNvCxnSpPr/>
          <p:nvPr/>
        </p:nvCxnSpPr>
        <p:spPr>
          <a:xfrm flipH="1">
            <a:off x="8040859" y="3210207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接箭头连接符 1686"/>
          <p:cNvCxnSpPr>
            <a:cxnSpLocks/>
            <a:stCxn id="1630" idx="3"/>
          </p:cNvCxnSpPr>
          <p:nvPr/>
        </p:nvCxnSpPr>
        <p:spPr>
          <a:xfrm>
            <a:off x="3533422" y="3110518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" name="文本框 1687"/>
          <p:cNvSpPr txBox="1"/>
          <p:nvPr/>
        </p:nvSpPr>
        <p:spPr>
          <a:xfrm>
            <a:off x="3884693" y="377232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NodeManager</a:t>
            </a:r>
            <a:endParaRPr lang="en-US" altLang="zh-CN" sz="1000" dirty="0"/>
          </a:p>
        </p:txBody>
      </p:sp>
      <p:sp>
        <p:nvSpPr>
          <p:cNvPr id="1689" name="矩形 1688"/>
          <p:cNvSpPr/>
          <p:nvPr/>
        </p:nvSpPr>
        <p:spPr>
          <a:xfrm>
            <a:off x="6392886" y="4039492"/>
            <a:ext cx="1262479" cy="926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90" name="矩形 1689"/>
          <p:cNvSpPr/>
          <p:nvPr/>
        </p:nvSpPr>
        <p:spPr>
          <a:xfrm>
            <a:off x="6547747" y="4255378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91" name="文本框 1690"/>
          <p:cNvSpPr txBox="1"/>
          <p:nvPr/>
        </p:nvSpPr>
        <p:spPr>
          <a:xfrm>
            <a:off x="6547747" y="401854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Container</a:t>
            </a:r>
          </a:p>
        </p:txBody>
      </p:sp>
      <p:sp>
        <p:nvSpPr>
          <p:cNvPr id="1692" name="文本框 1691"/>
          <p:cNvSpPr txBox="1"/>
          <p:nvPr/>
        </p:nvSpPr>
        <p:spPr>
          <a:xfrm>
            <a:off x="6975857" y="4752418"/>
            <a:ext cx="804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YarnChild</a:t>
            </a:r>
            <a:endParaRPr lang="en-US" altLang="zh-CN" sz="1000" dirty="0"/>
          </a:p>
        </p:txBody>
      </p:sp>
      <p:sp>
        <p:nvSpPr>
          <p:cNvPr id="1693" name="文本框 1692"/>
          <p:cNvSpPr txBox="1"/>
          <p:nvPr/>
        </p:nvSpPr>
        <p:spPr>
          <a:xfrm>
            <a:off x="6526879" y="4429786"/>
            <a:ext cx="1077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ReduceTask1</a:t>
            </a:r>
          </a:p>
        </p:txBody>
      </p:sp>
      <p:sp>
        <p:nvSpPr>
          <p:cNvPr id="1694" name="文本框 1693"/>
          <p:cNvSpPr txBox="1"/>
          <p:nvPr/>
        </p:nvSpPr>
        <p:spPr>
          <a:xfrm>
            <a:off x="6526879" y="380499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NodeManager</a:t>
            </a:r>
            <a:endParaRPr lang="en-US" altLang="zh-CN" sz="1000" dirty="0"/>
          </a:p>
        </p:txBody>
      </p:sp>
      <p:cxnSp>
        <p:nvCxnSpPr>
          <p:cNvPr id="1695" name="直接箭头连接符 1694"/>
          <p:cNvCxnSpPr>
            <a:stCxn id="1671" idx="2"/>
          </p:cNvCxnSpPr>
          <p:nvPr/>
        </p:nvCxnSpPr>
        <p:spPr>
          <a:xfrm flipH="1">
            <a:off x="4805782" y="3721466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接箭头连接符 1695"/>
          <p:cNvCxnSpPr>
            <a:stCxn id="1675" idx="1"/>
          </p:cNvCxnSpPr>
          <p:nvPr/>
        </p:nvCxnSpPr>
        <p:spPr>
          <a:xfrm flipH="1">
            <a:off x="4833281" y="3611795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接箭头连接符 1696"/>
          <p:cNvCxnSpPr>
            <a:stCxn id="1627" idx="3"/>
            <a:endCxn id="1613" idx="1"/>
          </p:cNvCxnSpPr>
          <p:nvPr/>
        </p:nvCxnSpPr>
        <p:spPr>
          <a:xfrm flipV="1">
            <a:off x="3522630" y="1394656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矩形 1697"/>
          <p:cNvSpPr/>
          <p:nvPr/>
        </p:nvSpPr>
        <p:spPr>
          <a:xfrm>
            <a:off x="4938846" y="1837520"/>
            <a:ext cx="1960543" cy="171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4" name="流程图: 联系 93"/>
          <p:cNvSpPr/>
          <p:nvPr/>
        </p:nvSpPr>
        <p:spPr>
          <a:xfrm>
            <a:off x="5017666" y="1871552"/>
            <a:ext cx="192503" cy="1326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" grpId="0" bldLvl="0" animBg="1"/>
      <p:bldP spid="1609" grpId="0"/>
      <p:bldP spid="1610" grpId="0"/>
      <p:bldP spid="1611" grpId="0"/>
      <p:bldP spid="1612" grpId="0"/>
      <p:bldP spid="1613" grpId="0" bldLvl="0" animBg="1"/>
      <p:bldP spid="1614" grpId="0"/>
      <p:bldP spid="1615" grpId="0"/>
      <p:bldP spid="1616" grpId="0"/>
      <p:bldP spid="1617" grpId="0" bldLvl="0" animBg="1"/>
      <p:bldP spid="1618" grpId="0"/>
      <p:bldP spid="1619" grpId="0"/>
      <p:bldP spid="1620" grpId="0"/>
      <p:bldP spid="1621" grpId="0" bldLvl="0" animBg="1"/>
      <p:bldP spid="1622" grpId="0"/>
      <p:bldP spid="1623" grpId="0"/>
      <p:bldP spid="1624" grpId="0" bldLvl="0" animBg="1"/>
      <p:bldP spid="1625" grpId="0" bldLvl="0" animBg="1"/>
      <p:bldP spid="1626" grpId="0"/>
      <p:bldP spid="1627" grpId="0" bldLvl="0" animBg="1"/>
      <p:bldP spid="1628" grpId="0"/>
      <p:bldP spid="1629" grpId="0"/>
      <p:bldP spid="1630" grpId="0"/>
      <p:bldP spid="1631" grpId="0" bldLvl="0" animBg="1"/>
      <p:bldP spid="1632" grpId="0"/>
      <p:bldP spid="1633" grpId="0"/>
      <p:bldP spid="1634" grpId="0" bldLvl="0" animBg="1"/>
      <p:bldP spid="1635" grpId="0"/>
      <p:bldP spid="1636" grpId="0" bldLvl="0" animBg="1"/>
      <p:bldP spid="1637" grpId="0"/>
      <p:bldP spid="1638" grpId="0"/>
      <p:bldP spid="1639" grpId="0"/>
      <p:bldP spid="1646" grpId="0" bldLvl="0" animBg="1"/>
      <p:bldP spid="1648" grpId="0"/>
      <p:bldP spid="1649" grpId="0"/>
      <p:bldP spid="1650" grpId="0"/>
      <p:bldP spid="1654" grpId="0"/>
      <p:bldP spid="1655" grpId="0" bldLvl="0" animBg="1"/>
      <p:bldP spid="1656" grpId="0"/>
      <p:bldP spid="1657" grpId="0" bldLvl="0" animBg="1"/>
      <p:bldP spid="1658" grpId="0"/>
      <p:bldP spid="1659" grpId="0"/>
      <p:bldP spid="1660" grpId="0"/>
      <p:bldP spid="1663" grpId="0"/>
      <p:bldP spid="1665" grpId="0"/>
      <p:bldP spid="1667" grpId="0"/>
      <p:bldP spid="1668" grpId="0"/>
      <p:bldP spid="1669" grpId="0" bldLvl="0" animBg="1"/>
      <p:bldP spid="1670" grpId="0" bldLvl="0" animBg="1"/>
      <p:bldP spid="1671" grpId="0"/>
      <p:bldP spid="1672" grpId="0"/>
      <p:bldP spid="1673" grpId="0" bldLvl="0" animBg="1"/>
      <p:bldP spid="1674" grpId="0" bldLvl="0" animBg="1"/>
      <p:bldP spid="1675" grpId="0"/>
      <p:bldP spid="1676" grpId="0"/>
      <p:bldP spid="1677" grpId="0" bldLvl="0" animBg="1"/>
      <p:bldP spid="1678" grpId="0"/>
      <p:bldP spid="1679" grpId="0"/>
      <p:bldP spid="1680" grpId="0" bldLvl="0" animBg="1"/>
      <p:bldP spid="1681" grpId="0"/>
      <p:bldP spid="1682" grpId="0"/>
      <p:bldP spid="1683" grpId="0"/>
      <p:bldP spid="1684" grpId="0"/>
      <p:bldP spid="1688" grpId="0"/>
      <p:bldP spid="1689" grpId="0" bldLvl="0" animBg="1"/>
      <p:bldP spid="1690" grpId="0" bldLvl="0" animBg="1"/>
      <p:bldP spid="1691" grpId="0"/>
      <p:bldP spid="1692" grpId="0"/>
      <p:bldP spid="1693" grpId="0"/>
      <p:bldP spid="1694" grpId="0"/>
      <p:bldP spid="1698" grpId="0" bldLvl="0" animBg="1"/>
      <p:bldP spid="9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1260</Words>
  <Application>Microsoft Office PowerPoint</Application>
  <PresentationFormat>全屏显示(16:9)</PresentationFormat>
  <Paragraphs>285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Times New Roman</vt:lpstr>
      <vt:lpstr>1_Office 主题</vt:lpstr>
      <vt:lpstr>PowerPoint 演示文稿</vt:lpstr>
      <vt:lpstr>简述HDFS读写流程</vt:lpstr>
      <vt:lpstr>简述HDFS读写流程</vt:lpstr>
      <vt:lpstr>简述HDFS读写流程</vt:lpstr>
      <vt:lpstr>简述MapReduce工作机制</vt:lpstr>
      <vt:lpstr>PowerPoint 演示文稿</vt:lpstr>
      <vt:lpstr>PowerPoint 演示文稿</vt:lpstr>
      <vt:lpstr>简述Yarn提交流程</vt:lpstr>
      <vt:lpstr>PowerPoint 演示文稿</vt:lpstr>
      <vt:lpstr>简述推测执行原理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王 昊</cp:lastModifiedBy>
  <cp:revision>204</cp:revision>
  <dcterms:created xsi:type="dcterms:W3CDTF">2013-03-04T07:19:00Z</dcterms:created>
  <dcterms:modified xsi:type="dcterms:W3CDTF">2018-10-15T03:23:34Z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