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701" r:id="rId3"/>
    <p:sldId id="827" r:id="rId4"/>
    <p:sldId id="843" r:id="rId5"/>
    <p:sldId id="844" r:id="rId6"/>
    <p:sldId id="846" r:id="rId7"/>
    <p:sldId id="847" r:id="rId8"/>
    <p:sldId id="848" r:id="rId9"/>
    <p:sldId id="849" r:id="rId10"/>
    <p:sldId id="842" r:id="rId11"/>
    <p:sldId id="841" r:id="rId12"/>
    <p:sldId id="858" r:id="rId13"/>
    <p:sldId id="859" r:id="rId14"/>
    <p:sldId id="860" r:id="rId15"/>
    <p:sldId id="861" r:id="rId16"/>
  </p:sldIdLst>
  <p:sldSz cx="9144000" cy="5143500" type="screen16x9"/>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initials="m" lastIdx="1"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8DDD6"/>
    <a:srgbClr val="E9F9F8"/>
    <a:srgbClr val="C5E0B5"/>
    <a:srgbClr val="9FACBD"/>
    <a:srgbClr val="D7DBE4"/>
    <a:srgbClr val="C3C9D5"/>
    <a:srgbClr val="92D050"/>
    <a:srgbClr val="BFD393"/>
    <a:srgbClr val="E96F15"/>
    <a:srgbClr val="F2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6208"/>
  </p:normalViewPr>
  <p:slideViewPr>
    <p:cSldViewPr snapToGrid="0" snapToObjects="1" showGuides="1">
      <p:cViewPr varScale="1">
        <p:scale>
          <a:sx n="155" d="100"/>
          <a:sy n="155" d="100"/>
        </p:scale>
        <p:origin x="324" y="120"/>
      </p:cViewPr>
      <p:guideLst>
        <p:guide orient="horz" pos="1514"/>
        <p:guide pos="29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3187" y="-72"/>
      </p:cViewPr>
      <p:guideLst>
        <p:guide orient="horz" pos="2691"/>
        <p:guide pos="222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F2F612-11AE-5640-8D15-694E81EDFA1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2B9A4-4C2D-C045-ADDC-CC98B70FA87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D7579-7A93-401F-9183-B29F9BC9E73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8DBD4-9831-48B0-BA9E-E91F301DCC7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764DE79-268F-4C1A-8933-263129D2AF90}" type="datetimeFigureOut">
              <a:rPr lang="en-US" smtClean="0"/>
            </a:fld>
            <a:endParaRPr 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灯片编号占位符 5"/>
          <p:cNvSpPr>
            <a:spLocks noGrp="1"/>
          </p:cNvSpPr>
          <p:nvPr>
            <p:ph type="sldNum" sz="quarter" idx="12"/>
          </p:nvPr>
        </p:nvSpPr>
        <p:spPr/>
        <p:txBody>
          <a:bodyPr/>
          <a:lstStyle/>
          <a:p>
            <a:fld id="{A93C4DED-A5F5-1A40-A77F-9B2AFCD72E96}" type="slidenum">
              <a:rPr kumimoji="1" lang="zh-CN" altLang="en-US" smtClean="0"/>
            </a:fld>
            <a:endParaRPr kumimoji="1" lang="zh-CN" altLang="en-US" dirty="0"/>
          </a:p>
        </p:txBody>
      </p:sp>
      <p:sp>
        <p:nvSpPr>
          <p:cNvPr id="7" name="矩形 6"/>
          <p:cNvSpPr/>
          <p:nvPr userDrawn="1"/>
        </p:nvSpPr>
        <p:spPr>
          <a:xfrm>
            <a:off x="7513748" y="161961"/>
            <a:ext cx="1188000" cy="583509"/>
          </a:xfrm>
          <a:prstGeom prst="rect">
            <a:avLst/>
          </a:prstGeom>
          <a:ln>
            <a:noFill/>
          </a:ln>
          <a:effectLst>
            <a:outerShdw blurRad="50800" dist="38100" dir="5400000" algn="t" rotWithShape="0">
              <a:prstClr val="black">
                <a:alpha val="40000"/>
              </a:prstClr>
            </a:outerShdw>
          </a:effectLst>
        </p:spPr>
        <p:txBody>
          <a:bodyPr wrap="square" lIns="59706" tIns="29853" rIns="59706" bIns="29853">
            <a:spAutoFit/>
          </a:bodyPr>
          <a:lstStyle/>
          <a:p>
            <a:pPr marL="0" marR="0" lvl="0" indent="0" algn="l" defTabSz="93091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隶书" panose="02010509060101010101" charset="-122"/>
                <a:ea typeface="隶书" panose="02010509060101010101" charset="-122"/>
                <a:cs typeface="华文行楷" panose="02010800040101010101" charset="-122"/>
              </a:rPr>
              <a:t>江福模具</a:t>
            </a:r>
            <a:br>
              <a:rPr kumimoji="0" lang="zh-CN" altLang="en-US" sz="1400" b="1"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华文行楷" panose="02010800040101010101" charset="-122"/>
              </a:rPr>
            </a:br>
            <a:r>
              <a:rPr kumimoji="0" lang="zh-CN" altLang="en-US" sz="1400" b="1"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华文行楷" panose="02010800040101010101" charset="-122"/>
              </a:rPr>
              <a:t>    </a:t>
            </a:r>
            <a:r>
              <a:rPr kumimoji="0" lang="en-US" altLang="zh-CN" sz="12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rPr>
              <a:t>JFMOULD   </a:t>
            </a:r>
            <a:r>
              <a:rPr kumimoji="0" lang="en-US" altLang="zh-CN" sz="10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rPr>
              <a:t>   </a:t>
            </a:r>
            <a:endParaRPr kumimoji="0" lang="en-US" altLang="zh-CN" sz="10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endParaRPr>
          </a:p>
        </p:txBody>
      </p:sp>
      <p:pic>
        <p:nvPicPr>
          <p:cNvPr id="1229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420" cy="514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
        <p:nvSpPr>
          <p:cNvPr id="8" name="矩形 7"/>
          <p:cNvSpPr/>
          <p:nvPr userDrawn="1"/>
        </p:nvSpPr>
        <p:spPr>
          <a:xfrm>
            <a:off x="7513748" y="161961"/>
            <a:ext cx="1188000" cy="583509"/>
          </a:xfrm>
          <a:prstGeom prst="rect">
            <a:avLst/>
          </a:prstGeom>
          <a:ln>
            <a:noFill/>
          </a:ln>
          <a:effectLst>
            <a:outerShdw blurRad="50800" dist="38100" dir="5400000" algn="t" rotWithShape="0">
              <a:prstClr val="black">
                <a:alpha val="40000"/>
              </a:prstClr>
            </a:outerShdw>
          </a:effectLst>
        </p:spPr>
        <p:txBody>
          <a:bodyPr wrap="square" lIns="59706" tIns="29853" rIns="59706" bIns="29853">
            <a:spAutoFit/>
          </a:bodyPr>
          <a:lstStyle/>
          <a:p>
            <a:pPr marL="0" marR="0" lvl="0" indent="0" algn="l" defTabSz="93091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隶书" panose="02010509060101010101" charset="-122"/>
                <a:ea typeface="隶书" panose="02010509060101010101" charset="-122"/>
                <a:cs typeface="华文行楷" panose="02010800040101010101" charset="-122"/>
              </a:rPr>
              <a:t>江福模具</a:t>
            </a:r>
            <a:br>
              <a:rPr kumimoji="0" lang="zh-CN" altLang="en-US" sz="1400" b="1"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华文行楷" panose="02010800040101010101" charset="-122"/>
              </a:rPr>
            </a:br>
            <a:r>
              <a:rPr kumimoji="0" lang="zh-CN" altLang="en-US" sz="1400" b="1"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华文行楷" panose="02010800040101010101" charset="-122"/>
              </a:rPr>
              <a:t>    </a:t>
            </a:r>
            <a:r>
              <a:rPr kumimoji="0" lang="en-US" altLang="zh-CN" sz="12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rPr>
              <a:t>JFMOULD   </a:t>
            </a:r>
            <a:r>
              <a:rPr kumimoji="0" lang="en-US" altLang="zh-CN" sz="10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rPr>
              <a:t>   </a:t>
            </a:r>
            <a:endParaRPr kumimoji="0" lang="en-US" altLang="zh-CN" sz="10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endParaRPr>
          </a:p>
        </p:txBody>
      </p:sp>
      <p:pic>
        <p:nvPicPr>
          <p:cNvPr id="133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420" cy="514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
        <p:nvSpPr>
          <p:cNvPr id="5" name="矩形 4"/>
          <p:cNvSpPr/>
          <p:nvPr userDrawn="1"/>
        </p:nvSpPr>
        <p:spPr>
          <a:xfrm>
            <a:off x="7513748" y="161961"/>
            <a:ext cx="1188000" cy="583509"/>
          </a:xfrm>
          <a:prstGeom prst="rect">
            <a:avLst/>
          </a:prstGeom>
          <a:ln>
            <a:noFill/>
          </a:ln>
          <a:effectLst>
            <a:outerShdw blurRad="50800" dist="38100" dir="5400000" algn="t" rotWithShape="0">
              <a:prstClr val="black">
                <a:alpha val="40000"/>
              </a:prstClr>
            </a:outerShdw>
          </a:effectLst>
        </p:spPr>
        <p:txBody>
          <a:bodyPr wrap="square" lIns="59706" tIns="29853" rIns="59706" bIns="29853">
            <a:spAutoFit/>
          </a:bodyPr>
          <a:lstStyle/>
          <a:p>
            <a:pPr marL="0" marR="0" lvl="0" indent="0" algn="l" defTabSz="93091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隶书" panose="02010509060101010101" charset="-122"/>
                <a:ea typeface="隶书" panose="02010509060101010101" charset="-122"/>
                <a:cs typeface="华文行楷" panose="02010800040101010101" charset="-122"/>
              </a:rPr>
              <a:t>江福模具</a:t>
            </a:r>
            <a:br>
              <a:rPr kumimoji="0" lang="zh-CN" altLang="en-US" sz="1400" b="1"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华文行楷" panose="02010800040101010101" charset="-122"/>
              </a:rPr>
            </a:br>
            <a:r>
              <a:rPr kumimoji="0" lang="zh-CN" altLang="en-US" sz="1400" b="1" i="0" u="none" strike="noStrike" kern="1200" cap="none" spc="0" normalizeH="0" baseline="0" noProof="0" dirty="0">
                <a:ln>
                  <a:noFill/>
                </a:ln>
                <a:solidFill>
                  <a:srgbClr val="FF0000"/>
                </a:solidFill>
                <a:effectLst/>
                <a:uLnTx/>
                <a:uFillTx/>
                <a:latin typeface="华文行楷" panose="02010800040101010101" charset="-122"/>
                <a:ea typeface="华文行楷" panose="02010800040101010101" charset="-122"/>
                <a:cs typeface="华文行楷" panose="02010800040101010101" charset="-122"/>
              </a:rPr>
              <a:t>    </a:t>
            </a:r>
            <a:r>
              <a:rPr kumimoji="0" lang="en-US" altLang="zh-CN" sz="12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rPr>
              <a:t>JFMOULD   </a:t>
            </a:r>
            <a:r>
              <a:rPr kumimoji="0" lang="en-US" altLang="zh-CN" sz="10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rPr>
              <a:t>   </a:t>
            </a:r>
            <a:endParaRPr kumimoji="0" lang="en-US" altLang="zh-CN" sz="100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华文行楷" panose="02010800040101010101" charset="-122"/>
            </a:endParaRPr>
          </a:p>
        </p:txBody>
      </p:sp>
      <p:pic>
        <p:nvPicPr>
          <p:cNvPr id="1126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53421" cy="514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E60D87-D2E4-A241-891A-43346FC5E78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93C4DED-A5F5-1A40-A77F-9B2AFCD72E9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EE60D87-D2E4-A241-891A-43346FC5E78D}"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93C4DED-A5F5-1A40-A77F-9B2AFCD72E9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p:nvPr/>
        </p:nvSpPr>
        <p:spPr bwMode="auto">
          <a:xfrm>
            <a:off x="-283712" y="1434307"/>
            <a:ext cx="8136401" cy="2540682"/>
          </a:xfrm>
          <a:prstGeom prst="rect">
            <a:avLst/>
          </a:prstGeom>
          <a:noFill/>
          <a:ln w="9525">
            <a:noFill/>
            <a:miter lim="800000"/>
          </a:ln>
        </p:spPr>
        <p:txBody>
          <a:bodyPr anchor="ctr"/>
          <a:lstStyle/>
          <a:p>
            <a:pPr algn="ctr">
              <a:lnSpc>
                <a:spcPts val="2600"/>
              </a:lnSpc>
            </a:pPr>
            <a:r>
              <a:rPr lang="zh-CN" altLang="en-US" sz="5400" dirty="0" smtClean="0">
                <a:latin typeface="宋体" pitchFamily="2" charset="-122"/>
                <a:ea typeface="宋体" pitchFamily="2" charset="-122"/>
                <a:cs typeface="楷体" panose="02010609060101010101" charset="-122"/>
                <a:sym typeface="+mn-ea"/>
              </a:rPr>
              <a:t>设计过程管理软件</a:t>
            </a:r>
            <a:endParaRPr lang="zh-CN" altLang="en-US" sz="5400" dirty="0" smtClean="0">
              <a:latin typeface="宋体" pitchFamily="2" charset="-122"/>
              <a:ea typeface="宋体" pitchFamily="2" charset="-122"/>
              <a:cs typeface="楷体" panose="02010609060101010101" charset="-122"/>
              <a:sym typeface="+mn-ea"/>
            </a:endParaRPr>
          </a:p>
          <a:p>
            <a:pPr algn="ctr">
              <a:lnSpc>
                <a:spcPts val="2600"/>
              </a:lnSpc>
            </a:pPr>
            <a:endParaRPr lang="zh-CN" altLang="en-US" sz="5400" dirty="0" smtClean="0">
              <a:latin typeface="宋体" pitchFamily="2" charset="-122"/>
              <a:ea typeface="宋体" pitchFamily="2" charset="-122"/>
              <a:cs typeface="楷体" panose="02010609060101010101" charset="-122"/>
              <a:sym typeface="+mn-ea"/>
            </a:endParaRPr>
          </a:p>
          <a:p>
            <a:pPr algn="ctr">
              <a:lnSpc>
                <a:spcPts val="2600"/>
              </a:lnSpc>
            </a:pPr>
            <a:endParaRPr lang="zh-CN" altLang="en-US" sz="5400" dirty="0" smtClean="0">
              <a:latin typeface="宋体" pitchFamily="2" charset="-122"/>
              <a:ea typeface="宋体" pitchFamily="2" charset="-122"/>
              <a:cs typeface="楷体" panose="02010609060101010101" charset="-122"/>
              <a:sym typeface="+mn-ea"/>
            </a:endParaRPr>
          </a:p>
          <a:p>
            <a:pPr algn="ctr">
              <a:lnSpc>
                <a:spcPts val="2600"/>
              </a:lnSpc>
            </a:pPr>
            <a:r>
              <a:rPr lang="zh-CN" altLang="en-US" sz="5400" dirty="0" smtClean="0">
                <a:latin typeface="宋体" pitchFamily="2" charset="-122"/>
                <a:ea typeface="宋体" pitchFamily="2" charset="-122"/>
                <a:cs typeface="楷体" panose="02010609060101010101" charset="-122"/>
                <a:sym typeface="+mn-ea"/>
              </a:rPr>
              <a:t>需求及界面</a:t>
            </a:r>
            <a:endParaRPr lang="zh-CN" altLang="en-US" sz="5400" dirty="0" smtClean="0">
              <a:latin typeface="宋体" pitchFamily="2" charset="-122"/>
              <a:ea typeface="宋体" pitchFamily="2" charset="-122"/>
              <a:cs typeface="楷体" panose="02010609060101010101" charset="-122"/>
              <a:sym typeface="+mn-ea"/>
            </a:endParaRPr>
          </a:p>
          <a:p>
            <a:pPr algn="ctr">
              <a:lnSpc>
                <a:spcPts val="2600"/>
              </a:lnSpc>
            </a:pPr>
            <a:endParaRPr lang="en-US" altLang="zh-CN" sz="5400" dirty="0" smtClean="0">
              <a:latin typeface="宋体" pitchFamily="2" charset="-122"/>
              <a:ea typeface="宋体" pitchFamily="2" charset="-122"/>
              <a:cs typeface="楷体" panose="02010609060101010101" charset="-122"/>
              <a:sym typeface="+mn-ea"/>
            </a:endParaRPr>
          </a:p>
          <a:p>
            <a:pPr algn="ctr">
              <a:lnSpc>
                <a:spcPts val="2600"/>
              </a:lnSpc>
            </a:pPr>
            <a:endParaRPr lang="en-US" altLang="zh-CN" sz="4000" dirty="0" smtClean="0">
              <a:latin typeface="楷体" panose="02010609060101010101" charset="-122"/>
              <a:ea typeface="楷体" panose="02010609060101010101" charset="-122"/>
              <a:cs typeface="楷体" panose="02010609060101010101" charset="-122"/>
              <a:sym typeface="+mn-ea"/>
            </a:endParaRPr>
          </a:p>
          <a:p>
            <a:pPr algn="ctr">
              <a:lnSpc>
                <a:spcPts val="2600"/>
              </a:lnSpc>
            </a:pPr>
            <a:endParaRPr lang="en-US" altLang="zh-CN" sz="4000" dirty="0" smtClean="0">
              <a:latin typeface="楷体" panose="02010609060101010101" charset="-122"/>
              <a:ea typeface="楷体" panose="02010609060101010101" charset="-122"/>
              <a:cs typeface="楷体" panose="02010609060101010101" charset="-122"/>
              <a:sym typeface="+mn-ea"/>
            </a:endParaRPr>
          </a:p>
          <a:p>
            <a:pPr algn="ctr">
              <a:lnSpc>
                <a:spcPts val="2600"/>
              </a:lnSpc>
            </a:pPr>
            <a:r>
              <a:rPr lang="zh-CN" altLang="en-US" sz="3200" dirty="0" smtClean="0">
                <a:solidFill>
                  <a:schemeClr val="tx1"/>
                </a:solidFill>
                <a:latin typeface="楷体" panose="02010609060101010101" charset="-122"/>
                <a:ea typeface="楷体" panose="02010609060101010101" charset="-122"/>
                <a:cs typeface="楷体" panose="02010609060101010101" charset="-122"/>
                <a:sym typeface="+mn-ea"/>
              </a:rPr>
              <a:t>                  </a:t>
            </a:r>
            <a:endParaRPr kumimoji="0" lang="zh-CN" altLang="en-US" sz="3200" kern="1200" cap="none" spc="0" normalizeH="0" baseline="0" noProof="0" dirty="0" smtClean="0">
              <a:solidFill>
                <a:schemeClr val="tx1"/>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2" name="文本框 1"/>
          <p:cNvSpPr txBox="1"/>
          <p:nvPr/>
        </p:nvSpPr>
        <p:spPr>
          <a:xfrm>
            <a:off x="567690" y="875030"/>
            <a:ext cx="7951470" cy="389255"/>
          </a:xfrm>
          <a:prstGeom prst="rect">
            <a:avLst/>
          </a:prstGeom>
          <a:noFill/>
        </p:spPr>
        <p:txBody>
          <a:bodyPr wrap="square" rtlCol="0">
            <a:noAutofit/>
          </a:bodyPr>
          <a:p>
            <a:endParaRPr lang="zh-CN" altLang="en-US"/>
          </a:p>
        </p:txBody>
      </p:sp>
      <p:sp>
        <p:nvSpPr>
          <p:cNvPr id="3" name="文本框 2"/>
          <p:cNvSpPr txBox="1"/>
          <p:nvPr/>
        </p:nvSpPr>
        <p:spPr>
          <a:xfrm>
            <a:off x="567690" y="875030"/>
            <a:ext cx="7792720" cy="897890"/>
          </a:xfrm>
          <a:prstGeom prst="rect">
            <a:avLst/>
          </a:prstGeom>
          <a:noFill/>
        </p:spPr>
        <p:txBody>
          <a:bodyPr wrap="square" rtlCol="0">
            <a:noAutofit/>
          </a:bodyPr>
          <a:p>
            <a:r>
              <a:rPr lang="zh-CN" altLang="en-US"/>
              <a:t>审核人员提交完毕后，通知设计员，设计员点开对应审查界面，点击问题点清单以及不符合项，对图纸进行优化修改，流程按初审流程再循环，直至不符合项为</a:t>
            </a:r>
            <a:r>
              <a:rPr lang="en-US" altLang="zh-CN"/>
              <a:t>0</a:t>
            </a:r>
            <a:r>
              <a:rPr lang="zh-CN" altLang="en-US"/>
              <a:t>，</a:t>
            </a:r>
            <a:r>
              <a:rPr lang="zh-CN" altLang="en-US">
                <a:sym typeface="+mn-ea"/>
              </a:rPr>
              <a:t>图纸方可下发泡沫</a:t>
            </a:r>
            <a:r>
              <a:rPr lang="zh-CN" altLang="en-US">
                <a:solidFill>
                  <a:schemeClr val="tx1"/>
                </a:solidFill>
              </a:rPr>
              <a:t>，正式图同此流程，图纸下发时要求可以导出审核报表，上传</a:t>
            </a:r>
            <a:r>
              <a:rPr lang="en-US" altLang="zh-CN">
                <a:solidFill>
                  <a:schemeClr val="tx1"/>
                </a:solidFill>
              </a:rPr>
              <a:t>PDM</a:t>
            </a:r>
            <a:r>
              <a:rPr lang="zh-CN" altLang="en-US">
                <a:solidFill>
                  <a:schemeClr val="tx1"/>
                </a:solidFill>
              </a:rPr>
              <a:t>系统</a:t>
            </a:r>
            <a:endParaRPr lang="zh-CN" altLang="en-US"/>
          </a:p>
        </p:txBody>
      </p:sp>
      <p:sp>
        <p:nvSpPr>
          <p:cNvPr id="16" name="文本框 15"/>
          <p:cNvSpPr txBox="1"/>
          <p:nvPr/>
        </p:nvSpPr>
        <p:spPr>
          <a:xfrm>
            <a:off x="567690" y="3482975"/>
            <a:ext cx="7951470" cy="911225"/>
          </a:xfrm>
          <a:prstGeom prst="rect">
            <a:avLst/>
          </a:prstGeom>
          <a:noFill/>
        </p:spPr>
        <p:txBody>
          <a:bodyPr wrap="square" rtlCol="0">
            <a:noAutofit/>
          </a:bodyPr>
          <a:p>
            <a:endParaRPr lang="zh-CN" altLang="en-US"/>
          </a:p>
        </p:txBody>
      </p:sp>
      <p:sp>
        <p:nvSpPr>
          <p:cNvPr id="14" name="文本框 13"/>
          <p:cNvSpPr txBox="1"/>
          <p:nvPr/>
        </p:nvSpPr>
        <p:spPr>
          <a:xfrm>
            <a:off x="567690" y="3629660"/>
            <a:ext cx="7820660" cy="922020"/>
          </a:xfrm>
          <a:prstGeom prst="rect">
            <a:avLst/>
          </a:prstGeom>
          <a:noFill/>
        </p:spPr>
        <p:txBody>
          <a:bodyPr wrap="square" rtlCol="0">
            <a:noAutofit/>
          </a:bodyPr>
          <a:p>
            <a:endParaRPr lang="zh-CN" altLang="en-US"/>
          </a:p>
        </p:txBody>
      </p:sp>
      <p:grpSp>
        <p:nvGrpSpPr>
          <p:cNvPr id="20" name="组合 19"/>
          <p:cNvGrpSpPr/>
          <p:nvPr/>
        </p:nvGrpSpPr>
        <p:grpSpPr>
          <a:xfrm>
            <a:off x="2218690" y="2280285"/>
            <a:ext cx="4342130" cy="1840230"/>
            <a:chOff x="3473" y="2791"/>
            <a:chExt cx="6838" cy="2898"/>
          </a:xfrm>
        </p:grpSpPr>
        <p:sp>
          <p:nvSpPr>
            <p:cNvPr id="9" name="矩形 8"/>
            <p:cNvSpPr/>
            <p:nvPr/>
          </p:nvSpPr>
          <p:spPr>
            <a:xfrm>
              <a:off x="3473" y="2791"/>
              <a:ext cx="6838" cy="1218"/>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10" name="圆角矩形 9"/>
            <p:cNvSpPr/>
            <p:nvPr/>
          </p:nvSpPr>
          <p:spPr>
            <a:xfrm>
              <a:off x="3905" y="3129"/>
              <a:ext cx="1802" cy="487"/>
            </a:xfrm>
            <a:prstGeom prst="roundRect">
              <a:avLst/>
            </a:prstGeom>
            <a:solidFill>
              <a:srgbClr val="00B050"/>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zh-CN" sz="1200" dirty="0">
                  <a:solidFill>
                    <a:schemeClr val="tx1"/>
                  </a:solidFill>
                </a:rPr>
                <a:t>符合项</a:t>
              </a:r>
              <a:r>
                <a:rPr lang="en-US" altLang="zh-CN" sz="1200" dirty="0">
                  <a:solidFill>
                    <a:schemeClr val="tx1"/>
                  </a:solidFill>
                </a:rPr>
                <a:t>X</a:t>
              </a:r>
              <a:r>
                <a:rPr lang="zh-CN" altLang="zh-CN" sz="1200" dirty="0">
                  <a:solidFill>
                    <a:schemeClr val="tx1"/>
                  </a:solidFill>
                </a:rPr>
                <a:t>条</a:t>
              </a:r>
              <a:endParaRPr lang="zh-CN" altLang="zh-CN" sz="1200" dirty="0">
                <a:solidFill>
                  <a:schemeClr val="tx1"/>
                </a:solidFill>
              </a:endParaRPr>
            </a:p>
          </p:txBody>
        </p:sp>
        <p:sp>
          <p:nvSpPr>
            <p:cNvPr id="11" name="圆角矩形 10"/>
            <p:cNvSpPr/>
            <p:nvPr/>
          </p:nvSpPr>
          <p:spPr>
            <a:xfrm>
              <a:off x="8189" y="3129"/>
              <a:ext cx="1802" cy="487"/>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zh-CN" sz="1200" dirty="0">
                  <a:solidFill>
                    <a:schemeClr val="tx1"/>
                  </a:solidFill>
                </a:rPr>
                <a:t>问题清单</a:t>
              </a:r>
              <a:endParaRPr lang="zh-CN" altLang="zh-CN" sz="1200" dirty="0">
                <a:solidFill>
                  <a:schemeClr val="tx1"/>
                </a:solidFill>
              </a:endParaRPr>
            </a:p>
          </p:txBody>
        </p:sp>
        <p:sp>
          <p:nvSpPr>
            <p:cNvPr id="12" name="圆角矩形 11"/>
            <p:cNvSpPr/>
            <p:nvPr/>
          </p:nvSpPr>
          <p:spPr>
            <a:xfrm>
              <a:off x="6047" y="3129"/>
              <a:ext cx="1802" cy="487"/>
            </a:xfrm>
            <a:prstGeom prst="roundRect">
              <a:avLst/>
            </a:prstGeom>
            <a:solidFill>
              <a:srgbClr val="FF0000"/>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不符合项</a:t>
              </a:r>
              <a:r>
                <a:rPr lang="en-US" altLang="zh-CN" sz="1200" dirty="0">
                  <a:solidFill>
                    <a:schemeClr val="tx1"/>
                  </a:solidFill>
                </a:rPr>
                <a:t>X</a:t>
              </a:r>
              <a:r>
                <a:rPr lang="zh-CN" altLang="en-US" sz="1200" dirty="0">
                  <a:solidFill>
                    <a:schemeClr val="tx1"/>
                  </a:solidFill>
                </a:rPr>
                <a:t>条</a:t>
              </a:r>
              <a:endParaRPr lang="zh-CN" altLang="en-US" sz="1200" dirty="0">
                <a:solidFill>
                  <a:schemeClr val="tx1"/>
                </a:solidFill>
              </a:endParaRPr>
            </a:p>
          </p:txBody>
        </p:sp>
        <p:sp>
          <p:nvSpPr>
            <p:cNvPr id="8" name="矩形 7"/>
            <p:cNvSpPr/>
            <p:nvPr/>
          </p:nvSpPr>
          <p:spPr>
            <a:xfrm>
              <a:off x="4441" y="4471"/>
              <a:ext cx="4668" cy="1218"/>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13" name="圆角矩形 12"/>
            <p:cNvSpPr/>
            <p:nvPr/>
          </p:nvSpPr>
          <p:spPr>
            <a:xfrm>
              <a:off x="4734" y="4809"/>
              <a:ext cx="1958" cy="487"/>
            </a:xfrm>
            <a:prstGeom prst="roundRect">
              <a:avLst/>
            </a:prstGeom>
            <a:solidFill>
              <a:srgbClr val="FF0000"/>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重大不符合</a:t>
              </a:r>
              <a:r>
                <a:rPr lang="en-US" altLang="zh-CN" sz="1200" dirty="0">
                  <a:solidFill>
                    <a:schemeClr val="tx1"/>
                  </a:solidFill>
                </a:rPr>
                <a:t>X</a:t>
              </a:r>
              <a:r>
                <a:rPr lang="zh-CN" altLang="en-US" sz="1200" dirty="0">
                  <a:solidFill>
                    <a:schemeClr val="tx1"/>
                  </a:solidFill>
                </a:rPr>
                <a:t>项</a:t>
              </a:r>
              <a:endParaRPr lang="zh-CN" altLang="en-US" sz="1200" dirty="0">
                <a:solidFill>
                  <a:schemeClr val="tx1"/>
                </a:solidFill>
              </a:endParaRPr>
            </a:p>
          </p:txBody>
        </p:sp>
        <p:sp>
          <p:nvSpPr>
            <p:cNvPr id="15" name="圆角矩形 14"/>
            <p:cNvSpPr/>
            <p:nvPr/>
          </p:nvSpPr>
          <p:spPr>
            <a:xfrm>
              <a:off x="7061" y="4809"/>
              <a:ext cx="1912" cy="487"/>
            </a:xfrm>
            <a:prstGeom prst="roundRect">
              <a:avLst/>
            </a:prstGeom>
          </p:spPr>
          <p:style>
            <a:lnRef idx="0">
              <a:srgbClr val="FFFFFF"/>
            </a:lnRef>
            <a:fillRef idx="3">
              <a:schemeClr val="accent6"/>
            </a:fillRef>
            <a:effectRef idx="0">
              <a:srgbClr val="FFFFFF"/>
            </a:effectRef>
            <a:fontRef idx="minor">
              <a:schemeClr val="dk1"/>
            </a:fontRef>
          </p:style>
          <p:txBody>
            <a:bodyPr rtlCol="0" anchor="ctr"/>
            <a:p>
              <a:pPr algn="ctr"/>
              <a:r>
                <a:rPr lang="zh-CN" altLang="en-US" sz="1200" dirty="0">
                  <a:solidFill>
                    <a:schemeClr val="tx1"/>
                  </a:solidFill>
                </a:rPr>
                <a:t>一般不符合</a:t>
              </a:r>
              <a:r>
                <a:rPr lang="en-US" altLang="zh-CN" sz="1200" dirty="0">
                  <a:solidFill>
                    <a:schemeClr val="tx1"/>
                  </a:solidFill>
                </a:rPr>
                <a:t>X</a:t>
              </a:r>
              <a:r>
                <a:rPr lang="zh-CN" altLang="en-US" sz="1200" dirty="0">
                  <a:solidFill>
                    <a:schemeClr val="tx1"/>
                  </a:solidFill>
                </a:rPr>
                <a:t>项</a:t>
              </a:r>
              <a:endParaRPr lang="zh-CN" altLang="en-US" sz="1200" dirty="0">
                <a:solidFill>
                  <a:schemeClr val="tx1"/>
                </a:solidFill>
              </a:endParaRPr>
            </a:p>
          </p:txBody>
        </p:sp>
        <p:sp>
          <p:nvSpPr>
            <p:cNvPr id="17" name="下箭头 16"/>
            <p:cNvSpPr/>
            <p:nvPr/>
          </p:nvSpPr>
          <p:spPr>
            <a:xfrm>
              <a:off x="6707" y="3785"/>
              <a:ext cx="369" cy="855"/>
            </a:xfrm>
            <a:prstGeom prst="down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grpSp>
      <p:sp>
        <p:nvSpPr>
          <p:cNvPr id="18" name="文本框 17"/>
          <p:cNvSpPr txBox="1"/>
          <p:nvPr/>
        </p:nvSpPr>
        <p:spPr>
          <a:xfrm>
            <a:off x="595630" y="4387850"/>
            <a:ext cx="7792720" cy="516890"/>
          </a:xfrm>
          <a:prstGeom prst="rect">
            <a:avLst/>
          </a:prstGeom>
          <a:noFill/>
        </p:spPr>
        <p:txBody>
          <a:bodyPr wrap="square" rtlCol="0">
            <a:noAutofit/>
          </a:bodyPr>
          <a:p>
            <a:r>
              <a:rPr lang="zh-CN" altLang="en-US"/>
              <a:t>要求不符合项中可以识别重大及一般不符合项</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330835" y="2914015"/>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设变整改</a:t>
            </a:r>
            <a:endParaRPr lang="zh-CN" altLang="en-US" sz="1200" dirty="0">
              <a:solidFill>
                <a:schemeClr val="tx1"/>
              </a:solidFill>
            </a:endParaRPr>
          </a:p>
        </p:txBody>
      </p:sp>
      <p:sp>
        <p:nvSpPr>
          <p:cNvPr id="7" name="文本框 6"/>
          <p:cNvSpPr txBox="1"/>
          <p:nvPr/>
        </p:nvSpPr>
        <p:spPr>
          <a:xfrm>
            <a:off x="479425" y="882015"/>
            <a:ext cx="8437880" cy="400685"/>
          </a:xfrm>
          <a:prstGeom prst="rect">
            <a:avLst/>
          </a:prstGeom>
          <a:noFill/>
        </p:spPr>
        <p:txBody>
          <a:bodyPr wrap="square" rtlCol="0">
            <a:noAutofit/>
          </a:bodyPr>
          <a:p>
            <a:r>
              <a:rPr lang="zh-CN" altLang="en-US">
                <a:solidFill>
                  <a:schemeClr val="tx1"/>
                </a:solidFill>
              </a:rPr>
              <a:t>点击设变整改</a:t>
            </a:r>
            <a:r>
              <a:rPr lang="en-US" altLang="zh-CN">
                <a:solidFill>
                  <a:schemeClr val="tx1"/>
                </a:solidFill>
              </a:rPr>
              <a:t> </a:t>
            </a:r>
            <a:r>
              <a:rPr lang="zh-CN" altLang="en-US">
                <a:solidFill>
                  <a:schemeClr val="tx1"/>
                </a:solidFill>
              </a:rPr>
              <a:t>，出现界面，整改台账</a:t>
            </a:r>
            <a:r>
              <a:rPr lang="en-US" altLang="zh-CN">
                <a:solidFill>
                  <a:schemeClr val="tx1"/>
                </a:solidFill>
              </a:rPr>
              <a:t>/</a:t>
            </a:r>
            <a:r>
              <a:rPr lang="zh-CN" altLang="en-US">
                <a:solidFill>
                  <a:schemeClr val="tx1"/>
                </a:solidFill>
              </a:rPr>
              <a:t>信息汇总，对应的后方下拉菜单可以选取对应的信息。</a:t>
            </a:r>
            <a:endParaRPr lang="zh-CN" altLang="en-US">
              <a:solidFill>
                <a:schemeClr val="tx1"/>
              </a:solidFill>
            </a:endParaRPr>
          </a:p>
        </p:txBody>
      </p:sp>
      <p:grpSp>
        <p:nvGrpSpPr>
          <p:cNvPr id="15" name="组合 14"/>
          <p:cNvGrpSpPr/>
          <p:nvPr/>
        </p:nvGrpSpPr>
        <p:grpSpPr>
          <a:xfrm>
            <a:off x="1673225" y="1511300"/>
            <a:ext cx="5500370" cy="3200400"/>
            <a:chOff x="1623" y="2380"/>
            <a:chExt cx="8662" cy="5040"/>
          </a:xfrm>
        </p:grpSpPr>
        <p:sp>
          <p:nvSpPr>
            <p:cNvPr id="9" name="矩形 8"/>
            <p:cNvSpPr/>
            <p:nvPr/>
          </p:nvSpPr>
          <p:spPr>
            <a:xfrm>
              <a:off x="5172" y="2380"/>
              <a:ext cx="5113" cy="234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3" name="文本框 2"/>
            <p:cNvSpPr txBox="1"/>
            <p:nvPr/>
          </p:nvSpPr>
          <p:spPr>
            <a:xfrm>
              <a:off x="5534" y="2659"/>
              <a:ext cx="1849" cy="496"/>
            </a:xfrm>
            <a:prstGeom prst="round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模具类别</a:t>
              </a:r>
              <a:endParaRPr lang="zh-CN" altLang="en-US">
                <a:sym typeface="+mn-ea"/>
              </a:endParaRPr>
            </a:p>
          </p:txBody>
        </p:sp>
        <p:sp>
          <p:nvSpPr>
            <p:cNvPr id="5" name="文本框 4"/>
            <p:cNvSpPr txBox="1"/>
            <p:nvPr/>
          </p:nvSpPr>
          <p:spPr>
            <a:xfrm>
              <a:off x="7383" y="2718"/>
              <a:ext cx="1590" cy="43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8" name="文本框 7"/>
            <p:cNvSpPr txBox="1"/>
            <p:nvPr/>
          </p:nvSpPr>
          <p:spPr>
            <a:xfrm>
              <a:off x="7568" y="3081"/>
              <a:ext cx="1590" cy="1422"/>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落料模</a:t>
              </a:r>
              <a:endParaRPr lang="zh-CN" altLang="en-US" sz="1200"/>
            </a:p>
            <a:p>
              <a:r>
                <a:rPr lang="zh-CN" altLang="en-US" sz="1200"/>
                <a:t>拉延模</a:t>
              </a:r>
              <a:endParaRPr lang="zh-CN" altLang="en-US" sz="1200"/>
            </a:p>
            <a:p>
              <a:r>
                <a:rPr lang="zh-CN" altLang="en-US" sz="1200"/>
                <a:t>后工序模具</a:t>
              </a:r>
              <a:endParaRPr lang="zh-CN" altLang="en-US" sz="1200"/>
            </a:p>
            <a:p>
              <a:r>
                <a:rPr lang="zh-CN" altLang="en-US" sz="1200"/>
                <a:t>包边模</a:t>
              </a:r>
              <a:endParaRPr lang="zh-CN" altLang="en-US" sz="1200"/>
            </a:p>
            <a:p>
              <a:r>
                <a:rPr lang="en-US" altLang="zh-CN" sz="1200"/>
                <a:t>......</a:t>
              </a:r>
              <a:endParaRPr lang="en-US" altLang="zh-CN" sz="1200"/>
            </a:p>
          </p:txBody>
        </p:sp>
        <p:sp>
          <p:nvSpPr>
            <p:cNvPr id="24" name="矩形 23"/>
            <p:cNvSpPr/>
            <p:nvPr/>
          </p:nvSpPr>
          <p:spPr>
            <a:xfrm>
              <a:off x="1623" y="2814"/>
              <a:ext cx="2889" cy="4606"/>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grpSp>
      <p:grpSp>
        <p:nvGrpSpPr>
          <p:cNvPr id="17" name="组合 16"/>
          <p:cNvGrpSpPr/>
          <p:nvPr/>
        </p:nvGrpSpPr>
        <p:grpSpPr>
          <a:xfrm>
            <a:off x="3926840" y="3225800"/>
            <a:ext cx="3246755" cy="1485900"/>
            <a:chOff x="5172" y="2380"/>
            <a:chExt cx="5113" cy="2340"/>
          </a:xfrm>
        </p:grpSpPr>
        <p:sp>
          <p:nvSpPr>
            <p:cNvPr id="18" name="矩形 17"/>
            <p:cNvSpPr/>
            <p:nvPr/>
          </p:nvSpPr>
          <p:spPr>
            <a:xfrm>
              <a:off x="5172" y="2380"/>
              <a:ext cx="5113" cy="234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20" name="文本框 19"/>
            <p:cNvSpPr txBox="1"/>
            <p:nvPr/>
          </p:nvSpPr>
          <p:spPr>
            <a:xfrm>
              <a:off x="5534" y="2659"/>
              <a:ext cx="1849" cy="496"/>
            </a:xfrm>
            <a:prstGeom prst="round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信息汇总</a:t>
              </a:r>
              <a:endParaRPr lang="zh-CN" altLang="en-US">
                <a:sym typeface="+mn-ea"/>
              </a:endParaRPr>
            </a:p>
          </p:txBody>
        </p:sp>
        <p:sp>
          <p:nvSpPr>
            <p:cNvPr id="21" name="文本框 20"/>
            <p:cNvSpPr txBox="1"/>
            <p:nvPr/>
          </p:nvSpPr>
          <p:spPr>
            <a:xfrm>
              <a:off x="7383" y="2718"/>
              <a:ext cx="1590" cy="43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23" name="文本框 22"/>
            <p:cNvSpPr txBox="1"/>
            <p:nvPr/>
          </p:nvSpPr>
          <p:spPr>
            <a:xfrm>
              <a:off x="7568" y="3081"/>
              <a:ext cx="2681" cy="1639"/>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异常类型分布</a:t>
              </a:r>
              <a:endParaRPr lang="zh-CN" altLang="en-US" sz="1200"/>
            </a:p>
            <a:p>
              <a:r>
                <a:rPr lang="zh-CN" altLang="en-US" sz="1200"/>
                <a:t>人员异常数量</a:t>
              </a:r>
              <a:endParaRPr lang="zh-CN" altLang="en-US" sz="1200"/>
            </a:p>
            <a:p>
              <a:r>
                <a:rPr lang="zh-CN" altLang="en-US" sz="1200"/>
                <a:t>套均问题点</a:t>
              </a:r>
              <a:endParaRPr lang="zh-CN" altLang="en-US" sz="1200"/>
            </a:p>
            <a:p>
              <a:r>
                <a:rPr lang="en-US" altLang="zh-CN" sz="1200"/>
                <a:t>......</a:t>
              </a:r>
              <a:endParaRPr lang="zh-CN" altLang="en-US" sz="1200"/>
            </a:p>
            <a:p>
              <a:endParaRPr lang="zh-CN" altLang="en-US" sz="1200"/>
            </a:p>
          </p:txBody>
        </p:sp>
      </p:grpSp>
      <p:sp>
        <p:nvSpPr>
          <p:cNvPr id="33" name="圆角矩形 32"/>
          <p:cNvSpPr/>
          <p:nvPr/>
        </p:nvSpPr>
        <p:spPr>
          <a:xfrm>
            <a:off x="2018665" y="219202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图纸检查</a:t>
            </a:r>
            <a:endParaRPr lang="zh-CN" altLang="en-US" sz="1200" dirty="0">
              <a:solidFill>
                <a:schemeClr val="tx1"/>
              </a:solidFill>
            </a:endParaRPr>
          </a:p>
        </p:txBody>
      </p:sp>
      <p:grpSp>
        <p:nvGrpSpPr>
          <p:cNvPr id="42" name="组合 41"/>
          <p:cNvGrpSpPr/>
          <p:nvPr/>
        </p:nvGrpSpPr>
        <p:grpSpPr>
          <a:xfrm>
            <a:off x="1673225" y="1601470"/>
            <a:ext cx="5500370" cy="3200400"/>
            <a:chOff x="1623" y="2380"/>
            <a:chExt cx="8662" cy="5040"/>
          </a:xfrm>
        </p:grpSpPr>
        <p:sp>
          <p:nvSpPr>
            <p:cNvPr id="43" name="矩形 42"/>
            <p:cNvSpPr/>
            <p:nvPr/>
          </p:nvSpPr>
          <p:spPr>
            <a:xfrm>
              <a:off x="5172" y="2380"/>
              <a:ext cx="5113" cy="234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47" name="矩形 46"/>
            <p:cNvSpPr/>
            <p:nvPr/>
          </p:nvSpPr>
          <p:spPr>
            <a:xfrm>
              <a:off x="1623" y="2814"/>
              <a:ext cx="2889" cy="4606"/>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grpSp>
      <p:sp>
        <p:nvSpPr>
          <p:cNvPr id="48" name="圆角矩形 47"/>
          <p:cNvSpPr/>
          <p:nvPr/>
        </p:nvSpPr>
        <p:spPr>
          <a:xfrm>
            <a:off x="2018665" y="228219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整改台账</a:t>
            </a:r>
            <a:endParaRPr lang="zh-CN" altLang="en-US" sz="1200" dirty="0">
              <a:solidFill>
                <a:schemeClr val="tx1"/>
              </a:solidFill>
            </a:endParaRPr>
          </a:p>
        </p:txBody>
      </p:sp>
      <p:sp>
        <p:nvSpPr>
          <p:cNvPr id="49" name="圆角矩形 48"/>
          <p:cNvSpPr/>
          <p:nvPr/>
        </p:nvSpPr>
        <p:spPr>
          <a:xfrm>
            <a:off x="2018665" y="334518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信息汇总</a:t>
            </a:r>
            <a:endParaRPr lang="zh-CN" altLang="en-US" sz="1200" dirty="0">
              <a:solidFill>
                <a:schemeClr val="tx1"/>
              </a:solidFill>
            </a:endParaRPr>
          </a:p>
        </p:txBody>
      </p:sp>
      <p:sp>
        <p:nvSpPr>
          <p:cNvPr id="50" name="右箭头 49"/>
          <p:cNvSpPr/>
          <p:nvPr/>
        </p:nvSpPr>
        <p:spPr>
          <a:xfrm>
            <a:off x="1475105" y="3114675"/>
            <a:ext cx="353060" cy="111125"/>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51" name="右箭头 50"/>
          <p:cNvSpPr/>
          <p:nvPr/>
        </p:nvSpPr>
        <p:spPr>
          <a:xfrm>
            <a:off x="3495675" y="2442845"/>
            <a:ext cx="353060" cy="111125"/>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52" name="右箭头 51"/>
          <p:cNvSpPr/>
          <p:nvPr/>
        </p:nvSpPr>
        <p:spPr>
          <a:xfrm>
            <a:off x="3507740" y="3714115"/>
            <a:ext cx="353060" cy="111125"/>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pic>
        <p:nvPicPr>
          <p:cNvPr id="2" name="图片 1"/>
          <p:cNvPicPr>
            <a:picLocks noChangeAspect="1"/>
          </p:cNvPicPr>
          <p:nvPr/>
        </p:nvPicPr>
        <p:blipFill>
          <a:blip r:embed="rId1"/>
          <a:stretch>
            <a:fillRect/>
          </a:stretch>
        </p:blipFill>
        <p:spPr>
          <a:xfrm>
            <a:off x="4149725" y="1661160"/>
            <a:ext cx="2775585" cy="1336040"/>
          </a:xfrm>
          <a:prstGeom prst="rect">
            <a:avLst/>
          </a:prstGeom>
          <a:ln w="12700" cmpd="sng">
            <a:solidFill>
              <a:schemeClr val="accent1">
                <a:shade val="50000"/>
              </a:schemeClr>
            </a:solidFill>
            <a:prstDash val="soli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737452" y="170433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待办事项</a:t>
            </a:r>
            <a:endParaRPr lang="zh-CN" altLang="en-US" sz="1200" dirty="0">
              <a:solidFill>
                <a:schemeClr val="tx1"/>
              </a:solidFill>
            </a:endParaRPr>
          </a:p>
        </p:txBody>
      </p:sp>
      <p:sp>
        <p:nvSpPr>
          <p:cNvPr id="7" name="文本框 6"/>
          <p:cNvSpPr txBox="1"/>
          <p:nvPr/>
        </p:nvSpPr>
        <p:spPr>
          <a:xfrm>
            <a:off x="479425" y="882015"/>
            <a:ext cx="8437880" cy="400685"/>
          </a:xfrm>
          <a:prstGeom prst="rect">
            <a:avLst/>
          </a:prstGeom>
          <a:noFill/>
        </p:spPr>
        <p:txBody>
          <a:bodyPr wrap="square" rtlCol="0">
            <a:noAutofit/>
          </a:bodyPr>
          <a:p>
            <a:r>
              <a:rPr lang="zh-CN" altLang="en-US">
                <a:solidFill>
                  <a:schemeClr val="tx1"/>
                </a:solidFill>
              </a:rPr>
              <a:t>点击待办事项</a:t>
            </a:r>
            <a:r>
              <a:rPr lang="en-US" altLang="zh-CN">
                <a:solidFill>
                  <a:schemeClr val="tx1"/>
                </a:solidFill>
              </a:rPr>
              <a:t> </a:t>
            </a:r>
            <a:r>
              <a:rPr lang="zh-CN" altLang="en-US">
                <a:solidFill>
                  <a:schemeClr val="tx1"/>
                </a:solidFill>
              </a:rPr>
              <a:t>，出现清单界面，按项目按零件分类展示</a:t>
            </a: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737452" y="170433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数据研究</a:t>
            </a:r>
            <a:endParaRPr lang="zh-CN" altLang="en-US" sz="1200" dirty="0">
              <a:solidFill>
                <a:schemeClr val="tx1"/>
              </a:solidFill>
            </a:endParaRPr>
          </a:p>
        </p:txBody>
      </p:sp>
      <p:sp>
        <p:nvSpPr>
          <p:cNvPr id="7" name="文本框 6"/>
          <p:cNvSpPr txBox="1"/>
          <p:nvPr/>
        </p:nvSpPr>
        <p:spPr>
          <a:xfrm>
            <a:off x="479425" y="882015"/>
            <a:ext cx="8437880" cy="400685"/>
          </a:xfrm>
          <a:prstGeom prst="rect">
            <a:avLst/>
          </a:prstGeom>
          <a:noFill/>
        </p:spPr>
        <p:txBody>
          <a:bodyPr wrap="square" rtlCol="0">
            <a:noAutofit/>
          </a:bodyPr>
          <a:p>
            <a:r>
              <a:rPr lang="zh-CN" altLang="en-US">
                <a:solidFill>
                  <a:schemeClr val="tx1"/>
                </a:solidFill>
              </a:rPr>
              <a:t>点击数据研究</a:t>
            </a:r>
            <a:r>
              <a:rPr lang="en-US" altLang="zh-CN">
                <a:solidFill>
                  <a:schemeClr val="tx1"/>
                </a:solidFill>
              </a:rPr>
              <a:t> </a:t>
            </a:r>
            <a:r>
              <a:rPr lang="zh-CN" altLang="en-US">
                <a:solidFill>
                  <a:schemeClr val="tx1"/>
                </a:solidFill>
              </a:rPr>
              <a:t>，出现数据报表，按项目按零件分类展示</a:t>
            </a:r>
            <a:endParaRPr lang="zh-CN" altLang="en-US">
              <a:solidFill>
                <a:schemeClr val="tx1"/>
              </a:solidFill>
            </a:endParaRPr>
          </a:p>
        </p:txBody>
      </p:sp>
      <p:sp>
        <p:nvSpPr>
          <p:cNvPr id="2" name="矩形 1"/>
          <p:cNvSpPr/>
          <p:nvPr userDrawn="1"/>
        </p:nvSpPr>
        <p:spPr>
          <a:xfrm>
            <a:off x="2376231" y="1402701"/>
            <a:ext cx="6597359" cy="217540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en-US" altLang="zh-CN" sz="1200" dirty="0">
              <a:solidFill>
                <a:srgbClr val="000000"/>
              </a:solidFill>
            </a:endParaRPr>
          </a:p>
        </p:txBody>
      </p:sp>
      <p:sp>
        <p:nvSpPr>
          <p:cNvPr id="3" name="文本框 2"/>
          <p:cNvSpPr txBox="1"/>
          <p:nvPr userDrawn="1"/>
        </p:nvSpPr>
        <p:spPr>
          <a:xfrm>
            <a:off x="2579539" y="1717829"/>
            <a:ext cx="2693837" cy="368300"/>
          </a:xfrm>
          <a:prstGeom prst="rect">
            <a:avLst/>
          </a:prstGeom>
        </p:spPr>
        <p:txBody>
          <a:bodyPr wrap="none" rtlCol="0">
            <a:noAutofit/>
          </a:bodyPr>
          <a:p>
            <a:r>
              <a:rPr lang="zh-CN" altLang="en-US"/>
              <a:t>按项目展示数据</a:t>
            </a:r>
            <a:endParaRPr lang="zh-CN" altLang="en-US"/>
          </a:p>
        </p:txBody>
      </p:sp>
      <p:sp>
        <p:nvSpPr>
          <p:cNvPr id="4" name="文本框 3"/>
          <p:cNvSpPr txBox="1"/>
          <p:nvPr userDrawn="1"/>
        </p:nvSpPr>
        <p:spPr>
          <a:xfrm>
            <a:off x="2549059" y="2510944"/>
            <a:ext cx="2693837" cy="368300"/>
          </a:xfrm>
          <a:prstGeom prst="rect">
            <a:avLst/>
          </a:prstGeom>
        </p:spPr>
        <p:txBody>
          <a:bodyPr wrap="none" rtlCol="0">
            <a:noAutofit/>
          </a:bodyPr>
          <a:p>
            <a:r>
              <a:rPr lang="zh-CN" altLang="en-US"/>
              <a:t>按人员展示数据</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737452" y="170433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计划排程</a:t>
            </a:r>
            <a:endParaRPr lang="zh-CN" altLang="en-US" sz="1200" dirty="0">
              <a:solidFill>
                <a:schemeClr val="tx1"/>
              </a:solidFill>
            </a:endParaRPr>
          </a:p>
        </p:txBody>
      </p:sp>
      <p:sp>
        <p:nvSpPr>
          <p:cNvPr id="7" name="文本框 6"/>
          <p:cNvSpPr txBox="1"/>
          <p:nvPr/>
        </p:nvSpPr>
        <p:spPr>
          <a:xfrm>
            <a:off x="479425" y="882015"/>
            <a:ext cx="8437880" cy="400685"/>
          </a:xfrm>
          <a:prstGeom prst="rect">
            <a:avLst/>
          </a:prstGeom>
          <a:noFill/>
        </p:spPr>
        <p:txBody>
          <a:bodyPr wrap="square" rtlCol="0">
            <a:noAutofit/>
          </a:bodyPr>
          <a:p>
            <a:r>
              <a:rPr lang="zh-CN" altLang="en-US">
                <a:solidFill>
                  <a:schemeClr val="tx1"/>
                </a:solidFill>
              </a:rPr>
              <a:t>点击计划排程，出现计划安排，按项目按零件分类展示</a:t>
            </a:r>
            <a:endParaRPr lang="zh-CN" altLang="en-US">
              <a:solidFill>
                <a:schemeClr val="tx1"/>
              </a:solidFill>
            </a:endParaRPr>
          </a:p>
        </p:txBody>
      </p:sp>
      <p:sp>
        <p:nvSpPr>
          <p:cNvPr id="2" name="矩形 1"/>
          <p:cNvSpPr/>
          <p:nvPr userDrawn="1"/>
        </p:nvSpPr>
        <p:spPr>
          <a:xfrm>
            <a:off x="2376231" y="1402701"/>
            <a:ext cx="6597359" cy="217540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en-US" altLang="zh-CN" sz="1200" dirty="0">
              <a:solidFill>
                <a:srgbClr val="000000"/>
              </a:solidFill>
            </a:endParaRPr>
          </a:p>
        </p:txBody>
      </p:sp>
      <p:sp>
        <p:nvSpPr>
          <p:cNvPr id="3" name="文本框 2"/>
          <p:cNvSpPr txBox="1"/>
          <p:nvPr userDrawn="1"/>
        </p:nvSpPr>
        <p:spPr>
          <a:xfrm>
            <a:off x="2579539" y="1717829"/>
            <a:ext cx="2693837" cy="368300"/>
          </a:xfrm>
          <a:prstGeom prst="rect">
            <a:avLst/>
          </a:prstGeom>
        </p:spPr>
        <p:txBody>
          <a:bodyPr wrap="none" rtlCol="0">
            <a:noAutofit/>
          </a:bodyPr>
          <a:p>
            <a:r>
              <a:rPr lang="zh-CN" altLang="en-US"/>
              <a:t>支持计划排程及任务安排</a:t>
            </a:r>
            <a:endParaRPr lang="zh-CN" altLang="en-US"/>
          </a:p>
        </p:txBody>
      </p:sp>
      <p:sp>
        <p:nvSpPr>
          <p:cNvPr id="4" name="文本框 3"/>
          <p:cNvSpPr txBox="1"/>
          <p:nvPr userDrawn="1"/>
        </p:nvSpPr>
        <p:spPr>
          <a:xfrm>
            <a:off x="2549059" y="2510944"/>
            <a:ext cx="2693837" cy="368300"/>
          </a:xfrm>
          <a:prstGeom prst="rect">
            <a:avLst/>
          </a:prstGeom>
        </p:spPr>
        <p:txBody>
          <a:bodyPr wrap="none" rtlCol="0">
            <a:noAutofit/>
          </a:bodyPr>
          <a:p>
            <a:r>
              <a:rPr lang="zh-CN" altLang="en-US"/>
              <a:t>数据统计计划安排情况</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656209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软件需求</a:t>
            </a:r>
            <a:endParaRPr lang="zh-CN" altLang="en-US" sz="2000" b="1">
              <a:solidFill>
                <a:srgbClr val="FF0000"/>
              </a:solidFill>
            </a:endParaRPr>
          </a:p>
        </p:txBody>
      </p:sp>
      <p:sp>
        <p:nvSpPr>
          <p:cNvPr id="8" name="文本框 7"/>
          <p:cNvSpPr txBox="1"/>
          <p:nvPr/>
        </p:nvSpPr>
        <p:spPr>
          <a:xfrm>
            <a:off x="479425" y="882015"/>
            <a:ext cx="8497570" cy="4177030"/>
          </a:xfrm>
          <a:prstGeom prst="rect">
            <a:avLst/>
          </a:prstGeom>
          <a:noFill/>
        </p:spPr>
        <p:txBody>
          <a:bodyPr wrap="square" rtlCol="0">
            <a:noAutofit/>
          </a:bodyPr>
          <a:p>
            <a:pPr marL="342900" indent="-342900">
              <a:buFont typeface="Arial" panose="020B0604020202020204" pitchFamily="34" charset="0"/>
              <a:buChar char="•"/>
            </a:pPr>
            <a:r>
              <a:rPr lang="zh-CN" altLang="en-US">
                <a:solidFill>
                  <a:schemeClr val="tx1"/>
                </a:solidFill>
              </a:rPr>
              <a:t>方便技术人员查询各项目的基础策划及要求</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技术人员可以按照模具类别填写工艺设计阶段、泡沫阶段以及正式图阶段设计检查表</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技术人员提交图纸审核后，审核人员使用对应表单继续核查</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审核完毕后可以生成符合项</a:t>
            </a:r>
            <a:r>
              <a:rPr lang="en-US" altLang="zh-CN">
                <a:solidFill>
                  <a:schemeClr val="tx1"/>
                </a:solidFill>
              </a:rPr>
              <a:t>/</a:t>
            </a:r>
            <a:r>
              <a:rPr lang="zh-CN" altLang="en-US">
                <a:solidFill>
                  <a:schemeClr val="tx1"/>
                </a:solidFill>
              </a:rPr>
              <a:t>不符项，以及审核问题点清单</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设计者修改意见时仅需点击不符项以及审核问题点清单对图纸进行优化</a:t>
            </a:r>
            <a:r>
              <a:rPr lang="en-US" altLang="zh-CN">
                <a:solidFill>
                  <a:schemeClr val="tx1"/>
                </a:solidFill>
              </a:rPr>
              <a:t> </a:t>
            </a:r>
            <a:r>
              <a:rPr lang="zh-CN" altLang="en-US">
                <a:solidFill>
                  <a:schemeClr val="tx1"/>
                </a:solidFill>
              </a:rPr>
              <a:t>，后按流程提交审核人员闭环</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待不符合项数量清零时，图纸方可进行到下一阶段</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各阶段审查流程同上</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每个阶段闭环后，均出具一个该图纸的审查报表，例如图纸的自检符合率，一次问题关闭率，审核轮次，问题点数量等。</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数据汇总到总池，可以方便按人员</a:t>
            </a:r>
            <a:r>
              <a:rPr lang="en-US" altLang="zh-CN">
                <a:solidFill>
                  <a:schemeClr val="tx1"/>
                </a:solidFill>
              </a:rPr>
              <a:t>/</a:t>
            </a:r>
            <a:r>
              <a:rPr lang="zh-CN" altLang="en-US">
                <a:solidFill>
                  <a:schemeClr val="tx1"/>
                </a:solidFill>
              </a:rPr>
              <a:t>项目等查看图纸的审查情况。</a:t>
            </a:r>
            <a:endParaRPr lang="zh-CN" altLang="en-US">
              <a:solidFill>
                <a:schemeClr val="tx1"/>
              </a:solidFill>
            </a:endParaRPr>
          </a:p>
          <a:p>
            <a:pPr marL="342900" indent="-342900">
              <a:buFont typeface="Arial" panose="020B0604020202020204" pitchFamily="34" charset="0"/>
              <a:buChar char="•"/>
            </a:pPr>
            <a:r>
              <a:rPr lang="zh-CN" altLang="en-US">
                <a:solidFill>
                  <a:schemeClr val="tx1"/>
                </a:solidFill>
              </a:rPr>
              <a:t>按照以上需求，增加设变整改模块，可以直观按项目</a:t>
            </a:r>
            <a:r>
              <a:rPr lang="en-US" altLang="zh-CN">
                <a:solidFill>
                  <a:schemeClr val="tx1"/>
                </a:solidFill>
              </a:rPr>
              <a:t>/</a:t>
            </a:r>
            <a:r>
              <a:rPr lang="zh-CN" altLang="en-US">
                <a:solidFill>
                  <a:schemeClr val="tx1"/>
                </a:solidFill>
              </a:rPr>
              <a:t>人员</a:t>
            </a:r>
            <a:r>
              <a:rPr lang="en-US" altLang="zh-CN">
                <a:solidFill>
                  <a:schemeClr val="tx1"/>
                </a:solidFill>
              </a:rPr>
              <a:t>/</a:t>
            </a:r>
            <a:r>
              <a:rPr lang="zh-CN" altLang="en-US">
                <a:solidFill>
                  <a:schemeClr val="tx1"/>
                </a:solidFill>
              </a:rPr>
              <a:t>时间段查看问题点类型，数量，占比等</a:t>
            </a:r>
            <a:endParaRPr lang="zh-CN" altLang="en-US">
              <a:solidFill>
                <a:schemeClr val="tx1"/>
              </a:solidFill>
            </a:endParaRPr>
          </a:p>
          <a:p>
            <a:pPr marL="342900" indent="-342900">
              <a:buFont typeface="Arial" panose="020B0604020202020204" pitchFamily="34" charset="0"/>
              <a:buChar char="•"/>
            </a:pPr>
            <a:endParaRPr lang="zh-CN" altLang="en-US">
              <a:solidFill>
                <a:schemeClr val="tx1"/>
              </a:solidFill>
            </a:endParaRPr>
          </a:p>
          <a:p>
            <a:pPr marL="342900" indent="-342900">
              <a:buFont typeface="Arial" panose="020B0604020202020204" pitchFamily="34" charset="0"/>
              <a:buChar char="•"/>
            </a:pPr>
            <a:endParaRPr lang="zh-CN" altLang="en-US">
              <a:solidFill>
                <a:schemeClr val="tx1"/>
              </a:solidFill>
            </a:endParaRPr>
          </a:p>
          <a:p>
            <a:pPr marL="342900" indent="-342900">
              <a:buFont typeface="Arial" panose="020B0604020202020204" pitchFamily="34" charset="0"/>
              <a:buChar char="•"/>
            </a:pPr>
            <a:endParaRPr lang="en-US" altLang="zh-C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2710" y="1595158"/>
            <a:ext cx="7094791" cy="2700655"/>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sz="1200" dirty="0">
                <a:solidFill>
                  <a:schemeClr val="tx1"/>
                </a:solidFill>
              </a:rPr>
              <a:t>二  </a:t>
            </a:r>
            <a:endParaRPr lang="en-US" altLang="zh-CN" sz="1200" dirty="0">
              <a:solidFill>
                <a:schemeClr val="tx1"/>
              </a:solidFill>
            </a:endParaRPr>
          </a:p>
        </p:txBody>
      </p:sp>
      <p:sp>
        <p:nvSpPr>
          <p:cNvPr id="6" name="文本框 5"/>
          <p:cNvSpPr txBox="1"/>
          <p:nvPr/>
        </p:nvSpPr>
        <p:spPr>
          <a:xfrm>
            <a:off x="479425" y="483235"/>
            <a:ext cx="656209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grpSp>
        <p:nvGrpSpPr>
          <p:cNvPr id="26" name="组合 25"/>
          <p:cNvGrpSpPr/>
          <p:nvPr/>
        </p:nvGrpSpPr>
        <p:grpSpPr>
          <a:xfrm>
            <a:off x="1250505" y="3450726"/>
            <a:ext cx="4328646" cy="430530"/>
            <a:chOff x="4225" y="2358"/>
            <a:chExt cx="6086" cy="678"/>
          </a:xfrm>
        </p:grpSpPr>
        <p:sp>
          <p:nvSpPr>
            <p:cNvPr id="10" name="圆角矩形 9"/>
            <p:cNvSpPr/>
            <p:nvPr/>
          </p:nvSpPr>
          <p:spPr>
            <a:xfrm>
              <a:off x="4225"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设计策划</a:t>
              </a:r>
              <a:endParaRPr lang="zh-CN" altLang="en-US" sz="1200" dirty="0">
                <a:solidFill>
                  <a:schemeClr val="tx1"/>
                </a:solidFill>
              </a:endParaRPr>
            </a:p>
          </p:txBody>
        </p:sp>
        <p:sp>
          <p:nvSpPr>
            <p:cNvPr id="11" name="圆角矩形 10"/>
            <p:cNvSpPr/>
            <p:nvPr/>
          </p:nvSpPr>
          <p:spPr>
            <a:xfrm>
              <a:off x="8509"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设变整改</a:t>
              </a:r>
              <a:endParaRPr lang="zh-CN" altLang="en-US" sz="1200" dirty="0">
                <a:solidFill>
                  <a:schemeClr val="tx1"/>
                </a:solidFill>
              </a:endParaRPr>
            </a:p>
          </p:txBody>
        </p:sp>
        <p:sp>
          <p:nvSpPr>
            <p:cNvPr id="12" name="圆角矩形 11"/>
            <p:cNvSpPr/>
            <p:nvPr/>
          </p:nvSpPr>
          <p:spPr>
            <a:xfrm>
              <a:off x="6367"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设计记录表</a:t>
              </a:r>
              <a:endParaRPr lang="zh-CN" altLang="en-US" sz="1200" dirty="0">
                <a:solidFill>
                  <a:schemeClr val="tx1"/>
                </a:solidFill>
              </a:endParaRPr>
            </a:p>
          </p:txBody>
        </p:sp>
      </p:grpSp>
      <p:sp>
        <p:nvSpPr>
          <p:cNvPr id="13" name="文本框 12"/>
          <p:cNvSpPr txBox="1"/>
          <p:nvPr/>
        </p:nvSpPr>
        <p:spPr>
          <a:xfrm>
            <a:off x="4190995" y="1236969"/>
            <a:ext cx="741045" cy="358140"/>
          </a:xfrm>
          <a:prstGeom prst="rect">
            <a:avLst/>
          </a:prstGeom>
        </p:spPr>
        <p:style>
          <a:lnRef idx="0">
            <a:srgbClr val="FFFFFF"/>
          </a:lnRef>
          <a:fillRef idx="3">
            <a:schemeClr val="accent1"/>
          </a:fillRef>
          <a:effectRef idx="0">
            <a:srgbClr val="FFFFFF"/>
          </a:effectRef>
          <a:fontRef idx="minor">
            <a:schemeClr val="lt1"/>
          </a:fontRef>
        </p:style>
        <p:txBody>
          <a:bodyPr wrap="square" rtlCol="0">
            <a:noAutofit/>
          </a:bodyPr>
          <a:p>
            <a:r>
              <a:rPr lang="zh-CN" altLang="en-US"/>
              <a:t>首页</a:t>
            </a:r>
            <a:endParaRPr lang="zh-CN" altLang="en-US"/>
          </a:p>
        </p:txBody>
      </p:sp>
      <p:grpSp>
        <p:nvGrpSpPr>
          <p:cNvPr id="2" name="组合 1"/>
          <p:cNvGrpSpPr/>
          <p:nvPr/>
        </p:nvGrpSpPr>
        <p:grpSpPr>
          <a:xfrm>
            <a:off x="1250505" y="1841359"/>
            <a:ext cx="4328646" cy="430530"/>
            <a:chOff x="4225" y="2358"/>
            <a:chExt cx="6086" cy="678"/>
          </a:xfrm>
        </p:grpSpPr>
        <p:sp>
          <p:nvSpPr>
            <p:cNvPr id="3" name="圆角矩形 2"/>
            <p:cNvSpPr/>
            <p:nvPr/>
          </p:nvSpPr>
          <p:spPr>
            <a:xfrm>
              <a:off x="4225"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工艺策划</a:t>
              </a:r>
              <a:endParaRPr lang="zh-CN" altLang="en-US" sz="1200" dirty="0">
                <a:solidFill>
                  <a:schemeClr val="tx1"/>
                </a:solidFill>
              </a:endParaRPr>
            </a:p>
          </p:txBody>
        </p:sp>
        <p:sp>
          <p:nvSpPr>
            <p:cNvPr id="4" name="圆角矩形 3"/>
            <p:cNvSpPr/>
            <p:nvPr/>
          </p:nvSpPr>
          <p:spPr>
            <a:xfrm>
              <a:off x="8509"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en-US" altLang="zh-CN" sz="1200" dirty="0">
                  <a:solidFill>
                    <a:schemeClr val="tx1"/>
                  </a:solidFill>
                </a:rPr>
                <a:t>CAE</a:t>
              </a:r>
              <a:r>
                <a:rPr lang="zh-CN" altLang="en-US" sz="1200" dirty="0">
                  <a:solidFill>
                    <a:schemeClr val="tx1"/>
                  </a:solidFill>
                </a:rPr>
                <a:t>审查</a:t>
              </a:r>
              <a:endParaRPr lang="zh-CN" altLang="en-US" sz="1200" dirty="0">
                <a:solidFill>
                  <a:schemeClr val="tx1"/>
                </a:solidFill>
              </a:endParaRPr>
            </a:p>
          </p:txBody>
        </p:sp>
        <p:sp>
          <p:nvSpPr>
            <p:cNvPr id="5" name="圆角矩形 4"/>
            <p:cNvSpPr/>
            <p:nvPr/>
          </p:nvSpPr>
          <p:spPr>
            <a:xfrm>
              <a:off x="6367"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工艺记录表</a:t>
              </a:r>
              <a:endParaRPr lang="zh-CN" altLang="en-US" sz="1200" dirty="0">
                <a:solidFill>
                  <a:schemeClr val="tx1"/>
                </a:solidFill>
              </a:endParaRPr>
            </a:p>
          </p:txBody>
        </p:sp>
      </p:grpSp>
      <p:grpSp>
        <p:nvGrpSpPr>
          <p:cNvPr id="7" name="组合 6"/>
          <p:cNvGrpSpPr/>
          <p:nvPr/>
        </p:nvGrpSpPr>
        <p:grpSpPr>
          <a:xfrm>
            <a:off x="1250504" y="2630794"/>
            <a:ext cx="4328646" cy="430530"/>
            <a:chOff x="4225" y="2358"/>
            <a:chExt cx="6086" cy="678"/>
          </a:xfrm>
        </p:grpSpPr>
        <p:sp>
          <p:nvSpPr>
            <p:cNvPr id="8" name="圆角矩形 7"/>
            <p:cNvSpPr/>
            <p:nvPr/>
          </p:nvSpPr>
          <p:spPr>
            <a:xfrm>
              <a:off x="4225"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回弹</a:t>
              </a:r>
              <a:endParaRPr lang="zh-CN" altLang="en-US" sz="1200" dirty="0">
                <a:solidFill>
                  <a:schemeClr val="tx1"/>
                </a:solidFill>
              </a:endParaRPr>
            </a:p>
          </p:txBody>
        </p:sp>
        <p:sp>
          <p:nvSpPr>
            <p:cNvPr id="14" name="圆角矩形 13"/>
            <p:cNvSpPr/>
            <p:nvPr/>
          </p:nvSpPr>
          <p:spPr>
            <a:xfrm>
              <a:off x="8509"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工艺整改</a:t>
              </a:r>
              <a:endParaRPr lang="zh-CN" altLang="en-US" sz="1200" dirty="0">
                <a:solidFill>
                  <a:schemeClr val="tx1"/>
                </a:solidFill>
              </a:endParaRPr>
            </a:p>
          </p:txBody>
        </p:sp>
        <p:sp>
          <p:nvSpPr>
            <p:cNvPr id="15" name="圆角矩形 14"/>
            <p:cNvSpPr/>
            <p:nvPr/>
          </p:nvSpPr>
          <p:spPr>
            <a:xfrm>
              <a:off x="6367" y="2358"/>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模面</a:t>
              </a:r>
              <a:endParaRPr lang="zh-CN" altLang="en-US" sz="1200" dirty="0">
                <a:solidFill>
                  <a:schemeClr val="tx1"/>
                </a:solidFill>
              </a:endParaRPr>
            </a:p>
          </p:txBody>
        </p:sp>
      </p:grpSp>
      <p:sp>
        <p:nvSpPr>
          <p:cNvPr id="18" name="圆角矩形 17"/>
          <p:cNvSpPr/>
          <p:nvPr/>
        </p:nvSpPr>
        <p:spPr>
          <a:xfrm>
            <a:off x="6198040" y="1841359"/>
            <a:ext cx="1281666"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待办事项</a:t>
            </a:r>
            <a:endParaRPr lang="zh-CN" altLang="en-US" sz="1200" dirty="0">
              <a:solidFill>
                <a:schemeClr val="tx1"/>
              </a:solidFill>
            </a:endParaRPr>
          </a:p>
        </p:txBody>
      </p:sp>
      <p:sp>
        <p:nvSpPr>
          <p:cNvPr id="19" name="圆角矩形 18"/>
          <p:cNvSpPr/>
          <p:nvPr/>
        </p:nvSpPr>
        <p:spPr>
          <a:xfrm>
            <a:off x="6177720" y="3450449"/>
            <a:ext cx="1281666"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计划排程</a:t>
            </a:r>
            <a:endParaRPr lang="zh-CN" altLang="en-US" sz="1200" dirty="0">
              <a:solidFill>
                <a:schemeClr val="tx1"/>
              </a:solidFill>
            </a:endParaRPr>
          </a:p>
        </p:txBody>
      </p:sp>
      <p:sp>
        <p:nvSpPr>
          <p:cNvPr id="20" name="圆角矩形 19"/>
          <p:cNvSpPr/>
          <p:nvPr/>
        </p:nvSpPr>
        <p:spPr>
          <a:xfrm>
            <a:off x="6198040" y="2535414"/>
            <a:ext cx="1281666"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数据研究</a:t>
            </a:r>
            <a:endParaRPr lang="zh-CN" altLang="en-US" sz="1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656209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699135" y="2812415"/>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设计策划</a:t>
            </a:r>
            <a:endParaRPr lang="zh-CN" altLang="en-US" sz="1200" dirty="0">
              <a:solidFill>
                <a:schemeClr val="tx1"/>
              </a:solidFill>
            </a:endParaRPr>
          </a:p>
        </p:txBody>
      </p:sp>
      <p:sp>
        <p:nvSpPr>
          <p:cNvPr id="7" name="文本框 6"/>
          <p:cNvSpPr txBox="1"/>
          <p:nvPr/>
        </p:nvSpPr>
        <p:spPr>
          <a:xfrm>
            <a:off x="479425" y="882015"/>
            <a:ext cx="8437880" cy="590550"/>
          </a:xfrm>
          <a:prstGeom prst="rect">
            <a:avLst/>
          </a:prstGeom>
          <a:noFill/>
        </p:spPr>
        <p:txBody>
          <a:bodyPr wrap="square" rtlCol="0">
            <a:noAutofit/>
          </a:bodyPr>
          <a:p>
            <a:r>
              <a:rPr lang="zh-CN" altLang="en-US"/>
              <a:t>点击项目名称</a:t>
            </a:r>
            <a:r>
              <a:rPr lang="en-US" altLang="zh-CN"/>
              <a:t>/</a:t>
            </a:r>
            <a:r>
              <a:rPr lang="zh-CN" altLang="en-US"/>
              <a:t>模具类别</a:t>
            </a:r>
            <a:r>
              <a:rPr lang="en-US" altLang="zh-CN"/>
              <a:t> </a:t>
            </a:r>
            <a:r>
              <a:rPr lang="zh-CN" altLang="en-US"/>
              <a:t>后方对应的下拉菜单可以选取对应的信息，下方直接显示对应策划书，供设计者读取，参考</a:t>
            </a:r>
            <a:endParaRPr lang="zh-CN" altLang="en-US"/>
          </a:p>
        </p:txBody>
      </p:sp>
      <p:grpSp>
        <p:nvGrpSpPr>
          <p:cNvPr id="22" name="组合 21"/>
          <p:cNvGrpSpPr/>
          <p:nvPr/>
        </p:nvGrpSpPr>
        <p:grpSpPr>
          <a:xfrm>
            <a:off x="2304415" y="1466215"/>
            <a:ext cx="6620510" cy="3539490"/>
            <a:chOff x="3629" y="2665"/>
            <a:chExt cx="10426" cy="5218"/>
          </a:xfrm>
        </p:grpSpPr>
        <p:sp>
          <p:nvSpPr>
            <p:cNvPr id="9" name="矩形 8"/>
            <p:cNvSpPr/>
            <p:nvPr/>
          </p:nvSpPr>
          <p:spPr>
            <a:xfrm>
              <a:off x="3629" y="2665"/>
              <a:ext cx="10427" cy="5218"/>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2" name="文本框 1"/>
            <p:cNvSpPr txBox="1"/>
            <p:nvPr/>
          </p:nvSpPr>
          <p:spPr>
            <a:xfrm>
              <a:off x="4034" y="2979"/>
              <a:ext cx="1774" cy="545"/>
            </a:xfrm>
            <a:prstGeom prst="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项目名称</a:t>
              </a:r>
              <a:endParaRPr lang="zh-CN" altLang="en-US">
                <a:sym typeface="+mn-ea"/>
              </a:endParaRPr>
            </a:p>
          </p:txBody>
        </p:sp>
        <p:sp>
          <p:nvSpPr>
            <p:cNvPr id="3" name="文本框 2"/>
            <p:cNvSpPr txBox="1"/>
            <p:nvPr/>
          </p:nvSpPr>
          <p:spPr>
            <a:xfrm>
              <a:off x="9912" y="2979"/>
              <a:ext cx="1802" cy="546"/>
            </a:xfrm>
            <a:prstGeom prst="round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模具类别</a:t>
              </a:r>
              <a:endParaRPr lang="zh-CN" altLang="en-US">
                <a:sym typeface="+mn-ea"/>
              </a:endParaRPr>
            </a:p>
          </p:txBody>
        </p:sp>
        <p:sp>
          <p:nvSpPr>
            <p:cNvPr id="4" name="文本框 3"/>
            <p:cNvSpPr txBox="1"/>
            <p:nvPr/>
          </p:nvSpPr>
          <p:spPr>
            <a:xfrm>
              <a:off x="5808" y="3040"/>
              <a:ext cx="1689" cy="479"/>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5" name="文本框 4"/>
            <p:cNvSpPr txBox="1"/>
            <p:nvPr/>
          </p:nvSpPr>
          <p:spPr>
            <a:xfrm>
              <a:off x="11714" y="3046"/>
              <a:ext cx="1689" cy="479"/>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19" name="文本框 18"/>
            <p:cNvSpPr txBox="1"/>
            <p:nvPr/>
          </p:nvSpPr>
          <p:spPr>
            <a:xfrm>
              <a:off x="6464" y="3519"/>
              <a:ext cx="1689" cy="1317"/>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en-US" altLang="zh-CN" sz="1200"/>
                <a:t>X243</a:t>
              </a:r>
              <a:endParaRPr lang="en-US" altLang="zh-CN" sz="1200"/>
            </a:p>
            <a:p>
              <a:r>
                <a:rPr lang="en-US" altLang="zh-CN" sz="1200"/>
                <a:t>RGD</a:t>
              </a:r>
              <a:endParaRPr lang="en-US" altLang="zh-CN" sz="1200"/>
            </a:p>
            <a:p>
              <a:r>
                <a:rPr lang="en-US" altLang="zh-CN" sz="1200"/>
                <a:t>EVADER</a:t>
              </a:r>
              <a:endParaRPr lang="en-US" altLang="zh-CN" sz="1200"/>
            </a:p>
            <a:p>
              <a:r>
                <a:rPr lang="en-US" altLang="zh-CN" sz="1200"/>
                <a:t>.......</a:t>
              </a:r>
              <a:endParaRPr lang="en-US" altLang="zh-CN" sz="1200"/>
            </a:p>
            <a:p>
              <a:endParaRPr lang="en-US" altLang="zh-CN" sz="1200"/>
            </a:p>
          </p:txBody>
        </p:sp>
        <p:sp>
          <p:nvSpPr>
            <p:cNvPr id="21" name="文本框 20"/>
            <p:cNvSpPr txBox="1"/>
            <p:nvPr/>
          </p:nvSpPr>
          <p:spPr>
            <a:xfrm>
              <a:off x="12206" y="3525"/>
              <a:ext cx="1689" cy="1317"/>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落料模</a:t>
              </a:r>
              <a:endParaRPr lang="zh-CN" altLang="en-US" sz="1200"/>
            </a:p>
            <a:p>
              <a:r>
                <a:rPr lang="zh-CN" altLang="en-US" sz="1200"/>
                <a:t>翻整模</a:t>
              </a:r>
              <a:endParaRPr lang="zh-CN" altLang="en-US" sz="1200"/>
            </a:p>
            <a:p>
              <a:r>
                <a:rPr lang="zh-CN" altLang="en-US" sz="1200"/>
                <a:t>修冲模</a:t>
              </a:r>
              <a:endParaRPr lang="zh-CN" altLang="en-US" sz="1200"/>
            </a:p>
            <a:p>
              <a:r>
                <a:rPr lang="en-US" altLang="zh-CN" sz="1200"/>
                <a:t>......</a:t>
              </a:r>
              <a:endParaRPr lang="en-US" altLang="zh-CN" sz="1200"/>
            </a:p>
          </p:txBody>
        </p:sp>
      </p:grpSp>
      <p:pic>
        <p:nvPicPr>
          <p:cNvPr id="23" name="图片 22"/>
          <p:cNvPicPr>
            <a:picLocks noChangeAspect="1"/>
          </p:cNvPicPr>
          <p:nvPr/>
        </p:nvPicPr>
        <p:blipFill>
          <a:blip r:embed="rId1"/>
          <a:stretch>
            <a:fillRect/>
          </a:stretch>
        </p:blipFill>
        <p:spPr>
          <a:xfrm>
            <a:off x="2477770" y="2880360"/>
            <a:ext cx="6033135" cy="2041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330835" y="2914015"/>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设计记录表</a:t>
            </a:r>
            <a:endParaRPr lang="zh-CN" altLang="en-US" sz="1200" dirty="0">
              <a:solidFill>
                <a:schemeClr val="tx1"/>
              </a:solidFill>
            </a:endParaRPr>
          </a:p>
        </p:txBody>
      </p:sp>
      <p:sp>
        <p:nvSpPr>
          <p:cNvPr id="7" name="文本框 6"/>
          <p:cNvSpPr txBox="1"/>
          <p:nvPr/>
        </p:nvSpPr>
        <p:spPr>
          <a:xfrm>
            <a:off x="479425" y="882015"/>
            <a:ext cx="8437880" cy="400685"/>
          </a:xfrm>
          <a:prstGeom prst="rect">
            <a:avLst/>
          </a:prstGeom>
          <a:noFill/>
        </p:spPr>
        <p:txBody>
          <a:bodyPr wrap="square" rtlCol="0">
            <a:noAutofit/>
          </a:bodyPr>
          <a:p>
            <a:r>
              <a:rPr lang="zh-CN" altLang="en-US">
                <a:solidFill>
                  <a:schemeClr val="tx1"/>
                </a:solidFill>
              </a:rPr>
              <a:t>点击设计记录表</a:t>
            </a:r>
            <a:r>
              <a:rPr lang="en-US" altLang="zh-CN">
                <a:solidFill>
                  <a:schemeClr val="tx1"/>
                </a:solidFill>
              </a:rPr>
              <a:t> </a:t>
            </a:r>
            <a:r>
              <a:rPr lang="zh-CN" altLang="en-US">
                <a:solidFill>
                  <a:schemeClr val="tx1"/>
                </a:solidFill>
              </a:rPr>
              <a:t>，出现界面，图纸检查</a:t>
            </a:r>
            <a:r>
              <a:rPr lang="en-US" altLang="zh-CN">
                <a:solidFill>
                  <a:schemeClr val="tx1"/>
                </a:solidFill>
              </a:rPr>
              <a:t>/</a:t>
            </a:r>
            <a:r>
              <a:rPr lang="zh-CN" altLang="en-US">
                <a:solidFill>
                  <a:schemeClr val="tx1"/>
                </a:solidFill>
              </a:rPr>
              <a:t>信息汇总，对应的后方下拉菜单可以选取对应的信息，点击下一步</a:t>
            </a:r>
            <a:r>
              <a:rPr lang="en-US" altLang="zh-CN">
                <a:solidFill>
                  <a:schemeClr val="tx1"/>
                </a:solidFill>
              </a:rPr>
              <a:t> </a:t>
            </a:r>
            <a:r>
              <a:rPr lang="zh-CN" altLang="en-US">
                <a:solidFill>
                  <a:schemeClr val="tx1"/>
                </a:solidFill>
              </a:rPr>
              <a:t>或自动跳转</a:t>
            </a:r>
            <a:endParaRPr lang="zh-CN" altLang="en-US">
              <a:solidFill>
                <a:schemeClr val="tx1"/>
              </a:solidFill>
            </a:endParaRPr>
          </a:p>
        </p:txBody>
      </p:sp>
      <p:grpSp>
        <p:nvGrpSpPr>
          <p:cNvPr id="15" name="组合 14"/>
          <p:cNvGrpSpPr/>
          <p:nvPr/>
        </p:nvGrpSpPr>
        <p:grpSpPr>
          <a:xfrm>
            <a:off x="1673225" y="1511300"/>
            <a:ext cx="5500370" cy="3200400"/>
            <a:chOff x="1623" y="2380"/>
            <a:chExt cx="8662" cy="5040"/>
          </a:xfrm>
        </p:grpSpPr>
        <p:sp>
          <p:nvSpPr>
            <p:cNvPr id="9" name="矩形 8"/>
            <p:cNvSpPr/>
            <p:nvPr/>
          </p:nvSpPr>
          <p:spPr>
            <a:xfrm>
              <a:off x="5172" y="2380"/>
              <a:ext cx="5113" cy="234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3" name="文本框 2"/>
            <p:cNvSpPr txBox="1"/>
            <p:nvPr/>
          </p:nvSpPr>
          <p:spPr>
            <a:xfrm>
              <a:off x="5534" y="2659"/>
              <a:ext cx="1849" cy="496"/>
            </a:xfrm>
            <a:prstGeom prst="round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模具类别</a:t>
              </a:r>
              <a:endParaRPr lang="zh-CN" altLang="en-US">
                <a:sym typeface="+mn-ea"/>
              </a:endParaRPr>
            </a:p>
          </p:txBody>
        </p:sp>
        <p:sp>
          <p:nvSpPr>
            <p:cNvPr id="5" name="文本框 4"/>
            <p:cNvSpPr txBox="1"/>
            <p:nvPr/>
          </p:nvSpPr>
          <p:spPr>
            <a:xfrm>
              <a:off x="7383" y="2718"/>
              <a:ext cx="1590" cy="43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8" name="文本框 7"/>
            <p:cNvSpPr txBox="1"/>
            <p:nvPr/>
          </p:nvSpPr>
          <p:spPr>
            <a:xfrm>
              <a:off x="7568" y="3081"/>
              <a:ext cx="1590" cy="1422"/>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落料模</a:t>
              </a:r>
              <a:endParaRPr lang="zh-CN" altLang="en-US" sz="1200"/>
            </a:p>
            <a:p>
              <a:r>
                <a:rPr lang="zh-CN" altLang="en-US" sz="1200"/>
                <a:t>拉延模</a:t>
              </a:r>
              <a:endParaRPr lang="zh-CN" altLang="en-US" sz="1200"/>
            </a:p>
            <a:p>
              <a:r>
                <a:rPr lang="zh-CN" altLang="en-US" sz="1200"/>
                <a:t>后工序模具</a:t>
              </a:r>
              <a:endParaRPr lang="zh-CN" altLang="en-US" sz="1200"/>
            </a:p>
            <a:p>
              <a:r>
                <a:rPr lang="zh-CN" altLang="en-US" sz="1200"/>
                <a:t>包边模</a:t>
              </a:r>
              <a:endParaRPr lang="zh-CN" altLang="en-US" sz="1200"/>
            </a:p>
            <a:p>
              <a:r>
                <a:rPr lang="en-US" altLang="zh-CN" sz="1200"/>
                <a:t>......</a:t>
              </a:r>
              <a:endParaRPr lang="en-US" altLang="zh-CN" sz="1200"/>
            </a:p>
          </p:txBody>
        </p:sp>
        <p:sp>
          <p:nvSpPr>
            <p:cNvPr id="24" name="矩形 23"/>
            <p:cNvSpPr/>
            <p:nvPr/>
          </p:nvSpPr>
          <p:spPr>
            <a:xfrm>
              <a:off x="1623" y="2814"/>
              <a:ext cx="2889" cy="4606"/>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grpSp>
      <p:sp>
        <p:nvSpPr>
          <p:cNvPr id="16" name="下箭头 15"/>
          <p:cNvSpPr/>
          <p:nvPr/>
        </p:nvSpPr>
        <p:spPr>
          <a:xfrm>
            <a:off x="7484745" y="4054475"/>
            <a:ext cx="1670685" cy="532130"/>
          </a:xfrm>
          <a:prstGeom prst="downArrow">
            <a:avLst/>
          </a:prstGeom>
          <a:effectLst>
            <a:softEdge rad="50800"/>
          </a:effectLst>
        </p:spPr>
        <p:style>
          <a:lnRef idx="0">
            <a:srgbClr val="FFFFFF"/>
          </a:lnRef>
          <a:fillRef idx="1">
            <a:schemeClr val="accent2"/>
          </a:fillRef>
          <a:effectRef idx="0">
            <a:srgbClr val="FFFFFF"/>
          </a:effectRef>
          <a:fontRef idx="minor">
            <a:schemeClr val="lt1"/>
          </a:fontRef>
        </p:style>
        <p:txBody>
          <a:bodyPr rtlCol="0" anchor="ctr"/>
          <a:p>
            <a:pPr algn="ctr"/>
            <a:r>
              <a:rPr lang="zh-CN" altLang="en-US" sz="1200" dirty="0">
                <a:solidFill>
                  <a:schemeClr val="tx1"/>
                </a:solidFill>
              </a:rPr>
              <a:t>下一步</a:t>
            </a:r>
            <a:endParaRPr lang="zh-CN" altLang="en-US" sz="1200" dirty="0">
              <a:solidFill>
                <a:schemeClr val="tx1"/>
              </a:solidFill>
            </a:endParaRPr>
          </a:p>
        </p:txBody>
      </p:sp>
      <p:grpSp>
        <p:nvGrpSpPr>
          <p:cNvPr id="17" name="组合 16"/>
          <p:cNvGrpSpPr/>
          <p:nvPr/>
        </p:nvGrpSpPr>
        <p:grpSpPr>
          <a:xfrm>
            <a:off x="3926840" y="3225800"/>
            <a:ext cx="3246755" cy="1485900"/>
            <a:chOff x="5172" y="2380"/>
            <a:chExt cx="5113" cy="2340"/>
          </a:xfrm>
        </p:grpSpPr>
        <p:sp>
          <p:nvSpPr>
            <p:cNvPr id="18" name="矩形 17"/>
            <p:cNvSpPr/>
            <p:nvPr/>
          </p:nvSpPr>
          <p:spPr>
            <a:xfrm>
              <a:off x="5172" y="2380"/>
              <a:ext cx="5113" cy="234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20" name="文本框 19"/>
            <p:cNvSpPr txBox="1"/>
            <p:nvPr/>
          </p:nvSpPr>
          <p:spPr>
            <a:xfrm>
              <a:off x="5534" y="2659"/>
              <a:ext cx="1849" cy="496"/>
            </a:xfrm>
            <a:prstGeom prst="round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信息汇总</a:t>
              </a:r>
              <a:endParaRPr lang="zh-CN" altLang="en-US">
                <a:sym typeface="+mn-ea"/>
              </a:endParaRPr>
            </a:p>
          </p:txBody>
        </p:sp>
        <p:sp>
          <p:nvSpPr>
            <p:cNvPr id="21" name="文本框 20"/>
            <p:cNvSpPr txBox="1"/>
            <p:nvPr/>
          </p:nvSpPr>
          <p:spPr>
            <a:xfrm>
              <a:off x="7383" y="2718"/>
              <a:ext cx="1590" cy="43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23" name="文本框 22"/>
            <p:cNvSpPr txBox="1"/>
            <p:nvPr/>
          </p:nvSpPr>
          <p:spPr>
            <a:xfrm>
              <a:off x="7568" y="3081"/>
              <a:ext cx="2681" cy="1639"/>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自检符合率</a:t>
              </a:r>
              <a:endParaRPr lang="zh-CN" altLang="en-US" sz="1200"/>
            </a:p>
            <a:p>
              <a:r>
                <a:rPr lang="zh-CN" altLang="en-US" sz="1200"/>
                <a:t>一次闭环率</a:t>
              </a:r>
              <a:endParaRPr lang="zh-CN" altLang="en-US" sz="1200"/>
            </a:p>
            <a:p>
              <a:r>
                <a:rPr lang="zh-CN" altLang="en-US" sz="1200"/>
                <a:t>问题点数量</a:t>
              </a:r>
              <a:endParaRPr lang="zh-CN" altLang="en-US" sz="1200"/>
            </a:p>
            <a:p>
              <a:r>
                <a:rPr lang="zh-CN" altLang="en-US" sz="1200"/>
                <a:t>审核轮次</a:t>
              </a:r>
              <a:endParaRPr lang="zh-CN" altLang="en-US" sz="1200"/>
            </a:p>
            <a:p>
              <a:r>
                <a:rPr lang="en-US" altLang="zh-CN" sz="1200"/>
                <a:t>.......</a:t>
              </a:r>
              <a:endParaRPr lang="en-US" altLang="zh-CN" sz="1200"/>
            </a:p>
          </p:txBody>
        </p:sp>
      </p:grpSp>
      <p:sp>
        <p:nvSpPr>
          <p:cNvPr id="33" name="圆角矩形 32"/>
          <p:cNvSpPr/>
          <p:nvPr/>
        </p:nvSpPr>
        <p:spPr>
          <a:xfrm>
            <a:off x="2018665" y="219202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图纸检查</a:t>
            </a:r>
            <a:endParaRPr lang="zh-CN" altLang="en-US" sz="1200" dirty="0">
              <a:solidFill>
                <a:schemeClr val="tx1"/>
              </a:solidFill>
            </a:endParaRPr>
          </a:p>
        </p:txBody>
      </p:sp>
      <p:grpSp>
        <p:nvGrpSpPr>
          <p:cNvPr id="42" name="组合 41"/>
          <p:cNvGrpSpPr/>
          <p:nvPr/>
        </p:nvGrpSpPr>
        <p:grpSpPr>
          <a:xfrm>
            <a:off x="1673225" y="1601470"/>
            <a:ext cx="5500370" cy="3200400"/>
            <a:chOff x="1623" y="2380"/>
            <a:chExt cx="8662" cy="5040"/>
          </a:xfrm>
        </p:grpSpPr>
        <p:sp>
          <p:nvSpPr>
            <p:cNvPr id="43" name="矩形 42"/>
            <p:cNvSpPr/>
            <p:nvPr/>
          </p:nvSpPr>
          <p:spPr>
            <a:xfrm>
              <a:off x="5172" y="2380"/>
              <a:ext cx="5113" cy="234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44" name="文本框 43"/>
            <p:cNvSpPr txBox="1"/>
            <p:nvPr/>
          </p:nvSpPr>
          <p:spPr>
            <a:xfrm>
              <a:off x="5534" y="2659"/>
              <a:ext cx="1849" cy="496"/>
            </a:xfrm>
            <a:prstGeom prst="round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模具类别</a:t>
              </a:r>
              <a:endParaRPr lang="zh-CN" altLang="en-US">
                <a:sym typeface="+mn-ea"/>
              </a:endParaRPr>
            </a:p>
          </p:txBody>
        </p:sp>
        <p:sp>
          <p:nvSpPr>
            <p:cNvPr id="45" name="文本框 44"/>
            <p:cNvSpPr txBox="1"/>
            <p:nvPr/>
          </p:nvSpPr>
          <p:spPr>
            <a:xfrm>
              <a:off x="7383" y="2718"/>
              <a:ext cx="1590" cy="43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下拉菜单</a:t>
              </a:r>
              <a:endParaRPr lang="zh-CN" altLang="en-US" sz="1200"/>
            </a:p>
          </p:txBody>
        </p:sp>
        <p:sp>
          <p:nvSpPr>
            <p:cNvPr id="46" name="文本框 45"/>
            <p:cNvSpPr txBox="1"/>
            <p:nvPr/>
          </p:nvSpPr>
          <p:spPr>
            <a:xfrm>
              <a:off x="7568" y="3081"/>
              <a:ext cx="1590" cy="1422"/>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zh-CN" altLang="en-US" sz="1200"/>
                <a:t>落料模</a:t>
              </a:r>
              <a:endParaRPr lang="zh-CN" altLang="en-US" sz="1200"/>
            </a:p>
            <a:p>
              <a:r>
                <a:rPr lang="zh-CN" altLang="en-US" sz="1200"/>
                <a:t>拉延模</a:t>
              </a:r>
              <a:endParaRPr lang="zh-CN" altLang="en-US" sz="1200"/>
            </a:p>
            <a:p>
              <a:r>
                <a:rPr lang="zh-CN" altLang="en-US" sz="1200"/>
                <a:t>后工序模具</a:t>
              </a:r>
              <a:endParaRPr lang="zh-CN" altLang="en-US" sz="1200"/>
            </a:p>
            <a:p>
              <a:r>
                <a:rPr lang="zh-CN" altLang="en-US" sz="1200"/>
                <a:t>包边模</a:t>
              </a:r>
              <a:endParaRPr lang="zh-CN" altLang="en-US" sz="1200"/>
            </a:p>
            <a:p>
              <a:r>
                <a:rPr lang="en-US" altLang="zh-CN" sz="1200"/>
                <a:t>......</a:t>
              </a:r>
              <a:endParaRPr lang="en-US" altLang="zh-CN" sz="1200"/>
            </a:p>
          </p:txBody>
        </p:sp>
        <p:sp>
          <p:nvSpPr>
            <p:cNvPr id="47" name="矩形 46"/>
            <p:cNvSpPr/>
            <p:nvPr/>
          </p:nvSpPr>
          <p:spPr>
            <a:xfrm>
              <a:off x="1623" y="2814"/>
              <a:ext cx="2889" cy="4606"/>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grpSp>
      <p:sp>
        <p:nvSpPr>
          <p:cNvPr id="48" name="圆角矩形 47"/>
          <p:cNvSpPr/>
          <p:nvPr/>
        </p:nvSpPr>
        <p:spPr>
          <a:xfrm>
            <a:off x="2018665" y="228219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图纸检查</a:t>
            </a:r>
            <a:endParaRPr lang="zh-CN" altLang="en-US" sz="1200" dirty="0">
              <a:solidFill>
                <a:schemeClr val="tx1"/>
              </a:solidFill>
            </a:endParaRPr>
          </a:p>
        </p:txBody>
      </p:sp>
      <p:sp>
        <p:nvSpPr>
          <p:cNvPr id="49" name="圆角矩形 48"/>
          <p:cNvSpPr/>
          <p:nvPr/>
        </p:nvSpPr>
        <p:spPr>
          <a:xfrm>
            <a:off x="2018665" y="3345180"/>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信息汇总</a:t>
            </a:r>
            <a:endParaRPr lang="zh-CN" altLang="en-US" sz="1200" dirty="0">
              <a:solidFill>
                <a:schemeClr val="tx1"/>
              </a:solidFill>
            </a:endParaRPr>
          </a:p>
        </p:txBody>
      </p:sp>
      <p:sp>
        <p:nvSpPr>
          <p:cNvPr id="50" name="右箭头 49"/>
          <p:cNvSpPr/>
          <p:nvPr/>
        </p:nvSpPr>
        <p:spPr>
          <a:xfrm>
            <a:off x="1475105" y="3114675"/>
            <a:ext cx="353060" cy="111125"/>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51" name="右箭头 50"/>
          <p:cNvSpPr/>
          <p:nvPr/>
        </p:nvSpPr>
        <p:spPr>
          <a:xfrm>
            <a:off x="3495675" y="2442845"/>
            <a:ext cx="353060" cy="111125"/>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52" name="右箭头 51"/>
          <p:cNvSpPr/>
          <p:nvPr/>
        </p:nvSpPr>
        <p:spPr>
          <a:xfrm>
            <a:off x="3507740" y="3714115"/>
            <a:ext cx="353060" cy="111125"/>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10" name="圆角矩形 9"/>
          <p:cNvSpPr/>
          <p:nvPr/>
        </p:nvSpPr>
        <p:spPr>
          <a:xfrm>
            <a:off x="479425" y="2713355"/>
            <a:ext cx="1144270" cy="431165"/>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设计记录表</a:t>
            </a:r>
            <a:endParaRPr lang="zh-CN" altLang="en-US" sz="1200" dirty="0">
              <a:solidFill>
                <a:schemeClr val="tx1"/>
              </a:solidFill>
            </a:endParaRPr>
          </a:p>
        </p:txBody>
      </p:sp>
      <p:sp>
        <p:nvSpPr>
          <p:cNvPr id="7" name="文本框 6"/>
          <p:cNvSpPr txBox="1"/>
          <p:nvPr/>
        </p:nvSpPr>
        <p:spPr>
          <a:xfrm>
            <a:off x="479425" y="882015"/>
            <a:ext cx="8437880" cy="590550"/>
          </a:xfrm>
          <a:prstGeom prst="rect">
            <a:avLst/>
          </a:prstGeom>
          <a:noFill/>
        </p:spPr>
        <p:txBody>
          <a:bodyPr wrap="square" rtlCol="0">
            <a:noAutofit/>
          </a:bodyPr>
          <a:p>
            <a:r>
              <a:rPr lang="zh-CN" altLang="en-US">
                <a:solidFill>
                  <a:schemeClr val="tx1"/>
                </a:solidFill>
              </a:rPr>
              <a:t>选定相关信息后</a:t>
            </a:r>
            <a:r>
              <a:rPr lang="en-US" altLang="zh-CN">
                <a:solidFill>
                  <a:schemeClr val="tx1"/>
                </a:solidFill>
              </a:rPr>
              <a:t> </a:t>
            </a:r>
            <a:r>
              <a:rPr lang="zh-CN" altLang="en-US">
                <a:solidFill>
                  <a:schemeClr val="tx1"/>
                </a:solidFill>
              </a:rPr>
              <a:t>出现对应模具的表头信息，进行填写</a:t>
            </a:r>
            <a:r>
              <a:rPr lang="en-US" altLang="zh-CN">
                <a:solidFill>
                  <a:schemeClr val="tx1"/>
                </a:solidFill>
              </a:rPr>
              <a:t> </a:t>
            </a:r>
            <a:r>
              <a:rPr lang="zh-CN" altLang="en-US">
                <a:solidFill>
                  <a:schemeClr val="tx1"/>
                </a:solidFill>
              </a:rPr>
              <a:t>填写完毕后，点击下一步</a:t>
            </a:r>
            <a:endParaRPr lang="zh-CN" altLang="en-US">
              <a:solidFill>
                <a:schemeClr val="tx1"/>
              </a:solidFill>
            </a:endParaRPr>
          </a:p>
        </p:txBody>
      </p:sp>
      <p:grpSp>
        <p:nvGrpSpPr>
          <p:cNvPr id="22" name="组合 21"/>
          <p:cNvGrpSpPr/>
          <p:nvPr/>
        </p:nvGrpSpPr>
        <p:grpSpPr>
          <a:xfrm>
            <a:off x="1697355" y="1472565"/>
            <a:ext cx="5787390" cy="3114040"/>
            <a:chOff x="3629" y="2674"/>
            <a:chExt cx="10742" cy="5218"/>
          </a:xfrm>
        </p:grpSpPr>
        <p:sp>
          <p:nvSpPr>
            <p:cNvPr id="9" name="矩形 8"/>
            <p:cNvSpPr/>
            <p:nvPr/>
          </p:nvSpPr>
          <p:spPr>
            <a:xfrm>
              <a:off x="3629" y="2674"/>
              <a:ext cx="10742" cy="5218"/>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2" name="文本框 1"/>
            <p:cNvSpPr txBox="1"/>
            <p:nvPr/>
          </p:nvSpPr>
          <p:spPr>
            <a:xfrm>
              <a:off x="3629" y="2982"/>
              <a:ext cx="2376" cy="545"/>
            </a:xfrm>
            <a:prstGeom prst="rect">
              <a:avLst/>
            </a:prstGeom>
          </p:spPr>
          <p:style>
            <a:lnRef idx="0">
              <a:srgbClr val="FFFFFF"/>
            </a:lnRef>
            <a:fillRef idx="2">
              <a:schemeClr val="accent6"/>
            </a:fillRef>
            <a:effectRef idx="1">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l">
                <a:buClrTx/>
                <a:buSzTx/>
                <a:buFontTx/>
              </a:pPr>
              <a:r>
                <a:rPr lang="zh-CN" altLang="en-US">
                  <a:sym typeface="+mn-ea"/>
                </a:rPr>
                <a:t>表头信息</a:t>
              </a:r>
              <a:endParaRPr lang="zh-CN" altLang="en-US">
                <a:sym typeface="+mn-ea"/>
              </a:endParaRPr>
            </a:p>
          </p:txBody>
        </p:sp>
      </p:grpSp>
      <p:pic>
        <p:nvPicPr>
          <p:cNvPr id="15" name="图片 14"/>
          <p:cNvPicPr>
            <a:picLocks noChangeAspect="1"/>
          </p:cNvPicPr>
          <p:nvPr/>
        </p:nvPicPr>
        <p:blipFill>
          <a:blip r:embed="rId1"/>
          <a:stretch>
            <a:fillRect/>
          </a:stretch>
        </p:blipFill>
        <p:spPr>
          <a:xfrm>
            <a:off x="2760980" y="2100580"/>
            <a:ext cx="4145280" cy="2171700"/>
          </a:xfrm>
          <a:prstGeom prst="rect">
            <a:avLst/>
          </a:prstGeom>
        </p:spPr>
      </p:pic>
      <p:sp>
        <p:nvSpPr>
          <p:cNvPr id="16" name="下箭头 15"/>
          <p:cNvSpPr/>
          <p:nvPr/>
        </p:nvSpPr>
        <p:spPr>
          <a:xfrm>
            <a:off x="7484745" y="4054475"/>
            <a:ext cx="1670685" cy="532130"/>
          </a:xfrm>
          <a:prstGeom prst="downArrow">
            <a:avLst/>
          </a:prstGeom>
          <a:effectLst>
            <a:softEdge rad="50800"/>
          </a:effectLst>
        </p:spPr>
        <p:style>
          <a:lnRef idx="0">
            <a:srgbClr val="FFFFFF"/>
          </a:lnRef>
          <a:fillRef idx="1">
            <a:schemeClr val="accent2"/>
          </a:fillRef>
          <a:effectRef idx="0">
            <a:srgbClr val="FFFFFF"/>
          </a:effectRef>
          <a:fontRef idx="minor">
            <a:schemeClr val="lt1"/>
          </a:fontRef>
        </p:style>
        <p:txBody>
          <a:bodyPr rtlCol="0" anchor="ctr"/>
          <a:p>
            <a:pPr algn="ctr"/>
            <a:r>
              <a:rPr lang="zh-CN" altLang="en-US" sz="1200" dirty="0">
                <a:solidFill>
                  <a:schemeClr val="tx1"/>
                </a:solidFill>
              </a:rPr>
              <a:t>下一步</a:t>
            </a:r>
            <a:endParaRPr lang="zh-CN" altLang="en-US" sz="1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7" name="文本框 6"/>
          <p:cNvSpPr txBox="1"/>
          <p:nvPr/>
        </p:nvSpPr>
        <p:spPr>
          <a:xfrm>
            <a:off x="479425" y="882015"/>
            <a:ext cx="8437880" cy="590550"/>
          </a:xfrm>
          <a:prstGeom prst="rect">
            <a:avLst/>
          </a:prstGeom>
          <a:noFill/>
        </p:spPr>
        <p:txBody>
          <a:bodyPr wrap="square" rtlCol="0">
            <a:noAutofit/>
          </a:bodyPr>
          <a:p>
            <a:r>
              <a:rPr lang="zh-CN" altLang="en-US"/>
              <a:t>点击对应的审查阶段</a:t>
            </a:r>
            <a:r>
              <a:rPr lang="en-US" altLang="zh-CN"/>
              <a:t> </a:t>
            </a:r>
            <a:r>
              <a:rPr lang="zh-CN" altLang="en-US"/>
              <a:t>，自动跳转对应的审查表单</a:t>
            </a:r>
            <a:r>
              <a:rPr lang="en-US" altLang="zh-CN"/>
              <a:t>,</a:t>
            </a:r>
            <a:r>
              <a:rPr lang="zh-CN" altLang="en-US"/>
              <a:t>设计人员将全部对应表单填写完整后，点击提交</a:t>
            </a:r>
            <a:r>
              <a:rPr lang="en-US" altLang="zh-CN"/>
              <a:t>  </a:t>
            </a:r>
            <a:endParaRPr lang="en-US" altLang="zh-CN"/>
          </a:p>
        </p:txBody>
      </p:sp>
      <p:grpSp>
        <p:nvGrpSpPr>
          <p:cNvPr id="20" name="组合 19"/>
          <p:cNvGrpSpPr/>
          <p:nvPr/>
        </p:nvGrpSpPr>
        <p:grpSpPr>
          <a:xfrm>
            <a:off x="1541145" y="1492250"/>
            <a:ext cx="5736590" cy="509270"/>
            <a:chOff x="3532" y="3690"/>
            <a:chExt cx="9034" cy="1714"/>
          </a:xfrm>
        </p:grpSpPr>
        <p:sp>
          <p:nvSpPr>
            <p:cNvPr id="9" name="矩形 8"/>
            <p:cNvSpPr/>
            <p:nvPr/>
          </p:nvSpPr>
          <p:spPr>
            <a:xfrm>
              <a:off x="3532" y="3690"/>
              <a:ext cx="9034" cy="1714"/>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15" name="圆角矩形 14"/>
            <p:cNvSpPr/>
            <p:nvPr/>
          </p:nvSpPr>
          <p:spPr>
            <a:xfrm>
              <a:off x="4916" y="4273"/>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保利龙阶段</a:t>
              </a:r>
              <a:endParaRPr lang="zh-CN" altLang="en-US" sz="1200" dirty="0">
                <a:solidFill>
                  <a:schemeClr val="tx1"/>
                </a:solidFill>
              </a:endParaRPr>
            </a:p>
          </p:txBody>
        </p:sp>
        <p:sp>
          <p:nvSpPr>
            <p:cNvPr id="16" name="圆角矩形 15"/>
            <p:cNvSpPr/>
            <p:nvPr/>
          </p:nvSpPr>
          <p:spPr>
            <a:xfrm>
              <a:off x="10089" y="4273"/>
              <a:ext cx="1802"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正式图阶段</a:t>
              </a:r>
              <a:endParaRPr lang="zh-CN" altLang="en-US" sz="1200" dirty="0">
                <a:solidFill>
                  <a:schemeClr val="tx1"/>
                </a:solidFill>
              </a:endParaRPr>
            </a:p>
          </p:txBody>
        </p:sp>
      </p:grpSp>
      <p:pic>
        <p:nvPicPr>
          <p:cNvPr id="24" name="图片 23"/>
          <p:cNvPicPr>
            <a:picLocks noChangeAspect="1"/>
          </p:cNvPicPr>
          <p:nvPr/>
        </p:nvPicPr>
        <p:blipFill>
          <a:blip r:embed="rId1"/>
          <a:stretch>
            <a:fillRect/>
          </a:stretch>
        </p:blipFill>
        <p:spPr>
          <a:xfrm>
            <a:off x="1541145" y="2261870"/>
            <a:ext cx="2807335" cy="1983105"/>
          </a:xfrm>
          <a:prstGeom prst="rect">
            <a:avLst/>
          </a:prstGeom>
          <a:ln w="12700" cmpd="sng">
            <a:solidFill>
              <a:schemeClr val="accent1">
                <a:shade val="50000"/>
              </a:schemeClr>
            </a:solidFill>
            <a:prstDash val="solid"/>
          </a:ln>
        </p:spPr>
      </p:pic>
      <p:pic>
        <p:nvPicPr>
          <p:cNvPr id="25" name="图片 24"/>
          <p:cNvPicPr>
            <a:picLocks noChangeAspect="1"/>
          </p:cNvPicPr>
          <p:nvPr/>
        </p:nvPicPr>
        <p:blipFill>
          <a:blip r:embed="rId1"/>
          <a:stretch>
            <a:fillRect/>
          </a:stretch>
        </p:blipFill>
        <p:spPr>
          <a:xfrm>
            <a:off x="4665980" y="2261870"/>
            <a:ext cx="2807335" cy="1983105"/>
          </a:xfrm>
          <a:prstGeom prst="rect">
            <a:avLst/>
          </a:prstGeom>
          <a:ln w="12700" cmpd="sng">
            <a:solidFill>
              <a:schemeClr val="accent1">
                <a:shade val="50000"/>
              </a:schemeClr>
            </a:solidFill>
            <a:prstDash val="solid"/>
          </a:ln>
        </p:spPr>
      </p:pic>
      <p:sp>
        <p:nvSpPr>
          <p:cNvPr id="26" name="下箭头 25"/>
          <p:cNvSpPr/>
          <p:nvPr/>
        </p:nvSpPr>
        <p:spPr>
          <a:xfrm>
            <a:off x="2901315" y="1918970"/>
            <a:ext cx="193040" cy="456565"/>
          </a:xfrm>
          <a:prstGeom prst="down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27" name="下箭头 26"/>
          <p:cNvSpPr/>
          <p:nvPr/>
        </p:nvSpPr>
        <p:spPr>
          <a:xfrm>
            <a:off x="6180455" y="1918970"/>
            <a:ext cx="193040" cy="456565"/>
          </a:xfrm>
          <a:prstGeom prst="down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grpSp>
        <p:nvGrpSpPr>
          <p:cNvPr id="2" name="组合 1"/>
          <p:cNvGrpSpPr/>
          <p:nvPr/>
        </p:nvGrpSpPr>
        <p:grpSpPr>
          <a:xfrm>
            <a:off x="1438275" y="4333875"/>
            <a:ext cx="5959475" cy="528955"/>
            <a:chOff x="3532" y="3690"/>
            <a:chExt cx="9034" cy="1714"/>
          </a:xfrm>
        </p:grpSpPr>
        <p:sp>
          <p:nvSpPr>
            <p:cNvPr id="3" name="矩形 2"/>
            <p:cNvSpPr/>
            <p:nvPr/>
          </p:nvSpPr>
          <p:spPr>
            <a:xfrm>
              <a:off x="3532" y="3690"/>
              <a:ext cx="9034" cy="1714"/>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4" name="圆角矩形 3"/>
            <p:cNvSpPr/>
            <p:nvPr/>
          </p:nvSpPr>
          <p:spPr>
            <a:xfrm>
              <a:off x="7614" y="4281"/>
              <a:ext cx="1077" cy="680"/>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提交</a:t>
              </a:r>
              <a:endParaRPr lang="zh-CN" altLang="en-US" sz="1200" dirty="0">
                <a:solidFill>
                  <a:schemeClr val="tx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圆角矩形 70"/>
          <p:cNvSpPr/>
          <p:nvPr/>
        </p:nvSpPr>
        <p:spPr>
          <a:xfrm>
            <a:off x="7303135" y="2954020"/>
            <a:ext cx="1840865" cy="724535"/>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sz="1200" dirty="0">
                <a:solidFill>
                  <a:schemeClr val="tx1"/>
                </a:solidFill>
              </a:rPr>
              <a:t>任务列表</a:t>
            </a:r>
            <a:endParaRPr lang="zh-CN" altLang="en-US" sz="1200" dirty="0">
              <a:solidFill>
                <a:schemeClr val="tx1"/>
              </a:solidFill>
            </a:endParaRPr>
          </a:p>
        </p:txBody>
      </p:sp>
      <p:sp>
        <p:nvSpPr>
          <p:cNvPr id="40" name="矩形 39"/>
          <p:cNvSpPr/>
          <p:nvPr/>
        </p:nvSpPr>
        <p:spPr>
          <a:xfrm>
            <a:off x="672465" y="2150745"/>
            <a:ext cx="1299210" cy="2600325"/>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41" name="圆角矩形 40"/>
          <p:cNvSpPr/>
          <p:nvPr/>
        </p:nvSpPr>
        <p:spPr>
          <a:xfrm>
            <a:off x="937260" y="2311400"/>
            <a:ext cx="776605" cy="229235"/>
          </a:xfrm>
          <a:prstGeom prst="roundRect">
            <a:avLst/>
          </a:prstGeom>
          <a:solidFill>
            <a:schemeClr val="accent2"/>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待审核</a:t>
            </a:r>
            <a:endParaRPr lang="zh-CN" altLang="en-US" sz="1200" dirty="0">
              <a:solidFill>
                <a:schemeClr val="tx1"/>
              </a:solidFill>
            </a:endParaRPr>
          </a:p>
        </p:txBody>
      </p:sp>
      <p:sp>
        <p:nvSpPr>
          <p:cNvPr id="46" name="圆角矩形 45"/>
          <p:cNvSpPr/>
          <p:nvPr/>
        </p:nvSpPr>
        <p:spPr>
          <a:xfrm>
            <a:off x="937260" y="4008120"/>
            <a:ext cx="776605" cy="229235"/>
          </a:xfrm>
          <a:prstGeom prst="roundRect">
            <a:avLst/>
          </a:prstGeom>
        </p:spPr>
        <p:style>
          <a:lnRef idx="0">
            <a:srgbClr val="FFFFFF"/>
          </a:lnRef>
          <a:fillRef idx="3">
            <a:schemeClr val="accent3"/>
          </a:fillRef>
          <a:effectRef idx="0">
            <a:srgbClr val="FFFFFF"/>
          </a:effectRef>
          <a:fontRef idx="minor">
            <a:schemeClr val="dk1"/>
          </a:fontRef>
        </p:style>
        <p:txBody>
          <a:bodyPr rtlCol="0" anchor="ctr"/>
          <a:p>
            <a:pPr algn="ctr"/>
            <a:r>
              <a:rPr lang="zh-CN" altLang="en-US" sz="1200" dirty="0">
                <a:solidFill>
                  <a:schemeClr val="tx1"/>
                </a:solidFill>
              </a:rPr>
              <a:t>已闭环</a:t>
            </a:r>
            <a:endParaRPr lang="zh-CN" altLang="en-US" sz="1200" dirty="0">
              <a:solidFill>
                <a:schemeClr val="tx1"/>
              </a:solidFill>
            </a:endParaRPr>
          </a:p>
        </p:txBody>
      </p:sp>
      <p:sp>
        <p:nvSpPr>
          <p:cNvPr id="47" name="圆角矩形 46"/>
          <p:cNvSpPr/>
          <p:nvPr/>
        </p:nvSpPr>
        <p:spPr>
          <a:xfrm>
            <a:off x="937260" y="3133725"/>
            <a:ext cx="776605" cy="229235"/>
          </a:xfrm>
          <a:prstGeom prst="roundRect">
            <a:avLst/>
          </a:prstGeom>
          <a:solidFill>
            <a:srgbClr val="FFFF00"/>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待闭环</a:t>
            </a:r>
            <a:endParaRPr lang="zh-CN" altLang="en-US" sz="1200" dirty="0">
              <a:solidFill>
                <a:schemeClr val="tx1"/>
              </a:solidFill>
            </a:endParaRPr>
          </a:p>
        </p:txBody>
      </p:sp>
      <p:sp>
        <p:nvSpPr>
          <p:cNvPr id="48" name="矩形 47"/>
          <p:cNvSpPr/>
          <p:nvPr/>
        </p:nvSpPr>
        <p:spPr>
          <a:xfrm>
            <a:off x="5951855" y="2165985"/>
            <a:ext cx="1299210" cy="2600325"/>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49" name="圆角矩形 48"/>
          <p:cNvSpPr/>
          <p:nvPr/>
        </p:nvSpPr>
        <p:spPr>
          <a:xfrm>
            <a:off x="6212840" y="2373630"/>
            <a:ext cx="776605" cy="229235"/>
          </a:xfrm>
          <a:prstGeom prst="roundRect">
            <a:avLst/>
          </a:prstGeom>
          <a:solidFill>
            <a:schemeClr val="accent2"/>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待审核</a:t>
            </a:r>
            <a:endParaRPr lang="zh-CN" altLang="en-US" sz="1200" dirty="0">
              <a:solidFill>
                <a:schemeClr val="tx1"/>
              </a:solidFill>
            </a:endParaRPr>
          </a:p>
        </p:txBody>
      </p:sp>
      <p:sp>
        <p:nvSpPr>
          <p:cNvPr id="50" name="圆角矩形 49"/>
          <p:cNvSpPr/>
          <p:nvPr/>
        </p:nvSpPr>
        <p:spPr>
          <a:xfrm>
            <a:off x="6213475" y="4070350"/>
            <a:ext cx="776605" cy="229235"/>
          </a:xfrm>
          <a:prstGeom prst="roundRect">
            <a:avLst/>
          </a:prstGeom>
        </p:spPr>
        <p:style>
          <a:lnRef idx="0">
            <a:srgbClr val="FFFFFF"/>
          </a:lnRef>
          <a:fillRef idx="3">
            <a:schemeClr val="accent3"/>
          </a:fillRef>
          <a:effectRef idx="0">
            <a:srgbClr val="FFFFFF"/>
          </a:effectRef>
          <a:fontRef idx="minor">
            <a:schemeClr val="dk1"/>
          </a:fontRef>
        </p:style>
        <p:txBody>
          <a:bodyPr rtlCol="0" anchor="ctr"/>
          <a:p>
            <a:pPr algn="ctr"/>
            <a:r>
              <a:rPr lang="zh-CN" altLang="en-US" sz="1200" dirty="0">
                <a:solidFill>
                  <a:schemeClr val="tx1"/>
                </a:solidFill>
              </a:rPr>
              <a:t>已闭环</a:t>
            </a:r>
            <a:endParaRPr lang="zh-CN" altLang="en-US" sz="1200" dirty="0">
              <a:solidFill>
                <a:schemeClr val="tx1"/>
              </a:solidFill>
            </a:endParaRPr>
          </a:p>
        </p:txBody>
      </p:sp>
      <p:sp>
        <p:nvSpPr>
          <p:cNvPr id="51" name="圆角矩形 50"/>
          <p:cNvSpPr/>
          <p:nvPr/>
        </p:nvSpPr>
        <p:spPr>
          <a:xfrm>
            <a:off x="6212840" y="3195955"/>
            <a:ext cx="776605" cy="229235"/>
          </a:xfrm>
          <a:prstGeom prst="roundRect">
            <a:avLst/>
          </a:prstGeom>
          <a:solidFill>
            <a:srgbClr val="FFFF00"/>
          </a:solidFill>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待闭环</a:t>
            </a:r>
            <a:endParaRPr lang="zh-CN" altLang="en-US" sz="1200" dirty="0">
              <a:solidFill>
                <a:schemeClr val="tx1"/>
              </a:solidFill>
            </a:endParaRPr>
          </a:p>
        </p:txBody>
      </p:sp>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sp>
        <p:nvSpPr>
          <p:cNvPr id="7" name="文本框 6"/>
          <p:cNvSpPr txBox="1"/>
          <p:nvPr/>
        </p:nvSpPr>
        <p:spPr>
          <a:xfrm>
            <a:off x="479425" y="882015"/>
            <a:ext cx="8437880" cy="358775"/>
          </a:xfrm>
          <a:prstGeom prst="rect">
            <a:avLst/>
          </a:prstGeom>
          <a:noFill/>
        </p:spPr>
        <p:txBody>
          <a:bodyPr wrap="square" rtlCol="0">
            <a:noAutofit/>
          </a:bodyPr>
          <a:p>
            <a:endParaRPr lang="zh-CN" altLang="en-US"/>
          </a:p>
        </p:txBody>
      </p:sp>
      <p:sp>
        <p:nvSpPr>
          <p:cNvPr id="2" name="文本框 1"/>
          <p:cNvSpPr txBox="1"/>
          <p:nvPr/>
        </p:nvSpPr>
        <p:spPr>
          <a:xfrm>
            <a:off x="652145" y="882015"/>
            <a:ext cx="7867015" cy="628650"/>
          </a:xfrm>
          <a:prstGeom prst="rect">
            <a:avLst/>
          </a:prstGeom>
          <a:noFill/>
        </p:spPr>
        <p:txBody>
          <a:bodyPr wrap="square" rtlCol="0">
            <a:noAutofit/>
          </a:bodyPr>
          <a:p>
            <a:r>
              <a:rPr lang="zh-CN" altLang="en-US"/>
              <a:t>表单进入专家审核阶段，审核界面如图，点击对应审查的类目，查看任务</a:t>
            </a:r>
            <a:endParaRPr lang="zh-CN" altLang="en-US"/>
          </a:p>
        </p:txBody>
      </p:sp>
      <p:grpSp>
        <p:nvGrpSpPr>
          <p:cNvPr id="10" name="组合 9"/>
          <p:cNvGrpSpPr/>
          <p:nvPr/>
        </p:nvGrpSpPr>
        <p:grpSpPr>
          <a:xfrm>
            <a:off x="221615" y="1528445"/>
            <a:ext cx="8684895" cy="335280"/>
            <a:chOff x="3532" y="3690"/>
            <a:chExt cx="9034" cy="1714"/>
          </a:xfrm>
        </p:grpSpPr>
        <p:sp>
          <p:nvSpPr>
            <p:cNvPr id="11" name="矩形 10"/>
            <p:cNvSpPr/>
            <p:nvPr/>
          </p:nvSpPr>
          <p:spPr>
            <a:xfrm>
              <a:off x="3532" y="3690"/>
              <a:ext cx="9034" cy="1714"/>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12" name="圆角矩形 11"/>
            <p:cNvSpPr/>
            <p:nvPr/>
          </p:nvSpPr>
          <p:spPr>
            <a:xfrm>
              <a:off x="4128" y="4206"/>
              <a:ext cx="1163"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保利龙审核</a:t>
              </a:r>
              <a:endParaRPr lang="zh-CN" altLang="en-US" sz="1200" dirty="0">
                <a:solidFill>
                  <a:schemeClr val="tx1"/>
                </a:solidFill>
              </a:endParaRPr>
            </a:p>
          </p:txBody>
        </p:sp>
        <p:sp>
          <p:nvSpPr>
            <p:cNvPr id="44" name="圆角矩形 43"/>
            <p:cNvSpPr/>
            <p:nvPr/>
          </p:nvSpPr>
          <p:spPr>
            <a:xfrm>
              <a:off x="9547" y="4206"/>
              <a:ext cx="1128" cy="679"/>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正式图审核</a:t>
              </a:r>
              <a:endParaRPr lang="zh-CN" altLang="en-US" sz="1200" dirty="0">
                <a:solidFill>
                  <a:schemeClr val="tx1"/>
                </a:solidFill>
              </a:endParaRPr>
            </a:p>
          </p:txBody>
        </p:sp>
      </p:grpSp>
      <p:sp>
        <p:nvSpPr>
          <p:cNvPr id="14" name="下箭头 13"/>
          <p:cNvSpPr/>
          <p:nvPr/>
        </p:nvSpPr>
        <p:spPr>
          <a:xfrm>
            <a:off x="1280160" y="1788160"/>
            <a:ext cx="107950" cy="439420"/>
          </a:xfrm>
          <a:prstGeom prst="downArrow">
            <a:avLst>
              <a:gd name="adj1" fmla="val 69411"/>
              <a:gd name="adj2" fmla="val 50000"/>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17" name="下箭头 16"/>
          <p:cNvSpPr/>
          <p:nvPr/>
        </p:nvSpPr>
        <p:spPr>
          <a:xfrm>
            <a:off x="6465570" y="1761490"/>
            <a:ext cx="154305" cy="439420"/>
          </a:xfrm>
          <a:prstGeom prst="down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52" name="右箭头 51"/>
          <p:cNvSpPr/>
          <p:nvPr/>
        </p:nvSpPr>
        <p:spPr>
          <a:xfrm>
            <a:off x="1828165" y="3265805"/>
            <a:ext cx="455295" cy="100330"/>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70" name="右箭头 69"/>
          <p:cNvSpPr/>
          <p:nvPr/>
        </p:nvSpPr>
        <p:spPr>
          <a:xfrm>
            <a:off x="6931660" y="3262630"/>
            <a:ext cx="455295" cy="100330"/>
          </a:xfrm>
          <a:prstGeom prst="rightArrow">
            <a:avLst/>
          </a:prstGeom>
          <a:noFill/>
          <a:ln w="127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dirty="0">
              <a:solidFill>
                <a:schemeClr val="tx1"/>
              </a:solidFill>
            </a:endParaRPr>
          </a:p>
        </p:txBody>
      </p:sp>
      <p:sp>
        <p:nvSpPr>
          <p:cNvPr id="72" name="圆角矩形 71"/>
          <p:cNvSpPr/>
          <p:nvPr/>
        </p:nvSpPr>
        <p:spPr>
          <a:xfrm>
            <a:off x="2283460" y="2954020"/>
            <a:ext cx="1840865" cy="724535"/>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sz="1200" dirty="0">
                <a:solidFill>
                  <a:schemeClr val="tx1"/>
                </a:solidFill>
              </a:rPr>
              <a:t>任务列表</a:t>
            </a:r>
            <a:endParaRPr lang="zh-CN" altLang="en-US" sz="1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7690" y="875030"/>
            <a:ext cx="7951470" cy="389255"/>
          </a:xfrm>
          <a:prstGeom prst="rect">
            <a:avLst/>
          </a:prstGeom>
          <a:noFill/>
        </p:spPr>
        <p:txBody>
          <a:bodyPr wrap="square" rtlCol="0">
            <a:noAutofit/>
          </a:bodyPr>
          <a:p>
            <a:r>
              <a:rPr lang="zh-CN" altLang="en-US"/>
              <a:t>点击对应任务栏</a:t>
            </a:r>
            <a:r>
              <a:rPr lang="en-US" altLang="zh-CN"/>
              <a:t> </a:t>
            </a:r>
            <a:r>
              <a:rPr lang="zh-CN" altLang="en-US"/>
              <a:t>进入审核表单，表单审查完毕后点击提交</a:t>
            </a:r>
            <a:endParaRPr lang="zh-CN" altLang="en-US"/>
          </a:p>
        </p:txBody>
      </p:sp>
      <p:sp>
        <p:nvSpPr>
          <p:cNvPr id="6" name="文本框 5"/>
          <p:cNvSpPr txBox="1"/>
          <p:nvPr/>
        </p:nvSpPr>
        <p:spPr>
          <a:xfrm>
            <a:off x="479425" y="483235"/>
            <a:ext cx="1348740" cy="398780"/>
          </a:xfrm>
          <a:prstGeom prst="rect">
            <a:avLst/>
          </a:prstGeom>
          <a:noFill/>
        </p:spPr>
        <p:txBody>
          <a:bodyPr wrap="square" rtlCol="0">
            <a:spAutoFit/>
          </a:bodyPr>
          <a:p>
            <a:pPr indent="0">
              <a:buFont typeface="Arial" panose="020B0604020202020204" pitchFamily="34" charset="0"/>
              <a:buNone/>
            </a:pPr>
            <a:r>
              <a:rPr lang="zh-CN" altLang="en-US" sz="2000" b="1">
                <a:solidFill>
                  <a:srgbClr val="FF0000"/>
                </a:solidFill>
              </a:rPr>
              <a:t>界面示例</a:t>
            </a:r>
            <a:endParaRPr lang="zh-CN" altLang="en-US" sz="2000" b="1">
              <a:solidFill>
                <a:srgbClr val="FF0000"/>
              </a:solidFill>
            </a:endParaRPr>
          </a:p>
        </p:txBody>
      </p:sp>
      <p:pic>
        <p:nvPicPr>
          <p:cNvPr id="24" name="图片 23"/>
          <p:cNvPicPr>
            <a:picLocks noChangeAspect="1"/>
          </p:cNvPicPr>
          <p:nvPr/>
        </p:nvPicPr>
        <p:blipFill>
          <a:blip r:embed="rId1"/>
          <a:stretch>
            <a:fillRect/>
          </a:stretch>
        </p:blipFill>
        <p:spPr>
          <a:xfrm>
            <a:off x="2233930" y="1202690"/>
            <a:ext cx="4618355" cy="3262630"/>
          </a:xfrm>
          <a:prstGeom prst="rect">
            <a:avLst/>
          </a:prstGeom>
          <a:ln w="12700" cmpd="sng">
            <a:solidFill>
              <a:schemeClr val="accent1">
                <a:shade val="50000"/>
              </a:schemeClr>
            </a:solidFill>
            <a:prstDash val="solid"/>
          </a:ln>
        </p:spPr>
      </p:pic>
      <p:sp>
        <p:nvSpPr>
          <p:cNvPr id="4" name="圆角矩形 3"/>
          <p:cNvSpPr/>
          <p:nvPr/>
        </p:nvSpPr>
        <p:spPr>
          <a:xfrm>
            <a:off x="4308220" y="4624213"/>
            <a:ext cx="710467" cy="209854"/>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提交</a:t>
            </a:r>
            <a:endParaRPr lang="zh-CN" altLang="en-US" sz="1200" dirty="0">
              <a:solidFill>
                <a:schemeClr val="tx1"/>
              </a:solidFill>
            </a:endParaRPr>
          </a:p>
        </p:txBody>
      </p:sp>
      <p:grpSp>
        <p:nvGrpSpPr>
          <p:cNvPr id="9" name="组合 8"/>
          <p:cNvGrpSpPr/>
          <p:nvPr/>
        </p:nvGrpSpPr>
        <p:grpSpPr>
          <a:xfrm>
            <a:off x="1563370" y="4465320"/>
            <a:ext cx="5959475" cy="528955"/>
            <a:chOff x="3532" y="3690"/>
            <a:chExt cx="9034" cy="1714"/>
          </a:xfrm>
        </p:grpSpPr>
        <p:sp>
          <p:nvSpPr>
            <p:cNvPr id="10" name="矩形 9"/>
            <p:cNvSpPr/>
            <p:nvPr/>
          </p:nvSpPr>
          <p:spPr>
            <a:xfrm>
              <a:off x="3532" y="3690"/>
              <a:ext cx="9034" cy="1714"/>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en-US" altLang="zh-CN" sz="1200" dirty="0">
                <a:solidFill>
                  <a:schemeClr val="tx1"/>
                </a:solidFill>
              </a:endParaRPr>
            </a:p>
          </p:txBody>
        </p:sp>
        <p:sp>
          <p:nvSpPr>
            <p:cNvPr id="11" name="圆角矩形 10"/>
            <p:cNvSpPr/>
            <p:nvPr/>
          </p:nvSpPr>
          <p:spPr>
            <a:xfrm>
              <a:off x="7614" y="4281"/>
              <a:ext cx="1077" cy="680"/>
            </a:xfrm>
            <a:prstGeom prst="roundRect">
              <a:avLst/>
            </a:prstGeom>
          </p:spPr>
          <p:style>
            <a:lnRef idx="0">
              <a:srgbClr val="FFFFFF"/>
            </a:lnRef>
            <a:fillRef idx="2">
              <a:schemeClr val="accent6"/>
            </a:fillRef>
            <a:effectRef idx="1">
              <a:schemeClr val="accent6"/>
            </a:effectRef>
            <a:fontRef idx="minor">
              <a:schemeClr val="dk1"/>
            </a:fontRef>
          </p:style>
          <p:txBody>
            <a:bodyPr rtlCol="0" anchor="ctr"/>
            <a:p>
              <a:pPr algn="ctr"/>
              <a:r>
                <a:rPr lang="zh-CN" altLang="en-US" sz="1200" dirty="0">
                  <a:solidFill>
                    <a:schemeClr val="tx1"/>
                  </a:solidFill>
                </a:rPr>
                <a:t>提交</a:t>
              </a:r>
              <a:endParaRPr lang="zh-CN" altLang="en-US" sz="1200" dirty="0">
                <a:solidFill>
                  <a:schemeClr val="tx1"/>
                </a:solidFill>
              </a:endParaRPr>
            </a:p>
          </p:txBody>
        </p:sp>
      </p:grpSp>
    </p:spTree>
  </p:cSld>
  <p:clrMapOvr>
    <a:masterClrMapping/>
  </p:clrMapOvr>
</p:sld>
</file>

<file path=ppt/tags/tag1.xml><?xml version="1.0" encoding="utf-8"?>
<p:tagLst xmlns:p="http://schemas.openxmlformats.org/presentationml/2006/main">
  <p:tag name="COMMONDATA" val="eyJoZGlkIjoiMzQ3NGUzMjI5ZjdkNGE0YmFiMjg5ZjNkZDA5NTk2YWYifQ=="/>
  <p:tag name="KSO_WPP_MARK_KEY" val="135afd52-78ea-4122-9204-f6360691632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E60012"/>
          </a:solidFill>
        </a:ln>
      </a:spPr>
      <a:bodyPr rtlCol="0" anchor="ctr"/>
      <a:lstStyle>
        <a:defPPr algn="ctr">
          <a:defRPr lang="en-US" altLang="zh-CN"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1319</Words>
  <Application>WPS Office WWO_dingtalk_20240221035043-c523bba0e7</Application>
  <PresentationFormat>全屏显示(16:9)</PresentationFormat>
  <Paragraphs>250</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隶书</vt:lpstr>
      <vt:lpstr>汉仪书宋二KW</vt:lpstr>
      <vt:lpstr>华文行楷</vt:lpstr>
      <vt:lpstr>华文楷体</vt:lpstr>
      <vt:lpstr>楷体</vt:lpstr>
      <vt:lpstr>Kingsoft Confetti</vt:lpstr>
      <vt:lpstr>Noto Serif CJK SC</vt:lpstr>
      <vt:lpstr>汉仪楷体KW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Me0869</dc:creator>
  <cp:lastModifiedBy>Administrator</cp:lastModifiedBy>
  <dcterms:created xsi:type="dcterms:W3CDTF">2025-06-26T02:02:33Z</dcterms:created>
  <dcterms:modified xsi:type="dcterms:W3CDTF">2025-06-26T02:02:33Z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E60451FC67A64426B28659E498C522EE</vt:lpwstr>
  </property>
</Properties>
</file>