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58" r:id="rId5"/>
    <p:sldId id="261" r:id="rId6"/>
    <p:sldId id="259"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0B835-A489-462B-8D3C-F6C33281AE3C}" type="doc">
      <dgm:prSet loTypeId="urn:microsoft.com/office/officeart/2005/8/layout/hList1" loCatId="list" qsTypeId="urn:microsoft.com/office/officeart/2005/8/quickstyle/simple4" qsCatId="simple" csTypeId="urn:microsoft.com/office/officeart/2005/8/colors/accent0_3" csCatId="mainScheme" phldr="1"/>
      <dgm:spPr/>
      <dgm:t>
        <a:bodyPr/>
        <a:lstStyle/>
        <a:p>
          <a:endParaRPr lang="en-US"/>
        </a:p>
      </dgm:t>
    </dgm:pt>
    <dgm:pt modelId="{237941ED-A1DC-4E96-9A24-F80DC1C50307}">
      <dgm:prSet/>
      <dgm:spPr/>
      <dgm:t>
        <a:bodyPr/>
        <a:lstStyle/>
        <a:p>
          <a:r>
            <a:rPr lang="en-US"/>
            <a:t>We are looking into this social media data for the purpose of marketability.</a:t>
          </a:r>
        </a:p>
      </dgm:t>
    </dgm:pt>
    <dgm:pt modelId="{48893575-978F-44E7-8295-A1C5E4BCE709}" type="parTrans" cxnId="{029E72EC-57D1-4952-B42E-489BE98740E7}">
      <dgm:prSet/>
      <dgm:spPr/>
      <dgm:t>
        <a:bodyPr/>
        <a:lstStyle/>
        <a:p>
          <a:endParaRPr lang="en-US"/>
        </a:p>
      </dgm:t>
    </dgm:pt>
    <dgm:pt modelId="{BA1FEF93-3A4C-4529-899B-7011BCC5636C}" type="sibTrans" cxnId="{029E72EC-57D1-4952-B42E-489BE98740E7}">
      <dgm:prSet/>
      <dgm:spPr/>
      <dgm:t>
        <a:bodyPr/>
        <a:lstStyle/>
        <a:p>
          <a:endParaRPr lang="en-US"/>
        </a:p>
      </dgm:t>
    </dgm:pt>
    <dgm:pt modelId="{FC269A09-890B-4046-A351-E8B0A7615416}">
      <dgm:prSet/>
      <dgm:spPr/>
      <dgm:t>
        <a:bodyPr/>
        <a:lstStyle/>
        <a:p>
          <a:r>
            <a:rPr lang="en-US" dirty="0"/>
            <a:t>Which players to sign for sponsorships or to be the next face of your 2019 ad campaign</a:t>
          </a:r>
        </a:p>
      </dgm:t>
    </dgm:pt>
    <dgm:pt modelId="{5E3D07BE-49CE-49F8-8CC9-F5EF5185D869}" type="parTrans" cxnId="{1B75F003-56E7-4383-8C0C-F6E9C51C8FF6}">
      <dgm:prSet/>
      <dgm:spPr/>
      <dgm:t>
        <a:bodyPr/>
        <a:lstStyle/>
        <a:p>
          <a:endParaRPr lang="en-US"/>
        </a:p>
      </dgm:t>
    </dgm:pt>
    <dgm:pt modelId="{192E9CA6-B7E7-47B1-BC91-09E89ABED12A}" type="sibTrans" cxnId="{1B75F003-56E7-4383-8C0C-F6E9C51C8FF6}">
      <dgm:prSet/>
      <dgm:spPr/>
      <dgm:t>
        <a:bodyPr/>
        <a:lstStyle/>
        <a:p>
          <a:endParaRPr lang="en-US"/>
        </a:p>
      </dgm:t>
    </dgm:pt>
    <dgm:pt modelId="{F558FEC1-7398-4431-B944-0CD1489B59C8}">
      <dgm:prSet/>
      <dgm:spPr/>
      <dgm:t>
        <a:bodyPr/>
        <a:lstStyle/>
        <a:p>
          <a:r>
            <a:rPr lang="en-US"/>
            <a:t>In you country specific ads which player will you market in which country. </a:t>
          </a:r>
        </a:p>
      </dgm:t>
    </dgm:pt>
    <dgm:pt modelId="{4E8DFCCC-C9EC-4E70-BEBD-532336FC5822}" type="parTrans" cxnId="{176FE4B4-EA0F-4052-BE0D-906A7639506F}">
      <dgm:prSet/>
      <dgm:spPr/>
      <dgm:t>
        <a:bodyPr/>
        <a:lstStyle/>
        <a:p>
          <a:endParaRPr lang="en-US"/>
        </a:p>
      </dgm:t>
    </dgm:pt>
    <dgm:pt modelId="{D209077F-25A0-4A31-BEC0-471894086CE0}" type="sibTrans" cxnId="{176FE4B4-EA0F-4052-BE0D-906A7639506F}">
      <dgm:prSet/>
      <dgm:spPr/>
      <dgm:t>
        <a:bodyPr/>
        <a:lstStyle/>
        <a:p>
          <a:endParaRPr lang="en-US"/>
        </a:p>
      </dgm:t>
    </dgm:pt>
    <dgm:pt modelId="{9A847907-732F-4C86-8044-B81DA7DA5894}">
      <dgm:prSet/>
      <dgm:spPr/>
      <dgm:t>
        <a:bodyPr/>
        <a:lstStyle/>
        <a:p>
          <a:r>
            <a:rPr lang="en-US"/>
            <a:t>When someone looks up “BRAND Soccer” who will be pushed to the top of that Google search. </a:t>
          </a:r>
        </a:p>
      </dgm:t>
    </dgm:pt>
    <dgm:pt modelId="{2A06E3F8-8E66-4AE3-80AB-36A51FE06C54}" type="parTrans" cxnId="{05F57D61-2374-49DF-BA95-9B98AE091B90}">
      <dgm:prSet/>
      <dgm:spPr/>
      <dgm:t>
        <a:bodyPr/>
        <a:lstStyle/>
        <a:p>
          <a:endParaRPr lang="en-US"/>
        </a:p>
      </dgm:t>
    </dgm:pt>
    <dgm:pt modelId="{1A92724D-1692-43B2-81D1-93DA02916B94}" type="sibTrans" cxnId="{05F57D61-2374-49DF-BA95-9B98AE091B90}">
      <dgm:prSet/>
      <dgm:spPr/>
      <dgm:t>
        <a:bodyPr/>
        <a:lstStyle/>
        <a:p>
          <a:endParaRPr lang="en-US"/>
        </a:p>
      </dgm:t>
    </dgm:pt>
    <dgm:pt modelId="{20560093-579D-4B29-A04C-CC1DA6FB2469}">
      <dgm:prSet/>
      <dgm:spPr/>
      <dgm:t>
        <a:bodyPr/>
        <a:lstStyle/>
        <a:p>
          <a:r>
            <a:rPr lang="en-US"/>
            <a:t>Which players have a positive image and which have a negative one. </a:t>
          </a:r>
        </a:p>
      </dgm:t>
    </dgm:pt>
    <dgm:pt modelId="{CEEFBBCC-D37A-4DCF-A885-21F25BC14902}" type="parTrans" cxnId="{A62E4A77-3D1C-42C9-99D1-9209280A5DF0}">
      <dgm:prSet/>
      <dgm:spPr/>
      <dgm:t>
        <a:bodyPr/>
        <a:lstStyle/>
        <a:p>
          <a:endParaRPr lang="en-US"/>
        </a:p>
      </dgm:t>
    </dgm:pt>
    <dgm:pt modelId="{142B457C-A78E-4C37-8737-18A447EA586A}" type="sibTrans" cxnId="{A62E4A77-3D1C-42C9-99D1-9209280A5DF0}">
      <dgm:prSet/>
      <dgm:spPr/>
      <dgm:t>
        <a:bodyPr/>
        <a:lstStyle/>
        <a:p>
          <a:endParaRPr lang="en-US"/>
        </a:p>
      </dgm:t>
    </dgm:pt>
    <dgm:pt modelId="{C63EDE66-CB89-4C27-9F17-42C940243987}">
      <dgm:prSet/>
      <dgm:spPr/>
      <dgm:t>
        <a:bodyPr/>
        <a:lstStyle/>
        <a:p>
          <a:r>
            <a:rPr lang="en-US" dirty="0"/>
            <a:t>Both in a heat of the moment scenario and in a wholistic view.</a:t>
          </a:r>
        </a:p>
      </dgm:t>
    </dgm:pt>
    <dgm:pt modelId="{EAA5B646-4DE6-4448-9BBE-612D0A45B41C}" type="parTrans" cxnId="{001490B2-5E3A-4D07-BE7D-4E2F81BC8A9A}">
      <dgm:prSet/>
      <dgm:spPr/>
      <dgm:t>
        <a:bodyPr/>
        <a:lstStyle/>
        <a:p>
          <a:endParaRPr lang="en-US"/>
        </a:p>
      </dgm:t>
    </dgm:pt>
    <dgm:pt modelId="{BFB698EF-D566-4B2D-B3FA-186C1C7C8264}" type="sibTrans" cxnId="{001490B2-5E3A-4D07-BE7D-4E2F81BC8A9A}">
      <dgm:prSet/>
      <dgm:spPr/>
      <dgm:t>
        <a:bodyPr/>
        <a:lstStyle/>
        <a:p>
          <a:endParaRPr lang="en-US"/>
        </a:p>
      </dgm:t>
    </dgm:pt>
    <dgm:pt modelId="{6F14AE2E-C328-449A-9302-BE481F59F9BC}">
      <dgm:prSet/>
      <dgm:spPr/>
      <dgm:t>
        <a:bodyPr/>
        <a:lstStyle/>
        <a:p>
          <a:r>
            <a:rPr lang="en-US" dirty="0"/>
            <a:t>During which games will you show which ads and in what markets</a:t>
          </a:r>
        </a:p>
      </dgm:t>
    </dgm:pt>
    <dgm:pt modelId="{32935467-C709-4694-B7CD-30DCA3DA5C64}" type="parTrans" cxnId="{1B6AF2C5-2929-4B60-B35D-1403DB569C2D}">
      <dgm:prSet/>
      <dgm:spPr/>
      <dgm:t>
        <a:bodyPr/>
        <a:lstStyle/>
        <a:p>
          <a:endParaRPr lang="en-US"/>
        </a:p>
      </dgm:t>
    </dgm:pt>
    <dgm:pt modelId="{0E0B54C9-9F89-459F-8320-75BD38071775}" type="sibTrans" cxnId="{1B6AF2C5-2929-4B60-B35D-1403DB569C2D}">
      <dgm:prSet/>
      <dgm:spPr/>
      <dgm:t>
        <a:bodyPr/>
        <a:lstStyle/>
        <a:p>
          <a:endParaRPr lang="en-US"/>
        </a:p>
      </dgm:t>
    </dgm:pt>
    <dgm:pt modelId="{4478A400-1911-4746-990A-D1A430716CE9}" type="pres">
      <dgm:prSet presAssocID="{BBB0B835-A489-462B-8D3C-F6C33281AE3C}" presName="Name0" presStyleCnt="0">
        <dgm:presLayoutVars>
          <dgm:dir/>
          <dgm:animLvl val="lvl"/>
          <dgm:resizeHandles val="exact"/>
        </dgm:presLayoutVars>
      </dgm:prSet>
      <dgm:spPr/>
    </dgm:pt>
    <dgm:pt modelId="{D42468C8-0D9E-4F88-9E13-3F583A78A1A2}" type="pres">
      <dgm:prSet presAssocID="{237941ED-A1DC-4E96-9A24-F80DC1C50307}" presName="composite" presStyleCnt="0"/>
      <dgm:spPr/>
    </dgm:pt>
    <dgm:pt modelId="{888030D8-EE4A-4A43-B6F5-86DBF0ADD98B}" type="pres">
      <dgm:prSet presAssocID="{237941ED-A1DC-4E96-9A24-F80DC1C50307}" presName="parTx" presStyleLbl="alignNode1" presStyleIdx="0" presStyleCnt="2">
        <dgm:presLayoutVars>
          <dgm:chMax val="0"/>
          <dgm:chPref val="0"/>
          <dgm:bulletEnabled val="1"/>
        </dgm:presLayoutVars>
      </dgm:prSet>
      <dgm:spPr/>
    </dgm:pt>
    <dgm:pt modelId="{60F1B202-D943-4F0F-B2C0-A0937B344616}" type="pres">
      <dgm:prSet presAssocID="{237941ED-A1DC-4E96-9A24-F80DC1C50307}" presName="desTx" presStyleLbl="alignAccFollowNode1" presStyleIdx="0" presStyleCnt="2">
        <dgm:presLayoutVars>
          <dgm:bulletEnabled val="1"/>
        </dgm:presLayoutVars>
      </dgm:prSet>
      <dgm:spPr/>
    </dgm:pt>
    <dgm:pt modelId="{5D1FD4E0-5D40-4724-B1A5-50D46383EB65}" type="pres">
      <dgm:prSet presAssocID="{BA1FEF93-3A4C-4529-899B-7011BCC5636C}" presName="space" presStyleCnt="0"/>
      <dgm:spPr/>
    </dgm:pt>
    <dgm:pt modelId="{EC0E126B-489C-4414-8874-5117B3D13E24}" type="pres">
      <dgm:prSet presAssocID="{20560093-579D-4B29-A04C-CC1DA6FB2469}" presName="composite" presStyleCnt="0"/>
      <dgm:spPr/>
    </dgm:pt>
    <dgm:pt modelId="{B4BA4987-8296-43FE-BFFE-1B3BC74A9A50}" type="pres">
      <dgm:prSet presAssocID="{20560093-579D-4B29-A04C-CC1DA6FB2469}" presName="parTx" presStyleLbl="alignNode1" presStyleIdx="1" presStyleCnt="2">
        <dgm:presLayoutVars>
          <dgm:chMax val="0"/>
          <dgm:chPref val="0"/>
          <dgm:bulletEnabled val="1"/>
        </dgm:presLayoutVars>
      </dgm:prSet>
      <dgm:spPr/>
    </dgm:pt>
    <dgm:pt modelId="{2AE9147E-D16F-4D8D-9766-D5BD2262CB85}" type="pres">
      <dgm:prSet presAssocID="{20560093-579D-4B29-A04C-CC1DA6FB2469}" presName="desTx" presStyleLbl="alignAccFollowNode1" presStyleIdx="1" presStyleCnt="2">
        <dgm:presLayoutVars>
          <dgm:bulletEnabled val="1"/>
        </dgm:presLayoutVars>
      </dgm:prSet>
      <dgm:spPr/>
    </dgm:pt>
  </dgm:ptLst>
  <dgm:cxnLst>
    <dgm:cxn modelId="{1B75F003-56E7-4383-8C0C-F6E9C51C8FF6}" srcId="{237941ED-A1DC-4E96-9A24-F80DC1C50307}" destId="{FC269A09-890B-4046-A351-E8B0A7615416}" srcOrd="0" destOrd="0" parTransId="{5E3D07BE-49CE-49F8-8CC9-F5EF5185D869}" sibTransId="{192E9CA6-B7E7-47B1-BC91-09E89ABED12A}"/>
    <dgm:cxn modelId="{BCBD6837-1B0B-4A2F-89D0-485B3F2B0E29}" type="presOf" srcId="{9A847907-732F-4C86-8044-B81DA7DA5894}" destId="{60F1B202-D943-4F0F-B2C0-A0937B344616}" srcOrd="0" destOrd="2" presId="urn:microsoft.com/office/officeart/2005/8/layout/hList1"/>
    <dgm:cxn modelId="{73B97C38-F4F9-4322-9095-E530EA4DBC43}" type="presOf" srcId="{FC269A09-890B-4046-A351-E8B0A7615416}" destId="{60F1B202-D943-4F0F-B2C0-A0937B344616}" srcOrd="0" destOrd="0" presId="urn:microsoft.com/office/officeart/2005/8/layout/hList1"/>
    <dgm:cxn modelId="{35D3733F-89AF-40ED-8F71-D265173601F7}" type="presOf" srcId="{BBB0B835-A489-462B-8D3C-F6C33281AE3C}" destId="{4478A400-1911-4746-990A-D1A430716CE9}" srcOrd="0" destOrd="0" presId="urn:microsoft.com/office/officeart/2005/8/layout/hList1"/>
    <dgm:cxn modelId="{05F57D61-2374-49DF-BA95-9B98AE091B90}" srcId="{237941ED-A1DC-4E96-9A24-F80DC1C50307}" destId="{9A847907-732F-4C86-8044-B81DA7DA5894}" srcOrd="2" destOrd="0" parTransId="{2A06E3F8-8E66-4AE3-80AB-36A51FE06C54}" sibTransId="{1A92724D-1692-43B2-81D1-93DA02916B94}"/>
    <dgm:cxn modelId="{A62E4A77-3D1C-42C9-99D1-9209280A5DF0}" srcId="{BBB0B835-A489-462B-8D3C-F6C33281AE3C}" destId="{20560093-579D-4B29-A04C-CC1DA6FB2469}" srcOrd="1" destOrd="0" parTransId="{CEEFBBCC-D37A-4DCF-A885-21F25BC14902}" sibTransId="{142B457C-A78E-4C37-8737-18A447EA586A}"/>
    <dgm:cxn modelId="{15C1A759-E207-4C64-AFFA-1975EEC73A9A}" type="presOf" srcId="{F558FEC1-7398-4431-B944-0CD1489B59C8}" destId="{60F1B202-D943-4F0F-B2C0-A0937B344616}" srcOrd="0" destOrd="1" presId="urn:microsoft.com/office/officeart/2005/8/layout/hList1"/>
    <dgm:cxn modelId="{A2039A96-7874-4429-BBBD-9C097B5066EA}" type="presOf" srcId="{C63EDE66-CB89-4C27-9F17-42C940243987}" destId="{2AE9147E-D16F-4D8D-9766-D5BD2262CB85}" srcOrd="0" destOrd="0" presId="urn:microsoft.com/office/officeart/2005/8/layout/hList1"/>
    <dgm:cxn modelId="{001490B2-5E3A-4D07-BE7D-4E2F81BC8A9A}" srcId="{20560093-579D-4B29-A04C-CC1DA6FB2469}" destId="{C63EDE66-CB89-4C27-9F17-42C940243987}" srcOrd="0" destOrd="0" parTransId="{EAA5B646-4DE6-4448-9BBE-612D0A45B41C}" sibTransId="{BFB698EF-D566-4B2D-B3FA-186C1C7C8264}"/>
    <dgm:cxn modelId="{176FE4B4-EA0F-4052-BE0D-906A7639506F}" srcId="{237941ED-A1DC-4E96-9A24-F80DC1C50307}" destId="{F558FEC1-7398-4431-B944-0CD1489B59C8}" srcOrd="1" destOrd="0" parTransId="{4E8DFCCC-C9EC-4E70-BEBD-532336FC5822}" sibTransId="{D209077F-25A0-4A31-BEC0-471894086CE0}"/>
    <dgm:cxn modelId="{1B6AF2C5-2929-4B60-B35D-1403DB569C2D}" srcId="{20560093-579D-4B29-A04C-CC1DA6FB2469}" destId="{6F14AE2E-C328-449A-9302-BE481F59F9BC}" srcOrd="1" destOrd="0" parTransId="{32935467-C709-4694-B7CD-30DCA3DA5C64}" sibTransId="{0E0B54C9-9F89-459F-8320-75BD38071775}"/>
    <dgm:cxn modelId="{74EA45E8-6D82-4C32-BDC6-DC85280F4D1C}" type="presOf" srcId="{237941ED-A1DC-4E96-9A24-F80DC1C50307}" destId="{888030D8-EE4A-4A43-B6F5-86DBF0ADD98B}" srcOrd="0" destOrd="0" presId="urn:microsoft.com/office/officeart/2005/8/layout/hList1"/>
    <dgm:cxn modelId="{7A7E19E9-09CF-4E7A-83FF-8E6BB852B5E6}" type="presOf" srcId="{20560093-579D-4B29-A04C-CC1DA6FB2469}" destId="{B4BA4987-8296-43FE-BFFE-1B3BC74A9A50}" srcOrd="0" destOrd="0" presId="urn:microsoft.com/office/officeart/2005/8/layout/hList1"/>
    <dgm:cxn modelId="{029E72EC-57D1-4952-B42E-489BE98740E7}" srcId="{BBB0B835-A489-462B-8D3C-F6C33281AE3C}" destId="{237941ED-A1DC-4E96-9A24-F80DC1C50307}" srcOrd="0" destOrd="0" parTransId="{48893575-978F-44E7-8295-A1C5E4BCE709}" sibTransId="{BA1FEF93-3A4C-4529-899B-7011BCC5636C}"/>
    <dgm:cxn modelId="{807FBDED-77F3-45B9-A102-43481AFAADAF}" type="presOf" srcId="{6F14AE2E-C328-449A-9302-BE481F59F9BC}" destId="{2AE9147E-D16F-4D8D-9766-D5BD2262CB85}" srcOrd="0" destOrd="1" presId="urn:microsoft.com/office/officeart/2005/8/layout/hList1"/>
    <dgm:cxn modelId="{5097CD2F-AF66-4D0C-BDE8-8AA0D061212B}" type="presParOf" srcId="{4478A400-1911-4746-990A-D1A430716CE9}" destId="{D42468C8-0D9E-4F88-9E13-3F583A78A1A2}" srcOrd="0" destOrd="0" presId="urn:microsoft.com/office/officeart/2005/8/layout/hList1"/>
    <dgm:cxn modelId="{804B1F5B-AD2C-41E4-AE89-FA3D03810A7C}" type="presParOf" srcId="{D42468C8-0D9E-4F88-9E13-3F583A78A1A2}" destId="{888030D8-EE4A-4A43-B6F5-86DBF0ADD98B}" srcOrd="0" destOrd="0" presId="urn:microsoft.com/office/officeart/2005/8/layout/hList1"/>
    <dgm:cxn modelId="{0E1845A1-BFDE-430D-B0EF-18E11CB819DF}" type="presParOf" srcId="{D42468C8-0D9E-4F88-9E13-3F583A78A1A2}" destId="{60F1B202-D943-4F0F-B2C0-A0937B344616}" srcOrd="1" destOrd="0" presId="urn:microsoft.com/office/officeart/2005/8/layout/hList1"/>
    <dgm:cxn modelId="{662E6D7A-A845-4DEA-AC0A-92A6AE6665A9}" type="presParOf" srcId="{4478A400-1911-4746-990A-D1A430716CE9}" destId="{5D1FD4E0-5D40-4724-B1A5-50D46383EB65}" srcOrd="1" destOrd="0" presId="urn:microsoft.com/office/officeart/2005/8/layout/hList1"/>
    <dgm:cxn modelId="{53FEA023-D249-41A6-83E6-247EAFD8FE11}" type="presParOf" srcId="{4478A400-1911-4746-990A-D1A430716CE9}" destId="{EC0E126B-489C-4414-8874-5117B3D13E24}" srcOrd="2" destOrd="0" presId="urn:microsoft.com/office/officeart/2005/8/layout/hList1"/>
    <dgm:cxn modelId="{2B98A95D-BAA0-4AD6-A74E-734CBE88D2EB}" type="presParOf" srcId="{EC0E126B-489C-4414-8874-5117B3D13E24}" destId="{B4BA4987-8296-43FE-BFFE-1B3BC74A9A50}" srcOrd="0" destOrd="0" presId="urn:microsoft.com/office/officeart/2005/8/layout/hList1"/>
    <dgm:cxn modelId="{5978B82D-A843-4B8A-8B08-6DF89EC75D9D}" type="presParOf" srcId="{EC0E126B-489C-4414-8874-5117B3D13E24}" destId="{2AE9147E-D16F-4D8D-9766-D5BD2262CB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030D8-EE4A-4A43-B6F5-86DBF0ADD98B}">
      <dsp:nvSpPr>
        <dsp:cNvPr id="0" name=""/>
        <dsp:cNvSpPr/>
      </dsp:nvSpPr>
      <dsp:spPr>
        <a:xfrm>
          <a:off x="32" y="207001"/>
          <a:ext cx="3097541" cy="914727"/>
        </a:xfrm>
        <a:prstGeom prst="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We are looking into this social media data for the purpose of marketability.</a:t>
          </a:r>
        </a:p>
      </dsp:txBody>
      <dsp:txXfrm>
        <a:off x="32" y="207001"/>
        <a:ext cx="3097541" cy="914727"/>
      </dsp:txXfrm>
    </dsp:sp>
    <dsp:sp modelId="{60F1B202-D943-4F0F-B2C0-A0937B344616}">
      <dsp:nvSpPr>
        <dsp:cNvPr id="0" name=""/>
        <dsp:cNvSpPr/>
      </dsp:nvSpPr>
      <dsp:spPr>
        <a:xfrm>
          <a:off x="32" y="1121729"/>
          <a:ext cx="3097541" cy="3650849"/>
        </a:xfrm>
        <a:prstGeom prst="rect">
          <a:avLst/>
        </a:prstGeom>
        <a:solidFill>
          <a:schemeClr val="dk2">
            <a:alpha val="90000"/>
            <a:tint val="40000"/>
            <a:hueOff val="0"/>
            <a:satOff val="0"/>
            <a:lumOff val="0"/>
            <a:alphaOff val="0"/>
          </a:schemeClr>
        </a:solidFill>
        <a:ln w="12700"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Which players to sign for sponsorships or to be the next face of your 2019 ad campaign</a:t>
          </a:r>
        </a:p>
        <a:p>
          <a:pPr marL="171450" lvl="1" indent="-171450" algn="l" defTabSz="844550">
            <a:lnSpc>
              <a:spcPct val="90000"/>
            </a:lnSpc>
            <a:spcBef>
              <a:spcPct val="0"/>
            </a:spcBef>
            <a:spcAft>
              <a:spcPct val="15000"/>
            </a:spcAft>
            <a:buChar char="•"/>
          </a:pPr>
          <a:r>
            <a:rPr lang="en-US" sz="1900" kern="1200"/>
            <a:t>In you country specific ads which player will you market in which country. </a:t>
          </a:r>
        </a:p>
        <a:p>
          <a:pPr marL="171450" lvl="1" indent="-171450" algn="l" defTabSz="844550">
            <a:lnSpc>
              <a:spcPct val="90000"/>
            </a:lnSpc>
            <a:spcBef>
              <a:spcPct val="0"/>
            </a:spcBef>
            <a:spcAft>
              <a:spcPct val="15000"/>
            </a:spcAft>
            <a:buChar char="•"/>
          </a:pPr>
          <a:r>
            <a:rPr lang="en-US" sz="1900" kern="1200"/>
            <a:t>When someone looks up “BRAND Soccer” who will be pushed to the top of that Google search. </a:t>
          </a:r>
        </a:p>
      </dsp:txBody>
      <dsp:txXfrm>
        <a:off x="32" y="1121729"/>
        <a:ext cx="3097541" cy="3650849"/>
      </dsp:txXfrm>
    </dsp:sp>
    <dsp:sp modelId="{B4BA4987-8296-43FE-BFFE-1B3BC74A9A50}">
      <dsp:nvSpPr>
        <dsp:cNvPr id="0" name=""/>
        <dsp:cNvSpPr/>
      </dsp:nvSpPr>
      <dsp:spPr>
        <a:xfrm>
          <a:off x="3531229" y="207001"/>
          <a:ext cx="3097541" cy="914727"/>
        </a:xfrm>
        <a:prstGeom prst="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Which players have a positive image and which have a negative one. </a:t>
          </a:r>
        </a:p>
      </dsp:txBody>
      <dsp:txXfrm>
        <a:off x="3531229" y="207001"/>
        <a:ext cx="3097541" cy="914727"/>
      </dsp:txXfrm>
    </dsp:sp>
    <dsp:sp modelId="{2AE9147E-D16F-4D8D-9766-D5BD2262CB85}">
      <dsp:nvSpPr>
        <dsp:cNvPr id="0" name=""/>
        <dsp:cNvSpPr/>
      </dsp:nvSpPr>
      <dsp:spPr>
        <a:xfrm>
          <a:off x="3531229" y="1121729"/>
          <a:ext cx="3097541" cy="3650849"/>
        </a:xfrm>
        <a:prstGeom prst="rect">
          <a:avLst/>
        </a:prstGeom>
        <a:solidFill>
          <a:schemeClr val="dk2">
            <a:alpha val="90000"/>
            <a:tint val="40000"/>
            <a:hueOff val="0"/>
            <a:satOff val="0"/>
            <a:lumOff val="0"/>
            <a:alphaOff val="0"/>
          </a:schemeClr>
        </a:solidFill>
        <a:ln w="12700"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Both in a heat of the moment scenario and in a wholistic view.</a:t>
          </a:r>
        </a:p>
        <a:p>
          <a:pPr marL="171450" lvl="1" indent="-171450" algn="l" defTabSz="844550">
            <a:lnSpc>
              <a:spcPct val="90000"/>
            </a:lnSpc>
            <a:spcBef>
              <a:spcPct val="0"/>
            </a:spcBef>
            <a:spcAft>
              <a:spcPct val="15000"/>
            </a:spcAft>
            <a:buChar char="•"/>
          </a:pPr>
          <a:r>
            <a:rPr lang="en-US" sz="1900" kern="1200" dirty="0"/>
            <a:t>During which games will you show which ads and in what markets</a:t>
          </a:r>
        </a:p>
      </dsp:txBody>
      <dsp:txXfrm>
        <a:off x="3531229" y="1121729"/>
        <a:ext cx="3097541" cy="365084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30232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410870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4640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2808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27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302265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3195190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52018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3EDF-2870-4C91-A729-1E47BCA00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F438-D5C1-4A66-AFA4-1FD47A30E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811E8E-1682-4171-B1AD-C33FF23E0C1A}"/>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a:extLst>
              <a:ext uri="{FF2B5EF4-FFF2-40B4-BE49-F238E27FC236}">
                <a16:creationId xmlns:a16="http://schemas.microsoft.com/office/drawing/2014/main" id="{79602FB7-9E75-4AF3-8E2D-047CD901D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59F7-6E88-407B-8A75-22F79D63B1FB}"/>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908628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DFD5-A649-40AD-A6E4-C5910C75B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FF4B0-F847-453F-9CF8-24D008EF6E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1C0F4-CD05-4800-AB4F-29F6011F1893}"/>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a:extLst>
              <a:ext uri="{FF2B5EF4-FFF2-40B4-BE49-F238E27FC236}">
                <a16:creationId xmlns:a16="http://schemas.microsoft.com/office/drawing/2014/main" id="{2739D50D-B4EA-42C0-909C-6E9A05D5F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76F21-6502-40D5-B3F4-E559FA9E1C03}"/>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476955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1D44-A242-4CC4-B8A4-9F27E350B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5A6E0D-7E47-45E0-B200-E292576CC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5802AF-BD8A-41AF-837E-9A2852365DDA}"/>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a:extLst>
              <a:ext uri="{FF2B5EF4-FFF2-40B4-BE49-F238E27FC236}">
                <a16:creationId xmlns:a16="http://schemas.microsoft.com/office/drawing/2014/main" id="{4E4E1848-FF39-4138-9FB7-96BD9D9B2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9264F-A4A6-4413-9DF3-2F72B48D8F96}"/>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248556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3719006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547B-4DD5-4760-9555-27B77201B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A51D74-91B4-433E-BC95-F071088C00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AA5A9E-0922-4F37-B181-55A300F036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9F671-4A4A-4749-85BA-3946696CE285}"/>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6" name="Footer Placeholder 5">
            <a:extLst>
              <a:ext uri="{FF2B5EF4-FFF2-40B4-BE49-F238E27FC236}">
                <a16:creationId xmlns:a16="http://schemas.microsoft.com/office/drawing/2014/main" id="{D6D127CD-1A45-49E3-B8A4-3B025AC50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4877F-B8A3-4657-A35B-6430347F5A00}"/>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215461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8ED8-6EC2-4CB0-A928-1E3D08854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907EC-5225-4447-AEFB-B11366AC2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CCF44B-FE2E-4004-8F69-FA74D38A69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AB7DC9-6D03-4B74-B8B2-E11CA361F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45E605-BD92-4F06-9BA5-2A0F400381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8A7B0-51B2-41B2-B63D-C652BB9CA9E6}"/>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8" name="Footer Placeholder 7">
            <a:extLst>
              <a:ext uri="{FF2B5EF4-FFF2-40B4-BE49-F238E27FC236}">
                <a16:creationId xmlns:a16="http://schemas.microsoft.com/office/drawing/2014/main" id="{12BD976D-212F-42B6-B055-323206923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9692C1-AF5F-48DA-B7E7-3492D871AB04}"/>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186780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24C3-41BE-4C17-BBFF-299F46E6E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7D0767-AE7C-49B8-9A08-0A8E213387D7}"/>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4" name="Footer Placeholder 3">
            <a:extLst>
              <a:ext uri="{FF2B5EF4-FFF2-40B4-BE49-F238E27FC236}">
                <a16:creationId xmlns:a16="http://schemas.microsoft.com/office/drawing/2014/main" id="{AE3AF527-A76C-41CD-BEC1-0109B9A0D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6894A2-CE2E-438F-8EF7-4E9293BBF447}"/>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4197486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49661-7C89-4660-9C2B-037B83FF33C8}"/>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3" name="Footer Placeholder 2">
            <a:extLst>
              <a:ext uri="{FF2B5EF4-FFF2-40B4-BE49-F238E27FC236}">
                <a16:creationId xmlns:a16="http://schemas.microsoft.com/office/drawing/2014/main" id="{19DB377D-D93E-430A-8267-4C088464B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3A4A5-3D44-410B-A74C-08B95D0DB566}"/>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09116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95BA-18B1-499A-9183-EC04F5B3F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847322-9D40-4D95-8898-E781155DD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2775E-3E64-4323-80FD-31448204D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36E026-E819-4D4F-855A-CB94330DDBCC}"/>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6" name="Footer Placeholder 5">
            <a:extLst>
              <a:ext uri="{FF2B5EF4-FFF2-40B4-BE49-F238E27FC236}">
                <a16:creationId xmlns:a16="http://schemas.microsoft.com/office/drawing/2014/main" id="{306C4159-C82E-4D20-A366-FC0D77F3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D1470-9BA7-4627-A4C5-D0D3C212BB92}"/>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771928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02C7-A87A-4EC4-901E-50A4CD49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50B94-E379-4D5A-B445-73AB2B364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42F16-ADC3-43A8-A08E-9A3DA9130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62807C-F7D2-4C04-8148-026BDD56A959}"/>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6" name="Footer Placeholder 5">
            <a:extLst>
              <a:ext uri="{FF2B5EF4-FFF2-40B4-BE49-F238E27FC236}">
                <a16:creationId xmlns:a16="http://schemas.microsoft.com/office/drawing/2014/main" id="{42D7A875-930B-41D5-A0FB-1498193DC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32252-241E-4AE5-9A86-F81E6B875113}"/>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543437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EC24-520A-4FAE-B717-D74E88493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BD78D-CA5D-4717-982B-A7E4FCA57D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2E7E0-09F4-40AD-A020-D6FBFD055DF4}"/>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a:extLst>
              <a:ext uri="{FF2B5EF4-FFF2-40B4-BE49-F238E27FC236}">
                <a16:creationId xmlns:a16="http://schemas.microsoft.com/office/drawing/2014/main" id="{6800AD82-3BE7-4515-9F9C-80E0C5FE5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92E93-7815-4B4D-B8E7-7BFC0B6DCA2D}"/>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696324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39198-14F6-4CE0-900C-4AD09C92F4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B80689-E125-4762-817D-19A293D173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870F7-3BCF-41E7-A844-AF9A138748B8}"/>
              </a:ext>
            </a:extLst>
          </p:cNvPr>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a:extLst>
              <a:ext uri="{FF2B5EF4-FFF2-40B4-BE49-F238E27FC236}">
                <a16:creationId xmlns:a16="http://schemas.microsoft.com/office/drawing/2014/main" id="{EB610D84-4DB6-4309-BF89-99C6E48C9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82BFC-908A-488E-9B27-424A6E527CF1}"/>
              </a:ext>
            </a:extLst>
          </p:cNvPr>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82216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34B5D-82FE-4436-A227-6AFDF84279C2}"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22510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634B5D-82FE-4436-A227-6AFDF84279C2}"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399264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34B5D-82FE-4436-A227-6AFDF84279C2}" type="datetimeFigureOut">
              <a:rPr lang="en-US" smtClean="0"/>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340988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634B5D-82FE-4436-A227-6AFDF84279C2}" type="datetimeFigureOut">
              <a:rPr lang="en-US" smtClean="0"/>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128305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34B5D-82FE-4436-A227-6AFDF84279C2}" type="datetimeFigureOut">
              <a:rPr lang="en-US" smtClean="0"/>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75056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634B5D-82FE-4436-A227-6AFDF84279C2}"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270712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634B5D-82FE-4436-A227-6AFDF84279C2}"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F228-967C-4AA4-BE2B-C9AC8D02F85C}" type="slidenum">
              <a:rPr lang="en-US" smtClean="0"/>
              <a:t>‹#›</a:t>
            </a:fld>
            <a:endParaRPr lang="en-US"/>
          </a:p>
        </p:txBody>
      </p:sp>
    </p:spTree>
    <p:extLst>
      <p:ext uri="{BB962C8B-B14F-4D97-AF65-F5344CB8AC3E}">
        <p14:creationId xmlns:p14="http://schemas.microsoft.com/office/powerpoint/2010/main" val="239754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634B5D-82FE-4436-A227-6AFDF84279C2}" type="datetimeFigureOut">
              <a:rPr lang="en-US" smtClean="0"/>
              <a:t>7/5/2018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39F228-967C-4AA4-BE2B-C9AC8D02F85C}" type="slidenum">
              <a:rPr lang="en-US" smtClean="0"/>
              <a:t>‹#›</a:t>
            </a:fld>
            <a:endParaRPr lang="en-US"/>
          </a:p>
        </p:txBody>
      </p:sp>
    </p:spTree>
    <p:extLst>
      <p:ext uri="{BB962C8B-B14F-4D97-AF65-F5344CB8AC3E}">
        <p14:creationId xmlns:p14="http://schemas.microsoft.com/office/powerpoint/2010/main" val="309789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1F9AA-6E67-4874-B1F0-1225F65A4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464ECD-62FE-49EF-8244-45C8F50C2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DE712-994D-4E31-AD6B-2FD0C1682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34B5D-82FE-4436-A227-6AFDF84279C2}" type="datetimeFigureOut">
              <a:rPr lang="en-US" smtClean="0"/>
              <a:t>7/5/2018</a:t>
            </a:fld>
            <a:endParaRPr lang="en-US"/>
          </a:p>
        </p:txBody>
      </p:sp>
      <p:sp>
        <p:nvSpPr>
          <p:cNvPr id="5" name="Footer Placeholder 4">
            <a:extLst>
              <a:ext uri="{FF2B5EF4-FFF2-40B4-BE49-F238E27FC236}">
                <a16:creationId xmlns:a16="http://schemas.microsoft.com/office/drawing/2014/main" id="{EAE08D7A-CB53-4386-B46D-DDF99F0DE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7A2147-63F1-48D1-9539-84CF8C240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F228-967C-4AA4-BE2B-C9AC8D02F85C}" type="slidenum">
              <a:rPr lang="en-US" smtClean="0"/>
              <a:t>‹#›</a:t>
            </a:fld>
            <a:endParaRPr lang="en-US"/>
          </a:p>
        </p:txBody>
      </p:sp>
    </p:spTree>
    <p:extLst>
      <p:ext uri="{BB962C8B-B14F-4D97-AF65-F5344CB8AC3E}">
        <p14:creationId xmlns:p14="http://schemas.microsoft.com/office/powerpoint/2010/main" val="1543823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world cup 2018 background">
            <a:extLst>
              <a:ext uri="{FF2B5EF4-FFF2-40B4-BE49-F238E27FC236}">
                <a16:creationId xmlns:a16="http://schemas.microsoft.com/office/drawing/2014/main" id="{8468A8A1-0507-4717-B3B5-1F9B90576C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781" b="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A3E830-10F9-44FB-A871-693D2417D899}"/>
              </a:ext>
            </a:extLst>
          </p:cNvPr>
          <p:cNvSpPr>
            <a:spLocks noGrp="1"/>
          </p:cNvSpPr>
          <p:nvPr>
            <p:ph type="ctrTitle"/>
          </p:nvPr>
        </p:nvSpPr>
        <p:spPr>
          <a:xfrm>
            <a:off x="668867" y="1678666"/>
            <a:ext cx="4088190" cy="2369093"/>
          </a:xfrm>
        </p:spPr>
        <p:txBody>
          <a:bodyPr>
            <a:normAutofit/>
          </a:bodyPr>
          <a:lstStyle/>
          <a:p>
            <a:r>
              <a:rPr lang="en-US" sz="4400"/>
              <a:t>#FIFAWorldCup</a:t>
            </a:r>
          </a:p>
        </p:txBody>
      </p:sp>
      <p:sp>
        <p:nvSpPr>
          <p:cNvPr id="3" name="Subtitle 2">
            <a:extLst>
              <a:ext uri="{FF2B5EF4-FFF2-40B4-BE49-F238E27FC236}">
                <a16:creationId xmlns:a16="http://schemas.microsoft.com/office/drawing/2014/main" id="{E9AF6E37-9705-433B-9158-FCB02F617461}"/>
              </a:ext>
            </a:extLst>
          </p:cNvPr>
          <p:cNvSpPr>
            <a:spLocks noGrp="1"/>
          </p:cNvSpPr>
          <p:nvPr>
            <p:ph type="subTitle" idx="1"/>
          </p:nvPr>
        </p:nvSpPr>
        <p:spPr>
          <a:xfrm>
            <a:off x="677335" y="4050831"/>
            <a:ext cx="4079721" cy="1096901"/>
          </a:xfrm>
        </p:spPr>
        <p:txBody>
          <a:bodyPr>
            <a:normAutofit/>
          </a:bodyPr>
          <a:lstStyle/>
          <a:p>
            <a:r>
              <a:rPr lang="en-US" sz="1600" dirty="0"/>
              <a:t>By: Eduardo Lebron, </a:t>
            </a:r>
            <a:r>
              <a:rPr lang="en-US" sz="1600" dirty="0" err="1"/>
              <a:t>Vivek</a:t>
            </a:r>
            <a:r>
              <a:rPr lang="en-US" sz="1600" dirty="0"/>
              <a:t> Jadon, Kevin Fitzgerald,  and Tudor Udroiu</a:t>
            </a:r>
          </a:p>
        </p:txBody>
      </p:sp>
      <p:cxnSp>
        <p:nvCxnSpPr>
          <p:cNvPr id="71" name="Straight Connector 7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309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19953-EC12-4EB7-BC0D-B220708D417E}"/>
              </a:ext>
            </a:extLst>
          </p:cNvPr>
          <p:cNvSpPr>
            <a:spLocks noGrp="1"/>
          </p:cNvSpPr>
          <p:nvPr>
            <p:ph type="title"/>
          </p:nvPr>
        </p:nvSpPr>
        <p:spPr>
          <a:xfrm>
            <a:off x="652481" y="1382486"/>
            <a:ext cx="3547581" cy="4093028"/>
          </a:xfrm>
        </p:spPr>
        <p:txBody>
          <a:bodyPr anchor="ctr">
            <a:normAutofit/>
          </a:bodyPr>
          <a:lstStyle/>
          <a:p>
            <a:r>
              <a:rPr lang="en-US" sz="4400"/>
              <a:t>What are we trying to find out?</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F6FAA39-3441-4B43-AA79-0C0018795314}"/>
              </a:ext>
            </a:extLst>
          </p:cNvPr>
          <p:cNvGraphicFramePr>
            <a:graphicFrameLocks noGrp="1"/>
          </p:cNvGraphicFramePr>
          <p:nvPr>
            <p:ph idx="1"/>
            <p:extLst>
              <p:ext uri="{D42A27DB-BD31-4B8C-83A1-F6EECF244321}">
                <p14:modId xmlns:p14="http://schemas.microsoft.com/office/powerpoint/2010/main" val="342883223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51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143A-0314-4BB2-9157-FA0B5CE30505}"/>
              </a:ext>
            </a:extLst>
          </p:cNvPr>
          <p:cNvSpPr>
            <a:spLocks noGrp="1"/>
          </p:cNvSpPr>
          <p:nvPr>
            <p:ph type="title"/>
          </p:nvPr>
        </p:nvSpPr>
        <p:spPr>
          <a:xfrm>
            <a:off x="677334" y="609600"/>
            <a:ext cx="8596668" cy="1320800"/>
          </a:xfrm>
        </p:spPr>
        <p:txBody>
          <a:bodyPr/>
          <a:lstStyle/>
          <a:p>
            <a:r>
              <a:rPr lang="en-US"/>
              <a:t>How Did We Tackled This?</a:t>
            </a:r>
            <a:endParaRPr lang="en-US" dirty="0"/>
          </a:p>
        </p:txBody>
      </p:sp>
      <p:sp>
        <p:nvSpPr>
          <p:cNvPr id="3" name="Content Placeholder 2">
            <a:extLst>
              <a:ext uri="{FF2B5EF4-FFF2-40B4-BE49-F238E27FC236}">
                <a16:creationId xmlns:a16="http://schemas.microsoft.com/office/drawing/2014/main" id="{FBE552BF-EDA3-481E-B74E-E64E990867B5}"/>
              </a:ext>
            </a:extLst>
          </p:cNvPr>
          <p:cNvSpPr>
            <a:spLocks noGrp="1"/>
          </p:cNvSpPr>
          <p:nvPr>
            <p:ph idx="1"/>
          </p:nvPr>
        </p:nvSpPr>
        <p:spPr/>
        <p:txBody>
          <a:bodyPr>
            <a:normAutofit fontScale="85000" lnSpcReduction="10000"/>
          </a:bodyPr>
          <a:lstStyle/>
          <a:p>
            <a:r>
              <a:rPr lang="en-US" dirty="0"/>
              <a:t>First data mine! Import tweets using FIFA World Cup Hashtags</a:t>
            </a:r>
          </a:p>
          <a:p>
            <a:r>
              <a:rPr lang="en-US" dirty="0"/>
              <a:t>We used our own set of words to clean based on observation.</a:t>
            </a:r>
          </a:p>
          <a:p>
            <a:pPr lvl="1"/>
            <a:r>
              <a:rPr lang="en-US" dirty="0"/>
              <a:t>Words relating to hyperlinks and images in twitter</a:t>
            </a:r>
          </a:p>
          <a:p>
            <a:r>
              <a:rPr lang="en-US" dirty="0"/>
              <a:t>Convert the file into a CSV and tokenize our tweets to allow for sentiment analysis</a:t>
            </a:r>
          </a:p>
          <a:p>
            <a:r>
              <a:rPr lang="en-US" dirty="0"/>
              <a:t>Using a training set created by another party we trained our classifier.</a:t>
            </a:r>
          </a:p>
          <a:p>
            <a:r>
              <a:rPr lang="en-US" dirty="0"/>
              <a:t>Tweets were pulled with location services so we can filter by locations sent from as well as any word search filters</a:t>
            </a:r>
          </a:p>
          <a:p>
            <a:r>
              <a:rPr lang="en-US" dirty="0"/>
              <a:t>Using the Naïve Bayes model we classified all our tweets as Pos or Neg</a:t>
            </a:r>
          </a:p>
          <a:p>
            <a:r>
              <a:rPr lang="en-US" dirty="0"/>
              <a:t>Filter by player and by location it is sent from. </a:t>
            </a:r>
          </a:p>
          <a:p>
            <a:pPr lvl="1"/>
            <a:r>
              <a:rPr lang="en-US" dirty="0"/>
              <a:t>We looked at 3 players Neymar, Ronaldo and, Messi.</a:t>
            </a:r>
          </a:p>
          <a:p>
            <a:pPr lvl="1"/>
            <a:r>
              <a:rPr lang="en-US" dirty="0"/>
              <a:t>These players play on different teams a relatively different areas geographically</a:t>
            </a:r>
          </a:p>
          <a:p>
            <a:r>
              <a:rPr lang="en-US" dirty="0"/>
              <a:t>From here we compared both their global positivity and also location specific positivity.</a:t>
            </a:r>
          </a:p>
          <a:p>
            <a:endParaRPr lang="en-US" dirty="0"/>
          </a:p>
          <a:p>
            <a:endParaRPr lang="en-US" dirty="0"/>
          </a:p>
        </p:txBody>
      </p:sp>
    </p:spTree>
    <p:extLst>
      <p:ext uri="{BB962C8B-B14F-4D97-AF65-F5344CB8AC3E}">
        <p14:creationId xmlns:p14="http://schemas.microsoft.com/office/powerpoint/2010/main" val="306535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1E1F-B9A0-4E0C-9758-4D074DF8B564}"/>
              </a:ext>
            </a:extLst>
          </p:cNvPr>
          <p:cNvSpPr>
            <a:spLocks noGrp="1"/>
          </p:cNvSpPr>
          <p:nvPr>
            <p:ph type="title"/>
          </p:nvPr>
        </p:nvSpPr>
        <p:spPr/>
        <p:txBody>
          <a:bodyPr/>
          <a:lstStyle/>
          <a:p>
            <a:r>
              <a:rPr lang="en-US" dirty="0"/>
              <a:t>Assumptions/Limitations</a:t>
            </a:r>
          </a:p>
        </p:txBody>
      </p:sp>
      <p:sp>
        <p:nvSpPr>
          <p:cNvPr id="3" name="Content Placeholder 2">
            <a:extLst>
              <a:ext uri="{FF2B5EF4-FFF2-40B4-BE49-F238E27FC236}">
                <a16:creationId xmlns:a16="http://schemas.microsoft.com/office/drawing/2014/main" id="{F274E957-A0B6-4FD9-882F-0CDA4415D22F}"/>
              </a:ext>
            </a:extLst>
          </p:cNvPr>
          <p:cNvSpPr>
            <a:spLocks noGrp="1"/>
          </p:cNvSpPr>
          <p:nvPr>
            <p:ph idx="1"/>
          </p:nvPr>
        </p:nvSpPr>
        <p:spPr/>
        <p:txBody>
          <a:bodyPr>
            <a:normAutofit fontScale="92500"/>
          </a:bodyPr>
          <a:lstStyle/>
          <a:p>
            <a:r>
              <a:rPr lang="en-US" dirty="0"/>
              <a:t>Our model only trained for Pos &amp; Neg but we did not take neutrality into account which can be a large swing factor in some results</a:t>
            </a:r>
          </a:p>
          <a:p>
            <a:r>
              <a:rPr lang="en-US" dirty="0"/>
              <a:t>Voting tweets were not filtered out </a:t>
            </a:r>
          </a:p>
          <a:p>
            <a:pPr lvl="1"/>
            <a:r>
              <a:rPr lang="en-US" dirty="0"/>
              <a:t>“like for Neymar and retweet for Messi” could be considered positive but is it really?</a:t>
            </a:r>
          </a:p>
          <a:p>
            <a:r>
              <a:rPr lang="en-US" dirty="0"/>
              <a:t>Was our train set large enough, is the model the most accurate for this syntax? Are there more social media specific models that could be more accurate?</a:t>
            </a:r>
          </a:p>
          <a:p>
            <a:r>
              <a:rPr lang="en-US" dirty="0"/>
              <a:t>Atypical syntax (sarcasm, short hand,  emojis)</a:t>
            </a:r>
          </a:p>
          <a:p>
            <a:r>
              <a:rPr lang="en-US" dirty="0"/>
              <a:t>Due to time we only looked at these players within this tournament but in reality your list would encompass all players of certain caliber and on any team in professional football.  </a:t>
            </a:r>
          </a:p>
          <a:p>
            <a:r>
              <a:rPr lang="en-US" dirty="0"/>
              <a:t>Our data is a snapshot in time </a:t>
            </a:r>
          </a:p>
          <a:p>
            <a:endParaRPr lang="en-US" dirty="0"/>
          </a:p>
        </p:txBody>
      </p:sp>
    </p:spTree>
    <p:extLst>
      <p:ext uri="{BB962C8B-B14F-4D97-AF65-F5344CB8AC3E}">
        <p14:creationId xmlns:p14="http://schemas.microsoft.com/office/powerpoint/2010/main" val="53972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D34A-D733-45FF-AF6A-CDFEC66A508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22F62336-6E96-4436-B1BD-3435F0046960}"/>
              </a:ext>
            </a:extLst>
          </p:cNvPr>
          <p:cNvSpPr>
            <a:spLocks noGrp="1"/>
          </p:cNvSpPr>
          <p:nvPr>
            <p:ph idx="1"/>
          </p:nvPr>
        </p:nvSpPr>
        <p:spPr/>
        <p:txBody>
          <a:bodyPr/>
          <a:lstStyle/>
          <a:p>
            <a:r>
              <a:rPr lang="en-US" dirty="0"/>
              <a:t>Neutrality will affect our accuracy negatively</a:t>
            </a:r>
          </a:p>
          <a:p>
            <a:r>
              <a:rPr lang="en-US" dirty="0"/>
              <a:t>Small data set, with more time we could increase data set and test our theories about players and location more thoroughly</a:t>
            </a:r>
          </a:p>
          <a:p>
            <a:endParaRPr lang="en-US" dirty="0"/>
          </a:p>
        </p:txBody>
      </p:sp>
    </p:spTree>
    <p:extLst>
      <p:ext uri="{BB962C8B-B14F-4D97-AF65-F5344CB8AC3E}">
        <p14:creationId xmlns:p14="http://schemas.microsoft.com/office/powerpoint/2010/main" val="304360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6935-1CD0-4BA8-B3C5-037D8A30A279}"/>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6C51851-9AB4-4D61-9050-0D52A5942117}"/>
              </a:ext>
            </a:extLst>
          </p:cNvPr>
          <p:cNvSpPr>
            <a:spLocks noGrp="1"/>
          </p:cNvSpPr>
          <p:nvPr>
            <p:ph idx="1"/>
          </p:nvPr>
        </p:nvSpPr>
        <p:spPr/>
        <p:txBody>
          <a:bodyPr>
            <a:normAutofit fontScale="92500" lnSpcReduction="20000"/>
          </a:bodyPr>
          <a:lstStyle/>
          <a:p>
            <a:r>
              <a:rPr lang="en-US" dirty="0"/>
              <a:t>When reviewing and rerunning the data we tried to improve the efficiency of our code. </a:t>
            </a:r>
          </a:p>
          <a:p>
            <a:r>
              <a:rPr lang="en-US" dirty="0"/>
              <a:t>We made a few adjustments and could be cleaned up more for inefficient functions or loops.</a:t>
            </a:r>
          </a:p>
          <a:p>
            <a:pPr lvl="1"/>
            <a:r>
              <a:rPr lang="en-US" dirty="0"/>
              <a:t>Our initial loop to convert from JSON to CSV was an IF look which is very inefficient and was replaced by a while loop which cut our operation time in half</a:t>
            </a:r>
          </a:p>
          <a:p>
            <a:pPr lvl="1"/>
            <a:r>
              <a:rPr lang="en-US" dirty="0"/>
              <a:t>Along with removal of only a few redundancies we were able to cut down the operation from 15minutes to 3.5minutes. </a:t>
            </a:r>
          </a:p>
          <a:p>
            <a:pPr lvl="1"/>
            <a:r>
              <a:rPr lang="en-US" dirty="0"/>
              <a:t>With more experience and time this could be further improved. </a:t>
            </a:r>
          </a:p>
          <a:p>
            <a:r>
              <a:rPr lang="en-US" dirty="0"/>
              <a:t>Our model could use improvement as stated earlier to include neutrality and potentially include more twitter syntax</a:t>
            </a:r>
          </a:p>
          <a:p>
            <a:r>
              <a:rPr lang="en-US" dirty="0"/>
              <a:t>Graphs we generated are not the most effective as we didn’t use non location tweets, there could be very different data if all tweets used.</a:t>
            </a:r>
          </a:p>
          <a:p>
            <a:r>
              <a:rPr lang="en-US"/>
              <a:t>Cleaning</a:t>
            </a:r>
            <a:endParaRPr lang="en-US" dirty="0"/>
          </a:p>
        </p:txBody>
      </p:sp>
    </p:spTree>
    <p:extLst>
      <p:ext uri="{BB962C8B-B14F-4D97-AF65-F5344CB8AC3E}">
        <p14:creationId xmlns:p14="http://schemas.microsoft.com/office/powerpoint/2010/main" val="401612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8FC6-22B4-499E-8B5A-2A8F966D124A}"/>
              </a:ext>
            </a:extLst>
          </p:cNvPr>
          <p:cNvSpPr>
            <a:spLocks noGrp="1"/>
          </p:cNvSpPr>
          <p:nvPr>
            <p:ph type="title"/>
          </p:nvPr>
        </p:nvSpPr>
        <p:spPr>
          <a:xfrm>
            <a:off x="985968" y="3846742"/>
            <a:ext cx="8288035" cy="1095059"/>
          </a:xfrm>
        </p:spPr>
        <p:txBody>
          <a:bodyPr vert="horz" lIns="91440" tIns="45720" rIns="91440" bIns="45720" rtlCol="0" anchor="b">
            <a:normAutofit fontScale="90000"/>
          </a:bodyPr>
          <a:lstStyle/>
          <a:p>
            <a:pPr algn="ctr"/>
            <a:r>
              <a:rPr lang="en-US" sz="3600" dirty="0">
                <a:solidFill>
                  <a:schemeClr val="accent1"/>
                </a:solidFill>
              </a:rPr>
              <a:t>Results/Conclusions</a:t>
            </a:r>
            <a:br>
              <a:rPr lang="en-US" sz="3600" dirty="0">
                <a:solidFill>
                  <a:schemeClr val="accent1"/>
                </a:solidFill>
              </a:rPr>
            </a:br>
            <a:br>
              <a:rPr lang="en-US" sz="3600" dirty="0">
                <a:solidFill>
                  <a:schemeClr val="accent1"/>
                </a:solidFill>
              </a:rPr>
            </a:br>
            <a:endParaRPr lang="en-US" sz="3600" dirty="0">
              <a:solidFill>
                <a:schemeClr val="accent1"/>
              </a:solidFill>
            </a:endParaRPr>
          </a:p>
        </p:txBody>
      </p:sp>
      <p:pic>
        <p:nvPicPr>
          <p:cNvPr id="8" name="Picture 7" descr="A screenshot of a cell phone&#10;&#10;Description generated with very high confidence">
            <a:extLst>
              <a:ext uri="{FF2B5EF4-FFF2-40B4-BE49-F238E27FC236}">
                <a16:creationId xmlns:a16="http://schemas.microsoft.com/office/drawing/2014/main" id="{6184A4F1-35AF-49B9-8A64-D0470E0F6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09" y="431260"/>
            <a:ext cx="3007348" cy="3054094"/>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6279C8D6-70F5-43FC-ABC3-AEC0AD2D3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655" y="431260"/>
            <a:ext cx="3514240" cy="3084819"/>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76C348A5-0748-46BF-ADC5-71C500030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8357" y="431260"/>
            <a:ext cx="3289394" cy="2764124"/>
          </a:xfrm>
          <a:prstGeom prst="rect">
            <a:avLst/>
          </a:prstGeom>
        </p:spPr>
      </p:pic>
      <p:sp>
        <p:nvSpPr>
          <p:cNvPr id="4" name="AutoShape 2" descr="image.png">
            <a:extLst>
              <a:ext uri="{FF2B5EF4-FFF2-40B4-BE49-F238E27FC236}">
                <a16:creationId xmlns:a16="http://schemas.microsoft.com/office/drawing/2014/main" id="{2B974FB1-464A-4D93-BD6D-C2DC16EF8F9C}"/>
              </a:ext>
            </a:extLst>
          </p:cNvPr>
          <p:cNvSpPr>
            <a:spLocks noChangeAspect="1" noChangeArrowheads="1"/>
          </p:cNvSpPr>
          <p:nvPr/>
        </p:nvSpPr>
        <p:spPr bwMode="auto">
          <a:xfrm>
            <a:off x="4257675" y="1562100"/>
            <a:ext cx="3676650" cy="3733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png">
            <a:extLst>
              <a:ext uri="{FF2B5EF4-FFF2-40B4-BE49-F238E27FC236}">
                <a16:creationId xmlns:a16="http://schemas.microsoft.com/office/drawing/2014/main" id="{AA127FF2-5762-4C10-B238-14C52662F481}"/>
              </a:ext>
            </a:extLst>
          </p:cNvPr>
          <p:cNvSpPr>
            <a:spLocks noChangeAspect="1" noChangeArrowheads="1"/>
          </p:cNvSpPr>
          <p:nvPr/>
        </p:nvSpPr>
        <p:spPr bwMode="auto">
          <a:xfrm>
            <a:off x="2917998" y="3276600"/>
            <a:ext cx="3330402" cy="3330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png">
            <a:extLst>
              <a:ext uri="{FF2B5EF4-FFF2-40B4-BE49-F238E27FC236}">
                <a16:creationId xmlns:a16="http://schemas.microsoft.com/office/drawing/2014/main" id="{2EF17935-E04B-44D7-998E-D96C423B0C44}"/>
              </a:ext>
            </a:extLst>
          </p:cNvPr>
          <p:cNvSpPr>
            <a:spLocks noChangeAspect="1" noChangeArrowheads="1"/>
          </p:cNvSpPr>
          <p:nvPr/>
        </p:nvSpPr>
        <p:spPr bwMode="auto">
          <a:xfrm>
            <a:off x="4410075" y="1714500"/>
            <a:ext cx="3676650" cy="3733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TextBox 27">
            <a:extLst>
              <a:ext uri="{FF2B5EF4-FFF2-40B4-BE49-F238E27FC236}">
                <a16:creationId xmlns:a16="http://schemas.microsoft.com/office/drawing/2014/main" id="{76154201-0F0E-491E-AB18-F9B2BC368C96}"/>
              </a:ext>
            </a:extLst>
          </p:cNvPr>
          <p:cNvSpPr txBox="1"/>
          <p:nvPr/>
        </p:nvSpPr>
        <p:spPr>
          <a:xfrm>
            <a:off x="985968" y="4308038"/>
            <a:ext cx="9578135" cy="2585323"/>
          </a:xfrm>
          <a:prstGeom prst="rect">
            <a:avLst/>
          </a:prstGeom>
          <a:noFill/>
        </p:spPr>
        <p:txBody>
          <a:bodyPr wrap="none" rtlCol="0">
            <a:spAutoFit/>
          </a:bodyPr>
          <a:lstStyle/>
          <a:p>
            <a:r>
              <a:rPr lang="en-US" dirty="0"/>
              <a:t>42 Positive Tweets for Messi out of 77 for 54.545455 % of tweets where he is mentioned </a:t>
            </a:r>
            <a:br>
              <a:rPr lang="en-US" dirty="0"/>
            </a:br>
            <a:br>
              <a:rPr lang="en-US" dirty="0"/>
            </a:br>
            <a:endParaRPr lang="en-US" dirty="0"/>
          </a:p>
          <a:p>
            <a:r>
              <a:rPr lang="en-US" dirty="0"/>
              <a:t>26 Positive Tweets for Ronaldo out of 38 for 68.421053 % of tweets where he is mentioned </a:t>
            </a:r>
            <a:br>
              <a:rPr lang="en-US" dirty="0"/>
            </a:br>
            <a:endParaRPr lang="en-US" dirty="0"/>
          </a:p>
          <a:p>
            <a:br>
              <a:rPr lang="en-US" dirty="0"/>
            </a:br>
            <a:endParaRPr lang="en-US" dirty="0"/>
          </a:p>
          <a:p>
            <a:r>
              <a:rPr lang="en-US" dirty="0"/>
              <a:t>5 Positive Tweets for Neymar out of 15 for 33.333333 % of tweets where he is mentioned</a:t>
            </a:r>
          </a:p>
          <a:p>
            <a:endParaRPr lang="en-US" dirty="0"/>
          </a:p>
        </p:txBody>
      </p:sp>
    </p:spTree>
    <p:extLst>
      <p:ext uri="{BB962C8B-B14F-4D97-AF65-F5344CB8AC3E}">
        <p14:creationId xmlns:p14="http://schemas.microsoft.com/office/powerpoint/2010/main" val="171735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75C1513B-602D-4048-B3B0-D27B712ED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275" y="1088427"/>
            <a:ext cx="3981450" cy="3857625"/>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A12835CA-3C77-450F-97EA-29979A987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41" y="1088427"/>
            <a:ext cx="3971925" cy="432435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FB1EC4FA-E743-4765-B2A1-EB4E1F9C7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1182" y="1088427"/>
            <a:ext cx="3771900" cy="4324350"/>
          </a:xfrm>
          <a:prstGeom prst="rect">
            <a:avLst/>
          </a:prstGeom>
        </p:spPr>
      </p:pic>
    </p:spTree>
    <p:extLst>
      <p:ext uri="{BB962C8B-B14F-4D97-AF65-F5344CB8AC3E}">
        <p14:creationId xmlns:p14="http://schemas.microsoft.com/office/powerpoint/2010/main" val="382576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ell phone&#10;&#10;Description generated with very high confidence">
            <a:extLst>
              <a:ext uri="{FF2B5EF4-FFF2-40B4-BE49-F238E27FC236}">
                <a16:creationId xmlns:a16="http://schemas.microsoft.com/office/drawing/2014/main" id="{40CC0B40-AAE1-4FDF-A70D-096675459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142" y="643452"/>
            <a:ext cx="2834640" cy="2770067"/>
          </a:xfrm>
          <a:prstGeom prst="rect">
            <a:avLst/>
          </a:prstGeom>
        </p:spPr>
      </p:pic>
      <p:cxnSp>
        <p:nvCxnSpPr>
          <p:cNvPr id="16" name="Straight Connector 1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generated with high confidence">
            <a:extLst>
              <a:ext uri="{FF2B5EF4-FFF2-40B4-BE49-F238E27FC236}">
                <a16:creationId xmlns:a16="http://schemas.microsoft.com/office/drawing/2014/main" id="{A96CB49E-4756-4CF0-8FCC-411A93F82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795" y="643467"/>
            <a:ext cx="2834640" cy="2664140"/>
          </a:xfrm>
          <a:prstGeom prst="rect">
            <a:avLst/>
          </a:prstGeom>
        </p:spPr>
      </p:pic>
      <p:cxnSp>
        <p:nvCxnSpPr>
          <p:cNvPr id="18" name="Straight Connector 1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generated with very high confidence">
            <a:extLst>
              <a:ext uri="{FF2B5EF4-FFF2-40B4-BE49-F238E27FC236}">
                <a16:creationId xmlns:a16="http://schemas.microsoft.com/office/drawing/2014/main" id="{5F6EFFC4-A388-4EA2-B314-C653D98B15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151" y="3671316"/>
            <a:ext cx="2834640" cy="2820628"/>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id="{F20D0182-FAA7-4A9B-A642-27F3615466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3209" y="3671316"/>
            <a:ext cx="2834640" cy="2891618"/>
          </a:xfrm>
          <a:prstGeom prst="rect">
            <a:avLst/>
          </a:prstGeom>
        </p:spPr>
      </p:pic>
    </p:spTree>
    <p:extLst>
      <p:ext uri="{BB962C8B-B14F-4D97-AF65-F5344CB8AC3E}">
        <p14:creationId xmlns:p14="http://schemas.microsoft.com/office/powerpoint/2010/main" val="22791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TotalTime>
  <Words>601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Trebuchet MS</vt:lpstr>
      <vt:lpstr>Wingdings 3</vt:lpstr>
      <vt:lpstr>Facet</vt:lpstr>
      <vt:lpstr>Office Theme</vt:lpstr>
      <vt:lpstr>#FIFAWorldCup</vt:lpstr>
      <vt:lpstr>What are we trying to find out?</vt:lpstr>
      <vt:lpstr>How Did We Tackled This?</vt:lpstr>
      <vt:lpstr>Assumptions/Limitations</vt:lpstr>
      <vt:lpstr>Accuracy?</vt:lpstr>
      <vt:lpstr>Improvements</vt:lpstr>
      <vt:lpstr>Results/Conclusions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#FIFAWorldCup</dc:title>
  <dc:creator>Tudor Udroiu</dc:creator>
  <cp:lastModifiedBy>Tudor Udroiu</cp:lastModifiedBy>
  <cp:revision>13</cp:revision>
  <dcterms:created xsi:type="dcterms:W3CDTF">2018-06-28T23:47:42Z</dcterms:created>
  <dcterms:modified xsi:type="dcterms:W3CDTF">2018-07-05T23:06:45Z</dcterms:modified>
</cp:coreProperties>
</file>