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  <p:sldMasterId id="2147483685" r:id="rId3"/>
  </p:sldMasterIdLst>
  <p:notesMasterIdLst>
    <p:notesMasterId r:id="rId13"/>
  </p:notesMasterIdLst>
  <p:sldIdLst>
    <p:sldId id="256" r:id="rId4"/>
    <p:sldId id="262" r:id="rId5"/>
    <p:sldId id="258" r:id="rId6"/>
    <p:sldId id="260" r:id="rId7"/>
    <p:sldId id="261" r:id="rId8"/>
    <p:sldId id="257" r:id="rId9"/>
    <p:sldId id="266" r:id="rId10"/>
    <p:sldId id="265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070" autoAdjust="0"/>
  </p:normalViewPr>
  <p:slideViewPr>
    <p:cSldViewPr snapToGrid="0">
      <p:cViewPr varScale="1">
        <p:scale>
          <a:sx n="98" d="100"/>
          <a:sy n="9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Different Backends Circuit Reduction after Compilation</a:t>
            </a:r>
            <a:r>
              <a:rPr lang="en-US" baseline="0" dirty="0">
                <a:solidFill>
                  <a:schemeClr val="tx1"/>
                </a:solidFill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Circuit Depth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Original</c:v>
                </c:pt>
                <c:pt idx="1">
                  <c:v>IBMQ (EmulatorBackend)</c:v>
                </c:pt>
                <c:pt idx="2">
                  <c:v>IonQ(AWS Braket</c:v>
                </c:pt>
                <c:pt idx="3">
                  <c:v>Rigetti (AWS)</c:v>
                </c:pt>
                <c:pt idx="4">
                  <c:v>IBM AerUnitaryBackend</c:v>
                </c:pt>
                <c:pt idx="5">
                  <c:v>IonQ(Azure)</c:v>
                </c:pt>
                <c:pt idx="6">
                  <c:v>Quantinuum(Azure)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83</c:v>
                </c:pt>
                <c:pt idx="1">
                  <c:v>50</c:v>
                </c:pt>
                <c:pt idx="2">
                  <c:v>41</c:v>
                </c:pt>
                <c:pt idx="3">
                  <c:v>41</c:v>
                </c:pt>
                <c:pt idx="4">
                  <c:v>31</c:v>
                </c:pt>
                <c:pt idx="5">
                  <c:v>99</c:v>
                </c:pt>
                <c:pt idx="6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D2-4E61-A70D-57FAEE37AF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CX Depth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Original</c:v>
                </c:pt>
                <c:pt idx="1">
                  <c:v>IBMQ (EmulatorBackend)</c:v>
                </c:pt>
                <c:pt idx="2">
                  <c:v>IonQ(AWS Braket</c:v>
                </c:pt>
                <c:pt idx="3">
                  <c:v>Rigetti (AWS)</c:v>
                </c:pt>
                <c:pt idx="4">
                  <c:v>IBM AerUnitaryBackend</c:v>
                </c:pt>
                <c:pt idx="5">
                  <c:v>IonQ(Azure)</c:v>
                </c:pt>
                <c:pt idx="6">
                  <c:v>Quantinuum(Azure)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52</c:v>
                </c:pt>
                <c:pt idx="1">
                  <c:v>19</c:v>
                </c:pt>
                <c:pt idx="2">
                  <c:v>16</c:v>
                </c:pt>
                <c:pt idx="3">
                  <c:v>17</c:v>
                </c:pt>
                <c:pt idx="4">
                  <c:v>17</c:v>
                </c:pt>
                <c:pt idx="5">
                  <c:v>33</c:v>
                </c:pt>
                <c:pt idx="6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D2-4E61-A70D-57FAEE37AFB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CX Count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Original</c:v>
                </c:pt>
                <c:pt idx="1">
                  <c:v>IBMQ (EmulatorBackend)</c:v>
                </c:pt>
                <c:pt idx="2">
                  <c:v>IonQ(AWS Braket</c:v>
                </c:pt>
                <c:pt idx="3">
                  <c:v>Rigetti (AWS)</c:v>
                </c:pt>
                <c:pt idx="4">
                  <c:v>IBM AerUnitaryBackend</c:v>
                </c:pt>
                <c:pt idx="5">
                  <c:v>IonQ(Azure)</c:v>
                </c:pt>
                <c:pt idx="6">
                  <c:v>Quantinuum(Azure)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56</c:v>
                </c:pt>
                <c:pt idx="1">
                  <c:v>19</c:v>
                </c:pt>
                <c:pt idx="2">
                  <c:v>16</c:v>
                </c:pt>
                <c:pt idx="3">
                  <c:v>19</c:v>
                </c:pt>
                <c:pt idx="4">
                  <c:v>17</c:v>
                </c:pt>
                <c:pt idx="5">
                  <c:v>34</c:v>
                </c:pt>
                <c:pt idx="6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D2-4E61-A70D-57FAEE37AF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3023328"/>
        <c:axId val="633023984"/>
      </c:barChart>
      <c:catAx>
        <c:axId val="63302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023984"/>
        <c:crosses val="autoZero"/>
        <c:auto val="1"/>
        <c:lblAlgn val="ctr"/>
        <c:lblOffset val="100"/>
        <c:noMultiLvlLbl val="0"/>
      </c:catAx>
      <c:valAx>
        <c:axId val="63302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023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Backend</a:t>
            </a:r>
            <a:r>
              <a:rPr lang="en-US" baseline="0" dirty="0"/>
              <a:t> Testing after Peephole Optimize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5913614824992508E-2"/>
          <c:y val="8.2660852960390246E-2"/>
          <c:w val="0.95401927108104778"/>
          <c:h val="0.787560369386816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Circuit Depth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7"/>
                <c:pt idx="0">
                  <c:v>Original</c:v>
                </c:pt>
                <c:pt idx="1">
                  <c:v>IBMQ (EmulatorBackend)</c:v>
                </c:pt>
                <c:pt idx="2">
                  <c:v>IonQ(AWS Braket</c:v>
                </c:pt>
                <c:pt idx="3">
                  <c:v>Rigetti (AWS)</c:v>
                </c:pt>
                <c:pt idx="4">
                  <c:v>IBM AerUnitaryBackend</c:v>
                </c:pt>
                <c:pt idx="5">
                  <c:v>IonQ(Azure)</c:v>
                </c:pt>
                <c:pt idx="6">
                  <c:v>Quantinuum(Azure)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83</c:v>
                </c:pt>
                <c:pt idx="1">
                  <c:v>28</c:v>
                </c:pt>
                <c:pt idx="2">
                  <c:v>30</c:v>
                </c:pt>
                <c:pt idx="3">
                  <c:v>30</c:v>
                </c:pt>
                <c:pt idx="4">
                  <c:v>31</c:v>
                </c:pt>
                <c:pt idx="5">
                  <c:v>43</c:v>
                </c:pt>
                <c:pt idx="6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68-459D-8DCA-636AFE0F03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CX Depth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7"/>
                <c:pt idx="0">
                  <c:v>Original</c:v>
                </c:pt>
                <c:pt idx="1">
                  <c:v>IBMQ (EmulatorBackend)</c:v>
                </c:pt>
                <c:pt idx="2">
                  <c:v>IonQ(AWS Braket</c:v>
                </c:pt>
                <c:pt idx="3">
                  <c:v>Rigetti (AWS)</c:v>
                </c:pt>
                <c:pt idx="4">
                  <c:v>IBM AerUnitaryBackend</c:v>
                </c:pt>
                <c:pt idx="5">
                  <c:v>IonQ(Azure)</c:v>
                </c:pt>
                <c:pt idx="6">
                  <c:v>Quantinuum(Azure)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52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17</c:v>
                </c:pt>
                <c:pt idx="5">
                  <c:v>21</c:v>
                </c:pt>
                <c:pt idx="6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68-459D-8DCA-636AFE0F03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CX Count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7"/>
                <c:pt idx="0">
                  <c:v>Original</c:v>
                </c:pt>
                <c:pt idx="1">
                  <c:v>IBMQ (EmulatorBackend)</c:v>
                </c:pt>
                <c:pt idx="2">
                  <c:v>IonQ(AWS Braket</c:v>
                </c:pt>
                <c:pt idx="3">
                  <c:v>Rigetti (AWS)</c:v>
                </c:pt>
                <c:pt idx="4">
                  <c:v>IBM AerUnitaryBackend</c:v>
                </c:pt>
                <c:pt idx="5">
                  <c:v>IonQ(Azure)</c:v>
                </c:pt>
                <c:pt idx="6">
                  <c:v>Quantinuum(Azure)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56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17</c:v>
                </c:pt>
                <c:pt idx="5">
                  <c:v>22</c:v>
                </c:pt>
                <c:pt idx="6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68-459D-8DCA-636AFE0F03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3969664"/>
        <c:axId val="623966384"/>
      </c:barChart>
      <c:catAx>
        <c:axId val="623969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966384"/>
        <c:crosses val="autoZero"/>
        <c:auto val="1"/>
        <c:lblAlgn val="ctr"/>
        <c:lblOffset val="100"/>
        <c:noMultiLvlLbl val="0"/>
      </c:catAx>
      <c:valAx>
        <c:axId val="62396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969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Backend</a:t>
            </a:r>
            <a:r>
              <a:rPr lang="en-US" baseline="0" dirty="0"/>
              <a:t> Testing Second Peephole attempt </a:t>
            </a:r>
            <a:endParaRPr lang="en-US" dirty="0"/>
          </a:p>
        </c:rich>
      </c:tx>
      <c:layout>
        <c:manualLayout>
          <c:xMode val="edge"/>
          <c:yMode val="edge"/>
          <c:x val="0.41495693897637792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916830708661418E-2"/>
          <c:y val="9.1628992886995997E-2"/>
          <c:w val="0.93577066929133856"/>
          <c:h val="0.778691881232044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Circuit Depth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Original</c:v>
                </c:pt>
                <c:pt idx="1">
                  <c:v>IonQ(Azure)</c:v>
                </c:pt>
                <c:pt idx="2">
                  <c:v>Quantinuum(Azure)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83</c:v>
                </c:pt>
                <c:pt idx="1">
                  <c:v>43</c:v>
                </c:pt>
                <c:pt idx="2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7F-45EF-888C-8DA28EC6ED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CX Depth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Original</c:v>
                </c:pt>
                <c:pt idx="1">
                  <c:v>IonQ(Azure)</c:v>
                </c:pt>
                <c:pt idx="2">
                  <c:v>Quantinuum(Azure)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52</c:v>
                </c:pt>
                <c:pt idx="1">
                  <c:v>21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7F-45EF-888C-8DA28EC6ED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CX Count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Original</c:v>
                </c:pt>
                <c:pt idx="1">
                  <c:v>IonQ(Azure)</c:v>
                </c:pt>
                <c:pt idx="2">
                  <c:v>Quantinuum(Azure)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56</c:v>
                </c:pt>
                <c:pt idx="1">
                  <c:v>22</c:v>
                </c:pt>
                <c:pt idx="2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7F-45EF-888C-8DA28EC6ED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3495392"/>
        <c:axId val="603501624"/>
      </c:barChart>
      <c:catAx>
        <c:axId val="603495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501624"/>
        <c:crosses val="autoZero"/>
        <c:auto val="1"/>
        <c:lblAlgn val="ctr"/>
        <c:lblOffset val="100"/>
        <c:noMultiLvlLbl val="0"/>
      </c:catAx>
      <c:valAx>
        <c:axId val="603501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495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E89E2-3AB4-4B93-9F80-ED2FC20B811D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1FA2E-A6B3-4EDD-9B19-4F8DCFF6B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1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1FA2E-A6B3-4EDD-9B19-4F8DCFF6B1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l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 flipH="1">
            <a:off x="3299333" y="4286267"/>
            <a:ext cx="5593200" cy="80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 flipH="1">
            <a:off x="3299333" y="4993100"/>
            <a:ext cx="5593200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388817" y="2386900"/>
            <a:ext cx="1414400" cy="6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36575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18642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Title and long list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976700" y="1829067"/>
            <a:ext cx="10232800" cy="43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733">
                <a:solidFill>
                  <a:schemeClr val="dk1"/>
                </a:solidFill>
              </a:defRPr>
            </a:lvl1pPr>
            <a:lvl2pPr marL="1219170" lvl="1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2pPr>
            <a:lvl3pPr marL="1828754" lvl="2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3pPr>
            <a:lvl4pPr marL="2438339" lvl="3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5pPr>
            <a:lvl6pPr marL="3657509" lvl="5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6pPr>
            <a:lvl7pPr marL="4267093" lvl="6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7pPr>
            <a:lvl8pPr marL="4876678" lvl="7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8pPr>
            <a:lvl9pPr marL="5486263" lvl="8" indent="-3979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ctrTitle"/>
          </p:nvPr>
        </p:nvSpPr>
        <p:spPr>
          <a:xfrm>
            <a:off x="5839200" y="1090507"/>
            <a:ext cx="54020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1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bg>
      <p:bgPr>
        <a:solidFill>
          <a:schemeClr val="lt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5"/>
          <p:cNvGrpSpPr/>
          <p:nvPr/>
        </p:nvGrpSpPr>
        <p:grpSpPr>
          <a:xfrm>
            <a:off x="593400" y="1009551"/>
            <a:ext cx="11005200" cy="5162316"/>
            <a:chOff x="445050" y="349737"/>
            <a:chExt cx="8253900" cy="3871737"/>
          </a:xfrm>
        </p:grpSpPr>
        <p:sp>
          <p:nvSpPr>
            <p:cNvPr id="86" name="Google Shape;86;p15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7" name="Google Shape;87;p15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50972" y="4165067"/>
            <a:ext cx="2872000" cy="10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50972" y="3610633"/>
            <a:ext cx="2872000" cy="6576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1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 rtl="0">
              <a:lnSpc>
                <a:spcPct val="11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 rtl="0">
              <a:lnSpc>
                <a:spcPct val="11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 rtl="0">
              <a:lnSpc>
                <a:spcPct val="11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 rtl="0">
              <a:lnSpc>
                <a:spcPct val="11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 rtl="0">
              <a:lnSpc>
                <a:spcPct val="11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 rtl="0">
              <a:lnSpc>
                <a:spcPct val="11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 rtl="0">
              <a:lnSpc>
                <a:spcPct val="110000"/>
              </a:lnSpc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4689767" y="4165067"/>
            <a:ext cx="2872000" cy="10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4689767" y="3610633"/>
            <a:ext cx="2872000" cy="6576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1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 rtl="0">
              <a:lnSpc>
                <a:spcPct val="11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 rtl="0">
              <a:lnSpc>
                <a:spcPct val="11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 rtl="0">
              <a:lnSpc>
                <a:spcPct val="11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 rtl="0">
              <a:lnSpc>
                <a:spcPct val="11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 rtl="0">
              <a:lnSpc>
                <a:spcPct val="11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 rtl="0">
              <a:lnSpc>
                <a:spcPct val="11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 rtl="0">
              <a:lnSpc>
                <a:spcPct val="110000"/>
              </a:lnSpc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8369589" y="4165067"/>
            <a:ext cx="2872000" cy="10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8369589" y="3610633"/>
            <a:ext cx="2872000" cy="6576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lnSpc>
                <a:spcPct val="11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 rtl="0">
              <a:lnSpc>
                <a:spcPct val="11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 rtl="0">
              <a:lnSpc>
                <a:spcPct val="11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 rtl="0">
              <a:lnSpc>
                <a:spcPct val="11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 rtl="0">
              <a:lnSpc>
                <a:spcPct val="11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 rtl="0">
              <a:lnSpc>
                <a:spcPct val="11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 rtl="0">
              <a:lnSpc>
                <a:spcPct val="11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 rtl="0">
              <a:lnSpc>
                <a:spcPct val="110000"/>
              </a:lnSpc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6096000" y="1078372"/>
            <a:ext cx="51452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667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6735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bg>
      <p:bgPr>
        <a:solidFill>
          <a:schemeClr val="l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593400" y="2264200"/>
            <a:ext cx="4705600" cy="232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134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bg>
      <p:bgPr>
        <a:solidFill>
          <a:schemeClr val="lt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5284628" y="2565567"/>
            <a:ext cx="2456800" cy="1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0958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60958"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60958"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60958"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60958"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60958"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60958"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60958"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60958"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2"/>
          </p:nvPr>
        </p:nvSpPr>
        <p:spPr>
          <a:xfrm>
            <a:off x="8771125" y="2565567"/>
            <a:ext cx="2456800" cy="1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0958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60958"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60958"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60958"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60958"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60958"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60958"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60958"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60958"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>
            <a:off x="5284628" y="4237700"/>
            <a:ext cx="2456800" cy="1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0958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60958"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60958"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60958"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60958"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60958"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60958"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60958"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60958"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4"/>
          </p:nvPr>
        </p:nvSpPr>
        <p:spPr>
          <a:xfrm>
            <a:off x="8771128" y="4237700"/>
            <a:ext cx="2456800" cy="1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>
            <a:off x="4571883" y="2757567"/>
            <a:ext cx="624000" cy="648400"/>
          </a:xfrm>
          <a:prstGeom prst="rect">
            <a:avLst/>
          </a:prstGeom>
          <a:noFill/>
        </p:spPr>
        <p:txBody>
          <a:bodyPr spcFirstLastPara="1" wrap="square" lIns="91425" tIns="182875" rIns="91425" bIns="0" anchor="ctr" anchorCtr="0">
            <a:noAutofit/>
          </a:bodyPr>
          <a:lstStyle>
            <a:lvl1pPr marR="60958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60958"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marR="60958"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marR="60958"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marR="60958"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marR="60958"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marR="60958"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marR="60958"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marR="60958"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6"/>
          </p:nvPr>
        </p:nvSpPr>
        <p:spPr>
          <a:xfrm>
            <a:off x="8058584" y="2757567"/>
            <a:ext cx="624000" cy="648400"/>
          </a:xfrm>
          <a:prstGeom prst="rect">
            <a:avLst/>
          </a:prstGeom>
          <a:noFill/>
        </p:spPr>
        <p:txBody>
          <a:bodyPr spcFirstLastPara="1" wrap="square" lIns="91425" tIns="182875" rIns="91425" bIns="0" anchor="ctr" anchorCtr="0">
            <a:noAutofit/>
          </a:bodyPr>
          <a:lstStyle>
            <a:lvl1pPr marR="60958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60958"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marR="60958"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marR="60958"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marR="60958"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marR="60958"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marR="60958"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marR="60958"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marR="60958"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7"/>
          </p:nvPr>
        </p:nvSpPr>
        <p:spPr>
          <a:xfrm>
            <a:off x="4571883" y="4429700"/>
            <a:ext cx="624000" cy="648400"/>
          </a:xfrm>
          <a:prstGeom prst="rect">
            <a:avLst/>
          </a:prstGeom>
          <a:noFill/>
        </p:spPr>
        <p:txBody>
          <a:bodyPr spcFirstLastPara="1" wrap="square" lIns="91425" tIns="182875" rIns="91425" bIns="0" anchor="ctr" anchorCtr="0">
            <a:noAutofit/>
          </a:bodyPr>
          <a:lstStyle>
            <a:lvl1pPr marR="60958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60958"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marR="60958"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marR="60958"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marR="60958"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marR="60958"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marR="60958"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marR="60958"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marR="60958"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8"/>
          </p:nvPr>
        </p:nvSpPr>
        <p:spPr>
          <a:xfrm>
            <a:off x="8058584" y="4429700"/>
            <a:ext cx="624000" cy="648400"/>
          </a:xfrm>
          <a:prstGeom prst="rect">
            <a:avLst/>
          </a:prstGeom>
          <a:noFill/>
        </p:spPr>
        <p:txBody>
          <a:bodyPr spcFirstLastPara="1" wrap="square" lIns="91425" tIns="182875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6096000" y="1083425"/>
            <a:ext cx="51452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667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1849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1">
  <p:cSld name="Title and four columns  1">
    <p:bg>
      <p:bgPr>
        <a:solidFill>
          <a:schemeClr val="lt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8"/>
          <p:cNvGrpSpPr/>
          <p:nvPr/>
        </p:nvGrpSpPr>
        <p:grpSpPr>
          <a:xfrm>
            <a:off x="593400" y="1009551"/>
            <a:ext cx="11005200" cy="5162316"/>
            <a:chOff x="445050" y="349737"/>
            <a:chExt cx="8253900" cy="3871737"/>
          </a:xfrm>
        </p:grpSpPr>
        <p:sp>
          <p:nvSpPr>
            <p:cNvPr id="113" name="Google Shape;113;p18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4" name="Google Shape;114;p18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115" name="Google Shape;115;p18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1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" name="Google Shape;117;p1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1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19" name="Google Shape;119;p18"/>
          <p:cNvSpPr txBox="1">
            <a:spLocks noGrp="1"/>
          </p:cNvSpPr>
          <p:nvPr>
            <p:ph type="ctrTitle"/>
          </p:nvPr>
        </p:nvSpPr>
        <p:spPr>
          <a:xfrm>
            <a:off x="6096000" y="1078372"/>
            <a:ext cx="51452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667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1991484" y="2990667"/>
            <a:ext cx="32008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0958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60958"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60958"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60958"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60958"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60958"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60958"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60958"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60958"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2"/>
          </p:nvPr>
        </p:nvSpPr>
        <p:spPr>
          <a:xfrm>
            <a:off x="6999717" y="2990667"/>
            <a:ext cx="31268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0958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60958"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60958"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60958"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60958"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60958"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60958"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60958"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60958"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3"/>
          </p:nvPr>
        </p:nvSpPr>
        <p:spPr>
          <a:xfrm>
            <a:off x="1991484" y="5116031"/>
            <a:ext cx="32008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0958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60958"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60958"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60958"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60958"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60958"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60958"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60958"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60958"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4"/>
          </p:nvPr>
        </p:nvSpPr>
        <p:spPr>
          <a:xfrm>
            <a:off x="7073732" y="5116031"/>
            <a:ext cx="31268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9289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s">
  <p:cSld name="Title and numbers">
    <p:bg>
      <p:bgPr>
        <a:solidFill>
          <a:schemeClr val="lt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9"/>
          <p:cNvGrpSpPr/>
          <p:nvPr/>
        </p:nvGrpSpPr>
        <p:grpSpPr>
          <a:xfrm>
            <a:off x="593400" y="1009551"/>
            <a:ext cx="11005200" cy="5162316"/>
            <a:chOff x="445050" y="349737"/>
            <a:chExt cx="8253900" cy="3871737"/>
          </a:xfrm>
        </p:grpSpPr>
        <p:sp>
          <p:nvSpPr>
            <p:cNvPr id="126" name="Google Shape;126;p19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7" name="Google Shape;127;p19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128" name="Google Shape;128;p19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1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" name="Google Shape;130;p1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" name="Google Shape;131;p1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32" name="Google Shape;132;p19"/>
          <p:cNvSpPr txBox="1">
            <a:spLocks noGrp="1"/>
          </p:cNvSpPr>
          <p:nvPr>
            <p:ph type="ctrTitle"/>
          </p:nvPr>
        </p:nvSpPr>
        <p:spPr>
          <a:xfrm>
            <a:off x="6096000" y="1078372"/>
            <a:ext cx="51452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667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1897251" y="4815223"/>
            <a:ext cx="3007200" cy="45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 idx="2" hasCustomPrompt="1"/>
          </p:nvPr>
        </p:nvSpPr>
        <p:spPr>
          <a:xfrm>
            <a:off x="1118451" y="4029328"/>
            <a:ext cx="4564800" cy="6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43434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3"/>
          </p:nvPr>
        </p:nvSpPr>
        <p:spPr>
          <a:xfrm>
            <a:off x="1897251" y="2894367"/>
            <a:ext cx="3007200" cy="45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 idx="4" hasCustomPrompt="1"/>
          </p:nvPr>
        </p:nvSpPr>
        <p:spPr>
          <a:xfrm>
            <a:off x="1118451" y="2109333"/>
            <a:ext cx="4564800" cy="6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43434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5"/>
          </p:nvPr>
        </p:nvSpPr>
        <p:spPr>
          <a:xfrm>
            <a:off x="7287533" y="4815223"/>
            <a:ext cx="3007200" cy="45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 idx="6" hasCustomPrompt="1"/>
          </p:nvPr>
        </p:nvSpPr>
        <p:spPr>
          <a:xfrm>
            <a:off x="6508733" y="4029328"/>
            <a:ext cx="4564800" cy="6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43434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7"/>
          </p:nvPr>
        </p:nvSpPr>
        <p:spPr>
          <a:xfrm>
            <a:off x="7287533" y="2894367"/>
            <a:ext cx="3007200" cy="45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867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867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 idx="8" hasCustomPrompt="1"/>
          </p:nvPr>
        </p:nvSpPr>
        <p:spPr>
          <a:xfrm>
            <a:off x="6508733" y="2109333"/>
            <a:ext cx="4564800" cy="6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43434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905192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bg>
      <p:bgPr>
        <a:solidFill>
          <a:schemeClr val="l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0"/>
          <p:cNvGrpSpPr/>
          <p:nvPr/>
        </p:nvGrpSpPr>
        <p:grpSpPr>
          <a:xfrm>
            <a:off x="593400" y="1009551"/>
            <a:ext cx="11005200" cy="5162316"/>
            <a:chOff x="445050" y="349737"/>
            <a:chExt cx="8253900" cy="3871737"/>
          </a:xfrm>
        </p:grpSpPr>
        <p:sp>
          <p:nvSpPr>
            <p:cNvPr id="143" name="Google Shape;143;p20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4" name="Google Shape;144;p20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145" name="Google Shape;145;p20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2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2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2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49" name="Google Shape;149;p20"/>
          <p:cNvSpPr txBox="1">
            <a:spLocks noGrp="1"/>
          </p:cNvSpPr>
          <p:nvPr>
            <p:ph type="ctrTitle"/>
          </p:nvPr>
        </p:nvSpPr>
        <p:spPr>
          <a:xfrm>
            <a:off x="6096000" y="1078372"/>
            <a:ext cx="51452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667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1"/>
          </p:nvPr>
        </p:nvSpPr>
        <p:spPr>
          <a:xfrm>
            <a:off x="960267" y="4934733"/>
            <a:ext cx="2868400" cy="6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7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2"/>
          </p:nvPr>
        </p:nvSpPr>
        <p:spPr>
          <a:xfrm>
            <a:off x="4571833" y="4934736"/>
            <a:ext cx="3035600" cy="6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7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3"/>
          </p:nvPr>
        </p:nvSpPr>
        <p:spPr>
          <a:xfrm>
            <a:off x="8363333" y="4934733"/>
            <a:ext cx="2868400" cy="6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7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4"/>
          </p:nvPr>
        </p:nvSpPr>
        <p:spPr>
          <a:xfrm>
            <a:off x="960267" y="2864905"/>
            <a:ext cx="2868400" cy="6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7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5"/>
          </p:nvPr>
        </p:nvSpPr>
        <p:spPr>
          <a:xfrm>
            <a:off x="4571833" y="2864905"/>
            <a:ext cx="3035600" cy="6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7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ubTitle" idx="6"/>
          </p:nvPr>
        </p:nvSpPr>
        <p:spPr>
          <a:xfrm>
            <a:off x="8363333" y="2864900"/>
            <a:ext cx="2868400" cy="6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17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17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292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l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1"/>
          <p:cNvGrpSpPr/>
          <p:nvPr/>
        </p:nvGrpSpPr>
        <p:grpSpPr>
          <a:xfrm>
            <a:off x="593400" y="524000"/>
            <a:ext cx="11005405" cy="5688725"/>
            <a:chOff x="279122" y="532095"/>
            <a:chExt cx="8585452" cy="4437845"/>
          </a:xfrm>
        </p:grpSpPr>
        <p:sp>
          <p:nvSpPr>
            <p:cNvPr id="158" name="Google Shape;158;p21"/>
            <p:cNvSpPr/>
            <p:nvPr/>
          </p:nvSpPr>
          <p:spPr>
            <a:xfrm>
              <a:off x="279174" y="537140"/>
              <a:ext cx="8585400" cy="4432800"/>
            </a:xfrm>
            <a:prstGeom prst="roundRect">
              <a:avLst>
                <a:gd name="adj" fmla="val 5570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9" name="Google Shape;159;p21"/>
            <p:cNvGrpSpPr/>
            <p:nvPr/>
          </p:nvGrpSpPr>
          <p:grpSpPr>
            <a:xfrm>
              <a:off x="279122" y="532095"/>
              <a:ext cx="8585400" cy="414300"/>
              <a:chOff x="279122" y="532095"/>
              <a:chExt cx="8585400" cy="414300"/>
            </a:xfrm>
          </p:grpSpPr>
          <p:sp>
            <p:nvSpPr>
              <p:cNvPr id="160" name="Google Shape;160;p21"/>
              <p:cNvSpPr/>
              <p:nvPr/>
            </p:nvSpPr>
            <p:spPr>
              <a:xfrm>
                <a:off x="279122" y="532095"/>
                <a:ext cx="8585400" cy="4143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21"/>
              <p:cNvSpPr/>
              <p:nvPr/>
            </p:nvSpPr>
            <p:spPr>
              <a:xfrm>
                <a:off x="558375" y="690638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" name="Google Shape;162;p21"/>
              <p:cNvSpPr/>
              <p:nvPr/>
            </p:nvSpPr>
            <p:spPr>
              <a:xfrm>
                <a:off x="772975" y="690638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21"/>
              <p:cNvSpPr/>
              <p:nvPr/>
            </p:nvSpPr>
            <p:spPr>
              <a:xfrm>
                <a:off x="987575" y="690638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2939033" y="1339000"/>
            <a:ext cx="63140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 b="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 b="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 b="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 b="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 b="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 b="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 b="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 b="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 flipH="1">
            <a:off x="2939033" y="2873833"/>
            <a:ext cx="6314000" cy="18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2925800" y="4919100"/>
            <a:ext cx="6340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3825162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ackground  1">
    <p:bg>
      <p:bgPr>
        <a:solidFill>
          <a:schemeClr val="lt2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350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07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l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1103200" y="1988867"/>
            <a:ext cx="3815200" cy="1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1870600" y="3969400"/>
            <a:ext cx="3648800" cy="4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2"/>
          </p:nvPr>
        </p:nvSpPr>
        <p:spPr>
          <a:xfrm>
            <a:off x="1870600" y="4856100"/>
            <a:ext cx="3648800" cy="4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4834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288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84CED-47D5-B1A4-5E4A-28B0F8DB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9475C-201E-16B4-A1DB-208C5D8F8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BB57-F576-2648-5CCC-69F07363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B5D8-E912-4B2A-89C6-F44A585030B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9B4EF-B7DB-A087-64F6-0C0C4A43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A7433-E511-EC6B-65BE-F4B2D11F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8492-9DC2-4A0E-B942-3430245D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06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6FDC-4639-C622-8E8E-53343233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6675C-D7DF-68B8-1C76-CB353A803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B8FC1-D7B5-4B57-A096-541CB3EB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B5D8-E912-4B2A-89C6-F44A585030B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2D8B0-CE65-910D-4A93-5BB61F50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FCF14-D679-C084-4FDD-9E7006EC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8492-9DC2-4A0E-B942-3430245D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1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E63C-95D3-1ED1-DAA7-728BED18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EBCEE-9763-6F0F-AC27-18626D1AE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64A84-CC02-CAC2-C793-82577A7C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B5D8-E912-4B2A-89C6-F44A585030B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5521-D787-22F6-9A62-D93A4E22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ABE48-6A68-1B39-F6C8-F239A01B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8492-9DC2-4A0E-B942-3430245D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811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ACFF-0E7E-9DCB-B871-B18F781B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3F277-1A76-FE72-29A5-96FA4453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913F6-F637-AB39-5FD5-7553548D1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4779C-55F2-035E-CC53-03F35766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B5D8-E912-4B2A-89C6-F44A585030B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65874-A174-6394-5319-DB97BF00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2EA3C-B26A-C055-38DB-411F9C4D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8492-9DC2-4A0E-B942-3430245D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507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ADC0-AA32-E46C-8577-387019CB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38AC0-2619-C8CA-3B55-510B2B6D5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2E9E1-1D47-2C6D-3DE0-3C3211163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F0905-9C42-BCED-0330-F205807C1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26B0D-9908-5A60-7364-978BC32D5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B679B-0423-DBB8-6457-58081990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B5D8-E912-4B2A-89C6-F44A585030B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392CD5-A73B-FD70-19FA-E59EDF12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264D8-ABAB-C9D6-4D48-195C3425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8492-9DC2-4A0E-B942-3430245D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248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3B28-9F18-4152-BC64-BA03407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60A5E-0DAF-DAA6-C54F-10946DD0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B5D8-E912-4B2A-89C6-F44A585030B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8B523-FB6A-FC97-7B0F-C969FC79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93FC6-9633-E600-5B45-C683AD61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8492-9DC2-4A0E-B942-3430245D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259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28BF6-47E6-54E9-D84F-76951F4B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B5D8-E912-4B2A-89C6-F44A585030B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654DD-3448-7663-9066-70C03A48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1E865-65AF-5598-EAD2-8588C81A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8492-9DC2-4A0E-B942-3430245D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703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E149-4E15-946A-57ED-B7821B732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7524-232A-4165-91CF-19078F4AA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BB502-6152-142A-3324-877C4746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1B77E-F22C-3B25-5988-DF14E908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B5D8-E912-4B2A-89C6-F44A585030B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9F8C7-E34B-6192-5273-E90C10D3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D9068-A0DD-DA09-A19F-EFB820C7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8492-9DC2-4A0E-B942-3430245D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16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B5F6-F20A-9418-DCBA-1CDC11FE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7E834-B72E-D593-C17D-272A8690B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89A40-F5E6-8262-B2B1-148998848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95EFC-8C0A-6A3C-843E-5613F0C8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B5D8-E912-4B2A-89C6-F44A585030B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20AE9-7BBD-8D13-21E0-9E21D0E2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45A1B-C857-8B52-AF68-A7FCD2E6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8492-9DC2-4A0E-B942-3430245D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4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lt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ctrTitle"/>
          </p:nvPr>
        </p:nvSpPr>
        <p:spPr>
          <a:xfrm>
            <a:off x="6096000" y="1078372"/>
            <a:ext cx="51452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667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03490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30DB-315C-6800-F63F-817933DB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2FB0D-582B-BEC5-E80E-F97BB6775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70560-2002-A14D-158A-8D9297FB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B5D8-E912-4B2A-89C6-F44A585030B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68EE9-C6C0-8C38-5B0B-CF18577F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60BBB-6CA2-91CD-5116-CC9F6108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8492-9DC2-4A0E-B942-3430245D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46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2CBA5-9A11-C978-6ACC-78542B743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F591E-99E0-AB3A-326B-913EF6231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47447-61DA-6217-847F-A23B45BF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B5D8-E912-4B2A-89C6-F44A585030B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A4771-6916-17DC-E714-8F650125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C8E5-8669-5FAE-D0A7-8D74A07D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8492-9DC2-4A0E-B942-3430245D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3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ctrTitle"/>
          </p:nvPr>
        </p:nvSpPr>
        <p:spPr>
          <a:xfrm>
            <a:off x="8597433" y="2114751"/>
            <a:ext cx="2643600" cy="1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7511833" y="4132217"/>
            <a:ext cx="3729200" cy="16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204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ctrTitle"/>
          </p:nvPr>
        </p:nvSpPr>
        <p:spPr>
          <a:xfrm flipH="1">
            <a:off x="3299333" y="3799367"/>
            <a:ext cx="5593200" cy="80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 flipH="1">
            <a:off x="3299333" y="4506200"/>
            <a:ext cx="5593200" cy="6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388817" y="2031967"/>
            <a:ext cx="1414400" cy="69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36575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99434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0"/>
          <p:cNvGrpSpPr/>
          <p:nvPr/>
        </p:nvGrpSpPr>
        <p:grpSpPr>
          <a:xfrm>
            <a:off x="593400" y="1009551"/>
            <a:ext cx="11005200" cy="5162316"/>
            <a:chOff x="445050" y="349737"/>
            <a:chExt cx="8253900" cy="3871737"/>
          </a:xfrm>
        </p:grpSpPr>
        <p:sp>
          <p:nvSpPr>
            <p:cNvPr id="52" name="Google Shape;52;p10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3" name="Google Shape;53;p10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54" name="Google Shape;54;p10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" name="Google Shape;55;p1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1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1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8" name="Google Shape;58;p10"/>
          <p:cNvSpPr txBox="1">
            <a:spLocks noGrp="1"/>
          </p:cNvSpPr>
          <p:nvPr>
            <p:ph type="ctrTitle"/>
          </p:nvPr>
        </p:nvSpPr>
        <p:spPr>
          <a:xfrm>
            <a:off x="6096000" y="1078372"/>
            <a:ext cx="51452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667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761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1"/>
          <p:cNvGrpSpPr/>
          <p:nvPr/>
        </p:nvGrpSpPr>
        <p:grpSpPr>
          <a:xfrm>
            <a:off x="593400" y="1009551"/>
            <a:ext cx="11005200" cy="5162316"/>
            <a:chOff x="445050" y="349737"/>
            <a:chExt cx="8253900" cy="3871737"/>
          </a:xfrm>
        </p:grpSpPr>
        <p:sp>
          <p:nvSpPr>
            <p:cNvPr id="61" name="Google Shape;61;p11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2" name="Google Shape;62;p11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63" name="Google Shape;63;p11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11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11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11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2297000" y="4311567"/>
            <a:ext cx="7598000" cy="55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 hasCustomPrompt="1"/>
          </p:nvPr>
        </p:nvSpPr>
        <p:spPr>
          <a:xfrm>
            <a:off x="2297000" y="2777767"/>
            <a:ext cx="7598000" cy="14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128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128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128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128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128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128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128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128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617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subTitle" idx="1"/>
          </p:nvPr>
        </p:nvSpPr>
        <p:spPr>
          <a:xfrm flipH="1">
            <a:off x="1665849" y="2152397"/>
            <a:ext cx="35464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2"/>
          </p:nvPr>
        </p:nvSpPr>
        <p:spPr>
          <a:xfrm flipH="1">
            <a:off x="1665849" y="5381332"/>
            <a:ext cx="35464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3"/>
          </p:nvPr>
        </p:nvSpPr>
        <p:spPr>
          <a:xfrm flipH="1">
            <a:off x="6979817" y="2152397"/>
            <a:ext cx="35464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 flipH="1">
            <a:off x="6979817" y="5381332"/>
            <a:ext cx="3546400" cy="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ubTitle" idx="5"/>
          </p:nvPr>
        </p:nvSpPr>
        <p:spPr>
          <a:xfrm flipH="1">
            <a:off x="1154184" y="1686671"/>
            <a:ext cx="4569600" cy="60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 flipH="1">
            <a:off x="1154183" y="4915737"/>
            <a:ext cx="4569600" cy="60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7"/>
          </p:nvPr>
        </p:nvSpPr>
        <p:spPr>
          <a:xfrm flipH="1">
            <a:off x="6468217" y="1686671"/>
            <a:ext cx="4569600" cy="60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 flipH="1">
            <a:off x="6468217" y="4915737"/>
            <a:ext cx="4569600" cy="60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464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ctrTitle"/>
          </p:nvPr>
        </p:nvSpPr>
        <p:spPr>
          <a:xfrm>
            <a:off x="4300189" y="5277599"/>
            <a:ext cx="3591200" cy="58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2452400" y="2201084"/>
            <a:ext cx="7286800" cy="206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500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1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37668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64632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B4280-25F5-E752-E2E6-5ABEC150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09F30-E234-2D30-C9FC-11E2D1B0A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D3A1F-ACC5-4BFF-9FE1-3EE8FB23B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B5D8-E912-4B2A-89C6-F44A585030B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80A4C-13A9-B262-9139-10ED3D40C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0C894-A5DD-6F56-3A06-FA88616EB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C8492-9DC2-4A0E-B942-3430245D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7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3FDC-644C-F05C-72C3-32578F0EEF4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627437" y="1601788"/>
            <a:ext cx="4937125" cy="119697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6600" dirty="0" err="1"/>
              <a:t>Qupolis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0F0A0-8692-4323-97CD-EB2FD8D099A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95400" y="3495675"/>
            <a:ext cx="9858375" cy="1963738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dirty="0"/>
          </a:p>
          <a:p>
            <a:pPr algn="ctr"/>
            <a:r>
              <a:rPr lang="en-US" dirty="0"/>
              <a:t>Presenter: Rina </a:t>
            </a:r>
            <a:r>
              <a:rPr lang="en-US" dirty="0" err="1"/>
              <a:t>Ismailati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Group members: Austin </a:t>
            </a:r>
            <a:r>
              <a:rPr lang="en-US" dirty="0" err="1"/>
              <a:t>Beller</a:t>
            </a:r>
            <a:r>
              <a:rPr lang="en-US" dirty="0"/>
              <a:t>,  Phung Cheng Fei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05FEAA-3AF1-A696-9633-0ECC954F4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909665"/>
              </p:ext>
            </p:extLst>
          </p:nvPr>
        </p:nvGraphicFramePr>
        <p:xfrm>
          <a:off x="5476875" y="2900235"/>
          <a:ext cx="6143625" cy="3088766"/>
        </p:xfrm>
        <a:graphic>
          <a:graphicData uri="http://schemas.openxmlformats.org/drawingml/2006/table">
            <a:tbl>
              <a:tblPr/>
              <a:tblGrid>
                <a:gridCol w="1619250">
                  <a:extLst>
                    <a:ext uri="{9D8B030D-6E8A-4147-A177-3AD203B41FA5}">
                      <a16:colId xmlns:a16="http://schemas.microsoft.com/office/drawing/2014/main" val="219746376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80695666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72196019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3667420909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56074645"/>
                    </a:ext>
                  </a:extLst>
                </a:gridCol>
              </a:tblGrid>
              <a:tr h="719732">
                <a:tc>
                  <a:txBody>
                    <a:bodyPr/>
                    <a:lstStyle/>
                    <a:p>
                      <a:pPr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IBMQ EmulatorBackend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IonQ (AWS Braket)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Rigetti Aspen-11 (AWS Braket)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IBM AerUnitaryBackend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102387"/>
                  </a:ext>
                </a:extLst>
              </a:tr>
              <a:tr h="82465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8761D"/>
                          </a:solidFill>
                          <a:effectLst/>
                          <a:latin typeface="Arial" panose="020B0604020202020204" pitchFamily="34" charset="0"/>
                        </a:rPr>
                        <a:t>1.circuit depth 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8761D"/>
                          </a:solidFill>
                          <a:effectLst/>
                          <a:latin typeface="Arial" panose="020B0604020202020204" pitchFamily="34" charset="0"/>
                        </a:rPr>
                        <a:t>2.cx depth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8761D"/>
                          </a:solidFill>
                          <a:effectLst/>
                          <a:latin typeface="Arial" panose="020B0604020202020204" pitchFamily="34" charset="0"/>
                        </a:rPr>
                        <a:t>3.cx count,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38761D"/>
                          </a:solidFill>
                          <a:effectLst/>
                          <a:latin typeface="Arial" panose="020B0604020202020204" pitchFamily="34" charset="0"/>
                        </a:rPr>
                        <a:t>after compilation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8761D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8761D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8761D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8761D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8761D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8761D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8761D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8761D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8761D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8761D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8761D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8761D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780345"/>
                  </a:ext>
                </a:extLst>
              </a:tr>
              <a:tr h="82465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1C4587"/>
                          </a:solidFill>
                          <a:effectLst/>
                          <a:latin typeface="Arial" panose="020B0604020202020204" pitchFamily="34" charset="0"/>
                        </a:rPr>
                        <a:t>1.circuit depth 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1C4587"/>
                          </a:solidFill>
                          <a:effectLst/>
                          <a:latin typeface="Arial" panose="020B0604020202020204" pitchFamily="34" charset="0"/>
                        </a:rPr>
                        <a:t>2.cx depth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1C4587"/>
                          </a:solidFill>
                          <a:effectLst/>
                          <a:latin typeface="Arial" panose="020B0604020202020204" pitchFamily="34" charset="0"/>
                        </a:rPr>
                        <a:t>3.cx count,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1C4587"/>
                          </a:solidFill>
                          <a:effectLst/>
                          <a:latin typeface="Arial" panose="020B0604020202020204" pitchFamily="34" charset="0"/>
                        </a:rPr>
                        <a:t>after PeepholeOptimise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134F5C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134F5C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134F5C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134F5C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134F5C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134F5C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134F5C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134F5C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134F5C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134F5C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134F5C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134F5C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436492"/>
                  </a:ext>
                </a:extLst>
              </a:tr>
              <a:tr h="7197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Comments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*no change after 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PeepholeOptimise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5859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980509-E6BD-61BC-B437-B71F69965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323290"/>
              </p:ext>
            </p:extLst>
          </p:nvPr>
        </p:nvGraphicFramePr>
        <p:xfrm>
          <a:off x="104775" y="2900235"/>
          <a:ext cx="5372100" cy="3088767"/>
        </p:xfrm>
        <a:graphic>
          <a:graphicData uri="http://schemas.openxmlformats.org/drawingml/2006/table">
            <a:tbl>
              <a:tblPr/>
              <a:tblGrid>
                <a:gridCol w="1790700">
                  <a:extLst>
                    <a:ext uri="{9D8B030D-6E8A-4147-A177-3AD203B41FA5}">
                      <a16:colId xmlns:a16="http://schemas.microsoft.com/office/drawing/2014/main" val="292107806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637515895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725431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IonQ (Azure)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Quantinuum (Azure)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61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8761D"/>
                          </a:solidFill>
                          <a:effectLst/>
                          <a:latin typeface="Arial" panose="020B0604020202020204" pitchFamily="34" charset="0"/>
                        </a:rPr>
                        <a:t>1.circuit depth 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8761D"/>
                          </a:solidFill>
                          <a:effectLst/>
                          <a:latin typeface="Arial" panose="020B0604020202020204" pitchFamily="34" charset="0"/>
                        </a:rPr>
                        <a:t>2.cx depth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8761D"/>
                          </a:solidFill>
                          <a:effectLst/>
                          <a:latin typeface="Arial" panose="020B0604020202020204" pitchFamily="34" charset="0"/>
                        </a:rPr>
                        <a:t>3.cx count,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38761D"/>
                          </a:solidFill>
                          <a:effectLst/>
                          <a:latin typeface="Arial" panose="020B0604020202020204" pitchFamily="34" charset="0"/>
                        </a:rPr>
                        <a:t>after compilation (opt=2)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8761D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8761D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8761D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8761D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8761D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38761D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837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1C4587"/>
                          </a:solidFill>
                          <a:effectLst/>
                          <a:latin typeface="Arial" panose="020B0604020202020204" pitchFamily="34" charset="0"/>
                        </a:rPr>
                        <a:t>1.circuit depth 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1C4587"/>
                          </a:solidFill>
                          <a:effectLst/>
                          <a:latin typeface="Arial" panose="020B0604020202020204" pitchFamily="34" charset="0"/>
                        </a:rPr>
                        <a:t>2.cx depth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1C4587"/>
                          </a:solidFill>
                          <a:effectLst/>
                          <a:latin typeface="Arial" panose="020B0604020202020204" pitchFamily="34" charset="0"/>
                        </a:rPr>
                        <a:t>3.cx count,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1C4587"/>
                          </a:solidFill>
                          <a:effectLst/>
                          <a:latin typeface="Arial" panose="020B0604020202020204" pitchFamily="34" charset="0"/>
                        </a:rPr>
                        <a:t>after PeepholeOptimise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1C4587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1C4587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1C4587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1C4587"/>
                          </a:solidFill>
                          <a:effectLst/>
                          <a:latin typeface="Arial" panose="020B0604020202020204" pitchFamily="34" charset="0"/>
                        </a:rPr>
                        <a:t>66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1C4587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1C4587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551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980000"/>
                          </a:solidFill>
                          <a:effectLst/>
                          <a:latin typeface="Arial" panose="020B0604020202020204" pitchFamily="34" charset="0"/>
                        </a:rPr>
                        <a:t>1.circuit depth 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980000"/>
                          </a:solidFill>
                          <a:effectLst/>
                          <a:latin typeface="Arial" panose="020B0604020202020204" pitchFamily="34" charset="0"/>
                        </a:rPr>
                        <a:t>2.cx depth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980000"/>
                          </a:solidFill>
                          <a:effectLst/>
                          <a:latin typeface="Arial" panose="020B0604020202020204" pitchFamily="34" charset="0"/>
                        </a:rPr>
                        <a:t>3.cx count,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980000"/>
                          </a:solidFill>
                          <a:effectLst/>
                          <a:latin typeface="Arial" panose="020B0604020202020204" pitchFamily="34" charset="0"/>
                        </a:rPr>
                        <a:t>2xPeepholeOptimise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98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98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98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98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98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98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1597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25B19B-7F7D-E6A1-10A5-24AF6661E3DB}"/>
              </a:ext>
            </a:extLst>
          </p:cNvPr>
          <p:cNvSpPr txBox="1"/>
          <p:nvPr/>
        </p:nvSpPr>
        <p:spPr>
          <a:xfrm>
            <a:off x="2266951" y="643545"/>
            <a:ext cx="774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Table Display of Different Backends'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9F29F-CC5B-04D9-E814-3D8E67D2D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2" y="1820711"/>
            <a:ext cx="2276474" cy="548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1D8739-2A54-B06E-A6F7-25A6AEC29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25" y="1445579"/>
            <a:ext cx="3348050" cy="122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1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55F097B-1454-F5DC-A2CD-5C694CF5DC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979545"/>
              </p:ext>
            </p:extLst>
          </p:nvPr>
        </p:nvGraphicFramePr>
        <p:xfrm>
          <a:off x="476250" y="180975"/>
          <a:ext cx="10563225" cy="6105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173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19BFA2A-ECEB-4292-2C5C-73B922177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7244383"/>
              </p:ext>
            </p:extLst>
          </p:nvPr>
        </p:nvGraphicFramePr>
        <p:xfrm>
          <a:off x="266700" y="219075"/>
          <a:ext cx="11353800" cy="646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264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EC00B8B-1278-5EEF-77C2-07A71940F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0746153"/>
              </p:ext>
            </p:extLst>
          </p:nvPr>
        </p:nvGraphicFramePr>
        <p:xfrm>
          <a:off x="361950" y="190500"/>
          <a:ext cx="11277600" cy="6276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461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78A2BD68-5230-4221-4A69-19546256B5B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523456" y="881063"/>
            <a:ext cx="5145087" cy="42862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Testing different backends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A1472805-A17E-D0AC-F419-5DA8B561B0A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95275" y="4984351"/>
            <a:ext cx="3006725" cy="458787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IonQ</a:t>
            </a:r>
            <a:r>
              <a:rPr lang="en-US" dirty="0"/>
              <a:t>(AWS)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0FCCA920-AFFC-AC8C-178C-43247EF82C9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5275" y="3714551"/>
            <a:ext cx="4564063" cy="131921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Circuit Depth:50% reduction </a:t>
            </a:r>
            <a:br>
              <a:rPr lang="en-US" dirty="0"/>
            </a:br>
            <a:r>
              <a:rPr lang="en-US" dirty="0"/>
              <a:t>CX gates depth:60% reduction</a:t>
            </a:r>
            <a:br>
              <a:rPr lang="en-US" dirty="0"/>
            </a:br>
            <a:r>
              <a:rPr lang="en-US" dirty="0"/>
              <a:t>CX gates Count:60% reduction 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1E14A3E1-8430-316A-5240-FBABEC46A52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95275" y="2866232"/>
            <a:ext cx="3006725" cy="458787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Original 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787509D-8846-7451-CCD2-DDCD901DD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5275" y="1564879"/>
            <a:ext cx="4564063" cy="131921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Circuit Depth:83 </a:t>
            </a:r>
            <a:br>
              <a:rPr lang="en-US" dirty="0"/>
            </a:br>
            <a:r>
              <a:rPr lang="en-US" dirty="0"/>
              <a:t>CX gates depth:52</a:t>
            </a:r>
            <a:br>
              <a:rPr lang="en-US" dirty="0"/>
            </a:br>
            <a:r>
              <a:rPr lang="en-US" dirty="0"/>
              <a:t>CX gates Count:56</a:t>
            </a:r>
          </a:p>
        </p:txBody>
      </p:sp>
      <p:sp>
        <p:nvSpPr>
          <p:cNvPr id="22" name="Subtitle 21">
            <a:extLst>
              <a:ext uri="{FF2B5EF4-FFF2-40B4-BE49-F238E27FC236}">
                <a16:creationId xmlns:a16="http://schemas.microsoft.com/office/drawing/2014/main" id="{AA4573AB-C9F1-7F75-A36F-0C65F116BD7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037388" y="4984351"/>
            <a:ext cx="3006725" cy="458787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dirty="0" err="1"/>
              <a:t>Rigetti</a:t>
            </a:r>
            <a:endParaRPr lang="en-US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ED96A3ED-055C-4454-A3B0-5E1AE02C49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37388" y="3742928"/>
            <a:ext cx="4564062" cy="131921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Circuit Depth:50% reduction </a:t>
            </a:r>
            <a:br>
              <a:rPr lang="en-US" dirty="0"/>
            </a:br>
            <a:r>
              <a:rPr lang="en-US" dirty="0"/>
              <a:t>CX gates depth:60% reduction</a:t>
            </a:r>
            <a:br>
              <a:rPr lang="en-US" dirty="0"/>
            </a:br>
            <a:r>
              <a:rPr lang="en-US" dirty="0"/>
              <a:t>CX gates Count:60% reduction </a:t>
            </a:r>
          </a:p>
        </p:txBody>
      </p:sp>
      <p:sp>
        <p:nvSpPr>
          <p:cNvPr id="24" name="Subtitle 23">
            <a:extLst>
              <a:ext uri="{FF2B5EF4-FFF2-40B4-BE49-F238E27FC236}">
                <a16:creationId xmlns:a16="http://schemas.microsoft.com/office/drawing/2014/main" id="{3EBD18F6-B37B-5D81-7C88-01DFED89C3E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189788" y="2922191"/>
            <a:ext cx="3582987" cy="50680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IBMQ Emulator Backend</a:t>
            </a: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3670FF40-9DD0-582C-EC8D-A197152BEE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89788" y="1526779"/>
            <a:ext cx="4564062" cy="139541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Circuit Depth:50% reduction  </a:t>
            </a:r>
            <a:br>
              <a:rPr lang="en-US" dirty="0"/>
            </a:br>
            <a:r>
              <a:rPr lang="en-US" dirty="0"/>
              <a:t>CX gates depth:64% reduction</a:t>
            </a:r>
            <a:br>
              <a:rPr lang="en-US" dirty="0"/>
            </a:br>
            <a:r>
              <a:rPr lang="en-US" dirty="0"/>
              <a:t>CX gates Count:64 % reduction</a:t>
            </a:r>
          </a:p>
        </p:txBody>
      </p:sp>
    </p:spTree>
    <p:extLst>
      <p:ext uri="{BB962C8B-B14F-4D97-AF65-F5344CB8AC3E}">
        <p14:creationId xmlns:p14="http://schemas.microsoft.com/office/powerpoint/2010/main" val="19687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E1DD-25F2-785A-C49C-AF8DF3A8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Mitigation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770FB6-D021-BBBE-03D7-1137939DB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609850"/>
              </p:ext>
            </p:extLst>
          </p:nvPr>
        </p:nvGraphicFramePr>
        <p:xfrm>
          <a:off x="585281" y="2358645"/>
          <a:ext cx="5257800" cy="2697480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34516212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153552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0155351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5966777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Numpy Exact Solver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Two-Local circuit, SLSQP optimizer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Heuristic ansatz, QN-SPSA optimizer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166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Electronic ground state energy (Hartree)</a:t>
                      </a:r>
                      <a:endParaRPr lang="en-US">
                        <a:effectLst/>
                      </a:endParaRPr>
                    </a:p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-1.857275030202</a:t>
                      </a:r>
                      <a:endParaRPr lang="en-US">
                        <a:effectLst/>
                      </a:endParaRPr>
                    </a:p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-1.587190530127</a:t>
                      </a:r>
                      <a:endParaRPr lang="en-US">
                        <a:effectLst/>
                      </a:endParaRPr>
                    </a:p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-1.809530046343</a:t>
                      </a:r>
                      <a:endParaRPr lang="en-US">
                        <a:effectLst/>
                      </a:endParaRPr>
                    </a:p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451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ground state energy (Hartree)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-1.137306035753</a:t>
                      </a:r>
                      <a:endParaRPr lang="en-US">
                        <a:effectLst/>
                      </a:endParaRPr>
                    </a:p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-0.867221535678</a:t>
                      </a:r>
                      <a:endParaRPr lang="en-US">
                        <a:effectLst/>
                      </a:endParaRPr>
                    </a:p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-1.089561051894</a:t>
                      </a:r>
                      <a:endParaRPr lang="en-US" dirty="0">
                        <a:effectLst/>
                      </a:endParaRPr>
                    </a:p>
                    <a:p>
                      <a:pPr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96017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8BE11DB-574D-FA19-D4E5-3D42A7A92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509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837CFA-41B3-5D4F-F4A4-80C13DA51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99781"/>
              </p:ext>
            </p:extLst>
          </p:nvPr>
        </p:nvGraphicFramePr>
        <p:xfrm>
          <a:off x="6096000" y="2350996"/>
          <a:ext cx="5943600" cy="2698341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97053212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158974872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48538791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994170706"/>
                    </a:ext>
                  </a:extLst>
                </a:gridCol>
              </a:tblGrid>
              <a:tr h="674148"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Numpy Exact Solver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Two-Local circuit, SLSQP optimizer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Heuristic ansatz, QN-SPSA optimizer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990709"/>
                  </a:ext>
                </a:extLst>
              </a:tr>
              <a:tr h="11599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Electronic ground state energy (Hartree)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-1.857275030202</a:t>
                      </a:r>
                      <a:endParaRPr lang="en-US">
                        <a:effectLst/>
                      </a:endParaRPr>
                    </a:p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-1.857274651021</a:t>
                      </a:r>
                      <a:endParaRPr lang="en-US">
                        <a:effectLst/>
                      </a:endParaRPr>
                    </a:p>
                    <a:p>
                      <a:pPr fontAlgn="t"/>
                      <a:br>
                        <a:rPr lang="en-US">
                          <a:effectLst/>
                        </a:rPr>
                      </a:b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-1.857265202892</a:t>
                      </a:r>
                      <a:endParaRPr lang="en-US">
                        <a:effectLst/>
                      </a:endParaRPr>
                    </a:p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481491"/>
                  </a:ext>
                </a:extLst>
              </a:tr>
              <a:tr h="8627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ground state energy (Hartree)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-1.137306035753</a:t>
                      </a:r>
                      <a:endParaRPr lang="en-US">
                        <a:effectLst/>
                      </a:endParaRPr>
                    </a:p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-1.137305656572</a:t>
                      </a:r>
                      <a:endParaRPr lang="en-US">
                        <a:effectLst/>
                      </a:endParaRPr>
                    </a:p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-1.137296208443</a:t>
                      </a:r>
                      <a:endParaRPr lang="en-US" dirty="0">
                        <a:effectLst/>
                      </a:endParaRPr>
                    </a:p>
                    <a:p>
                      <a:pPr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754752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149DD9A6-835B-FD8F-C1FD-2B9AA5744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3509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6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68BC-3BB1-F7D2-4355-891F79FB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Perspectives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861A7-5EA9-0D51-F3A3-31E42D8D72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We experimented with an identity gate equivalent circuit where we applied the Zero Noise Extrapolation method to find the approximate noiseless expectation value. </a:t>
            </a:r>
          </a:p>
          <a:p>
            <a:pPr marL="0" indent="0">
              <a:buNone/>
            </a:pPr>
            <a:endParaRPr lang="en-US" sz="24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this graph, the authors 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Kristan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Temme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Sergey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Bravyi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Jay M. Gambetta have applied the ZNE mitigation technique to receive better accuracy in the variational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eigensolver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applied to electronic structures of H2 and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LiH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molecules.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9B7D297-2A38-4CE3-D37B-ABCB0A4935F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543550" cy="385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56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3FCE72-F173-43A7-3D26-4C9E937ED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742121"/>
              </p:ext>
            </p:extLst>
          </p:nvPr>
        </p:nvGraphicFramePr>
        <p:xfrm>
          <a:off x="338921" y="2421710"/>
          <a:ext cx="5604680" cy="4436290"/>
        </p:xfrm>
        <a:graphic>
          <a:graphicData uri="http://schemas.openxmlformats.org/drawingml/2006/table">
            <a:tbl>
              <a:tblPr/>
              <a:tblGrid>
                <a:gridCol w="755687">
                  <a:extLst>
                    <a:ext uri="{9D8B030D-6E8A-4147-A177-3AD203B41FA5}">
                      <a16:colId xmlns:a16="http://schemas.microsoft.com/office/drawing/2014/main" val="77459695"/>
                    </a:ext>
                  </a:extLst>
                </a:gridCol>
                <a:gridCol w="845650">
                  <a:extLst>
                    <a:ext uri="{9D8B030D-6E8A-4147-A177-3AD203B41FA5}">
                      <a16:colId xmlns:a16="http://schemas.microsoft.com/office/drawing/2014/main" val="896242406"/>
                    </a:ext>
                  </a:extLst>
                </a:gridCol>
                <a:gridCol w="521784">
                  <a:extLst>
                    <a:ext uri="{9D8B030D-6E8A-4147-A177-3AD203B41FA5}">
                      <a16:colId xmlns:a16="http://schemas.microsoft.com/office/drawing/2014/main" val="2140664187"/>
                    </a:ext>
                  </a:extLst>
                </a:gridCol>
                <a:gridCol w="647732">
                  <a:extLst>
                    <a:ext uri="{9D8B030D-6E8A-4147-A177-3AD203B41FA5}">
                      <a16:colId xmlns:a16="http://schemas.microsoft.com/office/drawing/2014/main" val="4186837768"/>
                    </a:ext>
                  </a:extLst>
                </a:gridCol>
                <a:gridCol w="1007583">
                  <a:extLst>
                    <a:ext uri="{9D8B030D-6E8A-4147-A177-3AD203B41FA5}">
                      <a16:colId xmlns:a16="http://schemas.microsoft.com/office/drawing/2014/main" val="1037835675"/>
                    </a:ext>
                  </a:extLst>
                </a:gridCol>
                <a:gridCol w="620743">
                  <a:extLst>
                    <a:ext uri="{9D8B030D-6E8A-4147-A177-3AD203B41FA5}">
                      <a16:colId xmlns:a16="http://schemas.microsoft.com/office/drawing/2014/main" val="3086358545"/>
                    </a:ext>
                  </a:extLst>
                </a:gridCol>
                <a:gridCol w="1205501">
                  <a:extLst>
                    <a:ext uri="{9D8B030D-6E8A-4147-A177-3AD203B41FA5}">
                      <a16:colId xmlns:a16="http://schemas.microsoft.com/office/drawing/2014/main" val="4003958641"/>
                    </a:ext>
                  </a:extLst>
                </a:gridCol>
              </a:tblGrid>
              <a:tr h="246427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Case number</a:t>
                      </a: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Backend</a:t>
                      </a: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Time taken</a:t>
                      </a: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Fidelity</a:t>
                      </a: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Optimization process</a:t>
                      </a: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 Per Shot</a:t>
                      </a:r>
                      <a:endParaRPr lang="en-US" sz="1800">
                        <a:effectLst/>
                      </a:endParaRPr>
                    </a:p>
                  </a:txBody>
                  <a:tcPr marL="11995" marR="11995" marT="11995" marB="1199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cost</a:t>
                      </a:r>
                      <a:endParaRPr lang="en-US" sz="1800">
                        <a:effectLst/>
                      </a:endParaRPr>
                    </a:p>
                  </a:txBody>
                  <a:tcPr marL="11995" marR="11995" marT="11995" marB="1199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060363"/>
                  </a:ext>
                </a:extLst>
              </a:tr>
              <a:tr h="38789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D-Wave</a:t>
                      </a: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0.00019</a:t>
                      </a:r>
                      <a:endParaRPr lang="en-US" sz="1800">
                        <a:effectLst/>
                      </a:endParaRPr>
                    </a:p>
                  </a:txBody>
                  <a:tcPr marL="11995" marR="11995" marT="11995" marB="1199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0.0019</a:t>
                      </a:r>
                      <a:endParaRPr lang="en-US" sz="1800">
                        <a:effectLst/>
                      </a:endParaRPr>
                    </a:p>
                  </a:txBody>
                  <a:tcPr marL="11995" marR="11995" marT="11995" marB="1199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942578"/>
                  </a:ext>
                </a:extLst>
              </a:tr>
              <a:tr h="38789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IonQ (AWS)</a:t>
                      </a: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0.01000</a:t>
                      </a:r>
                      <a:endParaRPr lang="en-US" sz="1800">
                        <a:effectLst/>
                      </a:endParaRPr>
                    </a:p>
                  </a:txBody>
                  <a:tcPr marL="11995" marR="11995" marT="11995" marB="1199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0.10</a:t>
                      </a:r>
                      <a:endParaRPr lang="en-US" sz="1800">
                        <a:effectLst/>
                      </a:endParaRPr>
                    </a:p>
                  </a:txBody>
                  <a:tcPr marL="11995" marR="11995" marT="11995" marB="1199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88410"/>
                  </a:ext>
                </a:extLst>
              </a:tr>
              <a:tr h="38789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Rigetti</a:t>
                      </a: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0.00035</a:t>
                      </a:r>
                      <a:endParaRPr lang="en-US" sz="1800">
                        <a:effectLst/>
                      </a:endParaRPr>
                    </a:p>
                  </a:txBody>
                  <a:tcPr marL="11995" marR="11995" marT="11995" marB="1199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0.0035</a:t>
                      </a:r>
                      <a:endParaRPr lang="en-US" sz="1800">
                        <a:effectLst/>
                      </a:endParaRPr>
                    </a:p>
                  </a:txBody>
                  <a:tcPr marL="11995" marR="11995" marT="11995" marB="1199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310006"/>
                  </a:ext>
                </a:extLst>
              </a:tr>
              <a:tr h="38789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Quantinium</a:t>
                      </a: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</a:endParaRPr>
                    </a:p>
                  </a:txBody>
                  <a:tcPr marL="11995" marR="11995" marT="11995" marB="1199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See Subscription details</a:t>
                      </a:r>
                      <a:endParaRPr lang="en-US" sz="1800">
                        <a:effectLst/>
                      </a:endParaRPr>
                    </a:p>
                  </a:txBody>
                  <a:tcPr marL="11995" marR="11995" marT="11995" marB="1199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910854"/>
                  </a:ext>
                </a:extLst>
              </a:tr>
              <a:tr h="38789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IBM-Q A</a:t>
                      </a: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0.00098</a:t>
                      </a:r>
                      <a:endParaRPr lang="en-US" sz="1800">
                        <a:effectLst/>
                      </a:endParaRPr>
                    </a:p>
                  </a:txBody>
                  <a:tcPr marL="11995" marR="11995" marT="11995" marB="1199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0.0098</a:t>
                      </a:r>
                      <a:endParaRPr lang="en-US" sz="1800">
                        <a:effectLst/>
                      </a:endParaRPr>
                    </a:p>
                  </a:txBody>
                  <a:tcPr marL="11995" marR="11995" marT="11995" marB="1199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548779"/>
                  </a:ext>
                </a:extLst>
              </a:tr>
              <a:tr h="38789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IBM-Q H</a:t>
                      </a: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800" dirty="0">
                          <a:effectLst/>
                        </a:rPr>
                      </a:br>
                      <a:endParaRPr lang="en-US" sz="1800" dirty="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 sz="1800">
                          <a:effectLst/>
                        </a:rPr>
                      </a:br>
                      <a:endParaRPr lang="en-US" sz="1800">
                        <a:effectLst/>
                      </a:endParaRPr>
                    </a:p>
                  </a:txBody>
                  <a:tcPr marL="59975" marR="59975" marT="59975" marB="5997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0.0003</a:t>
                      </a:r>
                      <a:endParaRPr lang="en-US" sz="1800">
                        <a:effectLst/>
                      </a:endParaRPr>
                    </a:p>
                  </a:txBody>
                  <a:tcPr marL="11995" marR="11995" marT="11995" marB="1199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0.003</a:t>
                      </a:r>
                      <a:endParaRPr lang="en-US" sz="1800" dirty="0">
                        <a:effectLst/>
                      </a:endParaRPr>
                    </a:p>
                  </a:txBody>
                  <a:tcPr marL="11995" marR="11995" marT="11995" marB="11995">
                    <a:lnL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41954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3596A9-BB4B-479A-B757-7AC043CF4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62049"/>
              </p:ext>
            </p:extLst>
          </p:nvPr>
        </p:nvGraphicFramePr>
        <p:xfrm>
          <a:off x="6248400" y="4457700"/>
          <a:ext cx="5943600" cy="2400300"/>
        </p:xfrm>
        <a:graphic>
          <a:graphicData uri="http://schemas.openxmlformats.org/drawingml/2006/table">
            <a:tbl>
              <a:tblPr/>
              <a:tblGrid>
                <a:gridCol w="933450">
                  <a:extLst>
                    <a:ext uri="{9D8B030D-6E8A-4147-A177-3AD203B41FA5}">
                      <a16:colId xmlns:a16="http://schemas.microsoft.com/office/drawing/2014/main" val="3240271587"/>
                    </a:ext>
                  </a:extLst>
                </a:gridCol>
                <a:gridCol w="5010150">
                  <a:extLst>
                    <a:ext uri="{9D8B030D-6E8A-4147-A177-3AD203B41FA5}">
                      <a16:colId xmlns:a16="http://schemas.microsoft.com/office/drawing/2014/main" val="317667827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marL="88900" marR="88900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171717"/>
                          </a:solidFill>
                          <a:effectLst/>
                          <a:latin typeface="Arial" panose="020B0604020202020204" pitchFamily="34" charset="0"/>
                        </a:rPr>
                        <a:t>Pricing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127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171717"/>
                          </a:solidFill>
                          <a:effectLst/>
                          <a:latin typeface="Arial" panose="020B0604020202020204" pitchFamily="34" charset="0"/>
                        </a:rPr>
                        <a:t>Standard-$125,000 (USD)/Month + Azure infrastructure costs</a:t>
                      </a:r>
                      <a:endParaRPr lang="en-US" dirty="0">
                        <a:effectLst/>
                      </a:endParaRPr>
                    </a:p>
                    <a:p>
                      <a:pPr marL="88900" marR="88900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171717"/>
                          </a:solidFill>
                          <a:effectLst/>
                          <a:latin typeface="Arial" panose="020B0604020202020204" pitchFamily="34" charset="0"/>
                        </a:rPr>
                        <a:t>Premium -$175,000 (USD)/Month + Azure infrastructure costs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127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234939"/>
                  </a:ext>
                </a:extLst>
              </a:tr>
              <a:tr h="904875">
                <a:tc>
                  <a:txBody>
                    <a:bodyPr/>
                    <a:lstStyle/>
                    <a:p>
                      <a:pPr marL="88900" marR="88900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171717"/>
                          </a:solidFill>
                          <a:effectLst/>
                          <a:latin typeface="Arial" panose="020B0604020202020204" pitchFamily="34" charset="0"/>
                        </a:rPr>
                        <a:t>Standard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127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0" marR="889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171717"/>
                          </a:solidFill>
                          <a:effectLst/>
                          <a:latin typeface="Arial" panose="020B0604020202020204" pitchFamily="34" charset="0"/>
                        </a:rPr>
                        <a:t>·</a:t>
                      </a:r>
                      <a:r>
                        <a:rPr lang="en-US" sz="700" b="0" i="0" u="none" strike="noStrike" dirty="0">
                          <a:solidFill>
                            <a:srgbClr val="171717"/>
                          </a:solidFill>
                          <a:effectLst/>
                          <a:latin typeface="Times New Roman" panose="02020603050405020304" pitchFamily="18" charset="0"/>
                        </a:rPr>
                        <a:t>         </a:t>
                      </a:r>
                      <a:r>
                        <a:rPr lang="en-US" sz="1200" b="0" i="0" u="none" strike="noStrike" dirty="0">
                          <a:solidFill>
                            <a:srgbClr val="171717"/>
                          </a:solidFill>
                          <a:effectLst/>
                          <a:latin typeface="Arial" panose="020B0604020202020204" pitchFamily="34" charset="0"/>
                        </a:rPr>
                        <a:t>10k HQCs for use on the System Model H1 hardware</a:t>
                      </a:r>
                      <a:endParaRPr lang="en-US" dirty="0">
                        <a:effectLst/>
                      </a:endParaRPr>
                    </a:p>
                    <a:p>
                      <a:pPr marL="914400" marR="889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171717"/>
                          </a:solidFill>
                          <a:effectLst/>
                          <a:latin typeface="Arial" panose="020B0604020202020204" pitchFamily="34" charset="0"/>
                        </a:rPr>
                        <a:t>·</a:t>
                      </a:r>
                      <a:r>
                        <a:rPr lang="en-US" sz="700" b="0" i="0" u="none" strike="noStrike" dirty="0">
                          <a:solidFill>
                            <a:srgbClr val="171717"/>
                          </a:solidFill>
                          <a:effectLst/>
                          <a:latin typeface="Times New Roman" panose="02020603050405020304" pitchFamily="18" charset="0"/>
                        </a:rPr>
                        <a:t>         </a:t>
                      </a:r>
                      <a:r>
                        <a:rPr lang="en-US" sz="1200" b="0" i="0" u="none" strike="noStrike" dirty="0">
                          <a:solidFill>
                            <a:srgbClr val="171717"/>
                          </a:solidFill>
                          <a:effectLst/>
                          <a:latin typeface="Arial" panose="020B0604020202020204" pitchFamily="34" charset="0"/>
                        </a:rPr>
                        <a:t>100k </a:t>
                      </a:r>
                      <a:r>
                        <a:rPr lang="en-US" sz="1200" b="0" i="0" u="none" strike="noStrike" dirty="0" err="1">
                          <a:solidFill>
                            <a:srgbClr val="171717"/>
                          </a:solidFill>
                          <a:effectLst/>
                          <a:latin typeface="Arial" panose="020B0604020202020204" pitchFamily="34" charset="0"/>
                        </a:rPr>
                        <a:t>eHQCs</a:t>
                      </a:r>
                      <a:r>
                        <a:rPr lang="en-US" sz="1200" b="0" i="0" u="none" strike="noStrike" dirty="0">
                          <a:solidFill>
                            <a:srgbClr val="171717"/>
                          </a:solidFill>
                          <a:effectLst/>
                          <a:latin typeface="Arial" panose="020B0604020202020204" pitchFamily="34" charset="0"/>
                        </a:rPr>
                        <a:t> for use on the System Model H1 Emulator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127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045058"/>
                  </a:ext>
                </a:extLst>
              </a:tr>
              <a:tr h="904875">
                <a:tc>
                  <a:txBody>
                    <a:bodyPr/>
                    <a:lstStyle/>
                    <a:p>
                      <a:pPr marL="88900" marR="88900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171717"/>
                          </a:solidFill>
                          <a:effectLst/>
                          <a:latin typeface="Arial" panose="020B0604020202020204" pitchFamily="34" charset="0"/>
                        </a:rPr>
                        <a:t>Premium</a:t>
                      </a:r>
                      <a:endParaRPr lang="en-US">
                        <a:effectLst/>
                      </a:endParaRPr>
                    </a:p>
                  </a:txBody>
                  <a:tcPr marL="12700" marR="12700" marT="12700" marB="127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8900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>
                          <a:solidFill>
                            <a:srgbClr val="171717"/>
                          </a:solidFill>
                          <a:effectLst/>
                          <a:latin typeface="Arial" panose="020B0604020202020204" pitchFamily="34" charset="0"/>
                        </a:rPr>
                        <a:t>17k HQCs for use on System Model H1 hardware</a:t>
                      </a:r>
                      <a:endParaRPr lang="en-US" sz="1100" b="0" i="0" u="none" strike="noStrike" dirty="0">
                        <a:solidFill>
                          <a:srgbClr val="171717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88900" marR="88900" rtl="0" fontAlgn="base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>
                          <a:solidFill>
                            <a:srgbClr val="171717"/>
                          </a:solidFill>
                          <a:effectLst/>
                          <a:latin typeface="Arial" panose="020B0604020202020204" pitchFamily="34" charset="0"/>
                        </a:rPr>
                        <a:t>170k </a:t>
                      </a:r>
                      <a:r>
                        <a:rPr lang="en-US" sz="1050" b="0" i="0" u="none" strike="noStrike" dirty="0" err="1">
                          <a:solidFill>
                            <a:srgbClr val="171717"/>
                          </a:solidFill>
                          <a:effectLst/>
                          <a:latin typeface="Arial" panose="020B0604020202020204" pitchFamily="34" charset="0"/>
                        </a:rPr>
                        <a:t>eHQCs</a:t>
                      </a:r>
                      <a:r>
                        <a:rPr lang="en-US" sz="1050" b="0" i="0" u="none" strike="noStrike" dirty="0">
                          <a:solidFill>
                            <a:srgbClr val="171717"/>
                          </a:solidFill>
                          <a:effectLst/>
                          <a:latin typeface="Arial" panose="020B0604020202020204" pitchFamily="34" charset="0"/>
                        </a:rPr>
                        <a:t> for use on the System Model H1 </a:t>
                      </a:r>
                      <a:r>
                        <a:rPr lang="en-US" sz="1050" b="0" i="0" u="none" strike="noStrike" dirty="0" err="1">
                          <a:solidFill>
                            <a:srgbClr val="171717"/>
                          </a:solidFill>
                          <a:effectLst/>
                          <a:latin typeface="Arial" panose="020B0604020202020204" pitchFamily="34" charset="0"/>
                        </a:rPr>
                        <a:t>Emulato</a:t>
                      </a:r>
                      <a:endParaRPr lang="en-US" sz="1100" b="0" i="0" u="none" strike="noStrike" dirty="0">
                        <a:solidFill>
                          <a:srgbClr val="171717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546100" marR="889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171717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127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96645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077EBDE7-A4B4-C6C1-1929-BBF6CD666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685" y="3429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sng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Quantinium</a:t>
            </a:r>
            <a:r>
              <a:rPr kumimoji="0" lang="en-US" altLang="en-US" sz="11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Pricing: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593127-DA5E-A271-2AC4-0D6F4724DF2F}"/>
              </a:ext>
            </a:extLst>
          </p:cNvPr>
          <p:cNvSpPr txBox="1"/>
          <p:nvPr/>
        </p:nvSpPr>
        <p:spPr>
          <a:xfrm>
            <a:off x="1634246" y="194553"/>
            <a:ext cx="10437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Cost Based Analysis of Backends</a:t>
            </a:r>
          </a:p>
        </p:txBody>
      </p:sp>
    </p:spTree>
    <p:extLst>
      <p:ext uri="{BB962C8B-B14F-4D97-AF65-F5344CB8AC3E}">
        <p14:creationId xmlns:p14="http://schemas.microsoft.com/office/powerpoint/2010/main" val="4197087268"/>
      </p:ext>
    </p:extLst>
  </p:cSld>
  <p:clrMapOvr>
    <a:masterClrMapping/>
  </p:clrMapOvr>
</p:sld>
</file>

<file path=ppt/theme/theme1.xml><?xml version="1.0" encoding="utf-8"?>
<a:theme xmlns:a="http://schemas.openxmlformats.org/drawingml/2006/main" name="OS Weekly planner for teachers by Slidesgo">
  <a:themeElements>
    <a:clrScheme name="Simple Light">
      <a:dk1>
        <a:srgbClr val="F3F3F3"/>
      </a:dk1>
      <a:lt1>
        <a:srgbClr val="434343"/>
      </a:lt1>
      <a:dk2>
        <a:srgbClr val="E55A43"/>
      </a:dk2>
      <a:lt2>
        <a:srgbClr val="FF7058"/>
      </a:lt2>
      <a:accent1>
        <a:srgbClr val="FF9A75"/>
      </a:accent1>
      <a:accent2>
        <a:srgbClr val="F9ABA0"/>
      </a:accent2>
      <a:accent3>
        <a:srgbClr val="F6C5BE"/>
      </a:accent3>
      <a:accent4>
        <a:srgbClr val="FCE5CD"/>
      </a:accent4>
      <a:accent5>
        <a:srgbClr val="963A2A"/>
      </a:accent5>
      <a:accent6>
        <a:srgbClr val="666666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 Weekly Planner for Teachers by Slidesgo</Template>
  <TotalTime>306</TotalTime>
  <Words>597</Words>
  <Application>Microsoft Office PowerPoint</Application>
  <PresentationFormat>Widescreen</PresentationFormat>
  <Paragraphs>201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5" baseType="lpstr">
      <vt:lpstr>Abel</vt:lpstr>
      <vt:lpstr>Arial</vt:lpstr>
      <vt:lpstr>Bahiana</vt:lpstr>
      <vt:lpstr>Calibri</vt:lpstr>
      <vt:lpstr>Calibri Light</vt:lpstr>
      <vt:lpstr>Fira Sans Extra Condensed Medium</vt:lpstr>
      <vt:lpstr>Hepta Slab Medium</vt:lpstr>
      <vt:lpstr>Hepta Slab SemiBold</vt:lpstr>
      <vt:lpstr>Oswald SemiBold</vt:lpstr>
      <vt:lpstr>Proxima Nova</vt:lpstr>
      <vt:lpstr>Proxima Nova Semibold</vt:lpstr>
      <vt:lpstr>Sansita</vt:lpstr>
      <vt:lpstr>Times New Roman</vt:lpstr>
      <vt:lpstr>OS Weekly planner for teachers by Slidesgo</vt:lpstr>
      <vt:lpstr>Slidesgo Final Pages</vt:lpstr>
      <vt:lpstr>Office Theme</vt:lpstr>
      <vt:lpstr>Qupolis</vt:lpstr>
      <vt:lpstr>PowerPoint Presentation</vt:lpstr>
      <vt:lpstr>PowerPoint Presentation</vt:lpstr>
      <vt:lpstr>PowerPoint Presentation</vt:lpstr>
      <vt:lpstr>PowerPoint Presentation</vt:lpstr>
      <vt:lpstr>Testing different backends</vt:lpstr>
      <vt:lpstr>Error Mitigation </vt:lpstr>
      <vt:lpstr>Future Perspectives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Qupolis</dc:title>
  <dc:creator>Asamov Feraday</dc:creator>
  <cp:lastModifiedBy>Asamov Feraday</cp:lastModifiedBy>
  <cp:revision>4</cp:revision>
  <dcterms:created xsi:type="dcterms:W3CDTF">2022-08-23T22:28:25Z</dcterms:created>
  <dcterms:modified xsi:type="dcterms:W3CDTF">2022-08-24T03:35:22Z</dcterms:modified>
</cp:coreProperties>
</file>