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4598dc4e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4598dc4e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4598dc4e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4598dc4e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4598dc4e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4598dc4e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4598dc4e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e4598dc4e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4598dc4e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4598dc4e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4598dc4e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4598dc4e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e4598dc4e1_5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e4598dc4e1_5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4598dc4e1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4598dc4e1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e4598dc4e1_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e4598dc4e1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4598dc4e1_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e4598dc4e1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4598dc4e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4598dc4e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4598dc4e1_5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4598dc4e1_5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4598dc4e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4598dc4e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4598dc4e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4598dc4e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4598dc4e1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4598dc4e1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4598dc4e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e4598dc4e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4598dc4e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4598dc4e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4598dc4e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4598dc4e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4598dc4e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4598dc4e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70750"/>
            <a:ext cx="8520600" cy="779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Volunteer Matching System: Group 1</a:t>
            </a:r>
            <a:endParaRPr sz="3000"/>
          </a:p>
        </p:txBody>
      </p:sp>
      <p:sp>
        <p:nvSpPr>
          <p:cNvPr id="55" name="Google Shape;55;p13"/>
          <p:cNvSpPr txBox="1"/>
          <p:nvPr>
            <p:ph idx="1" type="subTitle"/>
          </p:nvPr>
        </p:nvSpPr>
        <p:spPr>
          <a:xfrm>
            <a:off x="1931675" y="2023175"/>
            <a:ext cx="5265300" cy="1611900"/>
          </a:xfrm>
          <a:prstGeom prst="rect">
            <a:avLst/>
          </a:prstGeom>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 sz="1800">
                <a:solidFill>
                  <a:srgbClr val="1E1E1E"/>
                </a:solidFill>
              </a:rPr>
              <a:t>Xuan Loc Le</a:t>
            </a:r>
            <a:endParaRPr sz="1800">
              <a:solidFill>
                <a:srgbClr val="1E1E1E"/>
              </a:solidFill>
            </a:endParaRPr>
          </a:p>
          <a:p>
            <a:pPr indent="0" lvl="0" marL="0" rtl="0" algn="ctr">
              <a:lnSpc>
                <a:spcPct val="200000"/>
              </a:lnSpc>
              <a:spcBef>
                <a:spcPts val="0"/>
              </a:spcBef>
              <a:spcAft>
                <a:spcPts val="0"/>
              </a:spcAft>
              <a:buNone/>
            </a:pPr>
            <a:r>
              <a:rPr lang="en" sz="1800">
                <a:solidFill>
                  <a:srgbClr val="1E1E1E"/>
                </a:solidFill>
              </a:rPr>
              <a:t>Tue Bach Dinh</a:t>
            </a:r>
            <a:endParaRPr sz="1800">
              <a:solidFill>
                <a:srgbClr val="1E1E1E"/>
              </a:solidFill>
            </a:endParaRPr>
          </a:p>
          <a:p>
            <a:pPr indent="0" lvl="0" marL="0" rtl="0" algn="ctr">
              <a:lnSpc>
                <a:spcPct val="200000"/>
              </a:lnSpc>
              <a:spcBef>
                <a:spcPts val="0"/>
              </a:spcBef>
              <a:spcAft>
                <a:spcPts val="0"/>
              </a:spcAft>
              <a:buNone/>
            </a:pPr>
            <a:r>
              <a:rPr lang="en" sz="1800">
                <a:solidFill>
                  <a:srgbClr val="1E1E1E"/>
                </a:solidFill>
              </a:rPr>
              <a:t>Nam Khanh Thieu </a:t>
            </a:r>
            <a:endParaRPr sz="1800">
              <a:solidFill>
                <a:srgbClr val="1E1E1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idx="1" type="body"/>
          </p:nvPr>
        </p:nvSpPr>
        <p:spPr>
          <a:xfrm>
            <a:off x="311700" y="343400"/>
            <a:ext cx="8520600" cy="52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rgbClr val="1E1E1E"/>
                </a:solidFill>
              </a:rPr>
              <a:t>Free choice: </a:t>
            </a:r>
            <a:r>
              <a:rPr lang="en" sz="1400">
                <a:solidFill>
                  <a:srgbClr val="1E1E1E"/>
                </a:solidFill>
              </a:rPr>
              <a:t>List of Beneficiaries and Their Total Volunteer Hours</a:t>
            </a:r>
            <a:endParaRPr sz="1400">
              <a:solidFill>
                <a:srgbClr val="1E1E1E"/>
              </a:solidFill>
            </a:endParaRPr>
          </a:p>
        </p:txBody>
      </p:sp>
      <p:pic>
        <p:nvPicPr>
          <p:cNvPr id="111" name="Google Shape;111;p22"/>
          <p:cNvPicPr preferRelativeResize="0"/>
          <p:nvPr/>
        </p:nvPicPr>
        <p:blipFill>
          <a:blip r:embed="rId3">
            <a:alphaModFix/>
          </a:blip>
          <a:stretch>
            <a:fillRect/>
          </a:stretch>
        </p:blipFill>
        <p:spPr>
          <a:xfrm>
            <a:off x="1163750" y="1019275"/>
            <a:ext cx="6358251" cy="3184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3"/>
          <p:cNvPicPr preferRelativeResize="0"/>
          <p:nvPr/>
        </p:nvPicPr>
        <p:blipFill>
          <a:blip r:embed="rId3">
            <a:alphaModFix/>
          </a:blip>
          <a:stretch>
            <a:fillRect/>
          </a:stretch>
        </p:blipFill>
        <p:spPr>
          <a:xfrm>
            <a:off x="1789875" y="1464875"/>
            <a:ext cx="5002825" cy="3398925"/>
          </a:xfrm>
          <a:prstGeom prst="rect">
            <a:avLst/>
          </a:prstGeom>
          <a:noFill/>
          <a:ln>
            <a:noFill/>
          </a:ln>
        </p:spPr>
      </p:pic>
      <p:sp>
        <p:nvSpPr>
          <p:cNvPr id="117" name="Google Shape;117;p23"/>
          <p:cNvSpPr txBox="1"/>
          <p:nvPr/>
        </p:nvSpPr>
        <p:spPr>
          <a:xfrm>
            <a:off x="163750" y="389150"/>
            <a:ext cx="8545500" cy="93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00">
                <a:solidFill>
                  <a:srgbClr val="1E1E1E"/>
                </a:solidFill>
              </a:rPr>
              <a:t>View (free choice): </a:t>
            </a:r>
            <a:r>
              <a:rPr lang="en">
                <a:solidFill>
                  <a:srgbClr val="1E1E1E"/>
                </a:solidFill>
              </a:rPr>
              <a:t>Write a query that creates a view containing: location ID, city name, number of requests, avg_fulfill_rate. avg_fulfill_rate is the fraction between the number of satisfied volunteers for the application and the total needed. </a:t>
            </a:r>
            <a:endParaRPr>
              <a:solidFill>
                <a:srgbClr val="1E1E1E"/>
              </a:solidFill>
            </a:endParaRPr>
          </a:p>
        </p:txBody>
      </p:sp>
      <p:sp>
        <p:nvSpPr>
          <p:cNvPr id="118" name="Google Shape;118;p23"/>
          <p:cNvSpPr txBox="1"/>
          <p:nvPr/>
        </p:nvSpPr>
        <p:spPr>
          <a:xfrm>
            <a:off x="163750" y="-210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2000">
                <a:solidFill>
                  <a:srgbClr val="1E1E1E"/>
                </a:solidFill>
              </a:rPr>
              <a:t>Part B</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idx="1" type="body"/>
          </p:nvPr>
        </p:nvSpPr>
        <p:spPr>
          <a:xfrm>
            <a:off x="253900" y="164350"/>
            <a:ext cx="8520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1E1E1E"/>
                </a:solidFill>
              </a:rPr>
              <a:t>Trigger and Function</a:t>
            </a:r>
            <a:r>
              <a:rPr lang="en" sz="1400">
                <a:solidFill>
                  <a:srgbClr val="1E1E1E"/>
                </a:solidFill>
              </a:rPr>
              <a:t>: Create a check constraint for the volunteer table with a function that validates a volunteer ID when a new volunteer is inserted</a:t>
            </a:r>
            <a:endParaRPr sz="1400">
              <a:solidFill>
                <a:srgbClr val="1E1E1E"/>
              </a:solidFill>
            </a:endParaRPr>
          </a:p>
        </p:txBody>
      </p:sp>
      <p:pic>
        <p:nvPicPr>
          <p:cNvPr id="124" name="Google Shape;124;p24"/>
          <p:cNvPicPr preferRelativeResize="0"/>
          <p:nvPr/>
        </p:nvPicPr>
        <p:blipFill>
          <a:blip r:embed="rId3">
            <a:alphaModFix/>
          </a:blip>
          <a:stretch>
            <a:fillRect/>
          </a:stretch>
        </p:blipFill>
        <p:spPr>
          <a:xfrm>
            <a:off x="1057825" y="845900"/>
            <a:ext cx="5991225" cy="4038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idx="1" type="body"/>
          </p:nvPr>
        </p:nvSpPr>
        <p:spPr>
          <a:xfrm>
            <a:off x="157600" y="314500"/>
            <a:ext cx="8520600" cy="40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chemeClr val="dk1"/>
                </a:solidFill>
              </a:rPr>
              <a:t> Sample run</a:t>
            </a:r>
            <a:endParaRPr sz="2100"/>
          </a:p>
        </p:txBody>
      </p:sp>
      <p:pic>
        <p:nvPicPr>
          <p:cNvPr id="130" name="Google Shape;130;p25"/>
          <p:cNvPicPr preferRelativeResize="0"/>
          <p:nvPr/>
        </p:nvPicPr>
        <p:blipFill>
          <a:blip r:embed="rId3">
            <a:alphaModFix/>
          </a:blip>
          <a:stretch>
            <a:fillRect/>
          </a:stretch>
        </p:blipFill>
        <p:spPr>
          <a:xfrm>
            <a:off x="633988" y="1273110"/>
            <a:ext cx="4639676" cy="2597275"/>
          </a:xfrm>
          <a:prstGeom prst="rect">
            <a:avLst/>
          </a:prstGeom>
          <a:noFill/>
          <a:ln>
            <a:noFill/>
          </a:ln>
        </p:spPr>
      </p:pic>
      <p:pic>
        <p:nvPicPr>
          <p:cNvPr id="131" name="Google Shape;131;p25"/>
          <p:cNvPicPr preferRelativeResize="0"/>
          <p:nvPr/>
        </p:nvPicPr>
        <p:blipFill rotWithShape="1">
          <a:blip r:embed="rId4">
            <a:alphaModFix/>
          </a:blip>
          <a:srcRect b="2219" l="0" r="51444" t="43521"/>
          <a:stretch/>
        </p:blipFill>
        <p:spPr>
          <a:xfrm>
            <a:off x="5273675" y="2396675"/>
            <a:ext cx="2784175" cy="1473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idx="1" type="body"/>
          </p:nvPr>
        </p:nvSpPr>
        <p:spPr>
          <a:xfrm>
            <a:off x="244300" y="121825"/>
            <a:ext cx="8520600" cy="797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1E1E1E"/>
                </a:solidFill>
              </a:rPr>
              <a:t>Transaction (free choice)</a:t>
            </a:r>
            <a:r>
              <a:rPr lang="en" sz="1400">
                <a:solidFill>
                  <a:srgbClr val="1E1E1E"/>
                </a:solidFill>
              </a:rPr>
              <a:t>: </a:t>
            </a:r>
            <a:r>
              <a:rPr lang="en" sz="1400">
                <a:solidFill>
                  <a:srgbClr val="1E1E1E"/>
                </a:solidFill>
              </a:rPr>
              <a:t>Create a transaction to swap the value of skill ‘HealthcareOrFirstAid’ and ‘TrainPeople’ in all requests made by beneficiary 1.</a:t>
            </a:r>
            <a:endParaRPr sz="1400">
              <a:solidFill>
                <a:srgbClr val="1E1E1E"/>
              </a:solidFill>
            </a:endParaRPr>
          </a:p>
        </p:txBody>
      </p:sp>
      <p:pic>
        <p:nvPicPr>
          <p:cNvPr id="137" name="Google Shape;137;p26"/>
          <p:cNvPicPr preferRelativeResize="0"/>
          <p:nvPr/>
        </p:nvPicPr>
        <p:blipFill rotWithShape="1">
          <a:blip r:embed="rId3">
            <a:alphaModFix/>
          </a:blip>
          <a:srcRect b="12831" l="0" r="2657" t="0"/>
          <a:stretch/>
        </p:blipFill>
        <p:spPr>
          <a:xfrm>
            <a:off x="1154150" y="845950"/>
            <a:ext cx="6096000" cy="3935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idx="1" type="body"/>
          </p:nvPr>
        </p:nvSpPr>
        <p:spPr>
          <a:xfrm>
            <a:off x="253900" y="160375"/>
            <a:ext cx="8520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1E1E1E"/>
                </a:solidFill>
              </a:rPr>
              <a:t>Analysis: O</a:t>
            </a:r>
            <a:r>
              <a:rPr lang="en" sz="1600">
                <a:solidFill>
                  <a:srgbClr val="1E1E1E"/>
                </a:solidFill>
              </a:rPr>
              <a:t>ur scoring matching system</a:t>
            </a:r>
            <a:endParaRPr sz="1600">
              <a:solidFill>
                <a:srgbClr val="1E1E1E"/>
              </a:solidFill>
            </a:endParaRPr>
          </a:p>
        </p:txBody>
      </p:sp>
      <p:sp>
        <p:nvSpPr>
          <p:cNvPr id="143" name="Google Shape;143;p27"/>
          <p:cNvSpPr txBox="1"/>
          <p:nvPr/>
        </p:nvSpPr>
        <p:spPr>
          <a:xfrm>
            <a:off x="253900" y="486700"/>
            <a:ext cx="7881300" cy="155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We takes into consideration all aspects of the volunteer, and also the assessment of the request to those aspects. We consider the importance of the categories in the order: skill = range &gt; interest &gt; travelReadiness.</a:t>
            </a:r>
            <a:endParaRPr sz="1300"/>
          </a:p>
          <a:p>
            <a:pPr indent="0" lvl="0" marL="0" rtl="0" algn="l">
              <a:lnSpc>
                <a:spcPct val="115000"/>
              </a:lnSpc>
              <a:spcBef>
                <a:spcPts val="0"/>
              </a:spcBef>
              <a:spcAft>
                <a:spcPts val="0"/>
              </a:spcAft>
              <a:buNone/>
            </a:pPr>
            <a:r>
              <a:rPr lang="en" sz="1300"/>
              <a:t>The weight of each category contributes respectively 35%, 35%, 20%, 10% to the final score. </a:t>
            </a:r>
            <a:endParaRPr sz="1300"/>
          </a:p>
          <a:p>
            <a:pPr indent="0" lvl="0" marL="0" rtl="0" algn="l">
              <a:lnSpc>
                <a:spcPct val="115000"/>
              </a:lnSpc>
              <a:spcBef>
                <a:spcPts val="0"/>
              </a:spcBef>
              <a:spcAft>
                <a:spcPts val="0"/>
              </a:spcAft>
              <a:buClr>
                <a:schemeClr val="dk1"/>
              </a:buClr>
              <a:buSzPts val="1100"/>
              <a:buFont typeface="Arial"/>
              <a:buNone/>
            </a:pPr>
            <a:r>
              <a:rPr lang="en" sz="1300"/>
              <a:t>Our SQL implementation:</a:t>
            </a:r>
            <a:endParaRPr sz="1300"/>
          </a:p>
          <a:p>
            <a:pPr indent="0" lvl="0" marL="0" rtl="0" algn="l">
              <a:spcBef>
                <a:spcPts val="0"/>
              </a:spcBef>
              <a:spcAft>
                <a:spcPts val="0"/>
              </a:spcAft>
              <a:buNone/>
            </a:pPr>
            <a:r>
              <a:t/>
            </a:r>
            <a:endParaRPr/>
          </a:p>
        </p:txBody>
      </p:sp>
      <p:pic>
        <p:nvPicPr>
          <p:cNvPr id="144" name="Google Shape;144;p27"/>
          <p:cNvPicPr preferRelativeResize="0"/>
          <p:nvPr/>
        </p:nvPicPr>
        <p:blipFill rotWithShape="1">
          <a:blip r:embed="rId3">
            <a:alphaModFix/>
          </a:blip>
          <a:srcRect b="0" l="5512" r="-3073" t="0"/>
          <a:stretch/>
        </p:blipFill>
        <p:spPr>
          <a:xfrm>
            <a:off x="348950" y="1885650"/>
            <a:ext cx="3501950" cy="3107375"/>
          </a:xfrm>
          <a:prstGeom prst="rect">
            <a:avLst/>
          </a:prstGeom>
          <a:noFill/>
          <a:ln>
            <a:noFill/>
          </a:ln>
        </p:spPr>
      </p:pic>
      <p:pic>
        <p:nvPicPr>
          <p:cNvPr id="145" name="Google Shape;145;p27"/>
          <p:cNvPicPr preferRelativeResize="0"/>
          <p:nvPr/>
        </p:nvPicPr>
        <p:blipFill>
          <a:blip r:embed="rId4">
            <a:alphaModFix/>
          </a:blip>
          <a:stretch>
            <a:fillRect/>
          </a:stretch>
        </p:blipFill>
        <p:spPr>
          <a:xfrm>
            <a:off x="3992775" y="2037400"/>
            <a:ext cx="4781725" cy="28038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idx="1" type="body"/>
          </p:nvPr>
        </p:nvSpPr>
        <p:spPr>
          <a:xfrm>
            <a:off x="253900" y="237425"/>
            <a:ext cx="8520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1E1E1E"/>
                </a:solidFill>
              </a:rPr>
              <a:t>Analysis: Our scoring matching system</a:t>
            </a:r>
            <a:endParaRPr sz="1500">
              <a:solidFill>
                <a:srgbClr val="1E1E1E"/>
              </a:solidFill>
            </a:endParaRPr>
          </a:p>
        </p:txBody>
      </p:sp>
      <p:sp>
        <p:nvSpPr>
          <p:cNvPr id="151" name="Google Shape;151;p28"/>
          <p:cNvSpPr txBox="1"/>
          <p:nvPr/>
        </p:nvSpPr>
        <p:spPr>
          <a:xfrm>
            <a:off x="253900" y="557325"/>
            <a:ext cx="7881300" cy="130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We takes into consideration all aspects of the volunteer, and also the assessment of the request to those aspects. We consider the importance of the categories in the order: skill = range &gt; interest &gt; travelReadiness.</a:t>
            </a:r>
            <a:endParaRPr sz="1300"/>
          </a:p>
          <a:p>
            <a:pPr indent="0" lvl="0" marL="0" rtl="0" algn="l">
              <a:lnSpc>
                <a:spcPct val="115000"/>
              </a:lnSpc>
              <a:spcBef>
                <a:spcPts val="0"/>
              </a:spcBef>
              <a:spcAft>
                <a:spcPts val="0"/>
              </a:spcAft>
              <a:buNone/>
            </a:pPr>
            <a:r>
              <a:rPr lang="en" sz="1300"/>
              <a:t>The weight of each category contributes respectively 35%, 35%, 20%, 10% to the final score. </a:t>
            </a:r>
            <a:endParaRPr sz="1300"/>
          </a:p>
          <a:p>
            <a:pPr indent="0" lvl="0" marL="0" rtl="0" algn="l">
              <a:lnSpc>
                <a:spcPct val="115000"/>
              </a:lnSpc>
              <a:spcBef>
                <a:spcPts val="0"/>
              </a:spcBef>
              <a:spcAft>
                <a:spcPts val="0"/>
              </a:spcAft>
              <a:buNone/>
            </a:pPr>
            <a:r>
              <a:rPr lang="en" sz="1300"/>
              <a:t>Our SQL implementation:</a:t>
            </a:r>
            <a:endParaRPr/>
          </a:p>
        </p:txBody>
      </p:sp>
      <p:pic>
        <p:nvPicPr>
          <p:cNvPr id="152" name="Google Shape;152;p28"/>
          <p:cNvPicPr preferRelativeResize="0"/>
          <p:nvPr/>
        </p:nvPicPr>
        <p:blipFill>
          <a:blip r:embed="rId3">
            <a:alphaModFix/>
          </a:blip>
          <a:stretch>
            <a:fillRect/>
          </a:stretch>
        </p:blipFill>
        <p:spPr>
          <a:xfrm>
            <a:off x="2575263" y="1862625"/>
            <a:ext cx="3238563" cy="28038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idx="1" type="body"/>
          </p:nvPr>
        </p:nvSpPr>
        <p:spPr>
          <a:xfrm>
            <a:off x="253900" y="179625"/>
            <a:ext cx="8520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dk1"/>
                </a:solidFill>
              </a:rPr>
              <a:t>Analysis: Our scoring matching system</a:t>
            </a:r>
            <a:endParaRPr sz="1500">
              <a:solidFill>
                <a:schemeClr val="dk1"/>
              </a:solidFill>
            </a:endParaRPr>
          </a:p>
        </p:txBody>
      </p:sp>
      <p:sp>
        <p:nvSpPr>
          <p:cNvPr id="158" name="Google Shape;158;p29"/>
          <p:cNvSpPr txBox="1"/>
          <p:nvPr/>
        </p:nvSpPr>
        <p:spPr>
          <a:xfrm>
            <a:off x="253900" y="547675"/>
            <a:ext cx="78813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Sample run: </a:t>
            </a:r>
            <a:endParaRPr sz="1300"/>
          </a:p>
          <a:p>
            <a:pPr indent="0" lvl="0" marL="0" rtl="0" algn="l">
              <a:lnSpc>
                <a:spcPct val="115000"/>
              </a:lnSpc>
              <a:spcBef>
                <a:spcPts val="0"/>
              </a:spcBef>
              <a:spcAft>
                <a:spcPts val="0"/>
              </a:spcAft>
              <a:buNone/>
            </a:pPr>
            <a:r>
              <a:rPr lang="en" sz="1300"/>
              <a:t>The query returns the matching score for each pair of request-volunteer, which can be selectively extract for different needs.</a:t>
            </a:r>
            <a:endParaRPr sz="1300"/>
          </a:p>
        </p:txBody>
      </p:sp>
      <p:pic>
        <p:nvPicPr>
          <p:cNvPr id="159" name="Google Shape;159;p29"/>
          <p:cNvPicPr preferRelativeResize="0"/>
          <p:nvPr/>
        </p:nvPicPr>
        <p:blipFill rotWithShape="1">
          <a:blip r:embed="rId3">
            <a:alphaModFix/>
          </a:blip>
          <a:srcRect b="-7319" l="0" r="-7319" t="0"/>
          <a:stretch/>
        </p:blipFill>
        <p:spPr>
          <a:xfrm>
            <a:off x="253900" y="1546863"/>
            <a:ext cx="9143998" cy="31193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idx="1" type="body"/>
          </p:nvPr>
        </p:nvSpPr>
        <p:spPr>
          <a:xfrm>
            <a:off x="253900" y="189275"/>
            <a:ext cx="8520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1E1E1E"/>
                </a:solidFill>
              </a:rPr>
              <a:t>Analysis (free choice): </a:t>
            </a:r>
            <a:r>
              <a:rPr lang="en" sz="1500">
                <a:solidFill>
                  <a:srgbClr val="1E1E1E"/>
                </a:solidFill>
              </a:rPr>
              <a:t>Analyse the number of volunteer applications and approval rates over time</a:t>
            </a:r>
            <a:endParaRPr sz="1500">
              <a:solidFill>
                <a:srgbClr val="1E1E1E"/>
              </a:solidFill>
            </a:endParaRPr>
          </a:p>
          <a:p>
            <a:pPr indent="0" lvl="0" marL="0" rtl="0" algn="l">
              <a:spcBef>
                <a:spcPts val="1200"/>
              </a:spcBef>
              <a:spcAft>
                <a:spcPts val="1200"/>
              </a:spcAft>
              <a:buNone/>
            </a:pPr>
            <a:r>
              <a:t/>
            </a:r>
            <a:endParaRPr sz="1500">
              <a:solidFill>
                <a:srgbClr val="1E1E1E"/>
              </a:solidFill>
            </a:endParaRPr>
          </a:p>
        </p:txBody>
      </p:sp>
      <p:sp>
        <p:nvSpPr>
          <p:cNvPr id="165" name="Google Shape;165;p30"/>
          <p:cNvSpPr txBox="1"/>
          <p:nvPr/>
        </p:nvSpPr>
        <p:spPr>
          <a:xfrm>
            <a:off x="253900" y="557325"/>
            <a:ext cx="7881300" cy="130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300"/>
              <a:t>We tracks the number of volunteer applications and approval rates over time, providing insights into trends and the efficiency of the approval process. Monitoring these rates helps identify periods of high volunteer interest and ensures that applications are processed promptly, maintaining volunteer engagement.</a:t>
            </a:r>
            <a:endParaRPr sz="1300"/>
          </a:p>
          <a:p>
            <a:pPr indent="0" lvl="0" marL="0" rtl="0" algn="l">
              <a:lnSpc>
                <a:spcPct val="115000"/>
              </a:lnSpc>
              <a:spcBef>
                <a:spcPts val="0"/>
              </a:spcBef>
              <a:spcAft>
                <a:spcPts val="0"/>
              </a:spcAft>
              <a:buNone/>
            </a:pPr>
            <a:r>
              <a:t/>
            </a:r>
            <a:endParaRPr sz="1300"/>
          </a:p>
        </p:txBody>
      </p:sp>
      <p:pic>
        <p:nvPicPr>
          <p:cNvPr id="166" name="Google Shape;166;p30"/>
          <p:cNvPicPr preferRelativeResize="0"/>
          <p:nvPr/>
        </p:nvPicPr>
        <p:blipFill>
          <a:blip r:embed="rId3">
            <a:alphaModFix/>
          </a:blip>
          <a:stretch>
            <a:fillRect/>
          </a:stretch>
        </p:blipFill>
        <p:spPr>
          <a:xfrm>
            <a:off x="1654500" y="1565500"/>
            <a:ext cx="5719399" cy="34103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idx="1" type="body"/>
          </p:nvPr>
        </p:nvSpPr>
        <p:spPr>
          <a:xfrm>
            <a:off x="253900" y="285550"/>
            <a:ext cx="7530600" cy="652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a:solidFill>
                  <a:srgbClr val="000000"/>
                </a:solidFill>
              </a:rPr>
              <a:t>Analysis (free choice): Analyse the number of volunteer applications and approval rates over time</a:t>
            </a:r>
            <a:endParaRPr>
              <a:solidFill>
                <a:srgbClr val="000000"/>
              </a:solidFill>
            </a:endParaRPr>
          </a:p>
        </p:txBody>
      </p:sp>
      <p:sp>
        <p:nvSpPr>
          <p:cNvPr id="172" name="Google Shape;172;p31"/>
          <p:cNvSpPr txBox="1"/>
          <p:nvPr/>
        </p:nvSpPr>
        <p:spPr>
          <a:xfrm>
            <a:off x="253900" y="861000"/>
            <a:ext cx="78813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300"/>
              <a:t>The approval rate seems to be stable with high rate between 75% to 100%. This suggests that the approval policy is reasonable, thus encouraging new volunteer to participate in.</a:t>
            </a:r>
            <a:endParaRPr sz="1300"/>
          </a:p>
          <a:p>
            <a:pPr indent="0" lvl="0" marL="0" rtl="0" algn="l">
              <a:lnSpc>
                <a:spcPct val="115000"/>
              </a:lnSpc>
              <a:spcBef>
                <a:spcPts val="0"/>
              </a:spcBef>
              <a:spcAft>
                <a:spcPts val="0"/>
              </a:spcAft>
              <a:buClr>
                <a:schemeClr val="dk1"/>
              </a:buClr>
              <a:buSzPts val="1100"/>
              <a:buFont typeface="Arial"/>
              <a:buNone/>
            </a:pPr>
            <a:r>
              <a:rPr lang="en" sz="1300"/>
              <a:t>In general, this shows that we might need to expand and </a:t>
            </a:r>
            <a:r>
              <a:rPr lang="en" sz="1300"/>
              <a:t>recruit</a:t>
            </a:r>
            <a:r>
              <a:rPr lang="en" sz="1300"/>
              <a:t> a huge amount of volunteer for the upcoming requests. The approve policy seems to be reasonable and do not need to be modified now.</a:t>
            </a:r>
            <a:endParaRPr sz="1300"/>
          </a:p>
        </p:txBody>
      </p:sp>
      <p:pic>
        <p:nvPicPr>
          <p:cNvPr id="173" name="Google Shape;173;p31"/>
          <p:cNvPicPr preferRelativeResize="0"/>
          <p:nvPr/>
        </p:nvPicPr>
        <p:blipFill>
          <a:blip r:embed="rId3">
            <a:alphaModFix/>
          </a:blip>
          <a:stretch>
            <a:fillRect/>
          </a:stretch>
        </p:blipFill>
        <p:spPr>
          <a:xfrm>
            <a:off x="2049700" y="2143500"/>
            <a:ext cx="4289712" cy="25881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0" y="591400"/>
            <a:ext cx="8520600" cy="89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Overview </a:t>
            </a:r>
            <a:endParaRPr sz="3000"/>
          </a:p>
        </p:txBody>
      </p:sp>
      <p:sp>
        <p:nvSpPr>
          <p:cNvPr id="61" name="Google Shape;61;p14"/>
          <p:cNvSpPr txBox="1"/>
          <p:nvPr>
            <p:ph idx="1" type="subTitle"/>
          </p:nvPr>
        </p:nvSpPr>
        <p:spPr>
          <a:xfrm>
            <a:off x="813275" y="1709700"/>
            <a:ext cx="6412800" cy="2195100"/>
          </a:xfrm>
          <a:prstGeom prst="rect">
            <a:avLst/>
          </a:prstGeom>
        </p:spPr>
        <p:txBody>
          <a:bodyPr anchorCtr="0" anchor="t" bIns="91425" lIns="91425" spcFirstLastPara="1" rIns="91425" wrap="square" tIns="91425">
            <a:normAutofit/>
          </a:bodyPr>
          <a:lstStyle/>
          <a:p>
            <a:pPr indent="-336550" lvl="0" marL="457200" rtl="0" algn="l">
              <a:lnSpc>
                <a:spcPct val="200000"/>
              </a:lnSpc>
              <a:spcBef>
                <a:spcPts val="300"/>
              </a:spcBef>
              <a:spcAft>
                <a:spcPts val="0"/>
              </a:spcAft>
              <a:buClr>
                <a:srgbClr val="1E1E1E"/>
              </a:buClr>
              <a:buSzPts val="1700"/>
              <a:buAutoNum type="arabicPeriod"/>
            </a:pPr>
            <a:r>
              <a:rPr lang="en" sz="1700">
                <a:solidFill>
                  <a:srgbClr val="1E1E1E"/>
                </a:solidFill>
              </a:rPr>
              <a:t>UML Diagram</a:t>
            </a:r>
            <a:endParaRPr sz="1700">
              <a:solidFill>
                <a:srgbClr val="1E1E1E"/>
              </a:solidFill>
            </a:endParaRPr>
          </a:p>
          <a:p>
            <a:pPr indent="-336550" lvl="0" marL="457200" rtl="0" algn="l">
              <a:lnSpc>
                <a:spcPct val="200000"/>
              </a:lnSpc>
              <a:spcBef>
                <a:spcPts val="0"/>
              </a:spcBef>
              <a:spcAft>
                <a:spcPts val="0"/>
              </a:spcAft>
              <a:buClr>
                <a:srgbClr val="1E1E1E"/>
              </a:buClr>
              <a:buSzPts val="1700"/>
              <a:buAutoNum type="arabicPeriod"/>
            </a:pPr>
            <a:r>
              <a:rPr lang="en" sz="1700">
                <a:solidFill>
                  <a:srgbClr val="1E1E1E"/>
                </a:solidFill>
              </a:rPr>
              <a:t>Relational Data Model </a:t>
            </a:r>
            <a:endParaRPr sz="1700">
              <a:solidFill>
                <a:srgbClr val="1E1E1E"/>
              </a:solidFill>
            </a:endParaRPr>
          </a:p>
          <a:p>
            <a:pPr indent="-336550" lvl="0" marL="457200" rtl="0" algn="l">
              <a:lnSpc>
                <a:spcPct val="200000"/>
              </a:lnSpc>
              <a:spcBef>
                <a:spcPts val="0"/>
              </a:spcBef>
              <a:spcAft>
                <a:spcPts val="0"/>
              </a:spcAft>
              <a:buClr>
                <a:srgbClr val="1E1E1E"/>
              </a:buClr>
              <a:buSzPts val="1700"/>
              <a:buAutoNum type="arabicPeriod"/>
            </a:pPr>
            <a:r>
              <a:rPr lang="en" sz="1700">
                <a:solidFill>
                  <a:srgbClr val="1E1E1E"/>
                </a:solidFill>
              </a:rPr>
              <a:t>Functional Dependencies</a:t>
            </a:r>
            <a:endParaRPr sz="1700">
              <a:solidFill>
                <a:srgbClr val="1E1E1E"/>
              </a:solidFill>
            </a:endParaRPr>
          </a:p>
          <a:p>
            <a:pPr indent="-336550" lvl="0" marL="457200" rtl="0" algn="l">
              <a:lnSpc>
                <a:spcPct val="200000"/>
              </a:lnSpc>
              <a:spcBef>
                <a:spcPts val="0"/>
              </a:spcBef>
              <a:spcAft>
                <a:spcPts val="0"/>
              </a:spcAft>
              <a:buClr>
                <a:srgbClr val="1E1E1E"/>
              </a:buClr>
              <a:buSzPts val="1700"/>
              <a:buAutoNum type="arabicPeriod"/>
            </a:pPr>
            <a:r>
              <a:rPr lang="en" sz="1700">
                <a:solidFill>
                  <a:srgbClr val="1E1E1E"/>
                </a:solidFill>
              </a:rPr>
              <a:t>SQL Implementation</a:t>
            </a:r>
            <a:endParaRPr sz="1700">
              <a:solidFill>
                <a:srgbClr val="1E1E1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754050" y="1264475"/>
            <a:ext cx="1635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THE END</a:t>
            </a:r>
            <a:endParaRPr b="1"/>
          </a:p>
        </p:txBody>
      </p:sp>
      <p:sp>
        <p:nvSpPr>
          <p:cNvPr id="179" name="Google Shape;179;p32"/>
          <p:cNvSpPr txBox="1"/>
          <p:nvPr>
            <p:ph idx="1" type="body"/>
          </p:nvPr>
        </p:nvSpPr>
        <p:spPr>
          <a:xfrm>
            <a:off x="2962250" y="2056825"/>
            <a:ext cx="35085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rgbClr val="1E1E1E"/>
                </a:solidFill>
              </a:rPr>
              <a:t>THANK YOU FOR </a:t>
            </a:r>
            <a:r>
              <a:rPr b="1" lang="en">
                <a:solidFill>
                  <a:srgbClr val="1E1E1E"/>
                </a:solidFill>
              </a:rPr>
              <a:t>LISTENING</a:t>
            </a:r>
            <a:endParaRPr b="1">
              <a:solidFill>
                <a:srgbClr val="1E1E1E"/>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75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 UML diagram</a:t>
            </a:r>
            <a:endParaRPr/>
          </a:p>
        </p:txBody>
      </p:sp>
      <p:pic>
        <p:nvPicPr>
          <p:cNvPr id="67" name="Google Shape;67;p15"/>
          <p:cNvPicPr preferRelativeResize="0"/>
          <p:nvPr/>
        </p:nvPicPr>
        <p:blipFill>
          <a:blip r:embed="rId3">
            <a:alphaModFix/>
          </a:blip>
          <a:stretch>
            <a:fillRect/>
          </a:stretch>
        </p:blipFill>
        <p:spPr>
          <a:xfrm>
            <a:off x="2907259" y="407925"/>
            <a:ext cx="4427528" cy="4552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310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Relational Data Model</a:t>
            </a:r>
            <a:endParaRPr/>
          </a:p>
        </p:txBody>
      </p:sp>
      <p:sp>
        <p:nvSpPr>
          <p:cNvPr id="73" name="Google Shape;73;p16"/>
          <p:cNvSpPr txBox="1"/>
          <p:nvPr/>
        </p:nvSpPr>
        <p:spPr>
          <a:xfrm>
            <a:off x="417675" y="917100"/>
            <a:ext cx="7669500" cy="330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solidFill>
                  <a:srgbClr val="1E1E1E"/>
                </a:solidFill>
              </a:rPr>
              <a:t>Relations based on classes:</a:t>
            </a:r>
            <a:endParaRPr b="1">
              <a:solidFill>
                <a:srgbClr val="1E1E1E"/>
              </a:solidFill>
            </a:endParaRPr>
          </a:p>
          <a:p>
            <a:pPr indent="-317500" lvl="0" marL="457200" rtl="0" algn="l">
              <a:lnSpc>
                <a:spcPct val="150000"/>
              </a:lnSpc>
              <a:spcBef>
                <a:spcPts val="0"/>
              </a:spcBef>
              <a:spcAft>
                <a:spcPts val="0"/>
              </a:spcAft>
              <a:buClr>
                <a:srgbClr val="1E1E1E"/>
              </a:buClr>
              <a:buSzPts val="1400"/>
              <a:buChar char="●"/>
            </a:pPr>
            <a:r>
              <a:rPr lang="en">
                <a:solidFill>
                  <a:srgbClr val="1E1E1E"/>
                </a:solidFill>
              </a:rPr>
              <a:t>Beneficiary (</a:t>
            </a:r>
            <a:r>
              <a:rPr lang="en" u="sng">
                <a:solidFill>
                  <a:srgbClr val="1E1E1E"/>
                </a:solidFill>
              </a:rPr>
              <a:t>beneficiaryID</a:t>
            </a:r>
            <a:r>
              <a:rPr lang="en">
                <a:solidFill>
                  <a:srgbClr val="1E1E1E"/>
                </a:solidFill>
              </a:rPr>
              <a:t>, name, address, cityID)</a:t>
            </a:r>
            <a:endParaRPr>
              <a:solidFill>
                <a:srgbClr val="1E1E1E"/>
              </a:solidFill>
            </a:endParaRPr>
          </a:p>
          <a:p>
            <a:pPr indent="-317500" lvl="0" marL="457200" rtl="0" algn="l">
              <a:lnSpc>
                <a:spcPct val="150000"/>
              </a:lnSpc>
              <a:spcBef>
                <a:spcPts val="0"/>
              </a:spcBef>
              <a:spcAft>
                <a:spcPts val="0"/>
              </a:spcAft>
              <a:buClr>
                <a:srgbClr val="1E1E1E"/>
              </a:buClr>
              <a:buSzPts val="1400"/>
              <a:buChar char="●"/>
            </a:pPr>
            <a:r>
              <a:rPr lang="en">
                <a:solidFill>
                  <a:srgbClr val="1E1E1E"/>
                </a:solidFill>
              </a:rPr>
              <a:t>Request (</a:t>
            </a:r>
            <a:r>
              <a:rPr lang="en" u="sng">
                <a:solidFill>
                  <a:srgbClr val="1E1E1E"/>
                </a:solidFill>
              </a:rPr>
              <a:t>requestID</a:t>
            </a:r>
            <a:r>
              <a:rPr lang="en">
                <a:solidFill>
                  <a:srgbClr val="1E1E1E"/>
                </a:solidFill>
              </a:rPr>
              <a:t>, title, beneficiaryID, numberOfVolunteers, priorityValue, startDate, endDate, registerByDate, interestName)</a:t>
            </a:r>
            <a:endParaRPr>
              <a:solidFill>
                <a:srgbClr val="1E1E1E"/>
              </a:solidFill>
            </a:endParaRPr>
          </a:p>
          <a:p>
            <a:pPr indent="-317500" lvl="0" marL="457200" rtl="0" algn="l">
              <a:lnSpc>
                <a:spcPct val="150000"/>
              </a:lnSpc>
              <a:spcBef>
                <a:spcPts val="0"/>
              </a:spcBef>
              <a:spcAft>
                <a:spcPts val="0"/>
              </a:spcAft>
              <a:buClr>
                <a:srgbClr val="1E1E1E"/>
              </a:buClr>
              <a:buSzPts val="1400"/>
              <a:buChar char="●"/>
            </a:pPr>
            <a:r>
              <a:rPr lang="en">
                <a:solidFill>
                  <a:srgbClr val="1E1E1E"/>
                </a:solidFill>
              </a:rPr>
              <a:t>Skill (</a:t>
            </a:r>
            <a:r>
              <a:rPr lang="en" u="sng">
                <a:solidFill>
                  <a:srgbClr val="1E1E1E"/>
                </a:solidFill>
              </a:rPr>
              <a:t>skillName</a:t>
            </a:r>
            <a:r>
              <a:rPr lang="en">
                <a:solidFill>
                  <a:srgbClr val="1E1E1E"/>
                </a:solidFill>
              </a:rPr>
              <a:t>, description)</a:t>
            </a:r>
            <a:endParaRPr>
              <a:solidFill>
                <a:srgbClr val="1E1E1E"/>
              </a:solidFill>
            </a:endParaRPr>
          </a:p>
          <a:p>
            <a:pPr indent="-317500" lvl="0" marL="457200" rtl="0" algn="l">
              <a:lnSpc>
                <a:spcPct val="150000"/>
              </a:lnSpc>
              <a:spcBef>
                <a:spcPts val="0"/>
              </a:spcBef>
              <a:spcAft>
                <a:spcPts val="0"/>
              </a:spcAft>
              <a:buClr>
                <a:srgbClr val="1E1E1E"/>
              </a:buClr>
              <a:buSzPts val="1400"/>
              <a:buChar char="●"/>
            </a:pPr>
            <a:r>
              <a:rPr lang="en">
                <a:solidFill>
                  <a:srgbClr val="1E1E1E"/>
                </a:solidFill>
              </a:rPr>
              <a:t>City (</a:t>
            </a:r>
            <a:r>
              <a:rPr lang="en" u="sng">
                <a:solidFill>
                  <a:srgbClr val="1E1E1E"/>
                </a:solidFill>
              </a:rPr>
              <a:t>cityID</a:t>
            </a:r>
            <a:r>
              <a:rPr lang="en">
                <a:solidFill>
                  <a:srgbClr val="1E1E1E"/>
                </a:solidFill>
              </a:rPr>
              <a:t>, name, geolocation)</a:t>
            </a:r>
            <a:endParaRPr>
              <a:solidFill>
                <a:srgbClr val="1E1E1E"/>
              </a:solidFill>
            </a:endParaRPr>
          </a:p>
          <a:p>
            <a:pPr indent="-317500" lvl="0" marL="457200" rtl="0" algn="l">
              <a:lnSpc>
                <a:spcPct val="150000"/>
              </a:lnSpc>
              <a:spcBef>
                <a:spcPts val="0"/>
              </a:spcBef>
              <a:spcAft>
                <a:spcPts val="0"/>
              </a:spcAft>
              <a:buClr>
                <a:srgbClr val="1E1E1E"/>
              </a:buClr>
              <a:buSzPts val="1400"/>
              <a:buChar char="●"/>
            </a:pPr>
            <a:r>
              <a:rPr lang="en">
                <a:solidFill>
                  <a:srgbClr val="1E1E1E"/>
                </a:solidFill>
              </a:rPr>
              <a:t>Interest (</a:t>
            </a:r>
            <a:r>
              <a:rPr lang="en" u="sng">
                <a:solidFill>
                  <a:srgbClr val="1E1E1E"/>
                </a:solidFill>
              </a:rPr>
              <a:t>name,</a:t>
            </a:r>
            <a:r>
              <a:rPr lang="en">
                <a:solidFill>
                  <a:srgbClr val="1E1E1E"/>
                </a:solidFill>
              </a:rPr>
              <a:t> description)</a:t>
            </a:r>
            <a:endParaRPr>
              <a:solidFill>
                <a:srgbClr val="1E1E1E"/>
              </a:solidFill>
            </a:endParaRPr>
          </a:p>
          <a:p>
            <a:pPr indent="-317500" lvl="0" marL="457200" rtl="0" algn="l">
              <a:lnSpc>
                <a:spcPct val="150000"/>
              </a:lnSpc>
              <a:spcBef>
                <a:spcPts val="0"/>
              </a:spcBef>
              <a:spcAft>
                <a:spcPts val="0"/>
              </a:spcAft>
              <a:buClr>
                <a:srgbClr val="1E1E1E"/>
              </a:buClr>
              <a:buSzPts val="1400"/>
              <a:buChar char="●"/>
            </a:pPr>
            <a:r>
              <a:rPr lang="en">
                <a:solidFill>
                  <a:srgbClr val="1E1E1E"/>
                </a:solidFill>
              </a:rPr>
              <a:t>Volunteer_application (</a:t>
            </a:r>
            <a:r>
              <a:rPr lang="en" u="sng">
                <a:solidFill>
                  <a:srgbClr val="1E1E1E"/>
                </a:solidFill>
              </a:rPr>
              <a:t>applicationID</a:t>
            </a:r>
            <a:r>
              <a:rPr lang="en">
                <a:solidFill>
                  <a:srgbClr val="1E1E1E"/>
                </a:solidFill>
              </a:rPr>
              <a:t>, requestID, volunteerID, modifiedTime, validity)</a:t>
            </a:r>
            <a:endParaRPr>
              <a:solidFill>
                <a:srgbClr val="1E1E1E"/>
              </a:solidFill>
            </a:endParaRPr>
          </a:p>
          <a:p>
            <a:pPr indent="-317500" lvl="0" marL="457200" rtl="0" algn="l">
              <a:lnSpc>
                <a:spcPct val="150000"/>
              </a:lnSpc>
              <a:spcBef>
                <a:spcPts val="0"/>
              </a:spcBef>
              <a:spcAft>
                <a:spcPts val="0"/>
              </a:spcAft>
              <a:buClr>
                <a:srgbClr val="1E1E1E"/>
              </a:buClr>
              <a:buSzPts val="1400"/>
              <a:buChar char="●"/>
            </a:pPr>
            <a:r>
              <a:rPr lang="en">
                <a:solidFill>
                  <a:srgbClr val="1E1E1E"/>
                </a:solidFill>
              </a:rPr>
              <a:t>Volunteer (</a:t>
            </a:r>
            <a:r>
              <a:rPr lang="en" u="sng">
                <a:solidFill>
                  <a:srgbClr val="1E1E1E"/>
                </a:solidFill>
              </a:rPr>
              <a:t>volunteerID</a:t>
            </a:r>
            <a:r>
              <a:rPr lang="en">
                <a:solidFill>
                  <a:srgbClr val="1E1E1E"/>
                </a:solidFill>
              </a:rPr>
              <a:t>, birthdate, cityID, name, email, address, travel_readiness)</a:t>
            </a:r>
            <a:endParaRPr>
              <a:solidFill>
                <a:srgbClr val="1E1E1E"/>
              </a:solidFill>
            </a:endParaRPr>
          </a:p>
          <a:p>
            <a:pPr indent="-317500" lvl="0" marL="457200" rtl="0" algn="l">
              <a:lnSpc>
                <a:spcPct val="150000"/>
              </a:lnSpc>
              <a:spcBef>
                <a:spcPts val="0"/>
              </a:spcBef>
              <a:spcAft>
                <a:spcPts val="0"/>
              </a:spcAft>
              <a:buClr>
                <a:srgbClr val="1E1E1E"/>
              </a:buClr>
              <a:buSzPts val="1400"/>
              <a:buChar char="●"/>
            </a:pPr>
            <a:r>
              <a:rPr lang="en">
                <a:solidFill>
                  <a:srgbClr val="1E1E1E"/>
                </a:solidFill>
              </a:rPr>
              <a:t>Request_skill (</a:t>
            </a:r>
            <a:r>
              <a:rPr lang="en" u="sng">
                <a:solidFill>
                  <a:srgbClr val="1E1E1E"/>
                </a:solidFill>
              </a:rPr>
              <a:t>skillName</a:t>
            </a:r>
            <a:r>
              <a:rPr lang="en">
                <a:solidFill>
                  <a:srgbClr val="1E1E1E"/>
                </a:solidFill>
              </a:rPr>
              <a:t>, </a:t>
            </a:r>
            <a:r>
              <a:rPr lang="en" u="sng">
                <a:solidFill>
                  <a:srgbClr val="1E1E1E"/>
                </a:solidFill>
              </a:rPr>
              <a:t>requestID</a:t>
            </a:r>
            <a:r>
              <a:rPr lang="en">
                <a:solidFill>
                  <a:srgbClr val="1E1E1E"/>
                </a:solidFill>
              </a:rPr>
              <a:t>, minimumNeed, value)</a:t>
            </a:r>
            <a:endParaRPr>
              <a:solidFill>
                <a:srgbClr val="1E1E1E"/>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90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Relational Data Model</a:t>
            </a:r>
            <a:endParaRPr/>
          </a:p>
        </p:txBody>
      </p:sp>
      <p:sp>
        <p:nvSpPr>
          <p:cNvPr id="79" name="Google Shape;79;p17"/>
          <p:cNvSpPr txBox="1"/>
          <p:nvPr/>
        </p:nvSpPr>
        <p:spPr>
          <a:xfrm>
            <a:off x="416100" y="940675"/>
            <a:ext cx="6799500" cy="37620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rPr b="1" lang="en">
                <a:solidFill>
                  <a:schemeClr val="dk1"/>
                </a:solidFill>
              </a:rPr>
              <a:t>Association classes: </a:t>
            </a:r>
            <a:endParaRPr>
              <a:solidFill>
                <a:schemeClr val="dk1"/>
              </a:solidFill>
            </a:endParaRPr>
          </a:p>
          <a:p>
            <a:pPr indent="-317500" lvl="0" marL="457200" rtl="0" algn="l">
              <a:lnSpc>
                <a:spcPct val="130000"/>
              </a:lnSpc>
              <a:spcBef>
                <a:spcPts val="0"/>
              </a:spcBef>
              <a:spcAft>
                <a:spcPts val="0"/>
              </a:spcAft>
              <a:buClr>
                <a:schemeClr val="dk1"/>
              </a:buClr>
              <a:buSzPts val="1400"/>
              <a:buChar char="●"/>
            </a:pPr>
            <a:r>
              <a:rPr lang="en">
                <a:solidFill>
                  <a:schemeClr val="dk1"/>
                </a:solidFill>
              </a:rPr>
              <a:t>RequestLocation(</a:t>
            </a:r>
            <a:r>
              <a:rPr lang="en" u="sng">
                <a:solidFill>
                  <a:schemeClr val="dk1"/>
                </a:solidFill>
              </a:rPr>
              <a:t>requestID</a:t>
            </a:r>
            <a:r>
              <a:rPr lang="en">
                <a:solidFill>
                  <a:schemeClr val="dk1"/>
                </a:solidFill>
              </a:rPr>
              <a:t>, </a:t>
            </a:r>
            <a:r>
              <a:rPr lang="en" u="sng">
                <a:solidFill>
                  <a:schemeClr val="dk1"/>
                </a:solidFill>
              </a:rPr>
              <a:t>cityID</a:t>
            </a:r>
            <a:r>
              <a:rPr lang="en">
                <a:solidFill>
                  <a:schemeClr val="dk1"/>
                </a:solidFill>
              </a:rPr>
              <a:t>)</a:t>
            </a:r>
            <a:endParaRPr>
              <a:solidFill>
                <a:schemeClr val="dk1"/>
              </a:solidFill>
            </a:endParaRPr>
          </a:p>
          <a:p>
            <a:pPr indent="-317500" lvl="0" marL="914400" rtl="0" algn="l">
              <a:lnSpc>
                <a:spcPct val="130000"/>
              </a:lnSpc>
              <a:spcBef>
                <a:spcPts val="0"/>
              </a:spcBef>
              <a:spcAft>
                <a:spcPts val="0"/>
              </a:spcAft>
              <a:buClr>
                <a:schemeClr val="dk1"/>
              </a:buClr>
              <a:buSzPts val="1400"/>
              <a:buChar char="-"/>
            </a:pPr>
            <a:r>
              <a:rPr lang="en">
                <a:solidFill>
                  <a:schemeClr val="dk1"/>
                </a:solidFill>
              </a:rPr>
              <a:t>A many-to-many association RequestLocation from classes Request and City.</a:t>
            </a:r>
            <a:endParaRPr>
              <a:solidFill>
                <a:schemeClr val="dk1"/>
              </a:solidFill>
            </a:endParaRPr>
          </a:p>
          <a:p>
            <a:pPr indent="-317500" lvl="0" marL="457200" rtl="0" algn="l">
              <a:lnSpc>
                <a:spcPct val="130000"/>
              </a:lnSpc>
              <a:spcBef>
                <a:spcPts val="0"/>
              </a:spcBef>
              <a:spcAft>
                <a:spcPts val="0"/>
              </a:spcAft>
              <a:buClr>
                <a:schemeClr val="dk1"/>
              </a:buClr>
              <a:buSzPts val="1400"/>
              <a:buChar char="●"/>
            </a:pPr>
            <a:r>
              <a:rPr lang="en">
                <a:solidFill>
                  <a:schemeClr val="dk1"/>
                </a:solidFill>
              </a:rPr>
              <a:t>VolunteerRange (</a:t>
            </a:r>
            <a:r>
              <a:rPr lang="en" u="sng">
                <a:solidFill>
                  <a:schemeClr val="dk1"/>
                </a:solidFill>
              </a:rPr>
              <a:t>volunteerID</a:t>
            </a:r>
            <a:r>
              <a:rPr lang="en">
                <a:solidFill>
                  <a:schemeClr val="dk1"/>
                </a:solidFill>
              </a:rPr>
              <a:t>, </a:t>
            </a:r>
            <a:r>
              <a:rPr lang="en" u="sng">
                <a:solidFill>
                  <a:schemeClr val="dk1"/>
                </a:solidFill>
              </a:rPr>
              <a:t>cityID</a:t>
            </a:r>
            <a:r>
              <a:rPr lang="en">
                <a:solidFill>
                  <a:schemeClr val="dk1"/>
                </a:solidFill>
              </a:rPr>
              <a:t>)</a:t>
            </a:r>
            <a:endParaRPr>
              <a:solidFill>
                <a:schemeClr val="dk1"/>
              </a:solidFill>
            </a:endParaRPr>
          </a:p>
          <a:p>
            <a:pPr indent="-317500" lvl="0" marL="914400" rtl="0" algn="l">
              <a:lnSpc>
                <a:spcPct val="130000"/>
              </a:lnSpc>
              <a:spcBef>
                <a:spcPts val="0"/>
              </a:spcBef>
              <a:spcAft>
                <a:spcPts val="0"/>
              </a:spcAft>
              <a:buClr>
                <a:schemeClr val="dk1"/>
              </a:buClr>
              <a:buSzPts val="1400"/>
              <a:buChar char="-"/>
            </a:pPr>
            <a:r>
              <a:rPr lang="en">
                <a:solidFill>
                  <a:schemeClr val="dk1"/>
                </a:solidFill>
              </a:rPr>
              <a:t>A many-to-many association VolunteerRange is from classes Volunteer and City. </a:t>
            </a:r>
            <a:endParaRPr>
              <a:solidFill>
                <a:schemeClr val="dk1"/>
              </a:solidFill>
            </a:endParaRPr>
          </a:p>
          <a:p>
            <a:pPr indent="-317500" lvl="0" marL="457200" rtl="0" algn="l">
              <a:lnSpc>
                <a:spcPct val="130000"/>
              </a:lnSpc>
              <a:spcBef>
                <a:spcPts val="0"/>
              </a:spcBef>
              <a:spcAft>
                <a:spcPts val="0"/>
              </a:spcAft>
              <a:buClr>
                <a:schemeClr val="dk1"/>
              </a:buClr>
              <a:buSzPts val="1400"/>
              <a:buChar char="●"/>
            </a:pPr>
            <a:r>
              <a:rPr lang="en">
                <a:solidFill>
                  <a:schemeClr val="dk1"/>
                </a:solidFill>
              </a:rPr>
              <a:t>InterestAssignment (</a:t>
            </a:r>
            <a:r>
              <a:rPr lang="en" u="sng">
                <a:solidFill>
                  <a:schemeClr val="dk1"/>
                </a:solidFill>
              </a:rPr>
              <a:t>interestName</a:t>
            </a:r>
            <a:r>
              <a:rPr lang="en">
                <a:solidFill>
                  <a:schemeClr val="dk1"/>
                </a:solidFill>
              </a:rPr>
              <a:t>, </a:t>
            </a:r>
            <a:r>
              <a:rPr lang="en" u="sng">
                <a:solidFill>
                  <a:schemeClr val="dk1"/>
                </a:solidFill>
              </a:rPr>
              <a:t>volunteerID</a:t>
            </a:r>
            <a:r>
              <a:rPr lang="en">
                <a:solidFill>
                  <a:schemeClr val="dk1"/>
                </a:solidFill>
              </a:rPr>
              <a:t>)</a:t>
            </a:r>
            <a:endParaRPr>
              <a:solidFill>
                <a:schemeClr val="dk1"/>
              </a:solidFill>
            </a:endParaRPr>
          </a:p>
          <a:p>
            <a:pPr indent="-317500" lvl="0" marL="914400" rtl="0" algn="l">
              <a:lnSpc>
                <a:spcPct val="130000"/>
              </a:lnSpc>
              <a:spcBef>
                <a:spcPts val="0"/>
              </a:spcBef>
              <a:spcAft>
                <a:spcPts val="0"/>
              </a:spcAft>
              <a:buClr>
                <a:schemeClr val="dk1"/>
              </a:buClr>
              <a:buSzPts val="1400"/>
              <a:buChar char="-"/>
            </a:pPr>
            <a:r>
              <a:rPr lang="en">
                <a:solidFill>
                  <a:schemeClr val="dk1"/>
                </a:solidFill>
              </a:rPr>
              <a:t>A many-to-many association InterestAssignment from classes Volunteer and Interest.</a:t>
            </a:r>
            <a:endParaRPr>
              <a:solidFill>
                <a:schemeClr val="dk1"/>
              </a:solidFill>
            </a:endParaRPr>
          </a:p>
          <a:p>
            <a:pPr indent="-317500" lvl="0" marL="457200" rtl="0" algn="l">
              <a:lnSpc>
                <a:spcPct val="130000"/>
              </a:lnSpc>
              <a:spcBef>
                <a:spcPts val="0"/>
              </a:spcBef>
              <a:spcAft>
                <a:spcPts val="0"/>
              </a:spcAft>
              <a:buClr>
                <a:schemeClr val="dk1"/>
              </a:buClr>
              <a:buSzPts val="1400"/>
              <a:buChar char="●"/>
            </a:pPr>
            <a:r>
              <a:rPr lang="en">
                <a:solidFill>
                  <a:schemeClr val="dk1"/>
                </a:solidFill>
              </a:rPr>
              <a:t>SkillAssignment(</a:t>
            </a:r>
            <a:r>
              <a:rPr lang="en" u="sng">
                <a:solidFill>
                  <a:schemeClr val="dk1"/>
                </a:solidFill>
              </a:rPr>
              <a:t>volunteerID</a:t>
            </a:r>
            <a:r>
              <a:rPr lang="en">
                <a:solidFill>
                  <a:schemeClr val="dk1"/>
                </a:solidFill>
              </a:rPr>
              <a:t>, </a:t>
            </a:r>
            <a:r>
              <a:rPr lang="en" u="sng">
                <a:solidFill>
                  <a:schemeClr val="dk1"/>
                </a:solidFill>
              </a:rPr>
              <a:t>skillName</a:t>
            </a:r>
            <a:r>
              <a:rPr lang="en">
                <a:solidFill>
                  <a:schemeClr val="dk1"/>
                </a:solidFill>
              </a:rPr>
              <a:t>)</a:t>
            </a:r>
            <a:endParaRPr>
              <a:solidFill>
                <a:schemeClr val="dk1"/>
              </a:solidFill>
            </a:endParaRPr>
          </a:p>
          <a:p>
            <a:pPr indent="-317500" lvl="0" marL="914400" rtl="0" algn="l">
              <a:lnSpc>
                <a:spcPct val="130000"/>
              </a:lnSpc>
              <a:spcBef>
                <a:spcPts val="0"/>
              </a:spcBef>
              <a:spcAft>
                <a:spcPts val="0"/>
              </a:spcAft>
              <a:buClr>
                <a:schemeClr val="dk1"/>
              </a:buClr>
              <a:buSzPts val="1400"/>
              <a:buChar char="-"/>
            </a:pPr>
            <a:r>
              <a:rPr lang="en">
                <a:solidFill>
                  <a:schemeClr val="dk1"/>
                </a:solidFill>
              </a:rPr>
              <a:t>A many-to-many association SkillAssignment from classes Volunteer and Skill.</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194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Functional Dependency</a:t>
            </a:r>
            <a:endParaRPr/>
          </a:p>
        </p:txBody>
      </p:sp>
      <p:sp>
        <p:nvSpPr>
          <p:cNvPr id="85" name="Google Shape;85;p18"/>
          <p:cNvSpPr txBox="1"/>
          <p:nvPr>
            <p:ph idx="1" type="body"/>
          </p:nvPr>
        </p:nvSpPr>
        <p:spPr>
          <a:xfrm>
            <a:off x="286500" y="767300"/>
            <a:ext cx="8571000" cy="3811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400">
                <a:solidFill>
                  <a:schemeClr val="dk1"/>
                </a:solidFill>
              </a:rPr>
              <a:t>Relations and their non-trivial functional dependencies</a:t>
            </a:r>
            <a:endParaRPr b="1"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n" sz="1400">
                <a:solidFill>
                  <a:schemeClr val="dk1"/>
                </a:solidFill>
              </a:rPr>
              <a:t>Beneficiary</a:t>
            </a:r>
            <a:endParaRPr sz="1400">
              <a:solidFill>
                <a:schemeClr val="dk1"/>
              </a:solidFill>
            </a:endParaRPr>
          </a:p>
          <a:p>
            <a:pPr indent="-317500" lvl="0" marL="719999" rtl="0" algn="l">
              <a:lnSpc>
                <a:spcPct val="100000"/>
              </a:lnSpc>
              <a:spcBef>
                <a:spcPts val="0"/>
              </a:spcBef>
              <a:spcAft>
                <a:spcPts val="0"/>
              </a:spcAft>
              <a:buClr>
                <a:schemeClr val="dk1"/>
              </a:buClr>
              <a:buSzPts val="1400"/>
              <a:buChar char="●"/>
            </a:pPr>
            <a:r>
              <a:rPr lang="en" sz="1400">
                <a:solidFill>
                  <a:schemeClr val="dk1"/>
                </a:solidFill>
              </a:rPr>
              <a:t>beneficiaryID → name, address, cityID</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n" sz="1400">
                <a:solidFill>
                  <a:schemeClr val="dk1"/>
                </a:solidFill>
              </a:rPr>
              <a:t>Request</a:t>
            </a:r>
            <a:endParaRPr sz="1400">
              <a:solidFill>
                <a:schemeClr val="dk1"/>
              </a:solidFill>
            </a:endParaRPr>
          </a:p>
          <a:p>
            <a:pPr indent="-317500" lvl="0" marL="719999" rtl="0" algn="l">
              <a:lnSpc>
                <a:spcPct val="100000"/>
              </a:lnSpc>
              <a:spcBef>
                <a:spcPts val="0"/>
              </a:spcBef>
              <a:spcAft>
                <a:spcPts val="0"/>
              </a:spcAft>
              <a:buClr>
                <a:schemeClr val="dk1"/>
              </a:buClr>
              <a:buSzPts val="1400"/>
              <a:buChar char="●"/>
            </a:pPr>
            <a:r>
              <a:rPr lang="en" sz="1400">
                <a:solidFill>
                  <a:schemeClr val="dk1"/>
                </a:solidFill>
              </a:rPr>
              <a:t>requestID → requestID, title, beneficiaryID, numberOfVolunteers, priorityValue, startDate, endDate, registerByDate, interestName </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n" sz="1400">
                <a:solidFill>
                  <a:schemeClr val="dk1"/>
                </a:solidFill>
              </a:rPr>
              <a:t>Skill</a:t>
            </a:r>
            <a:endParaRPr sz="1400">
              <a:solidFill>
                <a:schemeClr val="dk1"/>
              </a:solidFill>
            </a:endParaRPr>
          </a:p>
          <a:p>
            <a:pPr indent="-317500" lvl="0" marL="719999" rtl="0" algn="l">
              <a:lnSpc>
                <a:spcPct val="100000"/>
              </a:lnSpc>
              <a:spcBef>
                <a:spcPts val="0"/>
              </a:spcBef>
              <a:spcAft>
                <a:spcPts val="0"/>
              </a:spcAft>
              <a:buClr>
                <a:schemeClr val="dk1"/>
              </a:buClr>
              <a:buSzPts val="1400"/>
              <a:buChar char="●"/>
            </a:pPr>
            <a:r>
              <a:rPr lang="en" sz="1400">
                <a:solidFill>
                  <a:schemeClr val="dk1"/>
                </a:solidFill>
              </a:rPr>
              <a:t>skillName → description</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n" sz="1400">
                <a:solidFill>
                  <a:schemeClr val="dk1"/>
                </a:solidFill>
              </a:rPr>
              <a:t>City</a:t>
            </a:r>
            <a:endParaRPr sz="1400">
              <a:solidFill>
                <a:schemeClr val="dk1"/>
              </a:solidFill>
            </a:endParaRPr>
          </a:p>
          <a:p>
            <a:pPr indent="-317500" lvl="0" marL="719999" rtl="0" algn="l">
              <a:lnSpc>
                <a:spcPct val="110000"/>
              </a:lnSpc>
              <a:spcBef>
                <a:spcPts val="0"/>
              </a:spcBef>
              <a:spcAft>
                <a:spcPts val="0"/>
              </a:spcAft>
              <a:buClr>
                <a:schemeClr val="dk1"/>
              </a:buClr>
              <a:buSzPts val="1400"/>
              <a:buChar char="●"/>
            </a:pPr>
            <a:r>
              <a:rPr lang="en" sz="1400">
                <a:solidFill>
                  <a:schemeClr val="dk1"/>
                </a:solidFill>
              </a:rPr>
              <a:t>cityID → name, geolocation</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n" sz="1400">
                <a:solidFill>
                  <a:schemeClr val="dk1"/>
                </a:solidFill>
              </a:rPr>
              <a:t>Volunteer_application</a:t>
            </a:r>
            <a:endParaRPr sz="1400">
              <a:solidFill>
                <a:schemeClr val="dk1"/>
              </a:solidFill>
            </a:endParaRPr>
          </a:p>
          <a:p>
            <a:pPr indent="-317500" lvl="0" marL="719999" rtl="0" algn="l">
              <a:lnSpc>
                <a:spcPct val="100000"/>
              </a:lnSpc>
              <a:spcBef>
                <a:spcPts val="0"/>
              </a:spcBef>
              <a:spcAft>
                <a:spcPts val="0"/>
              </a:spcAft>
              <a:buClr>
                <a:schemeClr val="dk1"/>
              </a:buClr>
              <a:buSzPts val="1400"/>
              <a:buChar char="●"/>
            </a:pPr>
            <a:r>
              <a:rPr lang="en" sz="1400">
                <a:solidFill>
                  <a:schemeClr val="dk1"/>
                </a:solidFill>
              </a:rPr>
              <a:t>applicationID → requestID, volunteerID, modifiedTime, validity</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n" sz="1400">
                <a:solidFill>
                  <a:schemeClr val="dk1"/>
                </a:solidFill>
              </a:rPr>
              <a:t>Volunteer</a:t>
            </a:r>
            <a:endParaRPr sz="1400">
              <a:solidFill>
                <a:schemeClr val="dk1"/>
              </a:solidFill>
            </a:endParaRPr>
          </a:p>
          <a:p>
            <a:pPr indent="-317500" lvl="0" marL="719999" rtl="0" algn="l">
              <a:lnSpc>
                <a:spcPct val="100000"/>
              </a:lnSpc>
              <a:spcBef>
                <a:spcPts val="0"/>
              </a:spcBef>
              <a:spcAft>
                <a:spcPts val="0"/>
              </a:spcAft>
              <a:buClr>
                <a:schemeClr val="dk1"/>
              </a:buClr>
              <a:buSzPts val="1400"/>
              <a:buChar char="●"/>
            </a:pPr>
            <a:r>
              <a:rPr lang="en" sz="1400">
                <a:solidFill>
                  <a:schemeClr val="dk1"/>
                </a:solidFill>
              </a:rPr>
              <a:t>volunteerID → birthDate, cityID, name, email, address, travelReadiness</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n" sz="1400">
                <a:solidFill>
                  <a:schemeClr val="dk1"/>
                </a:solidFill>
              </a:rPr>
              <a:t>Interest</a:t>
            </a:r>
            <a:endParaRPr sz="1400">
              <a:solidFill>
                <a:schemeClr val="dk1"/>
              </a:solidFill>
            </a:endParaRPr>
          </a:p>
          <a:p>
            <a:pPr indent="-317500" lvl="0" marL="719999" rtl="0" algn="l">
              <a:lnSpc>
                <a:spcPct val="100000"/>
              </a:lnSpc>
              <a:spcBef>
                <a:spcPts val="0"/>
              </a:spcBef>
              <a:spcAft>
                <a:spcPts val="0"/>
              </a:spcAft>
              <a:buClr>
                <a:schemeClr val="dk1"/>
              </a:buClr>
              <a:buSzPts val="1400"/>
              <a:buChar char="●"/>
            </a:pPr>
            <a:r>
              <a:rPr lang="en" sz="1400">
                <a:solidFill>
                  <a:schemeClr val="dk1"/>
                </a:solidFill>
              </a:rPr>
              <a:t>name → description</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n" sz="1400">
                <a:solidFill>
                  <a:schemeClr val="dk1"/>
                </a:solidFill>
              </a:rPr>
              <a:t>Request_skill</a:t>
            </a:r>
            <a:endParaRPr sz="1400">
              <a:solidFill>
                <a:schemeClr val="dk1"/>
              </a:solidFill>
            </a:endParaRPr>
          </a:p>
          <a:p>
            <a:pPr indent="-317500" lvl="0" marL="719999" rtl="0" algn="l">
              <a:lnSpc>
                <a:spcPct val="100000"/>
              </a:lnSpc>
              <a:spcBef>
                <a:spcPts val="0"/>
              </a:spcBef>
              <a:spcAft>
                <a:spcPts val="0"/>
              </a:spcAft>
              <a:buClr>
                <a:schemeClr val="dk1"/>
              </a:buClr>
              <a:buSzPts val="1400"/>
              <a:buChar char="●"/>
            </a:pPr>
            <a:r>
              <a:rPr lang="en" sz="1400">
                <a:solidFill>
                  <a:schemeClr val="dk1"/>
                </a:solidFill>
              </a:rPr>
              <a:t>skillName, requestID → minimumNeed, value</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SQL implementation</a:t>
            </a:r>
            <a:endParaRPr/>
          </a:p>
        </p:txBody>
      </p:sp>
      <p:sp>
        <p:nvSpPr>
          <p:cNvPr id="91" name="Google Shape;91;p19"/>
          <p:cNvSpPr txBox="1"/>
          <p:nvPr>
            <p:ph idx="1" type="body"/>
          </p:nvPr>
        </p:nvSpPr>
        <p:spPr>
          <a:xfrm>
            <a:off x="523600" y="1181375"/>
            <a:ext cx="5170800" cy="1163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1E1E1E"/>
                </a:solidFill>
              </a:rPr>
              <a:t>Part A. Basic</a:t>
            </a:r>
            <a:endParaRPr sz="1700">
              <a:solidFill>
                <a:srgbClr val="1E1E1E"/>
              </a:solidFill>
            </a:endParaRPr>
          </a:p>
          <a:p>
            <a:pPr indent="0" lvl="0" marL="0" rtl="0" algn="l">
              <a:lnSpc>
                <a:spcPct val="100000"/>
              </a:lnSpc>
              <a:spcBef>
                <a:spcPts val="1200"/>
              </a:spcBef>
              <a:spcAft>
                <a:spcPts val="1200"/>
              </a:spcAft>
              <a:buNone/>
            </a:pPr>
            <a:r>
              <a:rPr lang="en" sz="1700">
                <a:solidFill>
                  <a:srgbClr val="1E1E1E"/>
                </a:solidFill>
              </a:rPr>
              <a:t>Part B. Advanced</a:t>
            </a:r>
            <a:endParaRPr sz="1700">
              <a:solidFill>
                <a:srgbClr val="1E1E1E"/>
              </a:solidFill>
            </a:endParaRPr>
          </a:p>
        </p:txBody>
      </p:sp>
      <p:sp>
        <p:nvSpPr>
          <p:cNvPr id="92" name="Google Shape;92;p19"/>
          <p:cNvSpPr txBox="1"/>
          <p:nvPr/>
        </p:nvSpPr>
        <p:spPr>
          <a:xfrm>
            <a:off x="523600" y="2030675"/>
            <a:ext cx="4588500" cy="1623900"/>
          </a:xfrm>
          <a:prstGeom prst="rect">
            <a:avLst/>
          </a:prstGeom>
          <a:noFill/>
          <a:ln>
            <a:noFill/>
          </a:ln>
        </p:spPr>
        <p:txBody>
          <a:bodyPr anchorCtr="0" anchor="t" bIns="91425" lIns="91425" spcFirstLastPara="1" rIns="91425" wrap="square" tIns="91425">
            <a:spAutoFit/>
          </a:bodyPr>
          <a:lstStyle/>
          <a:p>
            <a:pPr indent="-336550" lvl="0" marL="914400" rtl="0" algn="l">
              <a:lnSpc>
                <a:spcPct val="150000"/>
              </a:lnSpc>
              <a:spcBef>
                <a:spcPts val="0"/>
              </a:spcBef>
              <a:spcAft>
                <a:spcPts val="0"/>
              </a:spcAft>
              <a:buClr>
                <a:srgbClr val="1E1E1E"/>
              </a:buClr>
              <a:buSzPts val="1700"/>
              <a:buAutoNum type="alphaLcPeriod"/>
            </a:pPr>
            <a:r>
              <a:rPr lang="en" sz="1700">
                <a:solidFill>
                  <a:srgbClr val="1E1E1E"/>
                </a:solidFill>
              </a:rPr>
              <a:t>View </a:t>
            </a:r>
            <a:endParaRPr sz="1700">
              <a:solidFill>
                <a:srgbClr val="1E1E1E"/>
              </a:solidFill>
            </a:endParaRPr>
          </a:p>
          <a:p>
            <a:pPr indent="-336550" lvl="0" marL="914400" rtl="0" algn="l">
              <a:lnSpc>
                <a:spcPct val="150000"/>
              </a:lnSpc>
              <a:spcBef>
                <a:spcPts val="0"/>
              </a:spcBef>
              <a:spcAft>
                <a:spcPts val="0"/>
              </a:spcAft>
              <a:buClr>
                <a:srgbClr val="1E1E1E"/>
              </a:buClr>
              <a:buSzPts val="1700"/>
              <a:buAutoNum type="alphaLcPeriod"/>
            </a:pPr>
            <a:r>
              <a:rPr lang="en" sz="1700">
                <a:solidFill>
                  <a:srgbClr val="1E1E1E"/>
                </a:solidFill>
              </a:rPr>
              <a:t>Trigger and function </a:t>
            </a:r>
            <a:endParaRPr sz="1700">
              <a:solidFill>
                <a:srgbClr val="1E1E1E"/>
              </a:solidFill>
            </a:endParaRPr>
          </a:p>
          <a:p>
            <a:pPr indent="-336550" lvl="0" marL="914400" rtl="0" algn="l">
              <a:lnSpc>
                <a:spcPct val="150000"/>
              </a:lnSpc>
              <a:spcBef>
                <a:spcPts val="0"/>
              </a:spcBef>
              <a:spcAft>
                <a:spcPts val="0"/>
              </a:spcAft>
              <a:buClr>
                <a:srgbClr val="1E1E1E"/>
              </a:buClr>
              <a:buSzPts val="1700"/>
              <a:buAutoNum type="alphaLcPeriod"/>
            </a:pPr>
            <a:r>
              <a:rPr lang="en" sz="1700">
                <a:solidFill>
                  <a:srgbClr val="1E1E1E"/>
                </a:solidFill>
              </a:rPr>
              <a:t>Transaction</a:t>
            </a:r>
            <a:endParaRPr sz="1700">
              <a:solidFill>
                <a:srgbClr val="1E1E1E"/>
              </a:solidFill>
            </a:endParaRPr>
          </a:p>
          <a:p>
            <a:pPr indent="-336550" lvl="0" marL="914400" rtl="0" algn="l">
              <a:lnSpc>
                <a:spcPct val="150000"/>
              </a:lnSpc>
              <a:spcBef>
                <a:spcPts val="0"/>
              </a:spcBef>
              <a:spcAft>
                <a:spcPts val="0"/>
              </a:spcAft>
              <a:buClr>
                <a:srgbClr val="1E1E1E"/>
              </a:buClr>
              <a:buSzPts val="1700"/>
              <a:buAutoNum type="alphaLcPeriod"/>
            </a:pPr>
            <a:r>
              <a:rPr lang="en" sz="1700">
                <a:solidFill>
                  <a:srgbClr val="1E1E1E"/>
                </a:solidFill>
              </a:rPr>
              <a:t>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345275" y="367075"/>
            <a:ext cx="8260800" cy="60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rgbClr val="1E1E1E"/>
                </a:solidFill>
              </a:rPr>
              <a:t>Sort requests and the beneficiaries who made them by the highest number of priority (request’s priority value) and the closest 'register by date'.</a:t>
            </a:r>
            <a:endParaRPr sz="1400">
              <a:solidFill>
                <a:srgbClr val="1E1E1E"/>
              </a:solidFill>
            </a:endParaRPr>
          </a:p>
        </p:txBody>
      </p:sp>
      <p:pic>
        <p:nvPicPr>
          <p:cNvPr id="98" name="Google Shape;98;p20"/>
          <p:cNvPicPr preferRelativeResize="0"/>
          <p:nvPr/>
        </p:nvPicPr>
        <p:blipFill rotWithShape="1">
          <a:blip r:embed="rId3">
            <a:alphaModFix/>
          </a:blip>
          <a:srcRect b="0" l="2162" r="0" t="0"/>
          <a:stretch/>
        </p:blipFill>
        <p:spPr>
          <a:xfrm>
            <a:off x="2001875" y="1056125"/>
            <a:ext cx="4752101" cy="3904950"/>
          </a:xfrm>
          <a:prstGeom prst="rect">
            <a:avLst/>
          </a:prstGeom>
          <a:noFill/>
          <a:ln>
            <a:noFill/>
          </a:ln>
        </p:spPr>
      </p:pic>
      <p:sp>
        <p:nvSpPr>
          <p:cNvPr id="99" name="Google Shape;99;p20"/>
          <p:cNvSpPr txBox="1"/>
          <p:nvPr>
            <p:ph type="title"/>
          </p:nvPr>
        </p:nvSpPr>
        <p:spPr>
          <a:xfrm>
            <a:off x="345275" y="0"/>
            <a:ext cx="9378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Part A</a:t>
            </a:r>
            <a:endParaRPr sz="202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idx="1" type="body"/>
          </p:nvPr>
        </p:nvSpPr>
        <p:spPr>
          <a:xfrm>
            <a:off x="456175" y="230825"/>
            <a:ext cx="8520600" cy="45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rPr>
              <a:t>Free choice: </a:t>
            </a:r>
            <a:r>
              <a:rPr lang="en" sz="1400">
                <a:solidFill>
                  <a:schemeClr val="dk1"/>
                </a:solidFill>
              </a:rPr>
              <a:t>Query to Track Volunteer Application and Approval Rates Over Time</a:t>
            </a:r>
            <a:endParaRPr sz="1400">
              <a:solidFill>
                <a:schemeClr val="dk1"/>
              </a:solidFill>
            </a:endParaRPr>
          </a:p>
        </p:txBody>
      </p:sp>
      <p:pic>
        <p:nvPicPr>
          <p:cNvPr id="105" name="Google Shape;105;p21"/>
          <p:cNvPicPr preferRelativeResize="0"/>
          <p:nvPr/>
        </p:nvPicPr>
        <p:blipFill>
          <a:blip r:embed="rId3">
            <a:alphaModFix/>
          </a:blip>
          <a:stretch>
            <a:fillRect/>
          </a:stretch>
        </p:blipFill>
        <p:spPr>
          <a:xfrm>
            <a:off x="1616475" y="865175"/>
            <a:ext cx="5734050" cy="3619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