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4630400" cy="8229600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LMHMono" panose="02000009000000000000" pitchFamily="49" charset="0"/>
      <p:regular r:id="rId13"/>
      <p:bold r:id="rId14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222"/>
    <a:srgbClr val="808080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93" d="100"/>
          <a:sy n="93" d="100"/>
        </p:scale>
        <p:origin x="558" y="84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Friday, March 8,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8:28:51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5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B12BC1-869D-75AD-509A-DB1EE25F2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Sàng nguyên tố, tạo mảng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trong đó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nếu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/>
              </a:p>
              <a:p>
                <a:r>
                  <a:rPr lang="en-US"/>
                  <a:t>Cộng dồn: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/>
                  <a:t> là số số nguyên tố trong phạm vi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for (i = 1; i &lt;= n; ++i) d[i] += d[i – 1];</a:t>
                </a:r>
              </a:p>
              <a:p>
                <a:r>
                  <a:rPr lang="en-US"/>
                  <a:t>Để biết số lượng số nguyên tố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B12BC1-869D-75AD-509A-DB1EE25F2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5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A11570-ADA6-2A96-7466-B1AE90BDD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Cho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. Cần ít phép biến đổi nhất (nhân/chia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cho một số nguyên tố) để biến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thành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Ví dụ: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A11570-ADA6-2A96-7466-B1AE90BDD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34B-14AA-B1FF-E0C7-E20B227C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E7D965-3F7F-71DE-8475-70BF85B36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/>
                  <a:t>BSCNN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r>
                  <a:rPr lang="en-US"/>
                  <a:t>BSCNN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=1800</m:t>
                    </m:r>
                  </m:oMath>
                </a14:m>
                <a:endParaRPr lang="en-US"/>
              </a:p>
              <a:p>
                <a:r>
                  <a:rPr lang="en-US"/>
                  <a:t>Số chính phương: Khi phân tích ra TSNT, các số mũ của TSNT là số chẵn</a:t>
                </a:r>
              </a:p>
              <a:p>
                <a:r>
                  <a:rPr lang="en-US"/>
                  <a:t>Phân tích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ra TSNT</a:t>
                </a:r>
              </a:p>
              <a:p>
                <a:r>
                  <a:rPr lang="en-US"/>
                  <a:t>Với mỗi TSNT, giữ lại số mũ lớn nhất trong quá trình phân tích trên. Nếu số mũ này lẻ </a:t>
                </a:r>
                <a:r>
                  <a:rPr lang="en-US">
                    <a:sym typeface="Wingdings" panose="05000000000000000000" pitchFamily="2" charset="2"/>
                  </a:rPr>
                  <a:t> +1 cho chẵn.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E7D965-3F7F-71DE-8475-70BF85B36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1F972-FAB0-8D0A-988C-3A67B74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6CD8C6-8C65-1A27-8060-3FAC7CFA3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Phân tích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/>
                  <a:t> ra TSNT</a:t>
                </a:r>
              </a:p>
              <a:p>
                <a:r>
                  <a:rPr lang="en-US"/>
                  <a:t>Xét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Biết biểu diễn TSNT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/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/>
                  <a:t> là các số NT, các số mũ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/>
                  <a:t> có thể bằng 0.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/>
                  <a:t> chắc chắn = 0.</a:t>
                </a:r>
              </a:p>
              <a:p>
                <a:pPr lvl="1"/>
                <a:r>
                  <a:rPr lang="en-US"/>
                  <a:t>Thử các giá trị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/>
                  <a:t>, chắc chắn các giá trị này không là ước của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6CD8C6-8C65-1A27-8060-3FAC7CFA3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A843-79EE-7497-1FA1-347DA899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Doc">
      <a:dk1>
        <a:srgbClr val="000000"/>
      </a:dk1>
      <a:lt1>
        <a:sysClr val="window" lastClr="FFFFFF"/>
      </a:lt1>
      <a:dk2>
        <a:srgbClr val="0000C0"/>
      </a:dk2>
      <a:lt2>
        <a:srgbClr val="FFFF80"/>
      </a:lt2>
      <a:accent1>
        <a:srgbClr val="80E0FF"/>
      </a:accent1>
      <a:accent2>
        <a:srgbClr val="FFD700"/>
      </a:accent2>
      <a:accent3>
        <a:srgbClr val="32CD32"/>
      </a:accent3>
      <a:accent4>
        <a:srgbClr val="008000"/>
      </a:accent4>
      <a:accent5>
        <a:srgbClr val="808080"/>
      </a:accent5>
      <a:accent6>
        <a:srgbClr val="FF0000"/>
      </a:accent6>
      <a:hlink>
        <a:srgbClr val="0000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313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Cambria Math</vt:lpstr>
      <vt:lpstr>LMHMono</vt:lpstr>
      <vt:lpstr>Arial</vt:lpstr>
      <vt:lpstr>Cambria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2024-03-08T15:11:49Z</dcterms:modified>
</cp:coreProperties>
</file>