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17.jpeg" ContentType="image/jpe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5.png" ContentType="image/png"/>
  <Override PartName="/ppt/media/image2.png" ContentType="image/png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notesMaster" Target="notesMasters/notesMaster1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FFB0217-B429-44F4-BF7E-7DC107D8A1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E0B434-8386-45DF-9B8E-0E8515ABD08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481733-9AD6-4BA7-81A2-0D916FFD23B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AE6FE31-E9AD-43FD-8F3E-703FB27C07D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2F8F7A-F9B6-403E-A96A-2AA735113FE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7CF4C4C-DE7A-4A6B-9A4F-01219E5B44F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A35242-2D04-450C-A2D0-3C39D06F0D3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AC60D8-9FDA-4FF7-9FBD-DB0EF4E17F0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FF1C33-D96A-4CB3-8BB3-F07C6C8337D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6307F98-F176-4742-BC48-AFF93BCF91A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5B6DD1-AE89-44DD-8470-68A930CE3B8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F810CF4-2E1F-454F-8CEF-F05E3432247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D9F730-C92A-4EB4-8976-4580827758C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16AFEC6-0BE8-4164-BC4C-9BCACDFA237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756000"/>
            <a:ext cx="9142920" cy="107892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2" descr=""/>
          <p:cNvPicPr/>
          <p:nvPr/>
        </p:nvPicPr>
        <p:blipFill>
          <a:blip r:embed="rId3"/>
          <a:stretch/>
        </p:blipFill>
        <p:spPr>
          <a:xfrm>
            <a:off x="7340760" y="4568760"/>
            <a:ext cx="1802160" cy="5734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432" name="Line 1"/>
          <p:cNvSpPr/>
          <p:nvPr/>
        </p:nvSpPr>
        <p:spPr>
          <a:xfrm>
            <a:off x="0" y="4563720"/>
            <a:ext cx="9144000" cy="0"/>
          </a:xfrm>
          <a:prstGeom prst="line">
            <a:avLst/>
          </a:prstGeom>
          <a:ln w="3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8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4" descr=""/>
          <p:cNvPicPr/>
          <p:nvPr/>
        </p:nvPicPr>
        <p:blipFill>
          <a:blip r:embed="rId2"/>
          <a:stretch/>
        </p:blipFill>
        <p:spPr>
          <a:xfrm>
            <a:off x="8156520" y="4568760"/>
            <a:ext cx="986400" cy="573480"/>
          </a:xfrm>
          <a:prstGeom prst="rect">
            <a:avLst/>
          </a:prstGeom>
          <a:ln>
            <a:noFill/>
          </a:ln>
        </p:spPr>
      </p:pic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0" y="756000"/>
            <a:ext cx="9142920" cy="790920"/>
          </a:xfrm>
          <a:prstGeom prst="rect">
            <a:avLst/>
          </a:prstGeom>
          <a:solidFill>
            <a:srgbClr val="c8191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1962000" tIns="0" bIns="0" anchor="ctr">
            <a:noAutofit/>
          </a:bodyPr>
          <a:p>
            <a:pPr>
              <a:lnSpc>
                <a:spcPts val="2299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Workflow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0" y="1548000"/>
            <a:ext cx="9142920" cy="286920"/>
          </a:xfrm>
          <a:prstGeom prst="rect">
            <a:avLst/>
          </a:prstGeom>
          <a:solidFill>
            <a:srgbClr val="c8191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3"/>
          <p:cNvSpPr/>
          <p:nvPr/>
        </p:nvSpPr>
        <p:spPr>
          <a:xfrm>
            <a:off x="0" y="3990960"/>
            <a:ext cx="9142920" cy="575280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Seb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7" name="CustomShape 4"/>
          <p:cNvSpPr/>
          <p:nvPr/>
        </p:nvSpPr>
        <p:spPr>
          <a:xfrm>
            <a:off x="-6840" y="4567320"/>
            <a:ext cx="7346160" cy="57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IMAG\e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Model pipeline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Snippet of the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options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48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FDB1458C-B1CB-4D79-A44C-61A0CEAE632A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pic>
        <p:nvPicPr>
          <p:cNvPr id="649" name="" descr=""/>
          <p:cNvPicPr/>
          <p:nvPr/>
        </p:nvPicPr>
        <p:blipFill>
          <a:blip r:embed="rId1"/>
          <a:srcRect l="0" t="0" r="0" b="5909"/>
          <a:stretch/>
        </p:blipFill>
        <p:spPr>
          <a:xfrm>
            <a:off x="3749040" y="1056600"/>
            <a:ext cx="5402160" cy="348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Model pipeline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Snippet of the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architecture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2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53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79908856-29FD-4E06-A1EF-87518CE03A5B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pic>
        <p:nvPicPr>
          <p:cNvPr id="654" name="" descr=""/>
          <p:cNvPicPr/>
          <p:nvPr/>
        </p:nvPicPr>
        <p:blipFill>
          <a:blip r:embed="rId1"/>
          <a:stretch/>
        </p:blipFill>
        <p:spPr>
          <a:xfrm>
            <a:off x="3108960" y="0"/>
            <a:ext cx="759708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Model pipeline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 of this model pipline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58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63138A04-45C6-49EF-A264-FFFB6A18CC9A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pic>
        <p:nvPicPr>
          <p:cNvPr id="659" name="" descr=""/>
          <p:cNvPicPr/>
          <p:nvPr/>
        </p:nvPicPr>
        <p:blipFill>
          <a:blip r:embed="rId1"/>
          <a:stretch/>
        </p:blipFill>
        <p:spPr>
          <a:xfrm>
            <a:off x="3657600" y="1166400"/>
            <a:ext cx="2075760" cy="1485360"/>
          </a:xfrm>
          <a:prstGeom prst="rect">
            <a:avLst/>
          </a:prstGeom>
          <a:ln>
            <a:noFill/>
          </a:ln>
        </p:spPr>
      </p:pic>
      <p:pic>
        <p:nvPicPr>
          <p:cNvPr id="660" name="" descr=""/>
          <p:cNvPicPr/>
          <p:nvPr/>
        </p:nvPicPr>
        <p:blipFill>
          <a:blip r:embed="rId2"/>
          <a:stretch/>
        </p:blipFill>
        <p:spPr>
          <a:xfrm>
            <a:off x="6528240" y="-25920"/>
            <a:ext cx="2618640" cy="4561920"/>
          </a:xfrm>
          <a:prstGeom prst="rect">
            <a:avLst/>
          </a:prstGeom>
          <a:ln>
            <a:noFill/>
          </a:ln>
        </p:spPr>
      </p:pic>
      <p:sp>
        <p:nvSpPr>
          <p:cNvPr id="661" name="CustomShape 5"/>
          <p:cNvSpPr/>
          <p:nvPr/>
        </p:nvSpPr>
        <p:spPr>
          <a:xfrm>
            <a:off x="3671640" y="1407240"/>
            <a:ext cx="1919880" cy="23868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6"/>
          <p:cNvSpPr/>
          <p:nvPr/>
        </p:nvSpPr>
        <p:spPr>
          <a:xfrm>
            <a:off x="6583680" y="0"/>
            <a:ext cx="2563200" cy="45360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7"/>
          <p:cNvSpPr/>
          <p:nvPr/>
        </p:nvSpPr>
        <p:spPr>
          <a:xfrm flipV="1">
            <a:off x="5591520" y="0"/>
            <a:ext cx="936720" cy="1407240"/>
          </a:xfrm>
          <a:prstGeom prst="line">
            <a:avLst/>
          </a:prstGeom>
          <a:ln>
            <a:solidFill>
              <a:srgbClr val="ff4000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8"/>
          <p:cNvSpPr/>
          <p:nvPr/>
        </p:nvSpPr>
        <p:spPr>
          <a:xfrm>
            <a:off x="5591520" y="1645920"/>
            <a:ext cx="992160" cy="2890080"/>
          </a:xfrm>
          <a:prstGeom prst="line">
            <a:avLst/>
          </a:prstGeom>
          <a:ln>
            <a:solidFill>
              <a:srgbClr val="ff4000"/>
            </a:solidFill>
            <a:custDash>
              <a:ds d="100000" sp="300000"/>
              <a:ds d="100000" sp="300000"/>
            </a:custDash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Model pipeline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68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18120A4B-AC70-45D7-A6DA-74459D9397D9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pic>
        <p:nvPicPr>
          <p:cNvPr id="669" name="" descr=""/>
          <p:cNvPicPr/>
          <p:nvPr/>
        </p:nvPicPr>
        <p:blipFill>
          <a:blip r:embed="rId1"/>
          <a:stretch/>
        </p:blipFill>
        <p:spPr>
          <a:xfrm>
            <a:off x="5406840" y="0"/>
            <a:ext cx="2940480" cy="1408320"/>
          </a:xfrm>
          <a:prstGeom prst="rect">
            <a:avLst/>
          </a:prstGeom>
          <a:ln>
            <a:noFill/>
          </a:ln>
        </p:spPr>
      </p:pic>
      <p:pic>
        <p:nvPicPr>
          <p:cNvPr id="670" name="" descr=""/>
          <p:cNvPicPr/>
          <p:nvPr/>
        </p:nvPicPr>
        <p:blipFill>
          <a:blip r:embed="rId2"/>
          <a:stretch/>
        </p:blipFill>
        <p:spPr>
          <a:xfrm>
            <a:off x="5420160" y="2926080"/>
            <a:ext cx="2992320" cy="1459440"/>
          </a:xfrm>
          <a:prstGeom prst="rect">
            <a:avLst/>
          </a:prstGeom>
          <a:ln>
            <a:noFill/>
          </a:ln>
        </p:spPr>
      </p:pic>
      <p:pic>
        <p:nvPicPr>
          <p:cNvPr id="671" name="" descr=""/>
          <p:cNvPicPr/>
          <p:nvPr/>
        </p:nvPicPr>
        <p:blipFill>
          <a:blip r:embed="rId3"/>
          <a:stretch/>
        </p:blipFill>
        <p:spPr>
          <a:xfrm>
            <a:off x="5421240" y="1463040"/>
            <a:ext cx="2962080" cy="146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Small introduction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Python icon (Pytorch)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Slurm icon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Pycharm icon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Github/gitlab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Vim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Matlab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notebooks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Julia</a:t>
            </a: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UMCU Servers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TU Eindhoven servers (RIP Saruman, Boromir, Legolas, ...)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AE205A93-0666-4A89-AC57-AA1942983128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The philosofy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Structure of your code</a:t>
            </a: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Model pipeline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0E4F095B-269E-4C09-891E-D820CD9A08C2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Structure of your code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A git-repository per project</a:t>
            </a:r>
            <a:endParaRPr b="0" lang="en-US" sz="195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+ Easy to share</a:t>
            </a:r>
            <a:endParaRPr b="0" lang="en-US" sz="195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- Where is function XYZ?</a:t>
            </a:r>
            <a:br/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A git-repository for all your projects</a:t>
            </a:r>
            <a:endParaRPr b="0" lang="en-US" sz="195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The inverse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</p:txBody>
      </p:sp>
      <p:sp>
        <p:nvSpPr>
          <p:cNvPr id="608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09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3FF71499-9AA0-4CCE-866A-1D03BF49FE7D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Structure of your code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Inside the repository you need the following folders</a:t>
            </a:r>
            <a:br/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 </a:t>
            </a: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Pre-processing</a:t>
            </a: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Model run</a:t>
            </a: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Post-processing</a:t>
            </a: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Visualization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Also, use a file/folder to define your paths and other global parameters. This makes changing from an environment </a:t>
            </a: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and plotting very easy.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3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92101153-02F7-4D58-981D-4E1CE357F1A4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Structure of your code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Example of my folders...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5AE45E6B-D419-457B-8504-FD15E66B5AEE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pic>
        <p:nvPicPr>
          <p:cNvPr id="618" name="" descr=""/>
          <p:cNvPicPr/>
          <p:nvPr/>
        </p:nvPicPr>
        <p:blipFill>
          <a:blip r:embed="rId1"/>
          <a:stretch/>
        </p:blipFill>
        <p:spPr>
          <a:xfrm>
            <a:off x="5577840" y="0"/>
            <a:ext cx="3565800" cy="5140080"/>
          </a:xfrm>
          <a:prstGeom prst="rect">
            <a:avLst/>
          </a:prstGeom>
          <a:ln>
            <a:noFill/>
          </a:ln>
        </p:spPr>
      </p:pic>
      <p:sp>
        <p:nvSpPr>
          <p:cNvPr id="619" name="CustomShape 5"/>
          <p:cNvSpPr/>
          <p:nvPr/>
        </p:nvSpPr>
        <p:spPr>
          <a:xfrm>
            <a:off x="5577840" y="1188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6"/>
          <p:cNvSpPr/>
          <p:nvPr/>
        </p:nvSpPr>
        <p:spPr>
          <a:xfrm>
            <a:off x="5577840" y="1368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7"/>
          <p:cNvSpPr/>
          <p:nvPr/>
        </p:nvSpPr>
        <p:spPr>
          <a:xfrm>
            <a:off x="5577840" y="1548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8"/>
          <p:cNvSpPr/>
          <p:nvPr/>
        </p:nvSpPr>
        <p:spPr>
          <a:xfrm>
            <a:off x="5577840" y="2340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9"/>
          <p:cNvSpPr/>
          <p:nvPr/>
        </p:nvSpPr>
        <p:spPr>
          <a:xfrm>
            <a:off x="5577840" y="2556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0"/>
          <p:cNvSpPr/>
          <p:nvPr/>
        </p:nvSpPr>
        <p:spPr>
          <a:xfrm>
            <a:off x="5577840" y="2952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626" name="" descr=""/>
          <p:cNvPicPr/>
          <p:nvPr/>
        </p:nvPicPr>
        <p:blipFill>
          <a:blip r:embed="rId1"/>
          <a:stretch/>
        </p:blipFill>
        <p:spPr>
          <a:xfrm>
            <a:off x="5250600" y="4680"/>
            <a:ext cx="3893040" cy="5142960"/>
          </a:xfrm>
          <a:prstGeom prst="rect">
            <a:avLst/>
          </a:prstGeom>
          <a:ln>
            <a:noFill/>
          </a:ln>
        </p:spPr>
      </p:pic>
      <p:sp>
        <p:nvSpPr>
          <p:cNvPr id="627" name="CustomShape 2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Structure of your code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Example of my folders...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2A3ED897-E253-4B17-8923-C1D48C33503E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5577840" y="1224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6"/>
          <p:cNvSpPr/>
          <p:nvPr/>
        </p:nvSpPr>
        <p:spPr>
          <a:xfrm>
            <a:off x="5577840" y="1404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7"/>
          <p:cNvSpPr/>
          <p:nvPr/>
        </p:nvSpPr>
        <p:spPr>
          <a:xfrm>
            <a:off x="5577840" y="1620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8"/>
          <p:cNvSpPr/>
          <p:nvPr/>
        </p:nvSpPr>
        <p:spPr>
          <a:xfrm>
            <a:off x="5577840" y="2376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9"/>
          <p:cNvSpPr/>
          <p:nvPr/>
        </p:nvSpPr>
        <p:spPr>
          <a:xfrm>
            <a:off x="5577840" y="2592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0"/>
          <p:cNvSpPr/>
          <p:nvPr/>
        </p:nvSpPr>
        <p:spPr>
          <a:xfrm>
            <a:off x="5577840" y="3780720"/>
            <a:ext cx="1919880" cy="1825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Model pipeline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37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wanted to have full control of all the options that are present when training a deep learning model.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this I created a configuration setup using multiple .json files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One for Data Generator options</a:t>
            </a: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One for Training options</a:t>
            </a:r>
            <a:endParaRPr b="0" lang="en-US" sz="19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950" spc="-1" strike="noStrike">
                <a:solidFill>
                  <a:srgbClr val="000000"/>
                </a:solidFill>
                <a:latin typeface="Calibri"/>
                <a:ea typeface="DejaVu Sans"/>
              </a:rPr>
              <a:t>One for Model architecture options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950" spc="-1" strike="noStrike">
                <a:solidFill>
                  <a:srgbClr val="000000"/>
                </a:solidFill>
                <a:latin typeface="Arial"/>
                <a:ea typeface="DejaVu Sans"/>
              </a:rPr>
              <a:t>This is all combined into one config_run.json file that I use to… run my models.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638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9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0665FECB-1265-47B4-ABFC-D715E193AE6B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758880" y="518760"/>
            <a:ext cx="75553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701"/>
              </a:lnSpc>
            </a:pPr>
            <a:r>
              <a:rPr b="1" lang="en-GB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Model pipeline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758880" y="1306800"/>
            <a:ext cx="7555320" cy="29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Snippet of the Data Generator json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1114560" y="4568400"/>
            <a:ext cx="7041240" cy="57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Title of the presentation - by tab Insert -&gt; Header text and Footer text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43" name="CustomShape 4"/>
          <p:cNvSpPr/>
          <p:nvPr/>
        </p:nvSpPr>
        <p:spPr>
          <a:xfrm>
            <a:off x="0" y="4568400"/>
            <a:ext cx="1113480" cy="571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6000" rIns="0" tIns="0" bIns="0" anchor="ctr">
            <a:noAutofit/>
          </a:bodyPr>
          <a:p>
            <a:pPr>
              <a:lnSpc>
                <a:spcPct val="100000"/>
              </a:lnSpc>
            </a:pPr>
            <a:fld id="{6582D808-9A6B-4C8C-A1EB-F580741B8419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pic>
        <p:nvPicPr>
          <p:cNvPr id="644" name="" descr=""/>
          <p:cNvPicPr/>
          <p:nvPr/>
        </p:nvPicPr>
        <p:blipFill>
          <a:blip r:embed="rId1"/>
          <a:srcRect l="11367" t="0" r="0" b="0"/>
          <a:stretch/>
        </p:blipFill>
        <p:spPr>
          <a:xfrm>
            <a:off x="5394960" y="0"/>
            <a:ext cx="3776400" cy="517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34</TotalTime>
  <Application>LibreOffice/6.4.7.2$Linux_X86_64 LibreOffice_project/40$Build-2</Application>
  <Words>1178</Words>
  <Paragraphs>160</Paragraphs>
  <Company>TU/e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2019-11-27T15:26:32Z</dcterms:created>
  <dc:creator>Ven, I.M.J. van de</dc:creator>
  <dc:description/>
  <dc:language>en-US</dc:language>
  <cp:lastModifiedBy/>
  <dcterms:modified xsi:type="dcterms:W3CDTF">2023-04-06T10:17:06Z</dcterms:modified>
  <cp:revision>19</cp:revision>
  <dc:subject/>
  <dc:title>Example of a title at the top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TU/e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Diavoorstelling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