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0"/>
  </p:notesMasterIdLst>
  <p:sldIdLst>
    <p:sldId id="256" r:id="rId2"/>
    <p:sldId id="298" r:id="rId3"/>
    <p:sldId id="299" r:id="rId4"/>
    <p:sldId id="300" r:id="rId5"/>
    <p:sldId id="301" r:id="rId6"/>
    <p:sldId id="302" r:id="rId7"/>
    <p:sldId id="303" r:id="rId8"/>
    <p:sldId id="304" r:id="rId9"/>
  </p:sldIdLst>
  <p:sldSz cx="9144000" cy="5143500" type="screen16x9"/>
  <p:notesSz cx="6858000" cy="9144000"/>
  <p:embeddedFontLst>
    <p:embeddedFont>
      <p:font typeface="Baloo 2 ExtraBold" panose="020B0604020202020204" charset="0"/>
      <p:bold r:id="rId11"/>
    </p:embeddedFont>
    <p:embeddedFont>
      <p:font typeface="Calibri" panose="020F0502020204030204" pitchFamily="34" charset="0"/>
      <p:regular r:id="rId12"/>
      <p:bold r:id="rId13"/>
      <p:italic r:id="rId14"/>
      <p:boldItalic r:id="rId15"/>
    </p:embeddedFont>
    <p:embeddedFont>
      <p:font typeface="DM Sans"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E3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8A4BD3-A741-4E4D-8C87-2A3D2690AB39}">
  <a:tblStyle styleId="{7B8A4BD3-A741-4E4D-8C87-2A3D2690AB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7E012-756D-42E0-8E97-125D88ECBD5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104" d="100"/>
          <a:sy n="104" d="100"/>
        </p:scale>
        <p:origin x="216"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884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387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79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923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351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821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45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3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8" r:id="rId3"/>
    <p:sldLayoutId id="2147483669"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Google Shape;666;p27"/>
          <p:cNvSpPr txBox="1">
            <a:spLocks noGrp="1"/>
          </p:cNvSpPr>
          <p:nvPr>
            <p:ph type="ctrTitle"/>
          </p:nvPr>
        </p:nvSpPr>
        <p:spPr>
          <a:xfrm>
            <a:off x="361045" y="914454"/>
            <a:ext cx="5590136" cy="1385100"/>
          </a:xfrm>
          <a:prstGeom prst="rect">
            <a:avLst/>
          </a:prstGeom>
        </p:spPr>
        <p:txBody>
          <a:bodyPr spcFirstLastPara="1" wrap="square" lIns="91425" tIns="91425" rIns="91425" bIns="91425" anchor="b" anchorCtr="0">
            <a:noAutofit/>
          </a:bodyPr>
          <a:lstStyle/>
          <a:p>
            <a:pPr lvl="0"/>
            <a:r>
              <a:rPr lang="de-DE" sz="4400" dirty="0"/>
              <a:t>Pixel Art </a:t>
            </a:r>
            <a:br>
              <a:rPr lang="de-DE" sz="4400" dirty="0"/>
            </a:br>
            <a:r>
              <a:rPr lang="de-DE" sz="4400" dirty="0"/>
              <a:t>Version Peformance</a:t>
            </a:r>
            <a:endParaRPr sz="4400" dirty="0"/>
          </a:p>
        </p:txBody>
      </p:sp>
      <p:sp>
        <p:nvSpPr>
          <p:cNvPr id="668" name="Google Shape;668;p27"/>
          <p:cNvSpPr txBox="1">
            <a:spLocks noGrp="1"/>
          </p:cNvSpPr>
          <p:nvPr>
            <p:ph type="subTitle" idx="1"/>
          </p:nvPr>
        </p:nvSpPr>
        <p:spPr>
          <a:xfrm>
            <a:off x="7417325" y="432175"/>
            <a:ext cx="10875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Baloo 2 ExtraBold"/>
                <a:ea typeface="Baloo 2 ExtraBold"/>
                <a:cs typeface="Baloo 2 ExtraBold"/>
                <a:sym typeface="Baloo 2 ExtraBold"/>
              </a:rPr>
              <a:t>6th Grade</a:t>
            </a:r>
            <a:endParaRPr dirty="0">
              <a:solidFill>
                <a:schemeClr val="dk2"/>
              </a:solidFill>
              <a:latin typeface="Baloo 2 ExtraBold"/>
              <a:ea typeface="Baloo 2 ExtraBold"/>
              <a:cs typeface="Baloo 2 ExtraBold"/>
              <a:sym typeface="Baloo 2 ExtraBold"/>
            </a:endParaRPr>
          </a:p>
        </p:txBody>
      </p:sp>
      <p:grpSp>
        <p:nvGrpSpPr>
          <p:cNvPr id="669" name="Google Shape;669;p27"/>
          <p:cNvGrpSpPr/>
          <p:nvPr/>
        </p:nvGrpSpPr>
        <p:grpSpPr>
          <a:xfrm>
            <a:off x="5640602" y="1332759"/>
            <a:ext cx="3246799" cy="3446635"/>
            <a:chOff x="4765672" y="760436"/>
            <a:chExt cx="3246799" cy="3446635"/>
          </a:xfrm>
        </p:grpSpPr>
        <p:sp>
          <p:nvSpPr>
            <p:cNvPr id="670" name="Google Shape;670;p27"/>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1" name="Google Shape;671;p27"/>
            <p:cNvGrpSpPr/>
            <p:nvPr/>
          </p:nvGrpSpPr>
          <p:grpSpPr>
            <a:xfrm>
              <a:off x="5401276" y="1531636"/>
              <a:ext cx="1966177" cy="1269999"/>
              <a:chOff x="5401276" y="1531636"/>
              <a:chExt cx="1966177" cy="1269999"/>
            </a:xfrm>
          </p:grpSpPr>
          <p:sp>
            <p:nvSpPr>
              <p:cNvPr id="672" name="Google Shape;672;p27"/>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7"/>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7"/>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7"/>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7"/>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7"/>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7"/>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7"/>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7"/>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7"/>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7"/>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3" name="Google Shape;683;p27"/>
            <p:cNvGrpSpPr/>
            <p:nvPr/>
          </p:nvGrpSpPr>
          <p:grpSpPr>
            <a:xfrm>
              <a:off x="6490512" y="1274487"/>
              <a:ext cx="570358" cy="534450"/>
              <a:chOff x="6490512" y="890962"/>
              <a:chExt cx="570358" cy="534450"/>
            </a:xfrm>
          </p:grpSpPr>
          <p:sp>
            <p:nvSpPr>
              <p:cNvPr id="684" name="Google Shape;684;p27"/>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7"/>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7"/>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7"/>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7"/>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7"/>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7"/>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7"/>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7"/>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7"/>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7"/>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7"/>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27"/>
            <p:cNvGrpSpPr/>
            <p:nvPr/>
          </p:nvGrpSpPr>
          <p:grpSpPr>
            <a:xfrm>
              <a:off x="5094926" y="2317556"/>
              <a:ext cx="717033" cy="1014339"/>
              <a:chOff x="5094926" y="2317556"/>
              <a:chExt cx="717033" cy="1014339"/>
            </a:xfrm>
          </p:grpSpPr>
          <p:sp>
            <p:nvSpPr>
              <p:cNvPr id="697" name="Google Shape;697;p27"/>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7"/>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7"/>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7"/>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7"/>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7"/>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7"/>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7"/>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7"/>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7"/>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7"/>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7"/>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7"/>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0" name="Google Shape;710;p27"/>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7"/>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2" name="Google Shape;712;p27"/>
            <p:cNvGrpSpPr/>
            <p:nvPr/>
          </p:nvGrpSpPr>
          <p:grpSpPr>
            <a:xfrm>
              <a:off x="6655110" y="1951719"/>
              <a:ext cx="1239180" cy="2255353"/>
              <a:chOff x="7710885" y="1951719"/>
              <a:chExt cx="1239180" cy="2255353"/>
            </a:xfrm>
          </p:grpSpPr>
          <p:sp>
            <p:nvSpPr>
              <p:cNvPr id="713" name="Google Shape;713;p27"/>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7"/>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7"/>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7"/>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7"/>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7"/>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7"/>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7"/>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7"/>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7"/>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7"/>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7"/>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7"/>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7"/>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7"/>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7"/>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7"/>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7"/>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7"/>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7"/>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7"/>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7"/>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7"/>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7"/>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7"/>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7"/>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7"/>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7"/>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7"/>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7"/>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7"/>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4" name="Google Shape;744;p27"/>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7"/>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F3204832-A8F5-4B05-97C0-96C678B712F0}"/>
              </a:ext>
            </a:extLst>
          </p:cNvPr>
          <p:cNvPicPr>
            <a:picLocks noChangeAspect="1"/>
          </p:cNvPicPr>
          <p:nvPr/>
        </p:nvPicPr>
        <p:blipFill>
          <a:blip r:embed="rId3"/>
          <a:stretch>
            <a:fillRect/>
          </a:stretch>
        </p:blipFill>
        <p:spPr>
          <a:xfrm>
            <a:off x="8346630" y="7207"/>
            <a:ext cx="767622" cy="767622"/>
          </a:xfrm>
          <a:prstGeom prst="rect">
            <a:avLst/>
          </a:prstGeom>
        </p:spPr>
      </p:pic>
      <p:sp>
        <p:nvSpPr>
          <p:cNvPr id="85" name="Google Shape;667;p27">
            <a:extLst>
              <a:ext uri="{FF2B5EF4-FFF2-40B4-BE49-F238E27FC236}">
                <a16:creationId xmlns:a16="http://schemas.microsoft.com/office/drawing/2014/main" id="{C9623DA4-A7B0-476A-83C4-A2C07EBF7B90}"/>
              </a:ext>
            </a:extLst>
          </p:cNvPr>
          <p:cNvSpPr txBox="1">
            <a:spLocks/>
          </p:cNvSpPr>
          <p:nvPr/>
        </p:nvSpPr>
        <p:spPr>
          <a:xfrm>
            <a:off x="444934" y="2637540"/>
            <a:ext cx="4449220" cy="11770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342900" indent="-342900">
              <a:buAutoNum type="arabicPeriod"/>
            </a:pPr>
            <a:r>
              <a:rPr lang="en-US" dirty="0"/>
              <a:t>Tutorial performance between 2 versions</a:t>
            </a:r>
          </a:p>
          <a:p>
            <a:pPr marL="342900" indent="-342900">
              <a:buAutoNum type="arabicPeriod"/>
            </a:pPr>
            <a:r>
              <a:rPr lang="en-US" dirty="0"/>
              <a:t>Decision to 100% roll out new version</a:t>
            </a:r>
          </a:p>
          <a:p>
            <a:pPr marL="342900" indent="-342900">
              <a:buAutoNum type="arabicPeriod"/>
            </a:pPr>
            <a:r>
              <a:rPr lang="en-US" dirty="0"/>
              <a:t>Ideas to improve user performance</a:t>
            </a:r>
          </a:p>
          <a:p>
            <a:pPr marL="342900" indent="-342900">
              <a:buAutoNum type="arabicPeriod"/>
            </a:pPr>
            <a:r>
              <a:rPr lang="en-US" dirty="0"/>
              <a:t>Predictive models for user retention</a:t>
            </a:r>
          </a:p>
        </p:txBody>
      </p:sp>
      <p:sp>
        <p:nvSpPr>
          <p:cNvPr id="88" name="Google Shape;667;p27">
            <a:extLst>
              <a:ext uri="{FF2B5EF4-FFF2-40B4-BE49-F238E27FC236}">
                <a16:creationId xmlns:a16="http://schemas.microsoft.com/office/drawing/2014/main" id="{181AAC51-EEAA-45B0-87D5-BB22200167F3}"/>
              </a:ext>
            </a:extLst>
          </p:cNvPr>
          <p:cNvSpPr txBox="1">
            <a:spLocks/>
          </p:cNvSpPr>
          <p:nvPr/>
        </p:nvSpPr>
        <p:spPr>
          <a:xfrm>
            <a:off x="361045" y="4762106"/>
            <a:ext cx="1846348" cy="3813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en-US" sz="1200" i="1" dirty="0"/>
              <a:t>Author: Minh Nguyen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pic>
        <p:nvPicPr>
          <p:cNvPr id="3" name="Picture 2">
            <a:extLst>
              <a:ext uri="{FF2B5EF4-FFF2-40B4-BE49-F238E27FC236}">
                <a16:creationId xmlns:a16="http://schemas.microsoft.com/office/drawing/2014/main" id="{F3204832-A8F5-4B05-97C0-96C678B712F0}"/>
              </a:ext>
            </a:extLst>
          </p:cNvPr>
          <p:cNvPicPr>
            <a:picLocks noChangeAspect="1"/>
          </p:cNvPicPr>
          <p:nvPr/>
        </p:nvPicPr>
        <p:blipFill>
          <a:blip r:embed="rId3"/>
          <a:stretch>
            <a:fillRect/>
          </a:stretch>
        </p:blipFill>
        <p:spPr>
          <a:xfrm>
            <a:off x="8346630" y="7207"/>
            <a:ext cx="767622" cy="767622"/>
          </a:xfrm>
          <a:prstGeom prst="rect">
            <a:avLst/>
          </a:prstGeom>
        </p:spPr>
      </p:pic>
      <p:sp>
        <p:nvSpPr>
          <p:cNvPr id="87" name="Google Shape;750;p28">
            <a:extLst>
              <a:ext uri="{FF2B5EF4-FFF2-40B4-BE49-F238E27FC236}">
                <a16:creationId xmlns:a16="http://schemas.microsoft.com/office/drawing/2014/main" id="{3C81CA0E-8865-4F04-898F-21DE979871C5}"/>
              </a:ext>
            </a:extLst>
          </p:cNvPr>
          <p:cNvSpPr txBox="1">
            <a:spLocks/>
          </p:cNvSpPr>
          <p:nvPr/>
        </p:nvSpPr>
        <p:spPr>
          <a:xfrm>
            <a:off x="532852" y="1586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191919"/>
              </a:buClr>
              <a:buSzPts val="5200"/>
              <a:buFont typeface="Baloo 2 ExtraBold"/>
              <a:buNone/>
              <a:defRPr sz="7000" b="0" i="0" u="none" strike="noStrike" cap="none">
                <a:solidFill>
                  <a:schemeClr val="dk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9pPr>
          </a:lstStyle>
          <a:p>
            <a:r>
              <a:rPr lang="en-US" sz="3200" dirty="0"/>
              <a:t>Dashboard overview</a:t>
            </a:r>
          </a:p>
        </p:txBody>
      </p:sp>
      <p:pic>
        <p:nvPicPr>
          <p:cNvPr id="89" name="Picture 88">
            <a:extLst>
              <a:ext uri="{FF2B5EF4-FFF2-40B4-BE49-F238E27FC236}">
                <a16:creationId xmlns:a16="http://schemas.microsoft.com/office/drawing/2014/main" id="{C632B18C-4C74-4FD6-9089-37A6420A317E}"/>
              </a:ext>
            </a:extLst>
          </p:cNvPr>
          <p:cNvPicPr>
            <a:picLocks noChangeAspect="1"/>
          </p:cNvPicPr>
          <p:nvPr/>
        </p:nvPicPr>
        <p:blipFill>
          <a:blip r:embed="rId4"/>
          <a:stretch>
            <a:fillRect/>
          </a:stretch>
        </p:blipFill>
        <p:spPr>
          <a:xfrm>
            <a:off x="532852" y="731375"/>
            <a:ext cx="8078296" cy="4356026"/>
          </a:xfrm>
          <a:prstGeom prst="rect">
            <a:avLst/>
          </a:prstGeom>
          <a:ln w="12700">
            <a:solidFill>
              <a:schemeClr val="accent6">
                <a:lumMod val="50000"/>
              </a:schemeClr>
            </a:solidFill>
          </a:ln>
        </p:spPr>
      </p:pic>
    </p:spTree>
    <p:extLst>
      <p:ext uri="{BB962C8B-B14F-4D97-AF65-F5344CB8AC3E}">
        <p14:creationId xmlns:p14="http://schemas.microsoft.com/office/powerpoint/2010/main" val="93061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pic>
        <p:nvPicPr>
          <p:cNvPr id="3" name="Picture 2">
            <a:extLst>
              <a:ext uri="{FF2B5EF4-FFF2-40B4-BE49-F238E27FC236}">
                <a16:creationId xmlns:a16="http://schemas.microsoft.com/office/drawing/2014/main" id="{F3204832-A8F5-4B05-97C0-96C678B712F0}"/>
              </a:ext>
            </a:extLst>
          </p:cNvPr>
          <p:cNvPicPr>
            <a:picLocks noChangeAspect="1"/>
          </p:cNvPicPr>
          <p:nvPr/>
        </p:nvPicPr>
        <p:blipFill>
          <a:blip r:embed="rId3"/>
          <a:stretch>
            <a:fillRect/>
          </a:stretch>
        </p:blipFill>
        <p:spPr>
          <a:xfrm>
            <a:off x="8346630" y="7207"/>
            <a:ext cx="767622" cy="767622"/>
          </a:xfrm>
          <a:prstGeom prst="rect">
            <a:avLst/>
          </a:prstGeom>
        </p:spPr>
      </p:pic>
      <p:sp>
        <p:nvSpPr>
          <p:cNvPr id="87" name="Google Shape;750;p28">
            <a:extLst>
              <a:ext uri="{FF2B5EF4-FFF2-40B4-BE49-F238E27FC236}">
                <a16:creationId xmlns:a16="http://schemas.microsoft.com/office/drawing/2014/main" id="{3C81CA0E-8865-4F04-898F-21DE979871C5}"/>
              </a:ext>
            </a:extLst>
          </p:cNvPr>
          <p:cNvSpPr txBox="1">
            <a:spLocks/>
          </p:cNvSpPr>
          <p:nvPr/>
        </p:nvSpPr>
        <p:spPr>
          <a:xfrm>
            <a:off x="532852" y="1586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191919"/>
              </a:buClr>
              <a:buSzPts val="5200"/>
              <a:buFont typeface="Baloo 2 ExtraBold"/>
              <a:buNone/>
              <a:defRPr sz="7000" b="0" i="0" u="none" strike="noStrike" cap="none">
                <a:solidFill>
                  <a:schemeClr val="dk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9pPr>
          </a:lstStyle>
          <a:p>
            <a:r>
              <a:rPr lang="en-US" sz="3200" dirty="0"/>
              <a:t>Tutorial performance</a:t>
            </a:r>
          </a:p>
          <a:p>
            <a:endParaRPr lang="en-US" sz="3200" dirty="0"/>
          </a:p>
        </p:txBody>
      </p:sp>
      <p:pic>
        <p:nvPicPr>
          <p:cNvPr id="2" name="Picture 1">
            <a:extLst>
              <a:ext uri="{FF2B5EF4-FFF2-40B4-BE49-F238E27FC236}">
                <a16:creationId xmlns:a16="http://schemas.microsoft.com/office/drawing/2014/main" id="{5DFF74E3-1708-491E-9194-10B52623BC98}"/>
              </a:ext>
            </a:extLst>
          </p:cNvPr>
          <p:cNvPicPr>
            <a:picLocks noChangeAspect="1"/>
          </p:cNvPicPr>
          <p:nvPr/>
        </p:nvPicPr>
        <p:blipFill>
          <a:blip r:embed="rId4"/>
          <a:stretch>
            <a:fillRect/>
          </a:stretch>
        </p:blipFill>
        <p:spPr>
          <a:xfrm>
            <a:off x="185144" y="731375"/>
            <a:ext cx="3052383" cy="3036915"/>
          </a:xfrm>
          <a:prstGeom prst="rect">
            <a:avLst/>
          </a:prstGeom>
          <a:ln w="19050">
            <a:solidFill>
              <a:schemeClr val="accent6">
                <a:lumMod val="50000"/>
              </a:schemeClr>
            </a:solidFill>
          </a:ln>
        </p:spPr>
      </p:pic>
      <p:sp>
        <p:nvSpPr>
          <p:cNvPr id="6" name="Google Shape;777;p30">
            <a:extLst>
              <a:ext uri="{FF2B5EF4-FFF2-40B4-BE49-F238E27FC236}">
                <a16:creationId xmlns:a16="http://schemas.microsoft.com/office/drawing/2014/main" id="{6C688E18-3F61-4C9B-A100-A7A6E82FCB5B}"/>
              </a:ext>
            </a:extLst>
          </p:cNvPr>
          <p:cNvSpPr txBox="1">
            <a:spLocks noGrp="1"/>
          </p:cNvSpPr>
          <p:nvPr>
            <p:ph type="subTitle" idx="1"/>
          </p:nvPr>
        </p:nvSpPr>
        <p:spPr>
          <a:xfrm>
            <a:off x="178125" y="3847930"/>
            <a:ext cx="3987400" cy="355679"/>
          </a:xfrm>
          <a:prstGeom prst="rect">
            <a:avLst/>
          </a:prstGeom>
        </p:spPr>
        <p:txBody>
          <a:bodyPr spcFirstLastPara="1" wrap="square" lIns="91425" tIns="91425" rIns="91425" bIns="91425" anchor="t" anchorCtr="0">
            <a:noAutofit/>
          </a:bodyPr>
          <a:lstStyle/>
          <a:p>
            <a:pPr marL="0" lvl="0" indent="0"/>
            <a:r>
              <a:rPr lang="en-US" sz="1100" dirty="0"/>
              <a:t>Version 1.6.0 shows a </a:t>
            </a:r>
            <a:r>
              <a:rPr lang="en-US" sz="1100" b="1" dirty="0"/>
              <a:t>slightly better completion rate</a:t>
            </a:r>
            <a:endParaRPr sz="1100" dirty="0"/>
          </a:p>
        </p:txBody>
      </p:sp>
      <p:sp>
        <p:nvSpPr>
          <p:cNvPr id="5" name="Rectangle 4">
            <a:extLst>
              <a:ext uri="{FF2B5EF4-FFF2-40B4-BE49-F238E27FC236}">
                <a16:creationId xmlns:a16="http://schemas.microsoft.com/office/drawing/2014/main" id="{2F325E45-DA5B-458C-8284-8C4C786559F8}"/>
              </a:ext>
            </a:extLst>
          </p:cNvPr>
          <p:cNvSpPr/>
          <p:nvPr/>
        </p:nvSpPr>
        <p:spPr>
          <a:xfrm>
            <a:off x="1125858" y="1219603"/>
            <a:ext cx="2091935" cy="135553"/>
          </a:xfrm>
          <a:prstGeom prst="rect">
            <a:avLst/>
          </a:prstGeom>
          <a:no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B8966E0-D529-4592-BF4F-E3D6839C70AB}"/>
              </a:ext>
            </a:extLst>
          </p:cNvPr>
          <p:cNvPicPr>
            <a:picLocks noChangeAspect="1"/>
          </p:cNvPicPr>
          <p:nvPr/>
        </p:nvPicPr>
        <p:blipFill>
          <a:blip r:embed="rId5"/>
          <a:stretch>
            <a:fillRect/>
          </a:stretch>
        </p:blipFill>
        <p:spPr>
          <a:xfrm>
            <a:off x="4104930" y="720664"/>
            <a:ext cx="4696046" cy="706878"/>
          </a:xfrm>
          <a:prstGeom prst="rect">
            <a:avLst/>
          </a:prstGeom>
          <a:ln w="19050">
            <a:solidFill>
              <a:schemeClr val="accent6">
                <a:lumMod val="50000"/>
              </a:schemeClr>
            </a:solidFill>
          </a:ln>
        </p:spPr>
      </p:pic>
      <p:pic>
        <p:nvPicPr>
          <p:cNvPr id="12" name="Picture 11">
            <a:extLst>
              <a:ext uri="{FF2B5EF4-FFF2-40B4-BE49-F238E27FC236}">
                <a16:creationId xmlns:a16="http://schemas.microsoft.com/office/drawing/2014/main" id="{4A2E7C0A-62C1-4EB8-9DED-1A28243DACCD}"/>
              </a:ext>
            </a:extLst>
          </p:cNvPr>
          <p:cNvPicPr>
            <a:picLocks noChangeAspect="1"/>
          </p:cNvPicPr>
          <p:nvPr/>
        </p:nvPicPr>
        <p:blipFill>
          <a:blip r:embed="rId6"/>
          <a:stretch>
            <a:fillRect/>
          </a:stretch>
        </p:blipFill>
        <p:spPr>
          <a:xfrm>
            <a:off x="4177617" y="2224773"/>
            <a:ext cx="3959886" cy="1541432"/>
          </a:xfrm>
          <a:prstGeom prst="rect">
            <a:avLst/>
          </a:prstGeom>
          <a:ln w="19050">
            <a:solidFill>
              <a:schemeClr val="accent6">
                <a:lumMod val="50000"/>
              </a:schemeClr>
            </a:solidFill>
          </a:ln>
        </p:spPr>
      </p:pic>
      <p:sp>
        <p:nvSpPr>
          <p:cNvPr id="15" name="Google Shape;777;p30">
            <a:extLst>
              <a:ext uri="{FF2B5EF4-FFF2-40B4-BE49-F238E27FC236}">
                <a16:creationId xmlns:a16="http://schemas.microsoft.com/office/drawing/2014/main" id="{8C1B7751-A8AA-4BC6-90AC-C6EC8C37B3C8}"/>
              </a:ext>
            </a:extLst>
          </p:cNvPr>
          <p:cNvSpPr txBox="1">
            <a:spLocks/>
          </p:cNvSpPr>
          <p:nvPr/>
        </p:nvSpPr>
        <p:spPr>
          <a:xfrm>
            <a:off x="4100828" y="3817892"/>
            <a:ext cx="4903429" cy="817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en-US" sz="1100" dirty="0"/>
              <a:t>The </a:t>
            </a:r>
            <a:r>
              <a:rPr lang="en-US" sz="1100" b="1" dirty="0"/>
              <a:t>higher</a:t>
            </a:r>
            <a:r>
              <a:rPr lang="en-US" sz="1100" dirty="0"/>
              <a:t> </a:t>
            </a:r>
            <a:r>
              <a:rPr lang="en-US" sz="1100" b="1" dirty="0"/>
              <a:t>retention rates</a:t>
            </a:r>
            <a:r>
              <a:rPr lang="en-US" sz="1100" dirty="0"/>
              <a:t> in version 1.6.0 suggest that users more likely to return and continue playing after their initial session.</a:t>
            </a:r>
          </a:p>
        </p:txBody>
      </p:sp>
      <p:sp>
        <p:nvSpPr>
          <p:cNvPr id="16" name="Google Shape;777;p30">
            <a:extLst>
              <a:ext uri="{FF2B5EF4-FFF2-40B4-BE49-F238E27FC236}">
                <a16:creationId xmlns:a16="http://schemas.microsoft.com/office/drawing/2014/main" id="{4A852E46-AB08-4265-96BE-F3838A91278B}"/>
              </a:ext>
            </a:extLst>
          </p:cNvPr>
          <p:cNvSpPr txBox="1">
            <a:spLocks/>
          </p:cNvSpPr>
          <p:nvPr/>
        </p:nvSpPr>
        <p:spPr>
          <a:xfrm>
            <a:off x="4100828" y="1482533"/>
            <a:ext cx="4713304" cy="7321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en-US" sz="1100" dirty="0"/>
              <a:t>The </a:t>
            </a:r>
            <a:r>
              <a:rPr lang="en-US" sz="1100" b="1" dirty="0"/>
              <a:t>higher Daily Active User, Section Length </a:t>
            </a:r>
            <a:r>
              <a:rPr lang="en-US" sz="1100" dirty="0"/>
              <a:t>and</a:t>
            </a:r>
            <a:r>
              <a:rPr lang="en-US" sz="1100" b="1" dirty="0"/>
              <a:t> Section Count </a:t>
            </a:r>
            <a:r>
              <a:rPr lang="en-US" sz="1100" dirty="0"/>
              <a:t>in version 1.6.0 suggests that users are spending more time in the game.</a:t>
            </a:r>
          </a:p>
        </p:txBody>
      </p:sp>
      <p:sp>
        <p:nvSpPr>
          <p:cNvPr id="17" name="Google Shape;777;p30">
            <a:extLst>
              <a:ext uri="{FF2B5EF4-FFF2-40B4-BE49-F238E27FC236}">
                <a16:creationId xmlns:a16="http://schemas.microsoft.com/office/drawing/2014/main" id="{104224CB-2811-497D-B2DA-D5E609C9A30C}"/>
              </a:ext>
            </a:extLst>
          </p:cNvPr>
          <p:cNvSpPr txBox="1">
            <a:spLocks/>
          </p:cNvSpPr>
          <p:nvPr/>
        </p:nvSpPr>
        <p:spPr>
          <a:xfrm>
            <a:off x="190217" y="4519448"/>
            <a:ext cx="7795982" cy="3556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en-US" sz="1100" b="1" u="sng" dirty="0"/>
              <a:t>Conclusion: </a:t>
            </a:r>
            <a:r>
              <a:rPr lang="en-US" sz="1100" dirty="0"/>
              <a:t>Version 1.6.0 has impacted the user experience better than version 1.5.2 </a:t>
            </a:r>
          </a:p>
        </p:txBody>
      </p:sp>
    </p:spTree>
    <p:extLst>
      <p:ext uri="{BB962C8B-B14F-4D97-AF65-F5344CB8AC3E}">
        <p14:creationId xmlns:p14="http://schemas.microsoft.com/office/powerpoint/2010/main" val="196980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pic>
        <p:nvPicPr>
          <p:cNvPr id="3" name="Picture 2">
            <a:extLst>
              <a:ext uri="{FF2B5EF4-FFF2-40B4-BE49-F238E27FC236}">
                <a16:creationId xmlns:a16="http://schemas.microsoft.com/office/drawing/2014/main" id="{F3204832-A8F5-4B05-97C0-96C678B712F0}"/>
              </a:ext>
            </a:extLst>
          </p:cNvPr>
          <p:cNvPicPr>
            <a:picLocks noChangeAspect="1"/>
          </p:cNvPicPr>
          <p:nvPr/>
        </p:nvPicPr>
        <p:blipFill>
          <a:blip r:embed="rId3"/>
          <a:stretch>
            <a:fillRect/>
          </a:stretch>
        </p:blipFill>
        <p:spPr>
          <a:xfrm>
            <a:off x="8346630" y="7207"/>
            <a:ext cx="767622" cy="767622"/>
          </a:xfrm>
          <a:prstGeom prst="rect">
            <a:avLst/>
          </a:prstGeom>
        </p:spPr>
      </p:pic>
      <p:sp>
        <p:nvSpPr>
          <p:cNvPr id="87" name="Google Shape;750;p28">
            <a:extLst>
              <a:ext uri="{FF2B5EF4-FFF2-40B4-BE49-F238E27FC236}">
                <a16:creationId xmlns:a16="http://schemas.microsoft.com/office/drawing/2014/main" id="{3C81CA0E-8865-4F04-898F-21DE979871C5}"/>
              </a:ext>
            </a:extLst>
          </p:cNvPr>
          <p:cNvSpPr txBox="1">
            <a:spLocks/>
          </p:cNvSpPr>
          <p:nvPr/>
        </p:nvSpPr>
        <p:spPr>
          <a:xfrm>
            <a:off x="532852" y="1586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191919"/>
              </a:buClr>
              <a:buSzPts val="5200"/>
              <a:buFont typeface="Baloo 2 ExtraBold"/>
              <a:buNone/>
              <a:defRPr sz="7000" b="0" i="0" u="none" strike="noStrike" cap="none">
                <a:solidFill>
                  <a:schemeClr val="dk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9pPr>
          </a:lstStyle>
          <a:p>
            <a:r>
              <a:rPr lang="en-US" sz="3200" dirty="0"/>
              <a:t>New version roll out 100%</a:t>
            </a:r>
          </a:p>
        </p:txBody>
      </p:sp>
      <p:sp>
        <p:nvSpPr>
          <p:cNvPr id="6" name="Google Shape;777;p30">
            <a:extLst>
              <a:ext uri="{FF2B5EF4-FFF2-40B4-BE49-F238E27FC236}">
                <a16:creationId xmlns:a16="http://schemas.microsoft.com/office/drawing/2014/main" id="{6C688E18-3F61-4C9B-A100-A7A6E82FCB5B}"/>
              </a:ext>
            </a:extLst>
          </p:cNvPr>
          <p:cNvSpPr txBox="1">
            <a:spLocks noGrp="1"/>
          </p:cNvSpPr>
          <p:nvPr>
            <p:ph type="subTitle" idx="1"/>
          </p:nvPr>
        </p:nvSpPr>
        <p:spPr>
          <a:xfrm>
            <a:off x="217086" y="1406332"/>
            <a:ext cx="8709825" cy="1026559"/>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sz="1000" b="1" dirty="0"/>
              <a:t>Install</a:t>
            </a:r>
            <a:r>
              <a:rPr lang="en-US" sz="1000" dirty="0"/>
              <a:t>: new version is slightly higher =&gt; no impact in user acquisition when change to the new version.</a:t>
            </a:r>
          </a:p>
          <a:p>
            <a:pPr marL="171450" lvl="0" indent="-171450">
              <a:buFont typeface="Arial" panose="020B0604020202020204" pitchFamily="34" charset="0"/>
              <a:buChar char="•"/>
            </a:pPr>
            <a:r>
              <a:rPr lang="en-US" sz="1000" b="1" dirty="0"/>
              <a:t>DAU</a:t>
            </a:r>
            <a:r>
              <a:rPr lang="en-US" sz="1000" dirty="0"/>
              <a:t>: both versions show similar trends =&gt; the transition to new version is not negatively affecting overall DAU</a:t>
            </a:r>
          </a:p>
          <a:p>
            <a:pPr marL="171450" lvl="0" indent="-171450">
              <a:buFont typeface="Arial" panose="020B0604020202020204" pitchFamily="34" charset="0"/>
              <a:buChar char="•"/>
            </a:pPr>
            <a:r>
              <a:rPr lang="en-US" sz="1000" b="1" dirty="0"/>
              <a:t>Section length</a:t>
            </a:r>
            <a:r>
              <a:rPr lang="en-US" sz="1000" dirty="0"/>
              <a:t>: new version is higher (16.45mins) compare to old version (12.99mins) =&gt; users spend more time</a:t>
            </a:r>
          </a:p>
          <a:p>
            <a:pPr marL="171450" lvl="0" indent="-171450">
              <a:buFont typeface="Arial" panose="020B0604020202020204" pitchFamily="34" charset="0"/>
              <a:buChar char="•"/>
            </a:pPr>
            <a:r>
              <a:rPr lang="en-US" sz="1000" b="1" dirty="0"/>
              <a:t>Section count</a:t>
            </a:r>
            <a:r>
              <a:rPr lang="en-US" sz="1000" dirty="0"/>
              <a:t>: new version is higher =&gt; users are more engaged</a:t>
            </a:r>
          </a:p>
          <a:p>
            <a:pPr marL="171450" lvl="0" indent="-171450">
              <a:buFont typeface="Arial" panose="020B0604020202020204" pitchFamily="34" charset="0"/>
              <a:buChar char="•"/>
            </a:pPr>
            <a:r>
              <a:rPr lang="en-US" sz="1000" b="1" dirty="0"/>
              <a:t>Win rate</a:t>
            </a:r>
            <a:r>
              <a:rPr lang="en-US" sz="1000" dirty="0"/>
              <a:t>: new version is marginally lower, this could be related to new players learning the game =&gt;does not affect engagement or retention.</a:t>
            </a:r>
            <a:endParaRPr sz="1000" dirty="0"/>
          </a:p>
        </p:txBody>
      </p:sp>
      <p:pic>
        <p:nvPicPr>
          <p:cNvPr id="4" name="Picture 3">
            <a:extLst>
              <a:ext uri="{FF2B5EF4-FFF2-40B4-BE49-F238E27FC236}">
                <a16:creationId xmlns:a16="http://schemas.microsoft.com/office/drawing/2014/main" id="{48872AAA-681B-4FB1-AEBA-9EB5845F8F10}"/>
              </a:ext>
            </a:extLst>
          </p:cNvPr>
          <p:cNvPicPr>
            <a:picLocks noChangeAspect="1"/>
          </p:cNvPicPr>
          <p:nvPr/>
        </p:nvPicPr>
        <p:blipFill>
          <a:blip r:embed="rId4"/>
          <a:stretch>
            <a:fillRect/>
          </a:stretch>
        </p:blipFill>
        <p:spPr>
          <a:xfrm>
            <a:off x="217088" y="731114"/>
            <a:ext cx="7413876" cy="672291"/>
          </a:xfrm>
          <a:prstGeom prst="rect">
            <a:avLst/>
          </a:prstGeom>
          <a:ln w="12700">
            <a:solidFill>
              <a:schemeClr val="accent6">
                <a:lumMod val="50000"/>
              </a:schemeClr>
            </a:solidFill>
          </a:ln>
        </p:spPr>
      </p:pic>
      <p:pic>
        <p:nvPicPr>
          <p:cNvPr id="7" name="Picture 6">
            <a:extLst>
              <a:ext uri="{FF2B5EF4-FFF2-40B4-BE49-F238E27FC236}">
                <a16:creationId xmlns:a16="http://schemas.microsoft.com/office/drawing/2014/main" id="{D49DA28E-4A80-485E-A14E-6F87A76D3069}"/>
              </a:ext>
            </a:extLst>
          </p:cNvPr>
          <p:cNvPicPr>
            <a:picLocks noChangeAspect="1"/>
          </p:cNvPicPr>
          <p:nvPr/>
        </p:nvPicPr>
        <p:blipFill>
          <a:blip r:embed="rId5"/>
          <a:stretch>
            <a:fillRect/>
          </a:stretch>
        </p:blipFill>
        <p:spPr>
          <a:xfrm>
            <a:off x="148089" y="2472359"/>
            <a:ext cx="2917453" cy="461178"/>
          </a:xfrm>
          <a:prstGeom prst="rect">
            <a:avLst/>
          </a:prstGeom>
          <a:ln w="12700">
            <a:solidFill>
              <a:schemeClr val="accent6">
                <a:lumMod val="50000"/>
              </a:schemeClr>
            </a:solidFill>
          </a:ln>
        </p:spPr>
      </p:pic>
      <p:pic>
        <p:nvPicPr>
          <p:cNvPr id="8" name="Picture 7">
            <a:extLst>
              <a:ext uri="{FF2B5EF4-FFF2-40B4-BE49-F238E27FC236}">
                <a16:creationId xmlns:a16="http://schemas.microsoft.com/office/drawing/2014/main" id="{A329B6FE-6A47-4C74-9B96-7E0FC56527AB}"/>
              </a:ext>
            </a:extLst>
          </p:cNvPr>
          <p:cNvPicPr>
            <a:picLocks noChangeAspect="1"/>
          </p:cNvPicPr>
          <p:nvPr/>
        </p:nvPicPr>
        <p:blipFill>
          <a:blip r:embed="rId6"/>
          <a:stretch>
            <a:fillRect/>
          </a:stretch>
        </p:blipFill>
        <p:spPr>
          <a:xfrm>
            <a:off x="3276101" y="2480748"/>
            <a:ext cx="2888545" cy="1122252"/>
          </a:xfrm>
          <a:prstGeom prst="rect">
            <a:avLst/>
          </a:prstGeom>
          <a:ln w="12700">
            <a:solidFill>
              <a:schemeClr val="accent6">
                <a:lumMod val="50000"/>
              </a:schemeClr>
            </a:solidFill>
          </a:ln>
        </p:spPr>
      </p:pic>
      <p:pic>
        <p:nvPicPr>
          <p:cNvPr id="10" name="Picture 9">
            <a:extLst>
              <a:ext uri="{FF2B5EF4-FFF2-40B4-BE49-F238E27FC236}">
                <a16:creationId xmlns:a16="http://schemas.microsoft.com/office/drawing/2014/main" id="{15336E9E-07C9-44E1-8600-E14D2FE3991C}"/>
              </a:ext>
            </a:extLst>
          </p:cNvPr>
          <p:cNvPicPr>
            <a:picLocks noChangeAspect="1"/>
          </p:cNvPicPr>
          <p:nvPr/>
        </p:nvPicPr>
        <p:blipFill>
          <a:blip r:embed="rId7"/>
          <a:stretch>
            <a:fillRect/>
          </a:stretch>
        </p:blipFill>
        <p:spPr>
          <a:xfrm>
            <a:off x="6375206" y="2472359"/>
            <a:ext cx="2511515" cy="1428966"/>
          </a:xfrm>
          <a:prstGeom prst="rect">
            <a:avLst/>
          </a:prstGeom>
          <a:ln w="12700">
            <a:solidFill>
              <a:schemeClr val="accent6">
                <a:lumMod val="50000"/>
              </a:schemeClr>
            </a:solidFill>
          </a:ln>
        </p:spPr>
      </p:pic>
      <p:sp>
        <p:nvSpPr>
          <p:cNvPr id="12" name="Google Shape;777;p30">
            <a:extLst>
              <a:ext uri="{FF2B5EF4-FFF2-40B4-BE49-F238E27FC236}">
                <a16:creationId xmlns:a16="http://schemas.microsoft.com/office/drawing/2014/main" id="{C84638C0-BAFA-41FA-BD76-90B075D11FFE}"/>
              </a:ext>
            </a:extLst>
          </p:cNvPr>
          <p:cNvSpPr txBox="1">
            <a:spLocks/>
          </p:cNvSpPr>
          <p:nvPr/>
        </p:nvSpPr>
        <p:spPr>
          <a:xfrm>
            <a:off x="217085" y="3821707"/>
            <a:ext cx="8986121" cy="6498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171450" indent="-171450">
              <a:buFont typeface="Arial" panose="020B0604020202020204" pitchFamily="34" charset="0"/>
              <a:buChar char="•"/>
            </a:pPr>
            <a:r>
              <a:rPr lang="en-US" sz="1000" b="1" dirty="0"/>
              <a:t>Tutorial completion rate</a:t>
            </a:r>
            <a:r>
              <a:rPr lang="en-US" sz="1000" dirty="0"/>
              <a:t>: version 1.6.0 slightly outperforming version 1.5.2 =&gt; users are engaging well with the new tutorial</a:t>
            </a:r>
          </a:p>
          <a:p>
            <a:pPr marL="171450" indent="-171450">
              <a:buFont typeface="Arial" panose="020B0604020202020204" pitchFamily="34" charset="0"/>
              <a:buChar char="•"/>
            </a:pPr>
            <a:r>
              <a:rPr lang="en-US" sz="1000" b="1" dirty="0"/>
              <a:t>7-day retention:</a:t>
            </a:r>
            <a:r>
              <a:rPr lang="en-US" sz="1000" dirty="0"/>
              <a:t> version 1.6.0 are consistently better than version 1.5.2 =&gt; strong indicator of improved long-term player satisfaction</a:t>
            </a:r>
          </a:p>
          <a:p>
            <a:pPr marL="171450" indent="-171450">
              <a:buFont typeface="Arial" panose="020B0604020202020204" pitchFamily="34" charset="0"/>
              <a:buChar char="•"/>
            </a:pPr>
            <a:r>
              <a:rPr lang="en-US" sz="1000" b="1" dirty="0"/>
              <a:t>Level segment</a:t>
            </a:r>
            <a:r>
              <a:rPr lang="en-US" sz="1000" dirty="0"/>
              <a:t>: more users achieve higher levels with the new version =&gt; the new tutorial may help users to understand the game better</a:t>
            </a:r>
          </a:p>
        </p:txBody>
      </p:sp>
      <p:sp>
        <p:nvSpPr>
          <p:cNvPr id="13" name="Google Shape;777;p30">
            <a:extLst>
              <a:ext uri="{FF2B5EF4-FFF2-40B4-BE49-F238E27FC236}">
                <a16:creationId xmlns:a16="http://schemas.microsoft.com/office/drawing/2014/main" id="{E844EC00-4A15-47C8-9AB3-6F1AD0BFB06F}"/>
              </a:ext>
            </a:extLst>
          </p:cNvPr>
          <p:cNvSpPr txBox="1">
            <a:spLocks/>
          </p:cNvSpPr>
          <p:nvPr/>
        </p:nvSpPr>
        <p:spPr>
          <a:xfrm>
            <a:off x="190217" y="4519448"/>
            <a:ext cx="7795982" cy="3556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en-US" sz="1100" b="1" u="sng" dirty="0"/>
              <a:t>Conclusion:</a:t>
            </a:r>
            <a:r>
              <a:rPr lang="en-US" sz="1100" dirty="0"/>
              <a:t> It seems safe to roll out 100% the new version based on the above performance</a:t>
            </a:r>
          </a:p>
        </p:txBody>
      </p:sp>
    </p:spTree>
    <p:extLst>
      <p:ext uri="{BB962C8B-B14F-4D97-AF65-F5344CB8AC3E}">
        <p14:creationId xmlns:p14="http://schemas.microsoft.com/office/powerpoint/2010/main" val="19076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pic>
        <p:nvPicPr>
          <p:cNvPr id="3" name="Picture 2">
            <a:extLst>
              <a:ext uri="{FF2B5EF4-FFF2-40B4-BE49-F238E27FC236}">
                <a16:creationId xmlns:a16="http://schemas.microsoft.com/office/drawing/2014/main" id="{F3204832-A8F5-4B05-97C0-96C678B712F0}"/>
              </a:ext>
            </a:extLst>
          </p:cNvPr>
          <p:cNvPicPr>
            <a:picLocks noChangeAspect="1"/>
          </p:cNvPicPr>
          <p:nvPr/>
        </p:nvPicPr>
        <p:blipFill>
          <a:blip r:embed="rId3"/>
          <a:stretch>
            <a:fillRect/>
          </a:stretch>
        </p:blipFill>
        <p:spPr>
          <a:xfrm>
            <a:off x="8346630" y="7207"/>
            <a:ext cx="767622" cy="767622"/>
          </a:xfrm>
          <a:prstGeom prst="rect">
            <a:avLst/>
          </a:prstGeom>
        </p:spPr>
      </p:pic>
      <p:sp>
        <p:nvSpPr>
          <p:cNvPr id="87" name="Google Shape;750;p28">
            <a:extLst>
              <a:ext uri="{FF2B5EF4-FFF2-40B4-BE49-F238E27FC236}">
                <a16:creationId xmlns:a16="http://schemas.microsoft.com/office/drawing/2014/main" id="{3C81CA0E-8865-4F04-898F-21DE979871C5}"/>
              </a:ext>
            </a:extLst>
          </p:cNvPr>
          <p:cNvSpPr txBox="1">
            <a:spLocks/>
          </p:cNvSpPr>
          <p:nvPr/>
        </p:nvSpPr>
        <p:spPr>
          <a:xfrm>
            <a:off x="532852" y="1586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191919"/>
              </a:buClr>
              <a:buSzPts val="5200"/>
              <a:buFont typeface="Baloo 2 ExtraBold"/>
              <a:buNone/>
              <a:defRPr sz="7000" b="0" i="0" u="none" strike="noStrike" cap="none">
                <a:solidFill>
                  <a:schemeClr val="dk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9pPr>
          </a:lstStyle>
          <a:p>
            <a:r>
              <a:rPr lang="en-US" sz="3200" dirty="0"/>
              <a:t>Ideas to improve user performance</a:t>
            </a:r>
          </a:p>
        </p:txBody>
      </p:sp>
      <p:sp>
        <p:nvSpPr>
          <p:cNvPr id="6" name="Google Shape;777;p30">
            <a:extLst>
              <a:ext uri="{FF2B5EF4-FFF2-40B4-BE49-F238E27FC236}">
                <a16:creationId xmlns:a16="http://schemas.microsoft.com/office/drawing/2014/main" id="{6C688E18-3F61-4C9B-A100-A7A6E82FCB5B}"/>
              </a:ext>
            </a:extLst>
          </p:cNvPr>
          <p:cNvSpPr txBox="1">
            <a:spLocks noGrp="1"/>
          </p:cNvSpPr>
          <p:nvPr>
            <p:ph type="subTitle" idx="1"/>
          </p:nvPr>
        </p:nvSpPr>
        <p:spPr>
          <a:xfrm>
            <a:off x="3886360" y="774829"/>
            <a:ext cx="4968190" cy="4040572"/>
          </a:xfrm>
          <a:prstGeom prst="rect">
            <a:avLst/>
          </a:prstGeom>
        </p:spPr>
        <p:txBody>
          <a:bodyPr spcFirstLastPara="1" wrap="square" lIns="91425" tIns="91425" rIns="91425" bIns="91425" anchor="t" anchorCtr="0">
            <a:noAutofit/>
          </a:bodyPr>
          <a:lstStyle/>
          <a:p>
            <a:pPr marL="0" lvl="0" indent="0"/>
            <a:endParaRPr lang="en-US" sz="1000" b="1" dirty="0"/>
          </a:p>
          <a:p>
            <a:pPr marL="228600" lvl="0" indent="-228600">
              <a:buAutoNum type="arabicPeriod"/>
            </a:pPr>
            <a:r>
              <a:rPr lang="en-US" sz="1000" b="1" dirty="0"/>
              <a:t>Adding hints/tips in the tutorial:  </a:t>
            </a:r>
            <a:r>
              <a:rPr lang="en-US" sz="1000" dirty="0"/>
              <a:t>if a player struggles to complete the tutorial steps within a certain time limit, additional hints as textual guides could appear, guiding them to the right action.</a:t>
            </a:r>
          </a:p>
          <a:p>
            <a:pPr marL="228600" lvl="0" indent="-228600">
              <a:buAutoNum type="arabicPeriod"/>
            </a:pPr>
            <a:r>
              <a:rPr lang="en-US" sz="1000" b="1" dirty="0"/>
              <a:t>Incentive to complete the tutorial</a:t>
            </a:r>
            <a:r>
              <a:rPr lang="en-US" sz="1000" dirty="0"/>
              <a:t>: Reward more lives or hints if users complete the tutorial. Show progress (ex: "Step 3 of 5") to give users a sense of accomplishment as they move through the tutorial.</a:t>
            </a:r>
          </a:p>
          <a:p>
            <a:pPr marL="228600" lvl="0" indent="-228600">
              <a:buFont typeface="+mj-lt"/>
              <a:buAutoNum type="arabicPeriod"/>
            </a:pPr>
            <a:r>
              <a:rPr lang="en-US" sz="1000" b="1" dirty="0"/>
              <a:t>Reconfirm the skip option</a:t>
            </a:r>
            <a:r>
              <a:rPr lang="en-US" sz="1000" dirty="0"/>
              <a:t>: if new users choose to skip the tutorial, a pop-up message could say, “Are you sure? Completing the tutorial will give you bonus rewards!”</a:t>
            </a:r>
          </a:p>
          <a:p>
            <a:pPr marL="228600" lvl="0" indent="-228600">
              <a:buFont typeface="+mj-lt"/>
              <a:buAutoNum type="arabicPeriod"/>
            </a:pPr>
            <a:r>
              <a:rPr lang="en-US" sz="1000" b="1" dirty="0"/>
              <a:t>In-game feedback: </a:t>
            </a:r>
            <a:r>
              <a:rPr lang="en-US" sz="1000" dirty="0"/>
              <a:t>when a user makes a mistake or delays in completing a step, can show feedback like flashing the correct square in yellow or display a tooltip that says, “Try here!” or “Next step!” to guide users without being overly directive.</a:t>
            </a:r>
          </a:p>
          <a:p>
            <a:pPr marL="228600" lvl="0" indent="-228600">
              <a:buFont typeface="+mj-lt"/>
              <a:buAutoNum type="arabicPeriod"/>
            </a:pPr>
            <a:r>
              <a:rPr lang="en-US" sz="1000" b="1" dirty="0"/>
              <a:t>Tutorial revisit</a:t>
            </a:r>
            <a:r>
              <a:rPr lang="en-US" sz="1000" dirty="0"/>
              <a:t>: Based on how well or poorly users perform in the first few levels, the game could offer users to revisit specific tutorial steps. This would ensure that users who might have skipped or rushed through the tutorial still get the necessary guidance later on.</a:t>
            </a:r>
          </a:p>
        </p:txBody>
      </p:sp>
      <p:grpSp>
        <p:nvGrpSpPr>
          <p:cNvPr id="14" name="Group 13">
            <a:extLst>
              <a:ext uri="{FF2B5EF4-FFF2-40B4-BE49-F238E27FC236}">
                <a16:creationId xmlns:a16="http://schemas.microsoft.com/office/drawing/2014/main" id="{557B93F9-CD8B-4A16-AC02-12D72036DFC1}"/>
              </a:ext>
            </a:extLst>
          </p:cNvPr>
          <p:cNvGrpSpPr/>
          <p:nvPr/>
        </p:nvGrpSpPr>
        <p:grpSpPr>
          <a:xfrm>
            <a:off x="176513" y="1116911"/>
            <a:ext cx="1624155" cy="2835689"/>
            <a:chOff x="447267" y="774830"/>
            <a:chExt cx="1865887" cy="3257740"/>
          </a:xfrm>
        </p:grpSpPr>
        <p:pic>
          <p:nvPicPr>
            <p:cNvPr id="9" name="Picture 8">
              <a:extLst>
                <a:ext uri="{FF2B5EF4-FFF2-40B4-BE49-F238E27FC236}">
                  <a16:creationId xmlns:a16="http://schemas.microsoft.com/office/drawing/2014/main" id="{04C3C8F5-4B8E-45A0-BC5F-461E26C78233}"/>
                </a:ext>
              </a:extLst>
            </p:cNvPr>
            <p:cNvPicPr>
              <a:picLocks noChangeAspect="1"/>
            </p:cNvPicPr>
            <p:nvPr/>
          </p:nvPicPr>
          <p:blipFill rotWithShape="1">
            <a:blip r:embed="rId4"/>
            <a:srcRect b="2084"/>
            <a:stretch/>
          </p:blipFill>
          <p:spPr>
            <a:xfrm>
              <a:off x="447267" y="774830"/>
              <a:ext cx="1865887" cy="3252073"/>
            </a:xfrm>
            <a:prstGeom prst="rect">
              <a:avLst/>
            </a:prstGeom>
          </p:spPr>
        </p:pic>
        <p:sp>
          <p:nvSpPr>
            <p:cNvPr id="15" name="Google Shape;777;p30">
              <a:extLst>
                <a:ext uri="{FF2B5EF4-FFF2-40B4-BE49-F238E27FC236}">
                  <a16:creationId xmlns:a16="http://schemas.microsoft.com/office/drawing/2014/main" id="{5B5846E6-DBF1-4AAD-BFF5-1F736AD4B4DD}"/>
                </a:ext>
              </a:extLst>
            </p:cNvPr>
            <p:cNvSpPr txBox="1">
              <a:spLocks/>
            </p:cNvSpPr>
            <p:nvPr/>
          </p:nvSpPr>
          <p:spPr>
            <a:xfrm>
              <a:off x="810511" y="3735969"/>
              <a:ext cx="1139397" cy="296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lgn="ctr"/>
              <a:r>
                <a:rPr lang="en-US" sz="1000" b="1" dirty="0"/>
                <a:t>Version 1.5.2</a:t>
              </a:r>
              <a:endParaRPr lang="en-US" sz="1000" dirty="0"/>
            </a:p>
          </p:txBody>
        </p:sp>
      </p:grpSp>
      <p:grpSp>
        <p:nvGrpSpPr>
          <p:cNvPr id="16" name="Group 15">
            <a:extLst>
              <a:ext uri="{FF2B5EF4-FFF2-40B4-BE49-F238E27FC236}">
                <a16:creationId xmlns:a16="http://schemas.microsoft.com/office/drawing/2014/main" id="{BB9C7371-B564-452C-A5B5-4FD298FC68ED}"/>
              </a:ext>
            </a:extLst>
          </p:cNvPr>
          <p:cNvGrpSpPr/>
          <p:nvPr/>
        </p:nvGrpSpPr>
        <p:grpSpPr>
          <a:xfrm>
            <a:off x="1935250" y="1116911"/>
            <a:ext cx="1628638" cy="2890995"/>
            <a:chOff x="2519608" y="774829"/>
            <a:chExt cx="1871037" cy="3321278"/>
          </a:xfrm>
        </p:grpSpPr>
        <p:pic>
          <p:nvPicPr>
            <p:cNvPr id="11" name="Picture 10">
              <a:extLst>
                <a:ext uri="{FF2B5EF4-FFF2-40B4-BE49-F238E27FC236}">
                  <a16:creationId xmlns:a16="http://schemas.microsoft.com/office/drawing/2014/main" id="{F49F9A51-71E0-455D-A1B7-2D12D4B92AA6}"/>
                </a:ext>
              </a:extLst>
            </p:cNvPr>
            <p:cNvPicPr>
              <a:picLocks noChangeAspect="1"/>
            </p:cNvPicPr>
            <p:nvPr/>
          </p:nvPicPr>
          <p:blipFill>
            <a:blip r:embed="rId5"/>
            <a:stretch>
              <a:fillRect/>
            </a:stretch>
          </p:blipFill>
          <p:spPr>
            <a:xfrm>
              <a:off x="2519608" y="774829"/>
              <a:ext cx="1871037" cy="3321278"/>
            </a:xfrm>
            <a:prstGeom prst="rect">
              <a:avLst/>
            </a:prstGeom>
          </p:spPr>
        </p:pic>
        <p:sp>
          <p:nvSpPr>
            <p:cNvPr id="17" name="Google Shape;777;p30">
              <a:extLst>
                <a:ext uri="{FF2B5EF4-FFF2-40B4-BE49-F238E27FC236}">
                  <a16:creationId xmlns:a16="http://schemas.microsoft.com/office/drawing/2014/main" id="{432F4653-D9D8-44B8-AB9E-D66E50839917}"/>
                </a:ext>
              </a:extLst>
            </p:cNvPr>
            <p:cNvSpPr txBox="1">
              <a:spLocks/>
            </p:cNvSpPr>
            <p:nvPr/>
          </p:nvSpPr>
          <p:spPr>
            <a:xfrm>
              <a:off x="2890075" y="3735969"/>
              <a:ext cx="1139397" cy="296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lgn="ctr"/>
              <a:r>
                <a:rPr lang="en-US" sz="1000" b="1" dirty="0"/>
                <a:t>Version 1.6.0</a:t>
              </a:r>
              <a:endParaRPr lang="en-US" sz="1000" dirty="0"/>
            </a:p>
          </p:txBody>
        </p:sp>
      </p:grpSp>
      <p:pic>
        <p:nvPicPr>
          <p:cNvPr id="2" name="Picture 1">
            <a:extLst>
              <a:ext uri="{FF2B5EF4-FFF2-40B4-BE49-F238E27FC236}">
                <a16:creationId xmlns:a16="http://schemas.microsoft.com/office/drawing/2014/main" id="{13642A2E-DBE0-4687-AB84-6795A1F0AAA9}"/>
              </a:ext>
            </a:extLst>
          </p:cNvPr>
          <p:cNvPicPr>
            <a:picLocks noChangeAspect="1"/>
          </p:cNvPicPr>
          <p:nvPr/>
        </p:nvPicPr>
        <p:blipFill>
          <a:blip r:embed="rId6"/>
          <a:stretch>
            <a:fillRect/>
          </a:stretch>
        </p:blipFill>
        <p:spPr>
          <a:xfrm>
            <a:off x="176513" y="4368671"/>
            <a:ext cx="6025830" cy="522002"/>
          </a:xfrm>
          <a:prstGeom prst="rect">
            <a:avLst/>
          </a:prstGeom>
          <a:ln w="12700">
            <a:solidFill>
              <a:schemeClr val="accent6">
                <a:lumMod val="50000"/>
              </a:schemeClr>
            </a:solidFill>
          </a:ln>
        </p:spPr>
      </p:pic>
    </p:spTree>
    <p:extLst>
      <p:ext uri="{BB962C8B-B14F-4D97-AF65-F5344CB8AC3E}">
        <p14:creationId xmlns:p14="http://schemas.microsoft.com/office/powerpoint/2010/main" val="422997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pic>
        <p:nvPicPr>
          <p:cNvPr id="3" name="Picture 2">
            <a:extLst>
              <a:ext uri="{FF2B5EF4-FFF2-40B4-BE49-F238E27FC236}">
                <a16:creationId xmlns:a16="http://schemas.microsoft.com/office/drawing/2014/main" id="{F3204832-A8F5-4B05-97C0-96C678B712F0}"/>
              </a:ext>
            </a:extLst>
          </p:cNvPr>
          <p:cNvPicPr>
            <a:picLocks noChangeAspect="1"/>
          </p:cNvPicPr>
          <p:nvPr/>
        </p:nvPicPr>
        <p:blipFill>
          <a:blip r:embed="rId3"/>
          <a:stretch>
            <a:fillRect/>
          </a:stretch>
        </p:blipFill>
        <p:spPr>
          <a:xfrm>
            <a:off x="8346630" y="7207"/>
            <a:ext cx="767622" cy="767622"/>
          </a:xfrm>
          <a:prstGeom prst="rect">
            <a:avLst/>
          </a:prstGeom>
        </p:spPr>
      </p:pic>
      <p:sp>
        <p:nvSpPr>
          <p:cNvPr id="87" name="Google Shape;750;p28">
            <a:extLst>
              <a:ext uri="{FF2B5EF4-FFF2-40B4-BE49-F238E27FC236}">
                <a16:creationId xmlns:a16="http://schemas.microsoft.com/office/drawing/2014/main" id="{3C81CA0E-8865-4F04-898F-21DE979871C5}"/>
              </a:ext>
            </a:extLst>
          </p:cNvPr>
          <p:cNvSpPr txBox="1">
            <a:spLocks/>
          </p:cNvSpPr>
          <p:nvPr/>
        </p:nvSpPr>
        <p:spPr>
          <a:xfrm>
            <a:off x="532852" y="1586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191919"/>
              </a:buClr>
              <a:buSzPts val="5200"/>
              <a:buFont typeface="Baloo 2 ExtraBold"/>
              <a:buNone/>
              <a:defRPr sz="7000" b="0" i="0" u="none" strike="noStrike" cap="none">
                <a:solidFill>
                  <a:schemeClr val="dk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9pPr>
          </a:lstStyle>
          <a:p>
            <a:r>
              <a:rPr lang="en-US" sz="3200" dirty="0"/>
              <a:t>Predict Member Retention Using Classification Models</a:t>
            </a:r>
          </a:p>
        </p:txBody>
      </p:sp>
      <p:grpSp>
        <p:nvGrpSpPr>
          <p:cNvPr id="7" name="Group 6">
            <a:extLst>
              <a:ext uri="{FF2B5EF4-FFF2-40B4-BE49-F238E27FC236}">
                <a16:creationId xmlns:a16="http://schemas.microsoft.com/office/drawing/2014/main" id="{B4492DC5-AEB4-49E8-A063-3D767AB019F6}"/>
              </a:ext>
            </a:extLst>
          </p:cNvPr>
          <p:cNvGrpSpPr/>
          <p:nvPr/>
        </p:nvGrpSpPr>
        <p:grpSpPr>
          <a:xfrm>
            <a:off x="628575" y="1115231"/>
            <a:ext cx="7144161" cy="3022593"/>
            <a:chOff x="812771" y="1115231"/>
            <a:chExt cx="7144161" cy="3022593"/>
          </a:xfrm>
        </p:grpSpPr>
        <p:pic>
          <p:nvPicPr>
            <p:cNvPr id="5" name="Picture 4">
              <a:extLst>
                <a:ext uri="{FF2B5EF4-FFF2-40B4-BE49-F238E27FC236}">
                  <a16:creationId xmlns:a16="http://schemas.microsoft.com/office/drawing/2014/main" id="{2607194F-B33D-4052-8FB1-DCE392483AC4}"/>
                </a:ext>
              </a:extLst>
            </p:cNvPr>
            <p:cNvPicPr>
              <a:picLocks noChangeAspect="1"/>
            </p:cNvPicPr>
            <p:nvPr/>
          </p:nvPicPr>
          <p:blipFill rotWithShape="1">
            <a:blip r:embed="rId4"/>
            <a:srcRect b="22908"/>
            <a:stretch/>
          </p:blipFill>
          <p:spPr>
            <a:xfrm>
              <a:off x="812771" y="1115231"/>
              <a:ext cx="7144161" cy="2983123"/>
            </a:xfrm>
            <a:prstGeom prst="rect">
              <a:avLst/>
            </a:prstGeom>
            <a:ln w="12700">
              <a:solidFill>
                <a:schemeClr val="accent6">
                  <a:lumMod val="50000"/>
                </a:schemeClr>
              </a:solidFill>
            </a:ln>
          </p:spPr>
        </p:pic>
        <p:sp>
          <p:nvSpPr>
            <p:cNvPr id="8" name="Rectangle 7">
              <a:extLst>
                <a:ext uri="{FF2B5EF4-FFF2-40B4-BE49-F238E27FC236}">
                  <a16:creationId xmlns:a16="http://schemas.microsoft.com/office/drawing/2014/main" id="{93D1B259-5410-4766-B93B-9C9555EA40F8}"/>
                </a:ext>
              </a:extLst>
            </p:cNvPr>
            <p:cNvSpPr/>
            <p:nvPr/>
          </p:nvSpPr>
          <p:spPr>
            <a:xfrm>
              <a:off x="1435044" y="1311701"/>
              <a:ext cx="755570" cy="2826123"/>
            </a:xfrm>
            <a:prstGeom prst="rect">
              <a:avLst/>
            </a:prstGeom>
            <a:no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A9818D77-8D81-42AA-8383-B36E457C17AD}"/>
              </a:ext>
            </a:extLst>
          </p:cNvPr>
          <p:cNvPicPr>
            <a:picLocks noChangeAspect="1"/>
          </p:cNvPicPr>
          <p:nvPr/>
        </p:nvPicPr>
        <p:blipFill>
          <a:blip r:embed="rId5"/>
          <a:stretch>
            <a:fillRect/>
          </a:stretch>
        </p:blipFill>
        <p:spPr>
          <a:xfrm>
            <a:off x="628575" y="4293702"/>
            <a:ext cx="5269312" cy="691123"/>
          </a:xfrm>
          <a:prstGeom prst="rect">
            <a:avLst/>
          </a:prstGeom>
          <a:ln w="12700">
            <a:solidFill>
              <a:schemeClr val="accent6">
                <a:lumMod val="50000"/>
              </a:schemeClr>
            </a:solidFill>
          </a:ln>
        </p:spPr>
      </p:pic>
      <p:sp>
        <p:nvSpPr>
          <p:cNvPr id="11" name="Google Shape;777;p30">
            <a:extLst>
              <a:ext uri="{FF2B5EF4-FFF2-40B4-BE49-F238E27FC236}">
                <a16:creationId xmlns:a16="http://schemas.microsoft.com/office/drawing/2014/main" id="{F9C084A2-B8D6-44AB-905A-C3AF0BBB1F89}"/>
              </a:ext>
            </a:extLst>
          </p:cNvPr>
          <p:cNvSpPr txBox="1">
            <a:spLocks/>
          </p:cNvSpPr>
          <p:nvPr/>
        </p:nvSpPr>
        <p:spPr>
          <a:xfrm>
            <a:off x="5897887" y="4254232"/>
            <a:ext cx="304218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en-US" sz="1000" dirty="0"/>
              <a:t>Exclude </a:t>
            </a:r>
            <a:r>
              <a:rPr lang="en-US" sz="1000" dirty="0" err="1"/>
              <a:t>DayDiff</a:t>
            </a:r>
            <a:r>
              <a:rPr lang="en-US" sz="1000" dirty="0"/>
              <a:t>, other features and version seems to have impact on member retention</a:t>
            </a:r>
          </a:p>
        </p:txBody>
      </p:sp>
    </p:spTree>
    <p:extLst>
      <p:ext uri="{BB962C8B-B14F-4D97-AF65-F5344CB8AC3E}">
        <p14:creationId xmlns:p14="http://schemas.microsoft.com/office/powerpoint/2010/main" val="69498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pic>
        <p:nvPicPr>
          <p:cNvPr id="3" name="Picture 2">
            <a:extLst>
              <a:ext uri="{FF2B5EF4-FFF2-40B4-BE49-F238E27FC236}">
                <a16:creationId xmlns:a16="http://schemas.microsoft.com/office/drawing/2014/main" id="{F3204832-A8F5-4B05-97C0-96C678B712F0}"/>
              </a:ext>
            </a:extLst>
          </p:cNvPr>
          <p:cNvPicPr>
            <a:picLocks noChangeAspect="1"/>
          </p:cNvPicPr>
          <p:nvPr/>
        </p:nvPicPr>
        <p:blipFill>
          <a:blip r:embed="rId3"/>
          <a:stretch>
            <a:fillRect/>
          </a:stretch>
        </p:blipFill>
        <p:spPr>
          <a:xfrm>
            <a:off x="8346630" y="7207"/>
            <a:ext cx="767622" cy="767622"/>
          </a:xfrm>
          <a:prstGeom prst="rect">
            <a:avLst/>
          </a:prstGeom>
        </p:spPr>
      </p:pic>
      <p:sp>
        <p:nvSpPr>
          <p:cNvPr id="87" name="Google Shape;750;p28">
            <a:extLst>
              <a:ext uri="{FF2B5EF4-FFF2-40B4-BE49-F238E27FC236}">
                <a16:creationId xmlns:a16="http://schemas.microsoft.com/office/drawing/2014/main" id="{3C81CA0E-8865-4F04-898F-21DE979871C5}"/>
              </a:ext>
            </a:extLst>
          </p:cNvPr>
          <p:cNvSpPr txBox="1">
            <a:spLocks/>
          </p:cNvSpPr>
          <p:nvPr/>
        </p:nvSpPr>
        <p:spPr>
          <a:xfrm>
            <a:off x="532852" y="1586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191919"/>
              </a:buClr>
              <a:buSzPts val="5200"/>
              <a:buFont typeface="Baloo 2 ExtraBold"/>
              <a:buNone/>
              <a:defRPr sz="7000" b="0" i="0" u="none" strike="noStrike" cap="none">
                <a:solidFill>
                  <a:schemeClr val="dk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9pPr>
          </a:lstStyle>
          <a:p>
            <a:r>
              <a:rPr lang="en-US" sz="3200" dirty="0"/>
              <a:t>Predict Member Retention Using Classification Models</a:t>
            </a:r>
          </a:p>
        </p:txBody>
      </p:sp>
      <p:pic>
        <p:nvPicPr>
          <p:cNvPr id="10" name="Picture 9">
            <a:extLst>
              <a:ext uri="{FF2B5EF4-FFF2-40B4-BE49-F238E27FC236}">
                <a16:creationId xmlns:a16="http://schemas.microsoft.com/office/drawing/2014/main" id="{C5997A30-5847-4FFD-9565-AD326290EC71}"/>
              </a:ext>
            </a:extLst>
          </p:cNvPr>
          <p:cNvPicPr>
            <a:picLocks noChangeAspect="1"/>
          </p:cNvPicPr>
          <p:nvPr/>
        </p:nvPicPr>
        <p:blipFill>
          <a:blip r:embed="rId4"/>
          <a:stretch>
            <a:fillRect/>
          </a:stretch>
        </p:blipFill>
        <p:spPr>
          <a:xfrm>
            <a:off x="532852" y="1089124"/>
            <a:ext cx="3110210" cy="1123288"/>
          </a:xfrm>
          <a:prstGeom prst="rect">
            <a:avLst/>
          </a:prstGeom>
          <a:ln w="12700">
            <a:solidFill>
              <a:schemeClr val="accent6">
                <a:lumMod val="50000"/>
              </a:schemeClr>
            </a:solidFill>
          </a:ln>
        </p:spPr>
      </p:pic>
      <p:pic>
        <p:nvPicPr>
          <p:cNvPr id="11" name="Picture 10">
            <a:extLst>
              <a:ext uri="{FF2B5EF4-FFF2-40B4-BE49-F238E27FC236}">
                <a16:creationId xmlns:a16="http://schemas.microsoft.com/office/drawing/2014/main" id="{819531D5-73DD-4ACB-ABD1-9FB19D6CDB34}"/>
              </a:ext>
            </a:extLst>
          </p:cNvPr>
          <p:cNvPicPr>
            <a:picLocks noChangeAspect="1"/>
          </p:cNvPicPr>
          <p:nvPr/>
        </p:nvPicPr>
        <p:blipFill>
          <a:blip r:embed="rId5"/>
          <a:stretch>
            <a:fillRect/>
          </a:stretch>
        </p:blipFill>
        <p:spPr>
          <a:xfrm>
            <a:off x="532852" y="2295496"/>
            <a:ext cx="4392366" cy="2748532"/>
          </a:xfrm>
          <a:prstGeom prst="rect">
            <a:avLst/>
          </a:prstGeom>
          <a:ln w="12700">
            <a:solidFill>
              <a:schemeClr val="accent6">
                <a:lumMod val="50000"/>
              </a:schemeClr>
            </a:solidFill>
          </a:ln>
        </p:spPr>
      </p:pic>
      <p:sp>
        <p:nvSpPr>
          <p:cNvPr id="13" name="Google Shape;777;p30">
            <a:extLst>
              <a:ext uri="{FF2B5EF4-FFF2-40B4-BE49-F238E27FC236}">
                <a16:creationId xmlns:a16="http://schemas.microsoft.com/office/drawing/2014/main" id="{7542DF2D-AB02-4352-8401-3EEDFB252181}"/>
              </a:ext>
            </a:extLst>
          </p:cNvPr>
          <p:cNvSpPr txBox="1">
            <a:spLocks noGrp="1"/>
          </p:cNvSpPr>
          <p:nvPr>
            <p:ph type="subTitle" idx="1"/>
          </p:nvPr>
        </p:nvSpPr>
        <p:spPr>
          <a:xfrm>
            <a:off x="5096258" y="1089123"/>
            <a:ext cx="3876704" cy="2956603"/>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sz="1000" b="1" dirty="0"/>
              <a:t>Overall accuracy is 72%,</a:t>
            </a:r>
            <a:r>
              <a:rPr lang="en-US" sz="1000" dirty="0"/>
              <a:t> means that in 72% of cases, the model correctly classified the retention status.</a:t>
            </a:r>
          </a:p>
          <a:p>
            <a:pPr marL="171450" lvl="0" indent="-171450">
              <a:buFont typeface="Arial" panose="020B0604020202020204" pitchFamily="34" charset="0"/>
              <a:buChar char="•"/>
            </a:pPr>
            <a:r>
              <a:rPr lang="en-US" sz="1000" b="1" dirty="0"/>
              <a:t>Recall class 0 is 80%</a:t>
            </a:r>
            <a:r>
              <a:rPr lang="en-US" sz="1000" dirty="0"/>
              <a:t>, means that 80% of the actual non-retained players were correctly identified by the model.</a:t>
            </a:r>
          </a:p>
          <a:p>
            <a:pPr marL="171450" lvl="0" indent="-171450">
              <a:buFont typeface="Arial" panose="020B0604020202020204" pitchFamily="34" charset="0"/>
              <a:buChar char="•"/>
            </a:pPr>
            <a:r>
              <a:rPr lang="en-US" sz="1000" b="1" dirty="0"/>
              <a:t>Precision class 0 is 76%</a:t>
            </a:r>
            <a:r>
              <a:rPr lang="en-US" sz="1000" dirty="0"/>
              <a:t>, means that when the model predicted "not retained," it was correct 76% of the time.</a:t>
            </a:r>
          </a:p>
          <a:p>
            <a:pPr marL="171450" lvl="0" indent="-171450">
              <a:buFont typeface="Arial" panose="020B0604020202020204" pitchFamily="34" charset="0"/>
              <a:buChar char="•"/>
            </a:pPr>
            <a:r>
              <a:rPr lang="en-US" sz="1000" dirty="0"/>
              <a:t>Version, </a:t>
            </a:r>
            <a:r>
              <a:rPr lang="en-US" sz="1000" dirty="0" err="1"/>
              <a:t>LostCount</a:t>
            </a:r>
            <a:r>
              <a:rPr lang="en-US" sz="1000" dirty="0"/>
              <a:t>, </a:t>
            </a:r>
            <a:r>
              <a:rPr lang="en-US" sz="1000" dirty="0" err="1"/>
              <a:t>MaxLevel</a:t>
            </a:r>
            <a:r>
              <a:rPr lang="en-US" sz="1000" dirty="0"/>
              <a:t>, </a:t>
            </a:r>
            <a:r>
              <a:rPr lang="en-US" sz="1000" dirty="0" err="1"/>
              <a:t>SectionCount</a:t>
            </a:r>
            <a:r>
              <a:rPr lang="en-US" sz="1000" dirty="0"/>
              <a:t>, </a:t>
            </a:r>
            <a:r>
              <a:rPr lang="en-US" sz="1000" dirty="0" err="1"/>
              <a:t>SectionLength</a:t>
            </a:r>
            <a:r>
              <a:rPr lang="en-US" sz="1000" dirty="0"/>
              <a:t> at day 0 of the members are all important predictors of retention (p-value &lt;0.05)</a:t>
            </a:r>
          </a:p>
          <a:p>
            <a:pPr marL="171450" lvl="0" indent="-171450">
              <a:buFont typeface="Arial" panose="020B0604020202020204" pitchFamily="34" charset="0"/>
              <a:buChar char="•"/>
            </a:pPr>
            <a:r>
              <a:rPr lang="en-US" sz="1000" dirty="0"/>
              <a:t>The R-squared value is low (0.07869), means that the model explains about 7.87% of the variation in the dependent variable. While the predictors are statistically significant, there is still a lot of unexplained variance in retention, and </a:t>
            </a:r>
            <a:r>
              <a:rPr lang="en-US" sz="1000" b="1" dirty="0"/>
              <a:t>additional factors or additional data for longer period </a:t>
            </a:r>
            <a:r>
              <a:rPr lang="en-US" sz="1000" dirty="0"/>
              <a:t>may be needed to improve the model's performance.</a:t>
            </a:r>
            <a:endParaRPr sz="1000" dirty="0"/>
          </a:p>
        </p:txBody>
      </p:sp>
    </p:spTree>
    <p:extLst>
      <p:ext uri="{BB962C8B-B14F-4D97-AF65-F5344CB8AC3E}">
        <p14:creationId xmlns:p14="http://schemas.microsoft.com/office/powerpoint/2010/main" val="2630134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pic>
        <p:nvPicPr>
          <p:cNvPr id="3" name="Picture 2">
            <a:extLst>
              <a:ext uri="{FF2B5EF4-FFF2-40B4-BE49-F238E27FC236}">
                <a16:creationId xmlns:a16="http://schemas.microsoft.com/office/drawing/2014/main" id="{F3204832-A8F5-4B05-97C0-96C678B712F0}"/>
              </a:ext>
            </a:extLst>
          </p:cNvPr>
          <p:cNvPicPr>
            <a:picLocks noChangeAspect="1"/>
          </p:cNvPicPr>
          <p:nvPr/>
        </p:nvPicPr>
        <p:blipFill>
          <a:blip r:embed="rId3"/>
          <a:stretch>
            <a:fillRect/>
          </a:stretch>
        </p:blipFill>
        <p:spPr>
          <a:xfrm>
            <a:off x="8346630" y="7207"/>
            <a:ext cx="767622" cy="767622"/>
          </a:xfrm>
          <a:prstGeom prst="rect">
            <a:avLst/>
          </a:prstGeom>
        </p:spPr>
      </p:pic>
      <p:sp>
        <p:nvSpPr>
          <p:cNvPr id="87" name="Google Shape;750;p28">
            <a:extLst>
              <a:ext uri="{FF2B5EF4-FFF2-40B4-BE49-F238E27FC236}">
                <a16:creationId xmlns:a16="http://schemas.microsoft.com/office/drawing/2014/main" id="{3C81CA0E-8865-4F04-898F-21DE979871C5}"/>
              </a:ext>
            </a:extLst>
          </p:cNvPr>
          <p:cNvSpPr txBox="1">
            <a:spLocks/>
          </p:cNvSpPr>
          <p:nvPr/>
        </p:nvSpPr>
        <p:spPr>
          <a:xfrm>
            <a:off x="3414662" y="2285400"/>
            <a:ext cx="23146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191919"/>
              </a:buClr>
              <a:buSzPts val="5200"/>
              <a:buFont typeface="Baloo 2 ExtraBold"/>
              <a:buNone/>
              <a:defRPr sz="7000" b="0" i="0" u="none" strike="noStrike" cap="none">
                <a:solidFill>
                  <a:schemeClr val="dk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9pPr>
          </a:lstStyle>
          <a:p>
            <a:r>
              <a:rPr lang="en-US" sz="3200" dirty="0"/>
              <a:t>Thank you!</a:t>
            </a:r>
          </a:p>
        </p:txBody>
      </p:sp>
    </p:spTree>
    <p:extLst>
      <p:ext uri="{BB962C8B-B14F-4D97-AF65-F5344CB8AC3E}">
        <p14:creationId xmlns:p14="http://schemas.microsoft.com/office/powerpoint/2010/main" val="2683626913"/>
      </p:ext>
    </p:extLst>
  </p:cSld>
  <p:clrMapOvr>
    <a:masterClrMapping/>
  </p:clrMapOvr>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695</Words>
  <Application>Microsoft Office PowerPoint</Application>
  <PresentationFormat>On-screen Show (16:9)</PresentationFormat>
  <Paragraphs>41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Baloo 2 ExtraBold</vt:lpstr>
      <vt:lpstr>DM Sans</vt:lpstr>
      <vt:lpstr>Arial</vt:lpstr>
      <vt:lpstr>Calibri</vt:lpstr>
      <vt:lpstr>Statistics and Data Analysis - 6th Grade by Slidesgo</vt:lpstr>
      <vt:lpstr>Pixel Art  Version Peformance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 Art Game Version Peformance</dc:title>
  <cp:lastModifiedBy>Nguyễn Ngọc Tuệ Minh</cp:lastModifiedBy>
  <cp:revision>81</cp:revision>
  <dcterms:modified xsi:type="dcterms:W3CDTF">2024-09-20T10:53:34Z</dcterms:modified>
</cp:coreProperties>
</file>