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E81FF-5D18-4BC5-8250-03E98FB79483}" type="datetimeFigureOut">
              <a:rPr lang="ru-RU" smtClean="0"/>
              <a:t>18.06.2022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0A289-E46A-451D-9CA5-2D6990889B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03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573BB-BDD5-4458-84AC-D0FD08975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232412-01F6-4BA4-BFF6-666560F49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403876-B047-4B11-A6D0-2A23165C5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036BC-0125-442B-B6EE-BAC6D7F19DC7}" type="datetime1">
              <a:rPr lang="ru-RU" smtClean="0"/>
              <a:t>18.06.2022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1D4B49-5939-4916-9985-AADC1F48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0D7C26-E1F0-4D0C-A521-54D4A897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86AB-9B8D-456F-B462-84992C0CC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534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81A9D4-AC8A-4842-96BF-824A6E11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4D855A-06E9-4C18-A030-4C832EC18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726CE3-541B-4187-9835-75C60A90B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3604-8FFA-4F35-9F46-7F20CD6E265A}" type="datetime1">
              <a:rPr lang="ru-RU" smtClean="0"/>
              <a:t>18.06.2022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1E5CE4-4388-48EF-8949-E465B308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62AE76-BC82-4502-B786-4AF04552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86AB-9B8D-456F-B462-84992C0CC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49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DDDB31-A173-466A-B329-563AA5BCA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410A5F-7D0D-4099-B4DD-5F4AC9367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4998E4-83B6-479C-A6B8-8F92D060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5F64-4849-4E12-8739-4A3CDB6B2DE8}" type="datetime1">
              <a:rPr lang="ru-RU" smtClean="0"/>
              <a:t>18.06.2022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F4DD02-C3FA-439F-9731-6048336C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9FA2FD-97F0-4BDC-A0B2-7E88EB82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86AB-9B8D-456F-B462-84992C0CC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15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4151DF-AA8C-4AD9-BFBD-1FBC9FBE6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982329-8613-4F97-B467-4105829E2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AFABD4-C2D3-4821-853F-96570D420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E8BD-32E1-41A4-9EB1-B3DC894A4EF4}" type="datetime1">
              <a:rPr lang="ru-RU" smtClean="0"/>
              <a:t>18.06.2022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78833E-9FE3-43F6-8D24-77B3CC300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5FF687-AC12-4AD5-A45E-22889837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86AB-9B8D-456F-B462-84992C0CC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32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8574-6936-478A-8E25-0223AEC9A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238081-D671-42DE-8F3D-85619D591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920C6A-275D-4E97-8C2D-017FCF687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E2788-54D7-478D-A8DE-8F75797EA2DE}" type="datetime1">
              <a:rPr lang="ru-RU" smtClean="0"/>
              <a:t>18.06.2022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9D89BC-5DD0-4761-8D77-77747EF1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3C070A-9066-4119-AA3B-E12D58E6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86AB-9B8D-456F-B462-84992C0CC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50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98A08-7264-4F1A-86C8-7A52C521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891DA4-1AF2-466E-8408-B5DD5E45E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594A73-D3B5-4AB7-9001-6EAFD154A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99F676-1ACE-4245-BB20-BE25CFC69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560B-3EBB-4F18-9339-1CA8DAF55218}" type="datetime1">
              <a:rPr lang="ru-RU" smtClean="0"/>
              <a:t>18.06.2022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1EF82B-176F-496E-876C-AD9FDB30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B16955-14B0-4391-8D7A-478AC5DE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86AB-9B8D-456F-B462-84992C0CC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07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F11C85-D699-40A3-8C06-E40F56483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3C1719-C32F-427C-A1AB-57D7E29C9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A88031-9254-4FDB-B8D3-AB5EFAD77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0CA6B2D-E97E-4DD0-B797-9D7F68556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2206FE8-7C1B-4263-BCA6-D1C16ADF1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732AF1C-8078-4C26-902A-D179C336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1D6B-37C9-45F8-89E2-089CE84F8585}" type="datetime1">
              <a:rPr lang="ru-RU" smtClean="0"/>
              <a:t>18.06.2022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518A723-E87F-41EB-B716-7CBDD397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90CB246-E687-4534-AFE2-E3935A0C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86AB-9B8D-456F-B462-84992C0CC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04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1D3F0-5518-449D-AD4C-3CC485F2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A1E33BA-036B-421C-BCF3-A290F957C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5638-3333-4D0D-89D0-A7A6EBE55C66}" type="datetime1">
              <a:rPr lang="ru-RU" smtClean="0"/>
              <a:t>18.06.2022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443A59F-BE25-4159-9E04-BF1FE873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422C1FF-2DB0-4007-B45D-617FF894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86AB-9B8D-456F-B462-84992C0CC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61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0BD755-17D7-4581-9A8C-FA0767770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CC6B-7845-4DF5-9C5A-D8C793E900E7}" type="datetime1">
              <a:rPr lang="ru-RU" smtClean="0"/>
              <a:t>18.06.2022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270FA51-6805-44E3-9A30-49216DDA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D89049-CE52-4074-8835-A7A97EE8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86AB-9B8D-456F-B462-84992C0CC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56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0A2D9-A67F-4BE9-A742-5849F351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E8379F-DEF5-428E-9E53-55A8439F5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557104-442D-4AFA-B0B6-B371F035E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84CC9A-0D10-478F-8D0E-B84F6DE6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6C6A3-C3EB-44D1-990C-7C96F74CFA85}" type="datetime1">
              <a:rPr lang="ru-RU" smtClean="0"/>
              <a:t>18.06.2022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B2E187-7D0D-409C-A9C5-E48312EFE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7ABDAD-2DEC-4349-9412-933D0035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86AB-9B8D-456F-B462-84992C0CC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92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0EA3AD-FB3B-4046-A941-2D8577492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CFFC8A0-69DD-49EC-B4F7-724E3D490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4BCE4A-DC44-44D0-878D-A4FCC8AC0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3B05D7-9FE6-40B2-BC3A-7B18E85B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EA7D-7EDF-4995-B6D8-3CED95798997}" type="datetime1">
              <a:rPr lang="ru-RU" smtClean="0"/>
              <a:t>18.06.2022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F2EDE3-DF2F-49B9-A210-F666F3D8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A720DA-EBB7-4B76-8798-7469C8AF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86AB-9B8D-456F-B462-84992C0CC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00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5F9DC1-7B5D-491C-8801-6C26573C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131671-C18C-4E17-935A-52EBC4E17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A04A2B-C378-400A-94D4-3C3B50CE2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C13EC-8C12-41CD-8E91-DF005DB61971}" type="datetime1">
              <a:rPr lang="ru-RU" smtClean="0"/>
              <a:t>18.06.2022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F53C90-6778-4DA3-8BC4-170D6A4FD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D38732-122D-4625-87E0-AB5C74CF6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E86AB-9B8D-456F-B462-84992C0CC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6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datalytica.ru/2018/05/blog-post.html" TargetMode="External"/><Relationship Id="rId2" Type="http://schemas.openxmlformats.org/officeDocument/2006/relationships/hyperlink" Target="https://towardsdatascience.com/20-popular-machine-learning-metrics-part-1-classification-regression-evaluation-metrics-1ca3e282a2c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://3.bp.blogspot.com/-B5qlRjsefZs/Wuq1z17vHbI/AAAAAAAACZM/ZOHviQntHLAxIMNSBgDwZrwsThkaEo34gCK4BGAYYCw/s1600/MAE.p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4.bp.blogspot.com/-SuftZtem2_E/Wuq152CYCXI/AAAAAAAACZg/o1hLEvFE_Cgf3JEdVZiMvlloK_LFKvrwQCK4BGAYYCw/s1600/RMSE.png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://4.bp.blogspot.com/-8-nlPIjzBEU/Wuq14EZbqAI/AAAAAAAACZY/XLScxPJAbBIpY8fEc_YZuW7wR0QxYqfhQCK4BGAYYCw/s1600/MSE.p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01EC78F-7C0C-4C71-9E96-3DA5D0A60656}"/>
              </a:ext>
            </a:extLst>
          </p:cNvPr>
          <p:cNvSpPr txBox="1"/>
          <p:nvPr/>
        </p:nvSpPr>
        <p:spPr>
          <a:xfrm>
            <a:off x="3048740" y="2787792"/>
            <a:ext cx="609452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600" spc="-10" dirty="0">
                <a:solidFill>
                  <a:srgbClr val="0070C0"/>
                </a:solidFill>
                <a:latin typeface="Century Schoolbook" panose="02040604050505020304"/>
                <a:ea typeface="+mj-ea"/>
                <a:cs typeface="+mj-cs"/>
              </a:rPr>
              <a:t>ОЦЕНКА МОДЕЛЕЙ, ОСНОВАННАЯ НА ИХ ТОЧНОСТИ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68949EE-A55F-40A9-AEE9-25BAD38C006B}"/>
              </a:ext>
            </a:extLst>
          </p:cNvPr>
          <p:cNvSpPr/>
          <p:nvPr/>
        </p:nvSpPr>
        <p:spPr>
          <a:xfrm>
            <a:off x="11265763" y="0"/>
            <a:ext cx="926237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533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06F9254-CBDB-46B5-A0E8-2DE56E5DD3BF}"/>
              </a:ext>
            </a:extLst>
          </p:cNvPr>
          <p:cNvSpPr/>
          <p:nvPr/>
        </p:nvSpPr>
        <p:spPr>
          <a:xfrm>
            <a:off x="0" y="79898"/>
            <a:ext cx="266330" cy="710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36A62C4-516A-49AC-9010-A5552B0BD897}"/>
              </a:ext>
            </a:extLst>
          </p:cNvPr>
          <p:cNvSpPr/>
          <p:nvPr/>
        </p:nvSpPr>
        <p:spPr>
          <a:xfrm>
            <a:off x="11925670" y="79897"/>
            <a:ext cx="266330" cy="710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7FC2FB1-151B-4B36-B2AC-07E520F8E04C}"/>
              </a:ext>
            </a:extLst>
          </p:cNvPr>
          <p:cNvSpPr/>
          <p:nvPr/>
        </p:nvSpPr>
        <p:spPr>
          <a:xfrm>
            <a:off x="914400" y="585925"/>
            <a:ext cx="1028034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9A66FB-BA9C-4281-9CEE-BB93821BD4A5}"/>
              </a:ext>
            </a:extLst>
          </p:cNvPr>
          <p:cNvSpPr txBox="1"/>
          <p:nvPr/>
        </p:nvSpPr>
        <p:spPr>
          <a:xfrm>
            <a:off x="798990" y="1405292"/>
            <a:ext cx="875338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3F3F3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Список использованных источников: </a:t>
            </a:r>
          </a:p>
          <a:p>
            <a:endParaRPr lang="ru-RU" sz="2000" dirty="0">
              <a:solidFill>
                <a:srgbClr val="3F3F3F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ru-RU" sz="2000" dirty="0">
              <a:solidFill>
                <a:srgbClr val="3F3F3F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ru-RU" sz="2000" dirty="0" err="1">
                <a:solidFill>
                  <a:srgbClr val="3F3F3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Ын</a:t>
            </a:r>
            <a:r>
              <a:rPr lang="ru-RU" sz="2000" dirty="0">
                <a:solidFill>
                  <a:srgbClr val="3F3F3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3F3F3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Анналин</a:t>
            </a:r>
            <a:r>
              <a:rPr lang="ru-RU" sz="2000" dirty="0">
                <a:solidFill>
                  <a:srgbClr val="3F3F3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Су Кеннет. Теоретический минимум по Big Data. Всё, что нужно знать о больших данных. — СПб.: Питер, 2019 — 208 с.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3F3F3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https://towardsdatascience.com/20-popular-machine-learning-metrics-part-1-classification-regression-evaluation-metrics-1ca3e282a2ce</a:t>
            </a:r>
            <a:endParaRPr lang="ru-RU" sz="2000" dirty="0">
              <a:solidFill>
                <a:srgbClr val="3F3F3F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3F3F3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http://blog.datalytica.ru/2018/05/blog-post.html</a:t>
            </a:r>
            <a:endParaRPr lang="ru-RU" sz="2000" dirty="0">
              <a:solidFill>
                <a:srgbClr val="3F3F3F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800CB52-D933-40E8-BA80-731D4C5D7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86AB-9B8D-456F-B462-84992C0CC19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05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BC7C6C30-0829-4E25-A6A8-FFA640DDEAB8}"/>
              </a:ext>
            </a:extLst>
          </p:cNvPr>
          <p:cNvSpPr txBox="1"/>
          <p:nvPr/>
        </p:nvSpPr>
        <p:spPr>
          <a:xfrm>
            <a:off x="1936416" y="145180"/>
            <a:ext cx="868680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685" marR="5080" indent="-134620">
              <a:lnSpc>
                <a:spcPct val="100000"/>
              </a:lnSpc>
              <a:spcBef>
                <a:spcPts val="100"/>
              </a:spcBef>
            </a:pPr>
            <a:r>
              <a:rPr lang="ru-RU" spc="-15" dirty="0">
                <a:solidFill>
                  <a:srgbClr val="0077C7"/>
                </a:solidFill>
                <a:latin typeface="Microsoft Sans Serif"/>
                <a:cs typeface="Microsoft Sans Serif"/>
              </a:rPr>
              <a:t>Классификация оценок моделей, основанных на их точности.</a:t>
            </a:r>
            <a:endParaRPr dirty="0">
              <a:latin typeface="Microsoft Sans Serif"/>
              <a:cs typeface="Microsoft Sans Serif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06F9254-CBDB-46B5-A0E8-2DE56E5DD3BF}"/>
              </a:ext>
            </a:extLst>
          </p:cNvPr>
          <p:cNvSpPr/>
          <p:nvPr/>
        </p:nvSpPr>
        <p:spPr>
          <a:xfrm>
            <a:off x="0" y="79898"/>
            <a:ext cx="266330" cy="710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36A62C4-516A-49AC-9010-A5552B0BD897}"/>
              </a:ext>
            </a:extLst>
          </p:cNvPr>
          <p:cNvSpPr/>
          <p:nvPr/>
        </p:nvSpPr>
        <p:spPr>
          <a:xfrm>
            <a:off x="11925670" y="79897"/>
            <a:ext cx="266330" cy="710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7FC2FB1-151B-4B36-B2AC-07E520F8E04C}"/>
              </a:ext>
            </a:extLst>
          </p:cNvPr>
          <p:cNvSpPr/>
          <p:nvPr/>
        </p:nvSpPr>
        <p:spPr>
          <a:xfrm>
            <a:off x="914400" y="585925"/>
            <a:ext cx="1028034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2AB902-CB08-42FE-8630-C3B61ACB7668}"/>
              </a:ext>
            </a:extLst>
          </p:cNvPr>
          <p:cNvSpPr txBox="1"/>
          <p:nvPr/>
        </p:nvSpPr>
        <p:spPr>
          <a:xfrm>
            <a:off x="480873" y="1592858"/>
            <a:ext cx="10626571" cy="4145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Для сравнения моделей по степени точности предсказаний, а также мониторинга и измерения производительности модели используются метрики оценки.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Группировка на основе модели ML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Метрики классификации (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accuracy</a:t>
            </a:r>
            <a:r>
              <a:rPr lang="ru-RU" sz="180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precision</a:t>
            </a:r>
            <a:r>
              <a:rPr lang="ru-RU" sz="180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 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recall</a:t>
            </a:r>
            <a:r>
              <a:rPr lang="ru-RU" sz="180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 F1-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score</a:t>
            </a:r>
            <a:r>
              <a:rPr lang="ru-RU" sz="180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 ROC)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Метрики регрессии (MSE, MAE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 RMSE</a:t>
            </a:r>
            <a:r>
              <a:rPr lang="ru-RU" sz="180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Статистические метрики 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Метрики компьютерного зрения (PSNR, SSIM, </a:t>
            </a:r>
            <a:r>
              <a:rPr lang="ru-RU" sz="1800" i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IoU</a:t>
            </a:r>
            <a:r>
              <a:rPr lang="ru-RU" sz="180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Метрики НЛП (оценка BLEU)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Метрики, связанные с 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deep learning </a:t>
            </a:r>
            <a:r>
              <a:rPr lang="ru-RU" sz="180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(начальная дистанция Фреше)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8499C65-4603-4D99-B97C-207605036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247" y="2760956"/>
            <a:ext cx="3919834" cy="220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05A6FC1-0891-4F31-86BD-233976E8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86AB-9B8D-456F-B462-84992C0CC19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22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BC7C6C30-0829-4E25-A6A8-FFA640DDEAB8}"/>
              </a:ext>
            </a:extLst>
          </p:cNvPr>
          <p:cNvSpPr txBox="1"/>
          <p:nvPr/>
        </p:nvSpPr>
        <p:spPr>
          <a:xfrm>
            <a:off x="1936416" y="145180"/>
            <a:ext cx="868680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685" marR="5080" indent="-134620">
              <a:lnSpc>
                <a:spcPct val="100000"/>
              </a:lnSpc>
              <a:spcBef>
                <a:spcPts val="100"/>
              </a:spcBef>
            </a:pPr>
            <a:r>
              <a:rPr lang="ru-RU" spc="-15" dirty="0">
                <a:solidFill>
                  <a:srgbClr val="0077C7"/>
                </a:solidFill>
                <a:latin typeface="Microsoft Sans Serif"/>
                <a:cs typeface="Microsoft Sans Serif"/>
              </a:rPr>
              <a:t>Метрики, связанные с классификацией. Бинарная классификация</a:t>
            </a:r>
            <a:endParaRPr dirty="0">
              <a:latin typeface="Microsoft Sans Serif"/>
              <a:cs typeface="Microsoft Sans Serif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06F9254-CBDB-46B5-A0E8-2DE56E5DD3BF}"/>
              </a:ext>
            </a:extLst>
          </p:cNvPr>
          <p:cNvSpPr/>
          <p:nvPr/>
        </p:nvSpPr>
        <p:spPr>
          <a:xfrm>
            <a:off x="0" y="79898"/>
            <a:ext cx="266330" cy="710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36A62C4-516A-49AC-9010-A5552B0BD897}"/>
              </a:ext>
            </a:extLst>
          </p:cNvPr>
          <p:cNvSpPr/>
          <p:nvPr/>
        </p:nvSpPr>
        <p:spPr>
          <a:xfrm>
            <a:off x="11925670" y="79897"/>
            <a:ext cx="266330" cy="710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7FC2FB1-151B-4B36-B2AC-07E520F8E04C}"/>
              </a:ext>
            </a:extLst>
          </p:cNvPr>
          <p:cNvSpPr/>
          <p:nvPr/>
        </p:nvSpPr>
        <p:spPr>
          <a:xfrm>
            <a:off x="914400" y="585925"/>
            <a:ext cx="1028034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940EF0E-C864-43D7-A9E5-5EED21BF6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28" y="2570232"/>
            <a:ext cx="4212268" cy="23930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5C51E1-B9DE-400D-B452-5DA7540F881B}"/>
              </a:ext>
            </a:extLst>
          </p:cNvPr>
          <p:cNvSpPr txBox="1"/>
          <p:nvPr/>
        </p:nvSpPr>
        <p:spPr>
          <a:xfrm>
            <a:off x="5067858" y="1642569"/>
            <a:ext cx="6841724" cy="5252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 (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positive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 —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количество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положительных результатов наблюдений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 (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negative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 —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количество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отрицательных результатов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Все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positive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-ответы (модель сказала "да") делят на: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TP (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true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positive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 — модель ответила "да" и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это было правильно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FP (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false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positive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 — модель ответила "да" и ошиблась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Все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negative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-ответы делят: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TN (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true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negative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 — модель ответила "нет" и это было правильно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FN (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false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negative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 — модель ответила "нет" и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ошиблась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A54E90-FEEC-46D2-B7D4-1C748310E6C0}"/>
              </a:ext>
            </a:extLst>
          </p:cNvPr>
          <p:cNvSpPr txBox="1"/>
          <p:nvPr/>
        </p:nvSpPr>
        <p:spPr>
          <a:xfrm>
            <a:off x="1509984" y="1569731"/>
            <a:ext cx="2151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Матрица ошибок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CD7B65-8B9B-49A5-8A83-4F4F52469F41}"/>
              </a:ext>
            </a:extLst>
          </p:cNvPr>
          <p:cNvSpPr txBox="1"/>
          <p:nvPr/>
        </p:nvSpPr>
        <p:spPr>
          <a:xfrm>
            <a:off x="1936416" y="5506224"/>
            <a:ext cx="2814222" cy="765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 = TP + FN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 = TN + FP</a:t>
            </a:r>
            <a:endParaRPr lang="ru-RU" sz="1400" dirty="0">
              <a:solidFill>
                <a:schemeClr val="accent1">
                  <a:lumMod val="7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A68A96E9-24DB-419F-8286-E43B3B99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86AB-9B8D-456F-B462-84992C0CC19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26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BC7C6C30-0829-4E25-A6A8-FFA640DDEAB8}"/>
              </a:ext>
            </a:extLst>
          </p:cNvPr>
          <p:cNvSpPr txBox="1"/>
          <p:nvPr/>
        </p:nvSpPr>
        <p:spPr>
          <a:xfrm>
            <a:off x="1936416" y="145180"/>
            <a:ext cx="868680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685" marR="5080" indent="-134620">
              <a:lnSpc>
                <a:spcPct val="100000"/>
              </a:lnSpc>
              <a:spcBef>
                <a:spcPts val="100"/>
              </a:spcBef>
            </a:pPr>
            <a:r>
              <a:rPr lang="ru-RU" spc="-15" dirty="0">
                <a:solidFill>
                  <a:srgbClr val="0077C7"/>
                </a:solidFill>
                <a:latin typeface="Microsoft Sans Serif"/>
                <a:cs typeface="Microsoft Sans Serif"/>
              </a:rPr>
              <a:t>Метрики, связанные с классификацией. Бинарная классификация</a:t>
            </a:r>
            <a:endParaRPr dirty="0">
              <a:latin typeface="Microsoft Sans Serif"/>
              <a:cs typeface="Microsoft Sans Serif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06F9254-CBDB-46B5-A0E8-2DE56E5DD3BF}"/>
              </a:ext>
            </a:extLst>
          </p:cNvPr>
          <p:cNvSpPr/>
          <p:nvPr/>
        </p:nvSpPr>
        <p:spPr>
          <a:xfrm>
            <a:off x="0" y="79898"/>
            <a:ext cx="266330" cy="710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36A62C4-516A-49AC-9010-A5552B0BD897}"/>
              </a:ext>
            </a:extLst>
          </p:cNvPr>
          <p:cNvSpPr/>
          <p:nvPr/>
        </p:nvSpPr>
        <p:spPr>
          <a:xfrm>
            <a:off x="11925670" y="79897"/>
            <a:ext cx="266330" cy="710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7FC2FB1-151B-4B36-B2AC-07E520F8E04C}"/>
              </a:ext>
            </a:extLst>
          </p:cNvPr>
          <p:cNvSpPr/>
          <p:nvPr/>
        </p:nvSpPr>
        <p:spPr>
          <a:xfrm>
            <a:off x="914400" y="585925"/>
            <a:ext cx="1028034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56B6C4-7AEA-4CEA-B199-78F114A64E07}"/>
              </a:ext>
            </a:extLst>
          </p:cNvPr>
          <p:cNvSpPr txBox="1"/>
          <p:nvPr/>
        </p:nvSpPr>
        <p:spPr>
          <a:xfrm>
            <a:off x="272248" y="1252156"/>
            <a:ext cx="72086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250"/>
              </a:spcAft>
            </a:pPr>
            <a:r>
              <a:rPr lang="ru-RU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Accuracy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(точность)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-</a:t>
            </a:r>
            <a:r>
              <a:rPr lang="ru-RU" sz="180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количество правильно проставленных меток класса (истинно положительных и истинно отрицательных) от общего количества. </a:t>
            </a:r>
            <a:endParaRPr lang="ru-RU" sz="1600" dirty="0">
              <a:solidFill>
                <a:schemeClr val="bg2">
                  <a:lumMod val="25000"/>
                </a:schemeClr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pic>
        <p:nvPicPr>
          <p:cNvPr id="16" name="Рисунок 15" descr="Accuracy">
            <a:extLst>
              <a:ext uri="{FF2B5EF4-FFF2-40B4-BE49-F238E27FC236}">
                <a16:creationId xmlns:a16="http://schemas.microsoft.com/office/drawing/2014/main" id="{ECAFAAE4-3E69-46D0-B63F-FBFB36F9C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416" y="2333847"/>
            <a:ext cx="2919773" cy="94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71FBE17A-8310-4A72-BE65-5165AD2C94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96"/>
          <a:stretch/>
        </p:blipFill>
        <p:spPr bwMode="auto">
          <a:xfrm>
            <a:off x="8402268" y="782566"/>
            <a:ext cx="3329127" cy="371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52D50F60-2A96-4B76-8DA7-E0742B3FCC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44" b="61213"/>
          <a:stretch/>
        </p:blipFill>
        <p:spPr bwMode="auto">
          <a:xfrm>
            <a:off x="8713433" y="5173085"/>
            <a:ext cx="2379214" cy="148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350EDF-4011-45F6-8AAB-85BDC9E4E64A}"/>
              </a:ext>
            </a:extLst>
          </p:cNvPr>
          <p:cNvSpPr txBox="1"/>
          <p:nvPr/>
        </p:nvSpPr>
        <p:spPr>
          <a:xfrm>
            <a:off x="1381958" y="3436188"/>
            <a:ext cx="4714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простая и наиболее известная метрика</a:t>
            </a:r>
            <a:endParaRPr lang="ru-RU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10EE31-86B0-4D0A-B842-D25F1B2A52C8}"/>
              </a:ext>
            </a:extLst>
          </p:cNvPr>
          <p:cNvSpPr txBox="1"/>
          <p:nvPr/>
        </p:nvSpPr>
        <p:spPr>
          <a:xfrm>
            <a:off x="1381958" y="4145213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не дает представления о том, где именно происходят ошибки прогнозирования</a:t>
            </a:r>
            <a:endParaRPr lang="ru-RU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84605C-8EA7-4DA8-BC99-48B85D6AFAC1}"/>
              </a:ext>
            </a:extLst>
          </p:cNvPr>
          <p:cNvSpPr txBox="1"/>
          <p:nvPr/>
        </p:nvSpPr>
        <p:spPr>
          <a:xfrm>
            <a:off x="1325733" y="5021454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не учитывает соотношения ложных срабатываний модели</a:t>
            </a:r>
            <a:endParaRPr lang="ru-RU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ABCD08-A3C9-418B-8E38-7E3D3F2A7A4D}"/>
              </a:ext>
            </a:extLst>
          </p:cNvPr>
          <p:cNvSpPr txBox="1"/>
          <p:nvPr/>
        </p:nvSpPr>
        <p:spPr>
          <a:xfrm>
            <a:off x="1325733" y="5948909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не применяется, когда распределение классов не сбалансировано</a:t>
            </a:r>
            <a:endParaRPr lang="ru-RU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Знак ''плюс'' 25">
            <a:extLst>
              <a:ext uri="{FF2B5EF4-FFF2-40B4-BE49-F238E27FC236}">
                <a16:creationId xmlns:a16="http://schemas.microsoft.com/office/drawing/2014/main" id="{FAB64B83-51C3-4B1E-959D-A6D17FE32DBD}"/>
              </a:ext>
            </a:extLst>
          </p:cNvPr>
          <p:cNvSpPr/>
          <p:nvPr/>
        </p:nvSpPr>
        <p:spPr>
          <a:xfrm>
            <a:off x="278219" y="3246790"/>
            <a:ext cx="843379" cy="79734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Знак ''минус'' 27">
            <a:extLst>
              <a:ext uri="{FF2B5EF4-FFF2-40B4-BE49-F238E27FC236}">
                <a16:creationId xmlns:a16="http://schemas.microsoft.com/office/drawing/2014/main" id="{D69B05BC-C52C-41C5-A732-0686DE75C5C5}"/>
              </a:ext>
            </a:extLst>
          </p:cNvPr>
          <p:cNvSpPr/>
          <p:nvPr/>
        </p:nvSpPr>
        <p:spPr>
          <a:xfrm>
            <a:off x="266330" y="4145213"/>
            <a:ext cx="855268" cy="577048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Знак ''минус'' 31">
            <a:extLst>
              <a:ext uri="{FF2B5EF4-FFF2-40B4-BE49-F238E27FC236}">
                <a16:creationId xmlns:a16="http://schemas.microsoft.com/office/drawing/2014/main" id="{CA5BA00F-A9EF-42BF-85D8-CD3DDEC2A8AC}"/>
              </a:ext>
            </a:extLst>
          </p:cNvPr>
          <p:cNvSpPr/>
          <p:nvPr/>
        </p:nvSpPr>
        <p:spPr>
          <a:xfrm>
            <a:off x="258929" y="5025579"/>
            <a:ext cx="855268" cy="577048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Знак ''минус'' 32">
            <a:extLst>
              <a:ext uri="{FF2B5EF4-FFF2-40B4-BE49-F238E27FC236}">
                <a16:creationId xmlns:a16="http://schemas.microsoft.com/office/drawing/2014/main" id="{C05692CF-579D-4323-8F1F-2B1B16C7DB1D}"/>
              </a:ext>
            </a:extLst>
          </p:cNvPr>
          <p:cNvSpPr/>
          <p:nvPr/>
        </p:nvSpPr>
        <p:spPr>
          <a:xfrm>
            <a:off x="258932" y="5913351"/>
            <a:ext cx="855268" cy="577048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59FC7B-62FB-4DAA-8273-9BC8E1FBC3F2}"/>
              </a:ext>
            </a:extLst>
          </p:cNvPr>
          <p:cNvSpPr txBox="1"/>
          <p:nvPr/>
        </p:nvSpPr>
        <p:spPr>
          <a:xfrm>
            <a:off x="8979318" y="4664810"/>
            <a:ext cx="2707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Accuracy = 8/10 = 0,8</a:t>
            </a:r>
            <a:endParaRPr lang="ru-RU" dirty="0"/>
          </a:p>
        </p:txBody>
      </p:sp>
      <p:sp>
        <p:nvSpPr>
          <p:cNvPr id="31" name="Номер слайда 30">
            <a:extLst>
              <a:ext uri="{FF2B5EF4-FFF2-40B4-BE49-F238E27FC236}">
                <a16:creationId xmlns:a16="http://schemas.microsoft.com/office/drawing/2014/main" id="{67ADE20E-FFD2-4CDB-8251-478A38FB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86AB-9B8D-456F-B462-84992C0CC19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8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BC7C6C30-0829-4E25-A6A8-FFA640DDEAB8}"/>
              </a:ext>
            </a:extLst>
          </p:cNvPr>
          <p:cNvSpPr txBox="1"/>
          <p:nvPr/>
        </p:nvSpPr>
        <p:spPr>
          <a:xfrm>
            <a:off x="1936416" y="145180"/>
            <a:ext cx="868680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685" marR="5080" indent="-134620">
              <a:lnSpc>
                <a:spcPct val="100000"/>
              </a:lnSpc>
              <a:spcBef>
                <a:spcPts val="100"/>
              </a:spcBef>
            </a:pPr>
            <a:r>
              <a:rPr lang="ru-RU" spc="-15" dirty="0">
                <a:solidFill>
                  <a:srgbClr val="0077C7"/>
                </a:solidFill>
                <a:latin typeface="Microsoft Sans Serif"/>
                <a:cs typeface="Microsoft Sans Serif"/>
              </a:rPr>
              <a:t>Метрики, связанные с классификацией. Бинарная классификация</a:t>
            </a:r>
            <a:endParaRPr dirty="0">
              <a:latin typeface="Microsoft Sans Serif"/>
              <a:cs typeface="Microsoft Sans Serif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06F9254-CBDB-46B5-A0E8-2DE56E5DD3BF}"/>
              </a:ext>
            </a:extLst>
          </p:cNvPr>
          <p:cNvSpPr/>
          <p:nvPr/>
        </p:nvSpPr>
        <p:spPr>
          <a:xfrm>
            <a:off x="0" y="79898"/>
            <a:ext cx="266330" cy="710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36A62C4-516A-49AC-9010-A5552B0BD897}"/>
              </a:ext>
            </a:extLst>
          </p:cNvPr>
          <p:cNvSpPr/>
          <p:nvPr/>
        </p:nvSpPr>
        <p:spPr>
          <a:xfrm>
            <a:off x="11925670" y="79897"/>
            <a:ext cx="266330" cy="710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7FC2FB1-151B-4B36-B2AC-07E520F8E04C}"/>
              </a:ext>
            </a:extLst>
          </p:cNvPr>
          <p:cNvSpPr/>
          <p:nvPr/>
        </p:nvSpPr>
        <p:spPr>
          <a:xfrm>
            <a:off x="914400" y="585925"/>
            <a:ext cx="1028034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FB571-D435-4C69-9173-87635779E713}"/>
              </a:ext>
            </a:extLst>
          </p:cNvPr>
          <p:cNvSpPr txBox="1"/>
          <p:nvPr/>
        </p:nvSpPr>
        <p:spPr>
          <a:xfrm>
            <a:off x="266330" y="1060683"/>
            <a:ext cx="54948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250"/>
              </a:spcAft>
            </a:pPr>
            <a:r>
              <a:rPr lang="ru-RU" sz="18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Precision</a:t>
            </a:r>
            <a:r>
              <a:rPr lang="ru-RU" sz="1800" b="1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80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(точность)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-</a:t>
            </a:r>
            <a:r>
              <a:rPr lang="ru-RU" sz="180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количество истинно положительных исходов из всего набора положительных меток </a:t>
            </a:r>
            <a:endParaRPr lang="ru-RU" sz="1600" dirty="0">
              <a:solidFill>
                <a:schemeClr val="bg2">
                  <a:lumMod val="25000"/>
                </a:schemeClr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pic>
        <p:nvPicPr>
          <p:cNvPr id="10" name="Рисунок 9" descr="precision">
            <a:extLst>
              <a:ext uri="{FF2B5EF4-FFF2-40B4-BE49-F238E27FC236}">
                <a16:creationId xmlns:a16="http://schemas.microsoft.com/office/drawing/2014/main" id="{37172D74-C132-492A-AB3D-DDA5649572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96"/>
          <a:stretch/>
        </p:blipFill>
        <p:spPr bwMode="auto">
          <a:xfrm>
            <a:off x="1737274" y="1949331"/>
            <a:ext cx="2157064" cy="70059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8B0A62-09F0-4CC0-9418-020575C85194}"/>
              </a:ext>
            </a:extLst>
          </p:cNvPr>
          <p:cNvSpPr txBox="1"/>
          <p:nvPr/>
        </p:nvSpPr>
        <p:spPr>
          <a:xfrm>
            <a:off x="6473132" y="1091183"/>
            <a:ext cx="59404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 err="1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Recall</a:t>
            </a:r>
            <a:r>
              <a:rPr lang="ru-RU" sz="1800" b="1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80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(полнота). Определяет количество истинно положительных среди всех меток класса, которые были определены как «положительные»</a:t>
            </a:r>
            <a:endParaRPr lang="ru-RU" sz="1600" dirty="0">
              <a:solidFill>
                <a:schemeClr val="bg2">
                  <a:lumMod val="25000"/>
                </a:schemeClr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pic>
        <p:nvPicPr>
          <p:cNvPr id="13" name="Рисунок 12" descr="recall">
            <a:extLst>
              <a:ext uri="{FF2B5EF4-FFF2-40B4-BE49-F238E27FC236}">
                <a16:creationId xmlns:a16="http://schemas.microsoft.com/office/drawing/2014/main" id="{08F186AF-57A3-4680-A6F0-C35103503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664" y="2024262"/>
            <a:ext cx="2059606" cy="774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2804BD5-EF6B-409B-8E73-68F2AB80492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7" r="5605" b="4400"/>
          <a:stretch/>
        </p:blipFill>
        <p:spPr bwMode="auto">
          <a:xfrm>
            <a:off x="6235649" y="3411868"/>
            <a:ext cx="5916082" cy="311307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367CE7-D7C3-4168-BFB2-1B1CB3B1C10D}"/>
              </a:ext>
            </a:extLst>
          </p:cNvPr>
          <p:cNvSpPr txBox="1"/>
          <p:nvPr/>
        </p:nvSpPr>
        <p:spPr>
          <a:xfrm>
            <a:off x="237801" y="4087758"/>
            <a:ext cx="60989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F1-Score</a:t>
            </a:r>
            <a:r>
              <a:rPr lang="ru-RU" sz="180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 В случае, если Precision и </a:t>
            </a:r>
            <a:r>
              <a:rPr lang="ru-RU" sz="1800" dirty="0" err="1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Recall</a:t>
            </a:r>
            <a:r>
              <a:rPr lang="ru-RU" sz="180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являются одинаково значимыми, можно использовать их среднее гармоническое</a:t>
            </a:r>
            <a:endParaRPr lang="ru-RU" sz="1600" dirty="0">
              <a:solidFill>
                <a:schemeClr val="bg2">
                  <a:lumMod val="25000"/>
                </a:schemeClr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AEED129-53AD-4C86-86F6-ECAA0AC667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274" y="5464809"/>
            <a:ext cx="2511947" cy="47475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2AB49E1-2CFF-47C2-A14C-07D12190D67E}"/>
              </a:ext>
            </a:extLst>
          </p:cNvPr>
          <p:cNvSpPr/>
          <p:nvPr/>
        </p:nvSpPr>
        <p:spPr>
          <a:xfrm>
            <a:off x="6160662" y="790110"/>
            <a:ext cx="45719" cy="1798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Левая фигурная скобка 18">
            <a:extLst>
              <a:ext uri="{FF2B5EF4-FFF2-40B4-BE49-F238E27FC236}">
                <a16:creationId xmlns:a16="http://schemas.microsoft.com/office/drawing/2014/main" id="{AF8D0309-945B-4473-AD65-0C6FA930032A}"/>
              </a:ext>
            </a:extLst>
          </p:cNvPr>
          <p:cNvSpPr/>
          <p:nvPr/>
        </p:nvSpPr>
        <p:spPr>
          <a:xfrm rot="16200000">
            <a:off x="5485409" y="-3158201"/>
            <a:ext cx="1365640" cy="119670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E204AE7D-233A-4D1A-8DF7-48DB0EA6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86AB-9B8D-456F-B462-84992C0CC19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884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BC7C6C30-0829-4E25-A6A8-FFA640DDEAB8}"/>
              </a:ext>
            </a:extLst>
          </p:cNvPr>
          <p:cNvSpPr txBox="1"/>
          <p:nvPr/>
        </p:nvSpPr>
        <p:spPr>
          <a:xfrm>
            <a:off x="1936416" y="145180"/>
            <a:ext cx="868680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685" marR="5080" indent="-134620">
              <a:lnSpc>
                <a:spcPct val="100000"/>
              </a:lnSpc>
              <a:spcBef>
                <a:spcPts val="100"/>
              </a:spcBef>
            </a:pPr>
            <a:r>
              <a:rPr lang="ru-RU" spc="-15" dirty="0">
                <a:solidFill>
                  <a:srgbClr val="0077C7"/>
                </a:solidFill>
                <a:latin typeface="Microsoft Sans Serif"/>
                <a:cs typeface="Microsoft Sans Serif"/>
              </a:rPr>
              <a:t>Графические методы</a:t>
            </a:r>
            <a:endParaRPr dirty="0">
              <a:latin typeface="Microsoft Sans Serif"/>
              <a:cs typeface="Microsoft Sans Serif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06F9254-CBDB-46B5-A0E8-2DE56E5DD3BF}"/>
              </a:ext>
            </a:extLst>
          </p:cNvPr>
          <p:cNvSpPr/>
          <p:nvPr/>
        </p:nvSpPr>
        <p:spPr>
          <a:xfrm>
            <a:off x="0" y="79898"/>
            <a:ext cx="266330" cy="710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36A62C4-516A-49AC-9010-A5552B0BD897}"/>
              </a:ext>
            </a:extLst>
          </p:cNvPr>
          <p:cNvSpPr/>
          <p:nvPr/>
        </p:nvSpPr>
        <p:spPr>
          <a:xfrm>
            <a:off x="11925670" y="79897"/>
            <a:ext cx="266330" cy="710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7FC2FB1-151B-4B36-B2AC-07E520F8E04C}"/>
              </a:ext>
            </a:extLst>
          </p:cNvPr>
          <p:cNvSpPr/>
          <p:nvPr/>
        </p:nvSpPr>
        <p:spPr>
          <a:xfrm>
            <a:off x="914400" y="585925"/>
            <a:ext cx="1028034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89144D-98BE-446E-AE1A-4964B6A6DA42}"/>
              </a:ext>
            </a:extLst>
          </p:cNvPr>
          <p:cNvSpPr txBox="1"/>
          <p:nvPr/>
        </p:nvSpPr>
        <p:spPr>
          <a:xfrm>
            <a:off x="320707" y="1449248"/>
            <a:ext cx="60989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250"/>
              </a:spcAft>
            </a:pPr>
            <a:r>
              <a:rPr lang="ru-RU" sz="18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ROC</a:t>
            </a:r>
            <a:r>
              <a:rPr lang="ru-RU" sz="180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(</a:t>
            </a:r>
            <a:r>
              <a:rPr lang="ru-RU" sz="1800" dirty="0" err="1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receiver</a:t>
            </a:r>
            <a:r>
              <a:rPr lang="ru-RU" sz="180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800" dirty="0" err="1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operating</a:t>
            </a:r>
            <a:r>
              <a:rPr lang="ru-RU" sz="180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sz="1800" dirty="0" err="1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characteristic</a:t>
            </a:r>
            <a:r>
              <a:rPr lang="ru-RU" sz="180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 показывает зависимость верно классифицируемых объектов положительного класса от ложно положительно классифицируемых объектов негативного класса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 </a:t>
            </a:r>
            <a:endParaRPr lang="ru-RU" sz="1600" dirty="0">
              <a:solidFill>
                <a:schemeClr val="bg2">
                  <a:lumMod val="25000"/>
                </a:schemeClr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92736E9-F4C3-4CBC-895E-B57F502DD5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76" t="48822" r="41413" b="43657"/>
          <a:stretch/>
        </p:blipFill>
        <p:spPr bwMode="auto">
          <a:xfrm>
            <a:off x="833726" y="3222791"/>
            <a:ext cx="2279265" cy="5411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Рисунок 18" descr="Roc-кривая">
            <a:extLst>
              <a:ext uri="{FF2B5EF4-FFF2-40B4-BE49-F238E27FC236}">
                <a16:creationId xmlns:a16="http://schemas.microsoft.com/office/drawing/2014/main" id="{0A7E620D-7E96-4BA7-815A-EC9522FEFF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9"/>
          <a:stretch/>
        </p:blipFill>
        <p:spPr bwMode="auto">
          <a:xfrm>
            <a:off x="7481848" y="986608"/>
            <a:ext cx="4389444" cy="2607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55BFBAC-6326-4AC2-9570-921CC47507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112" y="3819378"/>
            <a:ext cx="3418183" cy="2908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1248A4C-9FB3-4934-9A0F-E0798D363681}"/>
              </a:ext>
            </a:extLst>
          </p:cNvPr>
          <p:cNvSpPr txBox="1"/>
          <p:nvPr/>
        </p:nvSpPr>
        <p:spPr>
          <a:xfrm>
            <a:off x="833726" y="4816685"/>
            <a:ext cx="4291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AUC -</a:t>
            </a:r>
            <a:r>
              <a:rPr lang="ru-RU" sz="180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численная оценка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ROC </a:t>
            </a:r>
            <a:r>
              <a:rPr lang="ru-RU" sz="180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кривой. </a:t>
            </a:r>
            <a:endParaRPr lang="ru-RU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B2B1060-1ECF-4D1D-9E3C-E11DCDC57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74" t="61250" r="41369" b="31548"/>
          <a:stretch/>
        </p:blipFill>
        <p:spPr bwMode="auto">
          <a:xfrm>
            <a:off x="3634309" y="3278207"/>
            <a:ext cx="2279265" cy="5411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D4C484E2-8250-4A82-910F-37C4519334E0}"/>
              </a:ext>
            </a:extLst>
          </p:cNvPr>
          <p:cNvCxnSpPr>
            <a:stCxn id="15" idx="2"/>
            <a:endCxn id="22" idx="0"/>
          </p:cNvCxnSpPr>
          <p:nvPr/>
        </p:nvCxnSpPr>
        <p:spPr>
          <a:xfrm>
            <a:off x="3370186" y="2649577"/>
            <a:ext cx="1403756" cy="62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AF52429-872D-40FF-A7B1-8D3BB1BAC0CE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1973359" y="2649577"/>
            <a:ext cx="1396827" cy="57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2AAB311-D821-41B6-8FA1-2EF17DE0D034}"/>
              </a:ext>
            </a:extLst>
          </p:cNvPr>
          <p:cNvSpPr txBox="1"/>
          <p:nvPr/>
        </p:nvSpPr>
        <p:spPr>
          <a:xfrm>
            <a:off x="320707" y="5979687"/>
            <a:ext cx="67956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На практике лучшая модель захватывает большую площадь AUC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;</a:t>
            </a:r>
            <a:r>
              <a:rPr lang="ru-RU" sz="160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ее ROC-кривая используется для определения порога TPR и FPR</a:t>
            </a:r>
            <a:endParaRPr lang="ru-RU" sz="16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Номер слайда 29">
            <a:extLst>
              <a:ext uri="{FF2B5EF4-FFF2-40B4-BE49-F238E27FC236}">
                <a16:creationId xmlns:a16="http://schemas.microsoft.com/office/drawing/2014/main" id="{56C6AEEF-AD13-4D94-8382-0927558E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86AB-9B8D-456F-B462-84992C0CC19D}" type="slidenum">
              <a:rPr lang="ru-RU" smtClean="0"/>
              <a:t>6</a:t>
            </a:fld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E4E8287C-BBAF-4A9C-A784-1B285533CF72}"/>
              </a:ext>
            </a:extLst>
          </p:cNvPr>
          <p:cNvSpPr/>
          <p:nvPr/>
        </p:nvSpPr>
        <p:spPr>
          <a:xfrm>
            <a:off x="10088880" y="5688330"/>
            <a:ext cx="125730" cy="2133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6FC0B4-C5BC-4B25-BB80-6E248B70F446}"/>
              </a:ext>
            </a:extLst>
          </p:cNvPr>
          <p:cNvSpPr txBox="1"/>
          <p:nvPr/>
        </p:nvSpPr>
        <p:spPr>
          <a:xfrm>
            <a:off x="9991275" y="5638918"/>
            <a:ext cx="3947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1740196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BC7C6C30-0829-4E25-A6A8-FFA640DDEAB8}"/>
              </a:ext>
            </a:extLst>
          </p:cNvPr>
          <p:cNvSpPr txBox="1"/>
          <p:nvPr/>
        </p:nvSpPr>
        <p:spPr>
          <a:xfrm>
            <a:off x="1936416" y="145180"/>
            <a:ext cx="868680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685" marR="5080" indent="-134620">
              <a:lnSpc>
                <a:spcPct val="100000"/>
              </a:lnSpc>
              <a:spcBef>
                <a:spcPts val="100"/>
              </a:spcBef>
            </a:pPr>
            <a:r>
              <a:rPr lang="ru-RU" spc="-15" dirty="0">
                <a:solidFill>
                  <a:srgbClr val="0077C7"/>
                </a:solidFill>
                <a:latin typeface="Microsoft Sans Serif"/>
                <a:cs typeface="Microsoft Sans Serif"/>
              </a:rPr>
              <a:t>Мульти-классификация</a:t>
            </a:r>
            <a:endParaRPr dirty="0">
              <a:latin typeface="Microsoft Sans Serif"/>
              <a:cs typeface="Microsoft Sans Serif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06F9254-CBDB-46B5-A0E8-2DE56E5DD3BF}"/>
              </a:ext>
            </a:extLst>
          </p:cNvPr>
          <p:cNvSpPr/>
          <p:nvPr/>
        </p:nvSpPr>
        <p:spPr>
          <a:xfrm>
            <a:off x="0" y="79898"/>
            <a:ext cx="266330" cy="710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36A62C4-516A-49AC-9010-A5552B0BD897}"/>
              </a:ext>
            </a:extLst>
          </p:cNvPr>
          <p:cNvSpPr/>
          <p:nvPr/>
        </p:nvSpPr>
        <p:spPr>
          <a:xfrm>
            <a:off x="11925670" y="79897"/>
            <a:ext cx="266330" cy="710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7FC2FB1-151B-4B36-B2AC-07E520F8E04C}"/>
              </a:ext>
            </a:extLst>
          </p:cNvPr>
          <p:cNvSpPr/>
          <p:nvPr/>
        </p:nvSpPr>
        <p:spPr>
          <a:xfrm>
            <a:off x="914400" y="585925"/>
            <a:ext cx="1028034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6FECBD-0B4C-4A1E-B761-7D4A640683C4}"/>
              </a:ext>
            </a:extLst>
          </p:cNvPr>
          <p:cNvSpPr txBox="1"/>
          <p:nvPr/>
        </p:nvSpPr>
        <p:spPr>
          <a:xfrm>
            <a:off x="527144" y="1314370"/>
            <a:ext cx="69478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Мульти-классификация</a:t>
            </a:r>
            <a:r>
              <a:rPr lang="ru-RU" sz="1800" dirty="0">
                <a:solidFill>
                  <a:srgbClr val="3F3F3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 Количество классов больше 2 =</a:t>
            </a:r>
            <a:r>
              <a:rPr lang="en-US" sz="1800" dirty="0">
                <a:solidFill>
                  <a:srgbClr val="3F3F3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&gt; </a:t>
            </a:r>
            <a:r>
              <a:rPr lang="ru-RU" sz="1800" dirty="0">
                <a:solidFill>
                  <a:srgbClr val="3F3F3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необходимость в обобщении метрик. </a:t>
            </a:r>
          </a:p>
          <a:p>
            <a:r>
              <a:rPr lang="ru-RU" sz="1800" dirty="0">
                <a:solidFill>
                  <a:srgbClr val="3F3F3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Одним из возможных способов является вычисление среднего метрики по всем классам. </a:t>
            </a:r>
            <a:r>
              <a:rPr lang="ru-RU" dirty="0">
                <a:solidFill>
                  <a:srgbClr val="3F3F3F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В</a:t>
            </a:r>
            <a:r>
              <a:rPr lang="ru-RU" sz="1800" dirty="0">
                <a:solidFill>
                  <a:srgbClr val="3F3F3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качестве «положительного» класса берется вычисляемый, а все остальные — в качестве «отрицательного».</a:t>
            </a:r>
            <a:endParaRPr lang="ru-RU" sz="160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DD1163-29B6-43A8-A180-5DBB04E3A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23" y="3566052"/>
            <a:ext cx="5009548" cy="314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2DDF7225-A4FD-4B42-B198-D03B5F848603}"/>
              </a:ext>
            </a:extLst>
          </p:cNvPr>
          <p:cNvGrpSpPr/>
          <p:nvPr/>
        </p:nvGrpSpPr>
        <p:grpSpPr>
          <a:xfrm>
            <a:off x="7668758" y="2256005"/>
            <a:ext cx="4120384" cy="3759200"/>
            <a:chOff x="7586152" y="1856509"/>
            <a:chExt cx="4120384" cy="3759200"/>
          </a:xfrm>
        </p:grpSpPr>
        <p:pic>
          <p:nvPicPr>
            <p:cNvPr id="12" name="Рисунок 11" descr="Мульти-классификация">
              <a:extLst>
                <a:ext uri="{FF2B5EF4-FFF2-40B4-BE49-F238E27FC236}">
                  <a16:creationId xmlns:a16="http://schemas.microsoft.com/office/drawing/2014/main" id="{5BAA0CD0-9734-42BE-A5E0-88284A7864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5" t="480" r="-555" b="22918"/>
            <a:stretch/>
          </p:blipFill>
          <p:spPr bwMode="auto">
            <a:xfrm>
              <a:off x="7586152" y="1856509"/>
              <a:ext cx="4120384" cy="37592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E5558050-CB22-42C4-A566-EA34DA2C97CC}"/>
                </a:ext>
              </a:extLst>
            </p:cNvPr>
            <p:cNvCxnSpPr/>
            <p:nvPr/>
          </p:nvCxnSpPr>
          <p:spPr>
            <a:xfrm>
              <a:off x="9649968" y="2231136"/>
              <a:ext cx="64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8B7741DD-CA76-455F-90DD-1529B8B17525}"/>
                </a:ext>
              </a:extLst>
            </p:cNvPr>
            <p:cNvCxnSpPr/>
            <p:nvPr/>
          </p:nvCxnSpPr>
          <p:spPr>
            <a:xfrm>
              <a:off x="9686544" y="3102864"/>
              <a:ext cx="6400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58ED950E-7BED-4F46-A639-41EFAB99A50E}"/>
                </a:ext>
              </a:extLst>
            </p:cNvPr>
            <p:cNvCxnSpPr>
              <a:cxnSpLocks/>
            </p:cNvCxnSpPr>
            <p:nvPr/>
          </p:nvCxnSpPr>
          <p:spPr>
            <a:xfrm>
              <a:off x="9400032" y="3974592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8CBF6021-FAD8-4211-8911-C56072E966C1}"/>
                </a:ext>
              </a:extLst>
            </p:cNvPr>
            <p:cNvCxnSpPr>
              <a:cxnSpLocks/>
            </p:cNvCxnSpPr>
            <p:nvPr/>
          </p:nvCxnSpPr>
          <p:spPr>
            <a:xfrm>
              <a:off x="9753600" y="4846320"/>
              <a:ext cx="6888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BF5D22F8-1CF8-48A6-B411-5B762888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86AB-9B8D-456F-B462-84992C0CC19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750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BC7C6C30-0829-4E25-A6A8-FFA640DDEAB8}"/>
              </a:ext>
            </a:extLst>
          </p:cNvPr>
          <p:cNvSpPr txBox="1"/>
          <p:nvPr/>
        </p:nvSpPr>
        <p:spPr>
          <a:xfrm>
            <a:off x="1936416" y="145180"/>
            <a:ext cx="868680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685" marR="5080" indent="-134620">
              <a:lnSpc>
                <a:spcPct val="100000"/>
              </a:lnSpc>
              <a:spcBef>
                <a:spcPts val="100"/>
              </a:spcBef>
            </a:pPr>
            <a:r>
              <a:rPr lang="ru-RU" spc="-15" dirty="0">
                <a:solidFill>
                  <a:srgbClr val="0077C7"/>
                </a:solidFill>
                <a:latin typeface="Microsoft Sans Serif"/>
                <a:cs typeface="Microsoft Sans Serif"/>
              </a:rPr>
              <a:t>Метрики в задаче регрессии</a:t>
            </a:r>
            <a:endParaRPr dirty="0">
              <a:latin typeface="Microsoft Sans Serif"/>
              <a:cs typeface="Microsoft Sans Serif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06F9254-CBDB-46B5-A0E8-2DE56E5DD3BF}"/>
              </a:ext>
            </a:extLst>
          </p:cNvPr>
          <p:cNvSpPr/>
          <p:nvPr/>
        </p:nvSpPr>
        <p:spPr>
          <a:xfrm>
            <a:off x="0" y="79898"/>
            <a:ext cx="266330" cy="710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36A62C4-516A-49AC-9010-A5552B0BD897}"/>
              </a:ext>
            </a:extLst>
          </p:cNvPr>
          <p:cNvSpPr/>
          <p:nvPr/>
        </p:nvSpPr>
        <p:spPr>
          <a:xfrm>
            <a:off x="11925670" y="79897"/>
            <a:ext cx="266330" cy="710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7FC2FB1-151B-4B36-B2AC-07E520F8E04C}"/>
              </a:ext>
            </a:extLst>
          </p:cNvPr>
          <p:cNvSpPr/>
          <p:nvPr/>
        </p:nvSpPr>
        <p:spPr>
          <a:xfrm>
            <a:off x="914400" y="585925"/>
            <a:ext cx="1028034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hlinkClick r:id="rId2"/>
            <a:extLst>
              <a:ext uri="{FF2B5EF4-FFF2-40B4-BE49-F238E27FC236}">
                <a16:creationId xmlns:a16="http://schemas.microsoft.com/office/drawing/2014/main" id="{9A6B77DF-8621-46AB-9BA5-A4A351FE4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82" y="2214835"/>
            <a:ext cx="4573075" cy="540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>
            <a:hlinkClick r:id="rId4"/>
            <a:extLst>
              <a:ext uri="{FF2B5EF4-FFF2-40B4-BE49-F238E27FC236}">
                <a16:creationId xmlns:a16="http://schemas.microsoft.com/office/drawing/2014/main" id="{BB1B1205-50FD-4D02-A673-67DD528369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82" y="4201572"/>
            <a:ext cx="4503208" cy="540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>
            <a:hlinkClick r:id="rId6"/>
            <a:extLst>
              <a:ext uri="{FF2B5EF4-FFF2-40B4-BE49-F238E27FC236}">
                <a16:creationId xmlns:a16="http://schemas.microsoft.com/office/drawing/2014/main" id="{05A73527-B8DC-4E37-B410-D4CD047F8D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82" y="5699248"/>
            <a:ext cx="4195220" cy="59502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C6F1E4-DAD1-4CD3-B7CE-C7AF17A6C64D}"/>
              </a:ext>
            </a:extLst>
          </p:cNvPr>
          <p:cNvSpPr txBox="1"/>
          <p:nvPr/>
        </p:nvSpPr>
        <p:spPr>
          <a:xfrm>
            <a:off x="506027" y="1532063"/>
            <a:ext cx="11097087" cy="663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MAE</a:t>
            </a:r>
            <a:r>
              <a:rPr lang="ru-RU" sz="1800" i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(</a:t>
            </a: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mean absolute error</a:t>
            </a:r>
            <a:r>
              <a:rPr lang="ru-RU" sz="1800" i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 </a:t>
            </a:r>
            <a:r>
              <a:rPr lang="ru-RU" sz="1800" i="0" dirty="0">
                <a:solidFill>
                  <a:schemeClr val="tx2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измеряет среднюю сумму абсолютной разницы между фактическим значением и прогнозируемым значением. </a:t>
            </a:r>
            <a:r>
              <a:rPr lang="ru-RU" i="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Б</a:t>
            </a:r>
            <a:r>
              <a:rPr lang="ru-RU" sz="1800" dirty="0">
                <a:solidFill>
                  <a:schemeClr val="tx2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олее устойчив к выбросам, чем MSE</a:t>
            </a:r>
            <a:endParaRPr lang="ru-RU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2E09A1-C479-45E1-BE04-F5FC092ACD9D}"/>
              </a:ext>
            </a:extLst>
          </p:cNvPr>
          <p:cNvSpPr txBox="1"/>
          <p:nvPr/>
        </p:nvSpPr>
        <p:spPr>
          <a:xfrm>
            <a:off x="506027" y="3223605"/>
            <a:ext cx="109017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MSE </a:t>
            </a:r>
            <a:r>
              <a:rPr lang="ru-RU" sz="1800" i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</a:t>
            </a:r>
            <a:r>
              <a:rPr lang="en-US" sz="1800" i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Mean Squared Error</a:t>
            </a:r>
            <a:r>
              <a:rPr lang="ru-RU" i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</a:t>
            </a:r>
            <a:r>
              <a:rPr lang="ru-RU" sz="1800" i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и</a:t>
            </a:r>
            <a:r>
              <a:rPr lang="ru-RU" sz="180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змеряет среднюю сумму квадратной разности между фактическим значением и прогнозируемым значением для всех точек данных. Усиливается влияние ошибок по квадратуре от исходного значения. </a:t>
            </a:r>
            <a:endParaRPr lang="ru-RU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6CEAEF-EFAB-427B-A54A-6A603FAAFA03}"/>
              </a:ext>
            </a:extLst>
          </p:cNvPr>
          <p:cNvSpPr txBox="1"/>
          <p:nvPr/>
        </p:nvSpPr>
        <p:spPr>
          <a:xfrm>
            <a:off x="506027" y="5141271"/>
            <a:ext cx="7576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Root Mean Squared Error (RMSE)</a:t>
            </a:r>
            <a:r>
              <a:rPr lang="ru-RU" sz="1800" i="1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- </a:t>
            </a:r>
            <a:r>
              <a:rPr lang="ru-RU" i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к</a:t>
            </a:r>
            <a:r>
              <a:rPr lang="ru-RU" sz="180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орень от квадратной ошибки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endParaRPr lang="ru-RU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728FEAD-6BF9-4B14-B845-95A27B347AAB}"/>
              </a:ext>
            </a:extLst>
          </p:cNvPr>
          <p:cNvSpPr/>
          <p:nvPr/>
        </p:nvSpPr>
        <p:spPr>
          <a:xfrm>
            <a:off x="133165" y="2910549"/>
            <a:ext cx="1139005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4AD93B6F-2275-4582-B611-454C40FA1AEE}"/>
              </a:ext>
            </a:extLst>
          </p:cNvPr>
          <p:cNvSpPr/>
          <p:nvPr/>
        </p:nvSpPr>
        <p:spPr>
          <a:xfrm>
            <a:off x="196785" y="4962769"/>
            <a:ext cx="11390051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0E8DE75-3124-4018-B3F5-F571170E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86AB-9B8D-456F-B462-84992C0CC19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734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06F9254-CBDB-46B5-A0E8-2DE56E5DD3BF}"/>
              </a:ext>
            </a:extLst>
          </p:cNvPr>
          <p:cNvSpPr/>
          <p:nvPr/>
        </p:nvSpPr>
        <p:spPr>
          <a:xfrm>
            <a:off x="0" y="79898"/>
            <a:ext cx="266330" cy="710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36A62C4-516A-49AC-9010-A5552B0BD897}"/>
              </a:ext>
            </a:extLst>
          </p:cNvPr>
          <p:cNvSpPr/>
          <p:nvPr/>
        </p:nvSpPr>
        <p:spPr>
          <a:xfrm>
            <a:off x="11925670" y="79897"/>
            <a:ext cx="266330" cy="710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7FC2FB1-151B-4B36-B2AC-07E520F8E04C}"/>
              </a:ext>
            </a:extLst>
          </p:cNvPr>
          <p:cNvSpPr/>
          <p:nvPr/>
        </p:nvSpPr>
        <p:spPr>
          <a:xfrm>
            <a:off x="914400" y="585925"/>
            <a:ext cx="1028034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9A66FB-BA9C-4281-9CEE-BB93821BD4A5}"/>
              </a:ext>
            </a:extLst>
          </p:cNvPr>
          <p:cNvSpPr txBox="1"/>
          <p:nvPr/>
        </p:nvSpPr>
        <p:spPr>
          <a:xfrm>
            <a:off x="1731146" y="3083172"/>
            <a:ext cx="904634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3F3F3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Невозможно дать каких-то четких гарантий и определить, какая из метрик лучше, выбирать и отдавать предпочтение стоит лишь исходя из опыта, потому что каждая задача имеют свою специфику и приоритеты.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3AC2366-B73C-45F5-8F7E-8A1D26A9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E86AB-9B8D-456F-B462-84992C0CC19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5754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589</Words>
  <Application>Microsoft Office PowerPoint</Application>
  <PresentationFormat>Широкоэкранный</PresentationFormat>
  <Paragraphs>67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Century Schoolbook</vt:lpstr>
      <vt:lpstr>Microsoft Sans Serif</vt:lpstr>
      <vt:lpstr>Segoe UI</vt:lpstr>
      <vt:lpstr>Symbol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Masha</dc:creator>
  <cp:lastModifiedBy>Masha</cp:lastModifiedBy>
  <cp:revision>31</cp:revision>
  <dcterms:created xsi:type="dcterms:W3CDTF">2022-03-15T19:36:18Z</dcterms:created>
  <dcterms:modified xsi:type="dcterms:W3CDTF">2022-06-17T22:10:47Z</dcterms:modified>
</cp:coreProperties>
</file>