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257" r:id="rId3"/>
    <p:sldId id="281" r:id="rId4"/>
    <p:sldId id="308" r:id="rId5"/>
    <p:sldId id="309" r:id="rId6"/>
    <p:sldId id="310" r:id="rId7"/>
    <p:sldId id="311" r:id="rId8"/>
    <p:sldId id="282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548"/>
    <a:srgbClr val="92C7F2"/>
    <a:srgbClr val="F0D8FE"/>
    <a:srgbClr val="003399"/>
    <a:srgbClr val="3366CC"/>
    <a:srgbClr val="169A91"/>
    <a:srgbClr val="278987"/>
    <a:srgbClr val="3FAF7F"/>
    <a:srgbClr val="A1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8401-5279-4020-AA5F-DC1C3E179C4D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D9623-97D9-429D-8C14-29896C27B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9885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0791C-158A-48DF-85AD-09F1DA65F282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DD0AD-8E33-4BAF-87DD-0E3A81DDC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8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8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74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6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6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5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5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3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6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01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22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31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86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5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9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5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47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088-B38D-46CC-A9AA-49FAC7EE1195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0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8E5A-F16A-4B8F-B4C5-50EE7770C26E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A-25B6-4978-93DD-007A48339523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51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F474B1-A325-4C08-A820-8BAE40F78A35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59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31E2-E019-4A91-8969-A28AF7EEF2B5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7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179-4A8A-475D-B0E5-2B36F9956903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32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120D-EF55-4A88-94BD-0BCE7FA9E8A0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73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668-1E2C-4E03-AE67-C7BF83C690E3}" type="datetime1">
              <a:rPr lang="ru-RU" smtClean="0"/>
              <a:t>19.11.2022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5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93F6-3399-4C79-A34E-2401A602B356}" type="datetime1">
              <a:rPr lang="ru-RU" smtClean="0"/>
              <a:t>19.11.2022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2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ED53-F61C-406E-A490-7132D6725BD1}" type="datetime1">
              <a:rPr lang="ru-RU" smtClean="0"/>
              <a:t>19.11.2022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1AC7-FD84-404F-B5D2-05E1D19D9204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9A3-AB82-40E6-B39D-57C828ACBB35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4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AE5-7B0A-43D1-AEA6-B5394901574E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0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B121-71D4-4107-B0BC-5529476CD790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92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9030-808F-4139-A201-BF763D8D69A8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84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AF2-0376-46D4-87ED-6F8EF758B3D3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087D-AA2A-4192-8479-BBD91DD2141B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720B-46E0-465D-8FCE-22998363886E}" type="datetime1">
              <a:rPr lang="ru-RU" smtClean="0"/>
              <a:t>19.11.2022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5E85-7476-4F92-9D2A-F4FD023640ED}" type="datetime1">
              <a:rPr lang="ru-RU" smtClean="0"/>
              <a:t>19.11.2022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9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AEB8-B7E7-4CB9-BF16-A8ED26AABBA9}" type="datetime1">
              <a:rPr lang="ru-RU" smtClean="0"/>
              <a:t>19.11.2022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45A1-3643-4C61-967F-C478DA4416D9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3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4FCF-795B-41BA-A4C1-5061BD5E1711}" type="datetime1">
              <a:rPr lang="ru-RU" smtClean="0"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761F-81A7-4A4B-BCC2-7A4679A098BD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5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BB0D3B-EA6E-4353-B513-77CD6F0C9533}" type="datetime1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28DB972-B466-48FB-A981-28FC8676E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1290" y="2939617"/>
            <a:ext cx="696924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012190" marR="5080" algn="ctr">
              <a:lnSpc>
                <a:spcPct val="100000"/>
              </a:lnSpc>
              <a:spcBef>
                <a:spcPts val="105"/>
              </a:spcBef>
            </a:pPr>
            <a:r>
              <a:rPr lang="ru-RU" sz="3600" spc="-10" dirty="0">
                <a:solidFill>
                  <a:srgbClr val="3366CC"/>
                </a:solidFill>
              </a:rPr>
              <a:t>Домашнее задание 4. </a:t>
            </a:r>
            <a:endParaRPr lang="en-US" sz="3600" dirty="0">
              <a:solidFill>
                <a:srgbClr val="3366CC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4862" y="5613195"/>
            <a:ext cx="5988050" cy="85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990" algn="ctr">
              <a:spcBef>
                <a:spcPts val="95"/>
              </a:spcBef>
            </a:pPr>
            <a:r>
              <a:rPr lang="ru-RU" spc="-10" dirty="0">
                <a:solidFill>
                  <a:srgbClr val="3366CC"/>
                </a:solidFill>
                <a:latin typeface="Arial"/>
                <a:cs typeface="Arial"/>
              </a:rPr>
              <a:t>Данилова Мария</a:t>
            </a:r>
          </a:p>
          <a:p>
            <a:pPr marR="46990" algn="ctr">
              <a:spcBef>
                <a:spcPts val="95"/>
              </a:spcBef>
            </a:pPr>
            <a:r>
              <a:rPr lang="ru-RU" spc="-10" dirty="0">
                <a:solidFill>
                  <a:srgbClr val="3366CC"/>
                </a:solidFill>
                <a:latin typeface="Arial"/>
                <a:cs typeface="Arial"/>
              </a:rPr>
              <a:t>АА-19-05</a:t>
            </a:r>
            <a:r>
              <a:rPr spc="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endParaRPr dirty="0">
              <a:solidFill>
                <a:srgbClr val="3366CC"/>
              </a:solidFill>
              <a:latin typeface="Arial"/>
              <a:cs typeface="Arial"/>
            </a:endParaRPr>
          </a:p>
          <a:p>
            <a:pPr marR="49530" algn="ctr"/>
            <a:endParaRPr dirty="0">
              <a:solidFill>
                <a:srgbClr val="3366C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4. Определить границы изображения с использованием операторов </a:t>
            </a:r>
            <a:r>
              <a:rPr lang="ru-RU" sz="1700" b="1" spc="-15" dirty="0" err="1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Собеля</a:t>
            </a: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и Гаусса, построить гистограммы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668CF9-AA1F-D3CB-A2B5-EB916BD1E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29"/>
          <a:stretch/>
        </p:blipFill>
        <p:spPr>
          <a:xfrm>
            <a:off x="3046382" y="890165"/>
            <a:ext cx="3586857" cy="60124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053567-6D98-A8FB-978D-881792B52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0" b="88973"/>
          <a:stretch/>
        </p:blipFill>
        <p:spPr>
          <a:xfrm>
            <a:off x="79551" y="3098536"/>
            <a:ext cx="2858610" cy="6195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EEAEA0-3203-0816-4621-23396820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635" y="1680148"/>
            <a:ext cx="4095750" cy="4638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35015A-3708-8127-D69B-9AF183691F19}"/>
              </a:ext>
            </a:extLst>
          </p:cNvPr>
          <p:cNvSpPr txBox="1"/>
          <p:nvPr/>
        </p:nvSpPr>
        <p:spPr>
          <a:xfrm>
            <a:off x="229271" y="2624962"/>
            <a:ext cx="2587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библиотек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D3AF4-881D-F7F2-7488-56A4A091E27C}"/>
              </a:ext>
            </a:extLst>
          </p:cNvPr>
          <p:cNvSpPr txBox="1"/>
          <p:nvPr/>
        </p:nvSpPr>
        <p:spPr>
          <a:xfrm>
            <a:off x="3518063" y="566812"/>
            <a:ext cx="3037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границ: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Собель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0A3B7-978F-3F31-F61E-77A4ACD3B2E8}"/>
              </a:ext>
            </a:extLst>
          </p:cNvPr>
          <p:cNvSpPr txBox="1"/>
          <p:nvPr/>
        </p:nvSpPr>
        <p:spPr>
          <a:xfrm>
            <a:off x="7782408" y="1310216"/>
            <a:ext cx="3037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границ: Гаусс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85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11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4. Определить границы изображения с использованием операторов </a:t>
            </a:r>
            <a:r>
              <a:rPr lang="ru-RU" sz="1700" b="1" spc="-15" dirty="0" err="1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Собеля</a:t>
            </a: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и Гаусса, построить гистограммы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D3AF4-881D-F7F2-7488-56A4A091E27C}"/>
              </a:ext>
            </a:extLst>
          </p:cNvPr>
          <p:cNvSpPr txBox="1"/>
          <p:nvPr/>
        </p:nvSpPr>
        <p:spPr>
          <a:xfrm>
            <a:off x="4601478" y="569063"/>
            <a:ext cx="268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Исходное изображение</a:t>
            </a:r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6F1EB9-B0CE-ED96-E63A-3126DB6C3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23" y="1045986"/>
            <a:ext cx="7409895" cy="55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4. Определить границы изображения с использованием операторов </a:t>
            </a:r>
            <a:r>
              <a:rPr lang="ru-RU" sz="1700" b="1" spc="-15" dirty="0" err="1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Собеля</a:t>
            </a: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и Гаусса, построить гистограммы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D3AF4-881D-F7F2-7488-56A4A091E27C}"/>
              </a:ext>
            </a:extLst>
          </p:cNvPr>
          <p:cNvSpPr txBox="1"/>
          <p:nvPr/>
        </p:nvSpPr>
        <p:spPr>
          <a:xfrm>
            <a:off x="313563" y="668932"/>
            <a:ext cx="352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Границы: оператор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101C3-354D-8B08-D83A-2C6A562E4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r="4305"/>
          <a:stretch/>
        </p:blipFill>
        <p:spPr>
          <a:xfrm>
            <a:off x="195308" y="1207894"/>
            <a:ext cx="8318377" cy="550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8676442" y="2093992"/>
            <a:ext cx="35155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Чем ярче область при отображении границ, тем сильнее в этой области на исходном изображении изменяется яркость.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успешно обнаруживает границы, но они несильно выражены.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Также заметно, что при отображении производных по оси у (правая верхняя диаграмма) вертикальные границы не различимы (аналогично для оси х)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8356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4. Определить границы изображения с использованием операторов </a:t>
            </a:r>
            <a:r>
              <a:rPr lang="ru-RU" sz="1700" b="1" spc="-15" dirty="0" err="1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Собеля</a:t>
            </a: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и Гаусса, построить гистограммы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D3AF4-881D-F7F2-7488-56A4A091E27C}"/>
              </a:ext>
            </a:extLst>
          </p:cNvPr>
          <p:cNvSpPr txBox="1"/>
          <p:nvPr/>
        </p:nvSpPr>
        <p:spPr>
          <a:xfrm>
            <a:off x="313563" y="668932"/>
            <a:ext cx="352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Границы: оператор Гаусса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7878930" y="2093992"/>
            <a:ext cx="43130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 Гаусса также успешно обнаруживает границы, но в этом случае они выражены сильнее.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На гистограмме у оператора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пик для значения 0 (черный цвет) приходится на 600000, здесь же он несколько ниже (что может говорить о некотором преобладании  светлых пикселей).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К преимуществам оператора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относится более высокая скорость расчета, в то время как производные по Гауссу могут быть более точными.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64CD49-78DA-65FC-8B19-EFFEBEA4C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5" r="8109"/>
          <a:stretch/>
        </p:blipFill>
        <p:spPr>
          <a:xfrm>
            <a:off x="195308" y="1459920"/>
            <a:ext cx="7488314" cy="51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5. Определить количество углов на изображении с помощью детектора Харриса.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157128" y="1890699"/>
            <a:ext cx="12034872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Детектор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метод извлечения особых точек из изображения. Детектор обеспечивает инвариантность нахождения одних и тех же особых точек относительно преобразований изображений.</a:t>
            </a:r>
          </a:p>
          <a:p>
            <a:endParaRPr lang="ru-RU" sz="17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Углы 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особые точки, которые формируются из двух или более граней, и грани обычно определяют границу между различными объектами или частями одного и того же объекта. Угол можно интерпретировать как соединение двух краев, где край - внезапное изменение яркости изображения.</a:t>
            </a:r>
          </a:p>
          <a:p>
            <a:endParaRPr lang="ru-RU" sz="17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Детектор </a:t>
            </a:r>
            <a:r>
              <a:rPr lang="ru-RU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Моравица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алгоритм, который предлагает находить особые точки путем измерения изменения интенсивности пикселя (х, у) посредством смещения небольшого квадратного окна с центром в (х, у) на один пиксель в каждом из 8 направлений (2 горизонтальных, 2 вертикальных и 4 диагональных). </a:t>
            </a:r>
          </a:p>
          <a:p>
            <a:endParaRPr lang="ru-RU" sz="17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Харрис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улучшил детектор углов </a:t>
            </a:r>
            <a:r>
              <a:rPr lang="ru-RU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Моравеца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введя анизотропию по всем направлениям. В его алгоритме вычисляются производные яркости изображения для исследования изменений яркости по множеству направлений. </a:t>
            </a:r>
          </a:p>
        </p:txBody>
      </p:sp>
    </p:spTree>
    <p:extLst>
      <p:ext uri="{BB962C8B-B14F-4D97-AF65-F5344CB8AC3E}">
        <p14:creationId xmlns:p14="http://schemas.microsoft.com/office/powerpoint/2010/main" val="325969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15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5. Определить количество углов на изображении с помощью детектора Харриса.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7043A5-910E-8A30-317C-63FEBA9D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8" y="992301"/>
            <a:ext cx="6939332" cy="5644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FAE58-E7D2-6CDE-3EE9-FB73F58215D3}"/>
              </a:ext>
            </a:extLst>
          </p:cNvPr>
          <p:cNvSpPr txBox="1"/>
          <p:nvPr/>
        </p:nvSpPr>
        <p:spPr>
          <a:xfrm>
            <a:off x="7482348" y="1247680"/>
            <a:ext cx="451434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Для обнаружения углов с использованием детектора Харриса</a:t>
            </a:r>
          </a:p>
          <a:p>
            <a:r>
              <a:rPr lang="ru-RU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goodFeaturesToTrack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image,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maxCorners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qualityLevel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minDistance</a:t>
            </a:r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входное изображение </a:t>
            </a:r>
          </a:p>
          <a:p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maxCorners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максимальное количество углов</a:t>
            </a:r>
          </a:p>
          <a:p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qualityLevel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коэффициент уровня качества (число меньше 1)</a:t>
            </a:r>
          </a:p>
          <a:p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minDistance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минимальное расстояние, точки меньше этого расстояния игнорируются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038733-192D-7944-7182-132ABABACEE8}"/>
              </a:ext>
            </a:extLst>
          </p:cNvPr>
          <p:cNvSpPr/>
          <p:nvPr/>
        </p:nvSpPr>
        <p:spPr>
          <a:xfrm>
            <a:off x="506027" y="2627791"/>
            <a:ext cx="6516209" cy="2255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520033-BE4D-022C-5813-DE88CD5F8488}"/>
              </a:ext>
            </a:extLst>
          </p:cNvPr>
          <p:cNvSpPr/>
          <p:nvPr/>
        </p:nvSpPr>
        <p:spPr>
          <a:xfrm>
            <a:off x="7482348" y="1208648"/>
            <a:ext cx="4395974" cy="274746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C2F0C4F-417E-7C7D-8361-B6D6483DDDB0}"/>
              </a:ext>
            </a:extLst>
          </p:cNvPr>
          <p:cNvCxnSpPr/>
          <p:nvPr/>
        </p:nvCxnSpPr>
        <p:spPr>
          <a:xfrm flipV="1">
            <a:off x="7022236" y="2361460"/>
            <a:ext cx="460112" cy="390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A57DF0-8BD3-E132-54D4-51E7C60FE383}"/>
              </a:ext>
            </a:extLst>
          </p:cNvPr>
          <p:cNvSpPr txBox="1"/>
          <p:nvPr/>
        </p:nvSpPr>
        <p:spPr>
          <a:xfrm>
            <a:off x="7482348" y="4981984"/>
            <a:ext cx="451434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Для отображения найденных углов - круги</a:t>
            </a:r>
          </a:p>
          <a:p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cv2.circle(image,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center_coordinates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radius, color, thickness)</a:t>
            </a:r>
            <a:endParaRPr lang="ru-RU" sz="17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4EB5709-6226-4368-5238-8DE2553CEC21}"/>
              </a:ext>
            </a:extLst>
          </p:cNvPr>
          <p:cNvSpPr/>
          <p:nvPr/>
        </p:nvSpPr>
        <p:spPr>
          <a:xfrm>
            <a:off x="7482348" y="4909353"/>
            <a:ext cx="4395974" cy="105644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C91FFB-001E-84D4-9E36-CA1E9EF052E3}"/>
              </a:ext>
            </a:extLst>
          </p:cNvPr>
          <p:cNvSpPr/>
          <p:nvPr/>
        </p:nvSpPr>
        <p:spPr>
          <a:xfrm>
            <a:off x="852256" y="4251804"/>
            <a:ext cx="4296793" cy="237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447977B-2C0B-60C9-2627-4BC6CD29F743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149049" y="4370328"/>
            <a:ext cx="2333299" cy="106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1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16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5. Определить количество углов на изображении с помощью детектора Харриса.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57DF0-8BD3-E132-54D4-51E7C60FE383}"/>
              </a:ext>
            </a:extLst>
          </p:cNvPr>
          <p:cNvSpPr txBox="1"/>
          <p:nvPr/>
        </p:nvSpPr>
        <p:spPr>
          <a:xfrm>
            <a:off x="665827" y="651702"/>
            <a:ext cx="1002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EFB33-691B-8767-25F1-010A1E4BE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9190" r="5777" b="8073"/>
          <a:stretch/>
        </p:blipFill>
        <p:spPr>
          <a:xfrm>
            <a:off x="1766657" y="1033002"/>
            <a:ext cx="8069802" cy="55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17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6. Определить количество объектов с помощью функции Label.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173B1-D052-AD31-73C8-F2DD83B2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1360214"/>
            <a:ext cx="5086350" cy="500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537B4-6310-B39F-EF3A-A10260E2D422}"/>
              </a:ext>
            </a:extLst>
          </p:cNvPr>
          <p:cNvSpPr txBox="1"/>
          <p:nvPr/>
        </p:nvSpPr>
        <p:spPr>
          <a:xfrm>
            <a:off x="7482348" y="2437294"/>
            <a:ext cx="4514343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Используем функцию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threshold_otsu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для создания бинарной маски, в которой белые области – сильно отличающиеся от фона объекты.</a:t>
            </a:r>
          </a:p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Используем </a:t>
            </a:r>
            <a:r>
              <a:rPr lang="ru-RU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ndimage.binary_fill_holes</a:t>
            </a:r>
            <a:r>
              <a:rPr lang="ru-RU" sz="17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для избавления от шума (заполнения «отверстий» в </a:t>
            </a:r>
            <a:r>
              <a:rPr lang="ru-RU" sz="17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чб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объектах).</a:t>
            </a:r>
          </a:p>
          <a:p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Далее определим независимые сильно-связные области (объекты) с помощью </a:t>
            </a:r>
            <a:r>
              <a:rPr lang="ru-RU" sz="17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measure.label</a:t>
            </a:r>
            <a:r>
              <a:rPr lang="ru-RU" sz="1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17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365678-920D-0A9A-A8C1-7376D971EBA4}"/>
              </a:ext>
            </a:extLst>
          </p:cNvPr>
          <p:cNvSpPr/>
          <p:nvPr/>
        </p:nvSpPr>
        <p:spPr>
          <a:xfrm>
            <a:off x="7482348" y="2398262"/>
            <a:ext cx="4395974" cy="274746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7489F60-CAA2-30D8-7B90-3E0554EF1C3F}"/>
              </a:ext>
            </a:extLst>
          </p:cNvPr>
          <p:cNvSpPr/>
          <p:nvPr/>
        </p:nvSpPr>
        <p:spPr>
          <a:xfrm>
            <a:off x="936644" y="3363562"/>
            <a:ext cx="5224459" cy="74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AB27A53-26FC-2912-6ACC-A26DCAC8C37C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6161103" y="3736962"/>
            <a:ext cx="1321245" cy="3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5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18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57DF0-8BD3-E132-54D4-51E7C60FE383}"/>
              </a:ext>
            </a:extLst>
          </p:cNvPr>
          <p:cNvSpPr txBox="1"/>
          <p:nvPr/>
        </p:nvSpPr>
        <p:spPr>
          <a:xfrm>
            <a:off x="913874" y="651702"/>
            <a:ext cx="1002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D47A3-732B-9380-83F9-0EBB540C34B1}"/>
              </a:ext>
            </a:extLst>
          </p:cNvPr>
          <p:cNvSpPr txBox="1"/>
          <p:nvPr/>
        </p:nvSpPr>
        <p:spPr>
          <a:xfrm>
            <a:off x="31211" y="62720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6. Определить количество объектов с помощью функции Label.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5EC695-E706-6299-A253-AEB2AC543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24599" r="7322" b="24430"/>
          <a:stretch/>
        </p:blipFill>
        <p:spPr>
          <a:xfrm>
            <a:off x="966616" y="1744344"/>
            <a:ext cx="9920365" cy="43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75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19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7. Наложить на изображение углы Харриса, центры масс объектов и области SIFT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157128" y="1890699"/>
            <a:ext cx="120348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Моменты изображения </a:t>
            </a:r>
            <a:r>
              <a:rPr lang="ru-RU" sz="1800" dirty="0"/>
              <a:t>— определённые средневзвешенные значения интенсивности пикселей изображения. Простые свойства изображения, которые можно найти с помощью моментов, включают в себя площадь (или суммарную интенсивность), геометрический центр и информацию об ориентации. </a:t>
            </a:r>
            <a:r>
              <a:rPr lang="ru-RU" dirty="0"/>
              <a:t>Центр масс – это статистическая характеристика (среднее), она устойчива к слабым изменениям формы.</a:t>
            </a:r>
          </a:p>
          <a:p>
            <a:endParaRPr lang="ru-RU" dirty="0"/>
          </a:p>
          <a:p>
            <a:endParaRPr lang="ru-RU" dirty="0"/>
          </a:p>
          <a:p>
            <a:r>
              <a:rPr lang="en-US" sz="1800" b="1" dirty="0"/>
              <a:t>SIFT</a:t>
            </a:r>
            <a:r>
              <a:rPr lang="ru-RU" sz="1800" dirty="0"/>
              <a:t> (масштабно-инвариантная трансформация признаков  </a:t>
            </a:r>
            <a:r>
              <a:rPr lang="ru-RU" sz="1800" dirty="0" err="1"/>
              <a:t>scale-invariant</a:t>
            </a:r>
            <a:r>
              <a:rPr lang="ru-RU" sz="1800" dirty="0"/>
              <a:t> </a:t>
            </a:r>
            <a:r>
              <a:rPr lang="ru-RU" sz="1800" dirty="0" err="1"/>
              <a:t>feature</a:t>
            </a:r>
            <a:r>
              <a:rPr lang="ru-RU" sz="1800" dirty="0"/>
              <a:t> </a:t>
            </a:r>
            <a:r>
              <a:rPr lang="ru-RU" sz="1800" dirty="0" err="1"/>
              <a:t>transform</a:t>
            </a:r>
            <a:r>
              <a:rPr lang="ru-RU" sz="1800" dirty="0"/>
              <a:t>)</a:t>
            </a:r>
            <a:r>
              <a:rPr lang="en-US" sz="1800" dirty="0"/>
              <a:t> – </a:t>
            </a:r>
            <a:r>
              <a:rPr lang="ru-RU" sz="1800" dirty="0"/>
              <a:t>продвинутый алгоритм выявления особых точек. </a:t>
            </a:r>
            <a:r>
              <a:rPr lang="ru-RU" dirty="0"/>
              <a:t>Ключевые точки, найденные SIFT, - это точки, которые очень заметны и не изменятся из-за таких факторов, как освещение, аффинное преобразование и шум (те угловые точки, граничные точки, яркие точки в темных областях и темные точки в светлых областях).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36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 txBox="1"/>
          <p:nvPr/>
        </p:nvSpPr>
        <p:spPr>
          <a:xfrm>
            <a:off x="620623" y="78330"/>
            <a:ext cx="109507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1. На произвольный фон (фото 1) наложить произвольное изображение (фото 2), используя координаты наложения (по центру фона и в произвольной области).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7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7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097453" y="768500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2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2B194-408E-5D1A-C038-AE29FCCE00CC}"/>
              </a:ext>
            </a:extLst>
          </p:cNvPr>
          <p:cNvSpPr txBox="1"/>
          <p:nvPr/>
        </p:nvSpPr>
        <p:spPr>
          <a:xfrm>
            <a:off x="6830442" y="2296825"/>
            <a:ext cx="5530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Поскольку накладываемое изображение изначально имеет большие размеры, необходимо создать на его основе миниатюру для вставки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8275A-1F48-A0A7-D553-091A7797358B}"/>
              </a:ext>
            </a:extLst>
          </p:cNvPr>
          <p:cNvSpPr txBox="1"/>
          <p:nvPr/>
        </p:nvSpPr>
        <p:spPr>
          <a:xfrm>
            <a:off x="6942337" y="4122253"/>
            <a:ext cx="5249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Координаты для вставки – левый верхний угол – вычислены как разность между координатами центра фона и переднего плана</a:t>
            </a:r>
            <a:endParaRPr lang="ru-RU" sz="1600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B524930-C173-CEF4-3368-136B9199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" y="907956"/>
            <a:ext cx="6296503" cy="5950044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60DDC64B-92C7-5490-541E-C5DF77871648}"/>
              </a:ext>
            </a:extLst>
          </p:cNvPr>
          <p:cNvSpPr/>
          <p:nvPr/>
        </p:nvSpPr>
        <p:spPr>
          <a:xfrm>
            <a:off x="4811697" y="2416234"/>
            <a:ext cx="1955122" cy="2653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2AB77231-984B-1E3F-83AC-416DA634E06F}"/>
              </a:ext>
            </a:extLst>
          </p:cNvPr>
          <p:cNvSpPr/>
          <p:nvPr/>
        </p:nvSpPr>
        <p:spPr>
          <a:xfrm>
            <a:off x="4875320" y="4405098"/>
            <a:ext cx="1955122" cy="2653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2013AC-AFB9-72E1-F743-F0C9518F3F71}"/>
              </a:ext>
            </a:extLst>
          </p:cNvPr>
          <p:cNvSpPr/>
          <p:nvPr/>
        </p:nvSpPr>
        <p:spPr>
          <a:xfrm>
            <a:off x="60969" y="2296825"/>
            <a:ext cx="4707399" cy="6505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270C65-96F7-74EE-E232-16887401CC37}"/>
              </a:ext>
            </a:extLst>
          </p:cNvPr>
          <p:cNvSpPr/>
          <p:nvPr/>
        </p:nvSpPr>
        <p:spPr>
          <a:xfrm>
            <a:off x="60969" y="4176457"/>
            <a:ext cx="6187431" cy="1597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91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20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7. Наложить на изображение углы Харриса, центры масс объектов и области SIFT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6802775" y="2095905"/>
            <a:ext cx="5421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Наложение углов Харриса – аналогично пункту 5 ДЗ.</a:t>
            </a:r>
          </a:p>
          <a:p>
            <a:r>
              <a:rPr lang="ru-RU" sz="1800" dirty="0"/>
              <a:t> 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0899-5C82-1A37-28DF-C8DDD0B9B3AA}"/>
              </a:ext>
            </a:extLst>
          </p:cNvPr>
          <p:cNvSpPr txBox="1"/>
          <p:nvPr/>
        </p:nvSpPr>
        <p:spPr>
          <a:xfrm>
            <a:off x="6802775" y="5096504"/>
            <a:ext cx="5573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Для нахождения центра масс рассчитываем моменты объекта</a:t>
            </a:r>
            <a:endParaRPr lang="en-US" sz="1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00A3B2F-C507-C708-F405-D95B38DBC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4" y="639715"/>
            <a:ext cx="6305550" cy="59340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7F0761-3008-6BA0-3EE4-C290D07C4662}"/>
              </a:ext>
            </a:extLst>
          </p:cNvPr>
          <p:cNvSpPr/>
          <p:nvPr/>
        </p:nvSpPr>
        <p:spPr>
          <a:xfrm>
            <a:off x="167671" y="1157318"/>
            <a:ext cx="6017139" cy="23640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C7AABA7-BC40-4388-B9F5-A2F8B457F4E2}"/>
              </a:ext>
            </a:extLst>
          </p:cNvPr>
          <p:cNvCxnSpPr>
            <a:cxnSpLocks/>
          </p:cNvCxnSpPr>
          <p:nvPr/>
        </p:nvCxnSpPr>
        <p:spPr>
          <a:xfrm>
            <a:off x="6184810" y="2311634"/>
            <a:ext cx="581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FC9E577-6C8A-BEFE-559E-5297C1BDFDA0}"/>
              </a:ext>
            </a:extLst>
          </p:cNvPr>
          <p:cNvSpPr/>
          <p:nvPr/>
        </p:nvSpPr>
        <p:spPr>
          <a:xfrm>
            <a:off x="167671" y="4562768"/>
            <a:ext cx="6017139" cy="1930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811FEDD-F18E-F9E6-A81F-DB0BA4F57103}"/>
              </a:ext>
            </a:extLst>
          </p:cNvPr>
          <p:cNvCxnSpPr>
            <a:cxnSpLocks/>
          </p:cNvCxnSpPr>
          <p:nvPr/>
        </p:nvCxnSpPr>
        <p:spPr>
          <a:xfrm>
            <a:off x="6184810" y="5419670"/>
            <a:ext cx="581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21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7. Наложить на изображение углы Харриса, центры масс объектов и области SIFT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6048647" y="2455467"/>
            <a:ext cx="542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помощью функции </a:t>
            </a:r>
            <a:r>
              <a:rPr lang="en-US" b="1" dirty="0" err="1"/>
              <a:t>SIFT_create</a:t>
            </a:r>
            <a:r>
              <a:rPr lang="ru-RU" b="1" dirty="0"/>
              <a:t> </a:t>
            </a:r>
            <a:r>
              <a:rPr lang="ru-RU" dirty="0"/>
              <a:t>создаем объект </a:t>
            </a:r>
            <a:r>
              <a:rPr lang="en-US" dirty="0"/>
              <a:t>sift</a:t>
            </a:r>
            <a:r>
              <a:rPr lang="ru-RU" dirty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Функция </a:t>
            </a:r>
            <a:r>
              <a:rPr lang="en-US" b="1" dirty="0"/>
              <a:t>detect</a:t>
            </a:r>
            <a:r>
              <a:rPr lang="ru-RU" b="1" dirty="0"/>
              <a:t> </a:t>
            </a:r>
            <a:r>
              <a:rPr lang="ru-RU" dirty="0"/>
              <a:t>используется для обнаружения ключевых точек.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 помощью функции </a:t>
            </a:r>
            <a:r>
              <a:rPr lang="en-US" b="1" dirty="0" err="1"/>
              <a:t>drawKeypoints</a:t>
            </a:r>
            <a:r>
              <a:rPr lang="ru-RU" dirty="0"/>
              <a:t> </a:t>
            </a:r>
            <a:r>
              <a:rPr lang="ru-RU" dirty="0" err="1"/>
              <a:t>отрисовываем</a:t>
            </a:r>
            <a:r>
              <a:rPr lang="ru-RU" dirty="0"/>
              <a:t> идентифицированные ключевые точки на заданном изображении.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946BF0-E502-51BF-C11A-68B275E5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80" y="2455467"/>
            <a:ext cx="4676775" cy="22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7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3208" y="453583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22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31211" y="62720"/>
            <a:ext cx="1203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7. Наложить на изображение углы Харриса, центры масс объектов и области SIFT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9E61A-D3B5-CE75-A4FF-FC20B1AC9BC3}"/>
              </a:ext>
            </a:extLst>
          </p:cNvPr>
          <p:cNvSpPr txBox="1"/>
          <p:nvPr/>
        </p:nvSpPr>
        <p:spPr>
          <a:xfrm>
            <a:off x="195308" y="506388"/>
            <a:ext cx="12034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Результат работы программы.</a:t>
            </a:r>
          </a:p>
          <a:p>
            <a:r>
              <a:rPr lang="ru-RU" dirty="0"/>
              <a:t>Синие точки – углы Харриса, черная точка – центр масс, </a:t>
            </a:r>
            <a:r>
              <a:rPr lang="en-US" dirty="0"/>
              <a:t>SIFT </a:t>
            </a:r>
            <a:r>
              <a:rPr lang="ru-RU" dirty="0"/>
              <a:t>точки обозначены разноцветными кругами (часть из них совпадает с углами и </a:t>
            </a:r>
            <a:r>
              <a:rPr lang="ru-RU" dirty="0" err="1"/>
              <a:t>цм</a:t>
            </a:r>
            <a:r>
              <a:rPr lang="ru-RU" dirty="0"/>
              <a:t>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A6CA51-BE14-40AF-0A97-F5A0EFE02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0" t="17735" r="26734" b="27508"/>
          <a:stretch/>
        </p:blipFill>
        <p:spPr>
          <a:xfrm>
            <a:off x="31211" y="2064153"/>
            <a:ext cx="4314547" cy="3755255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F52CBFE-67D0-AF6D-FD98-8194998FDFA5}"/>
              </a:ext>
            </a:extLst>
          </p:cNvPr>
          <p:cNvCxnSpPr>
            <a:cxnSpLocks/>
          </p:cNvCxnSpPr>
          <p:nvPr/>
        </p:nvCxnSpPr>
        <p:spPr>
          <a:xfrm>
            <a:off x="4367814" y="4007516"/>
            <a:ext cx="94480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3AE544-184C-B5B9-6E0E-C2F4835C9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15" y="1319046"/>
            <a:ext cx="5912528" cy="54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2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94CFE5-FA44-3CDE-336B-01F961E3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/>
          <p:cNvSpPr txBox="1"/>
          <p:nvPr/>
        </p:nvSpPr>
        <p:spPr>
          <a:xfrm>
            <a:off x="620623" y="148858"/>
            <a:ext cx="109507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1. На произвольный фон (фото 1) наложить произвольное изображение (фото 2), используя координаты наложения (по центру фона и в произвольной области).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108364" y="836122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89012B-E0EA-9CB3-826F-2F73B22907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" y="1544982"/>
            <a:ext cx="4689297" cy="21771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881866-8A79-55EB-9C13-4CA13F77E9D1}"/>
              </a:ext>
            </a:extLst>
          </p:cNvPr>
          <p:cNvSpPr txBox="1"/>
          <p:nvPr/>
        </p:nvSpPr>
        <p:spPr>
          <a:xfrm>
            <a:off x="-448321" y="98283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Исходные изображения</a:t>
            </a:r>
            <a:endParaRPr lang="ru-RU" dirty="0"/>
          </a:p>
        </p:txBody>
      </p:sp>
      <p:sp>
        <p:nvSpPr>
          <p:cNvPr id="15" name="Правая круглая скобка 14">
            <a:extLst>
              <a:ext uri="{FF2B5EF4-FFF2-40B4-BE49-F238E27FC236}">
                <a16:creationId xmlns:a16="http://schemas.microsoft.com/office/drawing/2014/main" id="{ABE5FD7F-643D-82F1-5242-1CC689503FFD}"/>
              </a:ext>
            </a:extLst>
          </p:cNvPr>
          <p:cNvSpPr/>
          <p:nvPr/>
        </p:nvSpPr>
        <p:spPr>
          <a:xfrm>
            <a:off x="4739311" y="1242874"/>
            <a:ext cx="130044" cy="5379868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2CB0E3CA-2281-6BF3-B71B-5A60D4DBDC81}"/>
              </a:ext>
            </a:extLst>
          </p:cNvPr>
          <p:cNvSpPr/>
          <p:nvPr/>
        </p:nvSpPr>
        <p:spPr>
          <a:xfrm>
            <a:off x="4989899" y="4933341"/>
            <a:ext cx="15003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5617FDC9-9D04-5961-F896-77E9275F1748}"/>
              </a:ext>
            </a:extLst>
          </p:cNvPr>
          <p:cNvSpPr/>
          <p:nvPr/>
        </p:nvSpPr>
        <p:spPr>
          <a:xfrm>
            <a:off x="4989899" y="2268995"/>
            <a:ext cx="15003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C2280-DA94-0F03-350D-3227B19E5471}"/>
              </a:ext>
            </a:extLst>
          </p:cNvPr>
          <p:cNvSpPr txBox="1"/>
          <p:nvPr/>
        </p:nvSpPr>
        <p:spPr>
          <a:xfrm>
            <a:off x="4731908" y="2704112"/>
            <a:ext cx="192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Наложение по центру фона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7159D-132E-1151-E257-F74C3B9752ED}"/>
              </a:ext>
            </a:extLst>
          </p:cNvPr>
          <p:cNvSpPr txBox="1"/>
          <p:nvPr/>
        </p:nvSpPr>
        <p:spPr>
          <a:xfrm>
            <a:off x="4675245" y="5376529"/>
            <a:ext cx="2081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Наложение в произвольной области</a:t>
            </a:r>
            <a:endParaRPr lang="ru-RU" sz="1600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203BE4C-0605-B383-F738-82824E54E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30" y="4385066"/>
            <a:ext cx="1982925" cy="198292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9193E5D-8A20-73AE-D578-893794070E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21" y="1477695"/>
            <a:ext cx="5283024" cy="245283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8A7D407-7961-D450-1CCF-9164CF4C7D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6" y="4144513"/>
            <a:ext cx="5253454" cy="24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 txBox="1"/>
          <p:nvPr/>
        </p:nvSpPr>
        <p:spPr>
          <a:xfrm>
            <a:off x="390617" y="76594"/>
            <a:ext cx="11199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2.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Создать свою маску наложений и применить ее к</a:t>
            </a: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произвольному изображению.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5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108364" y="473789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6BA11-78AB-4015-A66D-3B17CB3FFABC}"/>
              </a:ext>
            </a:extLst>
          </p:cNvPr>
          <p:cNvSpPr txBox="1"/>
          <p:nvPr/>
        </p:nvSpPr>
        <p:spPr>
          <a:xfrm>
            <a:off x="5269637" y="581459"/>
            <a:ext cx="7022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Реализуем 2 разные маски: обычный круг и изображение в виде кота.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9ABA3-E04C-B69E-3469-0D22DE087694}"/>
              </a:ext>
            </a:extLst>
          </p:cNvPr>
          <p:cNvSpPr txBox="1"/>
          <p:nvPr/>
        </p:nvSpPr>
        <p:spPr>
          <a:xfrm>
            <a:off x="5741233" y="2806142"/>
            <a:ext cx="6590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Нарисуем 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</a:rPr>
              <a:t>серый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круг на черном фоне с помощью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ImageDraw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для генерации маски 1 </a:t>
            </a:r>
            <a:r>
              <a:rPr lang="en-US" altLang="ru-RU" sz="1600" b="1" dirty="0">
                <a:solidFill>
                  <a:schemeClr val="accent1">
                    <a:lumMod val="50000"/>
                  </a:schemeClr>
                </a:solidFill>
              </a:rPr>
              <a:t>(fill = 125-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</a:rPr>
              <a:t>полупрозрачное наложение)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849246F-C262-8E7F-82B5-252EC906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" y="596102"/>
            <a:ext cx="5345610" cy="6254364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FED7DB29-B1E4-E57E-87EE-98461B712428}"/>
              </a:ext>
            </a:extLst>
          </p:cNvPr>
          <p:cNvSpPr/>
          <p:nvPr/>
        </p:nvSpPr>
        <p:spPr>
          <a:xfrm>
            <a:off x="4039922" y="2972994"/>
            <a:ext cx="1955122" cy="2653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45E8FC-C1B1-9685-8DCF-4EC0695AA32C}"/>
              </a:ext>
            </a:extLst>
          </p:cNvPr>
          <p:cNvSpPr txBox="1"/>
          <p:nvPr/>
        </p:nvSpPr>
        <p:spPr>
          <a:xfrm>
            <a:off x="5880999" y="3733800"/>
            <a:ext cx="63110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Используем изображение 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</a:rPr>
              <a:t>к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ота в качестве маски 2. Применим метод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resize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() для приспособления к размеру встраиваемого изображения. </a:t>
            </a: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</a:rPr>
              <a:t>Затем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конвертируем в 'L' (черно-белое) через метод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convert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().</a:t>
            </a:r>
          </a:p>
          <a:p>
            <a:pPr algn="ctr"/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C6FA141E-CBBD-B0EC-1B99-86809D745AF9}"/>
              </a:ext>
            </a:extLst>
          </p:cNvPr>
          <p:cNvSpPr/>
          <p:nvPr/>
        </p:nvSpPr>
        <p:spPr>
          <a:xfrm>
            <a:off x="4693212" y="3908716"/>
            <a:ext cx="1297360" cy="26531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12149-C538-FD46-DD2B-F275C43E4E1B}"/>
              </a:ext>
            </a:extLst>
          </p:cNvPr>
          <p:cNvSpPr txBox="1"/>
          <p:nvPr/>
        </p:nvSpPr>
        <p:spPr>
          <a:xfrm>
            <a:off x="5990572" y="5430104"/>
            <a:ext cx="6582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Принцип работы масок:</a:t>
            </a:r>
          </a:p>
          <a:p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- т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емные пиксели маски - удаление пикселей из накладываемой картинки;</a:t>
            </a:r>
          </a:p>
          <a:p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- светлые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пиксели маски оставят исходные пиксели;</a:t>
            </a:r>
          </a:p>
          <a:p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- с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ерые пиксели маски позволяют отобразить пиксели полупрозрачными.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ED9B87-8F74-FB5C-6D8C-089C2B8D934E}"/>
              </a:ext>
            </a:extLst>
          </p:cNvPr>
          <p:cNvSpPr/>
          <p:nvPr/>
        </p:nvSpPr>
        <p:spPr>
          <a:xfrm>
            <a:off x="67948" y="2884860"/>
            <a:ext cx="3394960" cy="6010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27380-2054-2BFA-04FC-E5E75DD377D2}"/>
              </a:ext>
            </a:extLst>
          </p:cNvPr>
          <p:cNvSpPr/>
          <p:nvPr/>
        </p:nvSpPr>
        <p:spPr>
          <a:xfrm>
            <a:off x="63474" y="3799643"/>
            <a:ext cx="4561791" cy="461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FEFF659-6AA1-C887-DB23-56DF532D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/>
          <p:cNvSpPr txBox="1"/>
          <p:nvPr/>
        </p:nvSpPr>
        <p:spPr>
          <a:xfrm>
            <a:off x="390617" y="76594"/>
            <a:ext cx="11199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2.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Создать свою маску наложений и применить ее к</a:t>
            </a: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произвольному изображению.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5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108364" y="473789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6BA11-78AB-4015-A66D-3B17CB3FFABC}"/>
              </a:ext>
            </a:extLst>
          </p:cNvPr>
          <p:cNvSpPr txBox="1"/>
          <p:nvPr/>
        </p:nvSpPr>
        <p:spPr>
          <a:xfrm>
            <a:off x="2824578" y="664164"/>
            <a:ext cx="702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Результат: маска-окружность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541DDB-41D4-4BF1-87A4-2FA41EB24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5" y="1614698"/>
            <a:ext cx="1554750" cy="1554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340E3B-4C1F-CB96-18B2-A5C0D78B4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18" y="1614698"/>
            <a:ext cx="1554750" cy="1554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70FBD3-AA36-1AFA-86AD-E391DEAF86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" y="1146375"/>
            <a:ext cx="5300921" cy="2461142"/>
          </a:xfrm>
          <a:prstGeom prst="rect">
            <a:avLst/>
          </a:prstGeom>
        </p:spPr>
      </p:pic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7F760C13-A9A7-9CCD-F33F-E5F8A99BCB02}"/>
              </a:ext>
            </a:extLst>
          </p:cNvPr>
          <p:cNvSpPr/>
          <p:nvPr/>
        </p:nvSpPr>
        <p:spPr>
          <a:xfrm>
            <a:off x="5511553" y="2061099"/>
            <a:ext cx="736847" cy="6480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D2795A5E-C244-6B8F-7947-35F2E5440E03}"/>
              </a:ext>
            </a:extLst>
          </p:cNvPr>
          <p:cNvSpPr/>
          <p:nvPr/>
        </p:nvSpPr>
        <p:spPr>
          <a:xfrm>
            <a:off x="8441608" y="1991233"/>
            <a:ext cx="736847" cy="6480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51654F79-49E6-978A-AD7E-03D3BD790134}"/>
              </a:ext>
            </a:extLst>
          </p:cNvPr>
          <p:cNvSpPr/>
          <p:nvPr/>
        </p:nvSpPr>
        <p:spPr>
          <a:xfrm rot="5400000">
            <a:off x="5811508" y="-2179420"/>
            <a:ext cx="424619" cy="118971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ADE8D06-C94F-DBAC-8B72-161A570E90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55" y="4043223"/>
            <a:ext cx="5935600" cy="27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FEFF659-6AA1-C887-DB23-56DF532D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/>
          <p:cNvSpPr txBox="1"/>
          <p:nvPr/>
        </p:nvSpPr>
        <p:spPr>
          <a:xfrm>
            <a:off x="390617" y="76594"/>
            <a:ext cx="11199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2.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Создать свою маску наложений и применить ее к</a:t>
            </a:r>
            <a:r>
              <a:rPr lang="en-US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</a:t>
            </a:r>
            <a:r>
              <a:rPr lang="ru-RU" sz="20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произвольному изображению.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5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108364" y="473789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B972-B466-48FB-A981-28FC8676E1D0}" type="slidenum">
              <a:rPr lang="ru-RU" smtClean="0"/>
              <a:t>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6BA11-78AB-4015-A66D-3B17CB3FFABC}"/>
              </a:ext>
            </a:extLst>
          </p:cNvPr>
          <p:cNvSpPr txBox="1"/>
          <p:nvPr/>
        </p:nvSpPr>
        <p:spPr>
          <a:xfrm>
            <a:off x="2801684" y="610461"/>
            <a:ext cx="702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Результат: маска-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ч.б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изображение кота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541DDB-41D4-4BF1-87A4-2FA41EB24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29" y="1492348"/>
            <a:ext cx="1554750" cy="1554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70FBD3-AA36-1AFA-86AD-E391DEAF86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" y="1030964"/>
            <a:ext cx="5300921" cy="2461142"/>
          </a:xfrm>
          <a:prstGeom prst="rect">
            <a:avLst/>
          </a:prstGeom>
        </p:spPr>
      </p:pic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7F760C13-A9A7-9CCD-F33F-E5F8A99BCB02}"/>
              </a:ext>
            </a:extLst>
          </p:cNvPr>
          <p:cNvSpPr/>
          <p:nvPr/>
        </p:nvSpPr>
        <p:spPr>
          <a:xfrm>
            <a:off x="5511553" y="1945688"/>
            <a:ext cx="736847" cy="6480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D2795A5E-C244-6B8F-7947-35F2E5440E03}"/>
              </a:ext>
            </a:extLst>
          </p:cNvPr>
          <p:cNvSpPr/>
          <p:nvPr/>
        </p:nvSpPr>
        <p:spPr>
          <a:xfrm>
            <a:off x="8441608" y="1875822"/>
            <a:ext cx="736847" cy="6480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51654F79-49E6-978A-AD7E-03D3BD790134}"/>
              </a:ext>
            </a:extLst>
          </p:cNvPr>
          <p:cNvSpPr/>
          <p:nvPr/>
        </p:nvSpPr>
        <p:spPr>
          <a:xfrm rot="5400000">
            <a:off x="5811508" y="-2330347"/>
            <a:ext cx="424619" cy="11897135"/>
          </a:xfrm>
          <a:prstGeom prst="rightBrace">
            <a:avLst>
              <a:gd name="adj1" fmla="val 8333"/>
              <a:gd name="adj2" fmla="val 495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F185FB-A6C4-8D57-D3B3-0D4BFF811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21" y="1428163"/>
            <a:ext cx="1685129" cy="16851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7E2D1D4-1CC8-1C98-BA3E-8CD5BE2C9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15" y="3883187"/>
            <a:ext cx="6386004" cy="29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45646" y="489469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4661-91C5-37A7-5F91-BBE7DACCD44C}"/>
              </a:ext>
            </a:extLst>
          </p:cNvPr>
          <p:cNvSpPr txBox="1"/>
          <p:nvPr/>
        </p:nvSpPr>
        <p:spPr>
          <a:xfrm>
            <a:off x="118422" y="588154"/>
            <a:ext cx="12073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Нерезкое маскирование 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—метод повышения резкости изображения. В этой технике используется размытое или «нерезкое» негативное изображение для создания маски исходного изображения. </a:t>
            </a:r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195308" y="42274"/>
            <a:ext cx="1177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8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3. Выполнить операцию нерезкого маскирования для цветного и полутонового изображения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9AA23F-B990-287D-3596-6B0BF9576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07" y="1455852"/>
            <a:ext cx="4052519" cy="372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69161-C5FD-2294-CCD8-4DA9BE59ABD6}"/>
              </a:ext>
            </a:extLst>
          </p:cNvPr>
          <p:cNvSpPr txBox="1"/>
          <p:nvPr/>
        </p:nvSpPr>
        <p:spPr>
          <a:xfrm>
            <a:off x="5378274" y="2202946"/>
            <a:ext cx="63297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размытия применяется метод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GaussianBlur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первый параметр которого – исходное изображение, второй – ширина и высота ядра, третий и четвертый - стандартные отклонения в направлениях X и Y (при указании 0 вычисляются по размеру ядра)</a:t>
            </a:r>
            <a:endParaRPr lang="ru-RU" sz="1600" b="1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B29E099-197E-4A6A-CBEF-67DE8B9357AD}"/>
              </a:ext>
            </a:extLst>
          </p:cNvPr>
          <p:cNvSpPr/>
          <p:nvPr/>
        </p:nvSpPr>
        <p:spPr>
          <a:xfrm>
            <a:off x="3935539" y="2277265"/>
            <a:ext cx="958788" cy="30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A38714-5E1F-192E-E2A5-2E62D5BA4D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786"/>
          <a:stretch/>
        </p:blipFill>
        <p:spPr>
          <a:xfrm>
            <a:off x="3957733" y="4424508"/>
            <a:ext cx="3780593" cy="22963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B7051A-8E3B-B812-98CC-59B29C7D73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295"/>
          <a:stretch/>
        </p:blipFill>
        <p:spPr>
          <a:xfrm>
            <a:off x="7845875" y="4424508"/>
            <a:ext cx="3780593" cy="231928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0BD6C-C210-BD9F-38DA-7AC8BF7CD649}"/>
              </a:ext>
            </a:extLst>
          </p:cNvPr>
          <p:cNvSpPr/>
          <p:nvPr/>
        </p:nvSpPr>
        <p:spPr>
          <a:xfrm>
            <a:off x="195307" y="2139518"/>
            <a:ext cx="3604335" cy="3728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0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45646" y="489469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4661-91C5-37A7-5F91-BBE7DACCD44C}"/>
              </a:ext>
            </a:extLst>
          </p:cNvPr>
          <p:cNvSpPr txBox="1"/>
          <p:nvPr/>
        </p:nvSpPr>
        <p:spPr>
          <a:xfrm>
            <a:off x="118422" y="588154"/>
            <a:ext cx="1207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программы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195308" y="42274"/>
            <a:ext cx="1177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8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3. Выполнить операцию нерезкого маскирования для цветного и полутонового изображения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B867CD-A183-4BDC-9702-06AC9430F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r="7218"/>
          <a:stretch/>
        </p:blipFill>
        <p:spPr>
          <a:xfrm>
            <a:off x="3622089" y="3893205"/>
            <a:ext cx="7137648" cy="2743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85EEF1-2842-D9BF-85E3-14ACFCC6C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8" r="7264"/>
          <a:stretch/>
        </p:blipFill>
        <p:spPr>
          <a:xfrm>
            <a:off x="118422" y="990600"/>
            <a:ext cx="7066626" cy="2743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5C2CC4-5CBF-1557-88D0-72CF0412BE71}"/>
              </a:ext>
            </a:extLst>
          </p:cNvPr>
          <p:cNvSpPr txBox="1"/>
          <p:nvPr/>
        </p:nvSpPr>
        <p:spPr>
          <a:xfrm>
            <a:off x="7252027" y="2266710"/>
            <a:ext cx="497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резкость изображений увеличивается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65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7FF52CF-086A-BCAA-B9A8-10744247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AD615-8A9F-F753-27BF-939933FD74CF}"/>
              </a:ext>
            </a:extLst>
          </p:cNvPr>
          <p:cNvSpPr/>
          <p:nvPr/>
        </p:nvSpPr>
        <p:spPr>
          <a:xfrm>
            <a:off x="0" y="0"/>
            <a:ext cx="390617" cy="60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239CB6-F46B-D0B0-B754-B704485B1AB4}"/>
              </a:ext>
            </a:extLst>
          </p:cNvPr>
          <p:cNvSpPr/>
          <p:nvPr/>
        </p:nvSpPr>
        <p:spPr>
          <a:xfrm>
            <a:off x="11801383" y="0"/>
            <a:ext cx="390617" cy="56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4B4E2-79F6-4068-4BBA-C32731E9162A}"/>
              </a:ext>
            </a:extLst>
          </p:cNvPr>
          <p:cNvSpPr/>
          <p:nvPr/>
        </p:nvSpPr>
        <p:spPr>
          <a:xfrm>
            <a:off x="1237231" y="532545"/>
            <a:ext cx="101081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8A6B8B3-D78E-2C77-6E5B-0B7ED0AA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D73F5C71-ED42-D4C4-F9A2-38D8FF83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67778-3503-231B-CAF5-0A99B42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3843"/>
            <a:ext cx="2743200" cy="365125"/>
          </a:xfrm>
        </p:spPr>
        <p:txBody>
          <a:bodyPr/>
          <a:lstStyle/>
          <a:p>
            <a:fld id="{A28DB972-B466-48FB-A981-28FC8676E1D0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542B-9F4A-EB46-27A4-F5CE4EDA6835}"/>
              </a:ext>
            </a:extLst>
          </p:cNvPr>
          <p:cNvSpPr txBox="1"/>
          <p:nvPr/>
        </p:nvSpPr>
        <p:spPr>
          <a:xfrm>
            <a:off x="0" y="89301"/>
            <a:ext cx="1203487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4. Определить границы изображения с использованием операторов </a:t>
            </a:r>
            <a:r>
              <a:rPr lang="ru-RU" sz="1700" b="1" spc="-15" dirty="0" err="1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Собеля</a:t>
            </a:r>
            <a:r>
              <a:rPr lang="ru-RU" sz="1700" b="1" spc="-15" dirty="0">
                <a:solidFill>
                  <a:srgbClr val="0077C7"/>
                </a:solidFill>
                <a:latin typeface="Imprint MT Shadow" panose="04020605060303030202" pitchFamily="82" charset="0"/>
                <a:cs typeface="Microsoft Sans Serif"/>
              </a:rPr>
              <a:t> и Гаусса, построить гистограммы.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C2CC4-5CBF-1557-88D0-72CF0412BE71}"/>
              </a:ext>
            </a:extLst>
          </p:cNvPr>
          <p:cNvSpPr txBox="1"/>
          <p:nvPr/>
        </p:nvSpPr>
        <p:spPr>
          <a:xfrm>
            <a:off x="301842" y="1966930"/>
            <a:ext cx="117330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</a:t>
            </a:r>
            <a:r>
              <a:rPr lang="ru-RU" sz="18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дискретный дифференциальный оператор, вычисляющий приближённое значение градиента яркости изображения. Результатом применения оператора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каждой точке является вектор градиента яркости. Так находится направление наибольшего увеличения яркости и величина её изменения в этом направлении.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Градиент функции двух переменных для каждой точки изображения — двумерный вектор, компонентами которого </a:t>
            </a:r>
          </a:p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производные яркости изображения по горизонтали и вертикали. Результатом оператора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точке, лежащей в области постоянной яркости, будет нулевой вектор. </a:t>
            </a:r>
          </a:p>
          <a:p>
            <a:endParaRPr lang="ru-RU" sz="1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Гаусса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действует аналогично, за исключением того, что для определения границ используется функция распределения Гаусса и Гауссовское размытие, те несколько сглаживаются шумы.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18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Другая 4">
      <a:dk1>
        <a:srgbClr val="000000"/>
      </a:dk1>
      <a:lt1>
        <a:srgbClr val="FFFFFF"/>
      </a:lt1>
      <a:dk2>
        <a:srgbClr val="41859B"/>
      </a:dk2>
      <a:lt2>
        <a:srgbClr val="FFFFFF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</TotalTime>
  <Words>1269</Words>
  <Application>Microsoft Office PowerPoint</Application>
  <PresentationFormat>Широкоэкранный</PresentationFormat>
  <Paragraphs>121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Imprint MT Shadow</vt:lpstr>
      <vt:lpstr>Wingdings 2</vt:lpstr>
      <vt:lpstr>Тема Office</vt:lpstr>
      <vt:lpstr>View</vt:lpstr>
      <vt:lpstr>Домашнее задание 4.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 «УКАЗА ПРЕЗИДЕНТА РОССИЙСКОЙ ФЕДЕРАЦИИ О РАЗВИТИИ ИСКУССТВЕННОГО ИНТЕЛЛЕКТА»  В РАМКАХ КУРСА «АНАЛИЗ БОЛЬШИХ ДАННЫХ И МАШИННОЕ ОБУЧЕНИЕ»</dc:title>
  <dc:creator>Danilova</dc:creator>
  <cp:lastModifiedBy>Masha</cp:lastModifiedBy>
  <cp:revision>181</cp:revision>
  <dcterms:created xsi:type="dcterms:W3CDTF">2022-02-20T20:03:40Z</dcterms:created>
  <dcterms:modified xsi:type="dcterms:W3CDTF">2022-11-18T23:35:46Z</dcterms:modified>
</cp:coreProperties>
</file>