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97" autoAdjust="0"/>
  </p:normalViewPr>
  <p:slideViewPr>
    <p:cSldViewPr snapToGrid="0">
      <p:cViewPr>
        <p:scale>
          <a:sx n="50" d="100"/>
          <a:sy n="50" d="100"/>
        </p:scale>
        <p:origin x="37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5961-D3E9-4F45-AC17-B586FBFF3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411F8-4D17-4ED5-BE6B-7C4C219AE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F4FE-C234-4920-8455-7B53D6E7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C5C0-3052-4EEB-B6B3-EBC32AD0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B5B4-AC5F-48FC-9142-3C1C6339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B04-E430-40F7-A02E-A804FBD4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8E2CE-C441-448B-9654-E3950758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6A10-4240-4F56-80D7-9C6C7A3D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8FDE-B42E-474F-9C95-E86D7C70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D0A0-A669-4BDE-8D59-25BF491B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99AF8-8B9C-4CAC-B7A5-83F366CAA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E6FB1-3EA3-49CD-8BBD-7CF0FEEC2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7BA0-71D1-4076-ACCD-6EE6C87A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8BAB-E86D-455D-B1A3-41A5D47F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A4591-EF92-4E8D-A9C9-D350BE3B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CB73-8A06-4E6B-83FE-4E157B89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BA49-713B-47C8-8207-D81CF124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CC38-C06A-4153-A8FA-FCA9DBD2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4032-8EED-4430-B69F-786FBD0B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3884-3092-4F8B-8D8A-26B3B16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893-BA2D-417C-9663-88CC33D2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80884-C2B7-4003-9E55-36025F27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AF2B-3FDE-4A97-AB17-C22919D7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E1A1-5F8A-4CF3-BAEA-4C33552E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1B38-9423-4722-A30B-4E6E77B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C40F-0D19-4708-9252-0BABE80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87DF-E5AC-4994-A4E1-77240E7DD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6E3F1-7B72-4335-8FA1-112B69F9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F224-67CC-466D-BBC0-9C1AE11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2D0D-7677-47D0-BD26-BAFDC1AF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F8F4-CAC6-4430-869D-F249A05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804-B287-4694-B823-2F06D9E3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BA4D-2BD8-4805-8EE2-95698358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795D3-64AD-47D8-ADBC-FB6882AB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E2374-B284-47D2-8E07-214B8B7C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0FA73-DFCF-4698-AE83-886BEDCE3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2ABE6-ED63-4EAF-B775-90E5955A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A714B-E16F-4CAB-BB1A-E30D6585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C1526-2DCC-4CF7-9C98-35A4B8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F76D-3695-47C7-BF72-3DF857AA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4A517-2156-4678-A715-9D76FEE3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33FDF-81C9-4A32-A713-7F5D6A17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5A21C-A2E9-4A9A-B43F-1E35BAF4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7A7E6-E068-4107-B921-55DD420C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D963-C075-43CF-9DF1-42763EF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C8B3-C127-487B-845F-E2BC61C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50D-2E3C-422F-8566-E13F8D16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D827-FFFE-4F7F-ACFC-9A277442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B5BCA-BB14-43E4-9B45-DE8BA45A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BB899-D50A-4343-8A69-ABC6ACE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0624-AAD0-49C9-B86F-2418165C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4CCB-DBB9-4457-A824-E885B402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3A0B-02A2-40BC-96F9-C8A7BDA8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0BE2C-ED26-464E-A1B3-CA35A9CC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200EF-D863-4E67-9BE7-600FF9CF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484E-A44B-4288-A024-A56AF936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F4552-164E-4B0F-B885-5F78B45C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8BC9-8B1F-463C-83AB-C67E154B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86576-FB37-4ED0-B213-3A02CE25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4824C-DAF2-4A1E-86C0-D7AC4CC7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8B81E-EDCF-48D2-8580-01BD5DFA1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CD19-1539-4C4F-BA8F-941F0C8088B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47E6-8832-4C06-88A7-9D0D3B59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B2BF-9C3F-407D-9992-5A6B2A7BB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918A-922F-43E8-A64A-E21712465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MRF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9A96-AD2F-4617-BB91-CC93DFCE3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3D7DCBC-C449-43A2-B020-207D23CF6AB9}"/>
              </a:ext>
            </a:extLst>
          </p:cNvPr>
          <p:cNvSpPr/>
          <p:nvPr/>
        </p:nvSpPr>
        <p:spPr>
          <a:xfrm>
            <a:off x="6036172" y="-60439"/>
            <a:ext cx="4385733" cy="4213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74E4-479F-49BE-B50B-9ED10D18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2" y="-1983614"/>
            <a:ext cx="10515600" cy="1325563"/>
          </a:xfrm>
        </p:spPr>
        <p:txBody>
          <a:bodyPr/>
          <a:lstStyle/>
          <a:p>
            <a:r>
              <a:rPr lang="en-US" dirty="0"/>
              <a:t>Stock Volume (prices fluctuate)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D115B7-BD6D-4A39-8C67-7D931094DBD5}"/>
              </a:ext>
            </a:extLst>
          </p:cNvPr>
          <p:cNvSpPr/>
          <p:nvPr/>
        </p:nvSpPr>
        <p:spPr>
          <a:xfrm>
            <a:off x="1742209" y="144354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C6C431-ED6F-477E-A11E-08879AE0D9BA}"/>
              </a:ext>
            </a:extLst>
          </p:cNvPr>
          <p:cNvSpPr/>
          <p:nvPr/>
        </p:nvSpPr>
        <p:spPr>
          <a:xfrm>
            <a:off x="4277591" y="149113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FFF580-03AE-421B-A790-31296EDC8730}"/>
              </a:ext>
            </a:extLst>
          </p:cNvPr>
          <p:cNvSpPr/>
          <p:nvPr/>
        </p:nvSpPr>
        <p:spPr>
          <a:xfrm>
            <a:off x="3009900" y="3159630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00316-ADFE-4081-B182-C9FD34ED53C7}"/>
              </a:ext>
            </a:extLst>
          </p:cNvPr>
          <p:cNvSpPr/>
          <p:nvPr/>
        </p:nvSpPr>
        <p:spPr>
          <a:xfrm>
            <a:off x="2937163" y="5137727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568E2E-E828-4C58-B244-3B4A9E10ACC3}"/>
              </a:ext>
            </a:extLst>
          </p:cNvPr>
          <p:cNvCxnSpPr>
            <a:stCxn id="4" idx="5"/>
          </p:cNvCxnSpPr>
          <p:nvPr/>
        </p:nvCxnSpPr>
        <p:spPr>
          <a:xfrm>
            <a:off x="2824251" y="2472369"/>
            <a:ext cx="646312" cy="95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514AA2-A516-4B31-BB32-B842FA78BB3F}"/>
              </a:ext>
            </a:extLst>
          </p:cNvPr>
          <p:cNvCxnSpPr>
            <a:cxnSpLocks/>
          </p:cNvCxnSpPr>
          <p:nvPr/>
        </p:nvCxnSpPr>
        <p:spPr>
          <a:xfrm>
            <a:off x="2892637" y="2046214"/>
            <a:ext cx="154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995BBA-C1ED-40E7-9AB0-6F258A0BDCBA}"/>
              </a:ext>
            </a:extLst>
          </p:cNvPr>
          <p:cNvCxnSpPr>
            <a:cxnSpLocks/>
          </p:cNvCxnSpPr>
          <p:nvPr/>
        </p:nvCxnSpPr>
        <p:spPr>
          <a:xfrm flipH="1">
            <a:off x="3622963" y="2378851"/>
            <a:ext cx="929642" cy="110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E48BB7-751F-45BF-B5E9-DF6EDF39FEE4}"/>
              </a:ext>
            </a:extLst>
          </p:cNvPr>
          <p:cNvCxnSpPr>
            <a:cxnSpLocks/>
          </p:cNvCxnSpPr>
          <p:nvPr/>
        </p:nvCxnSpPr>
        <p:spPr>
          <a:xfrm>
            <a:off x="3622963" y="4183611"/>
            <a:ext cx="0" cy="108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460F76-A973-4848-B7AD-F72D3C4AB502}"/>
              </a:ext>
            </a:extLst>
          </p:cNvPr>
          <p:cNvSpPr/>
          <p:nvPr/>
        </p:nvSpPr>
        <p:spPr>
          <a:xfrm>
            <a:off x="4973781" y="5137727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Nike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000B20-2791-4AD4-B3F5-1EF70FC7952C}"/>
              </a:ext>
            </a:extLst>
          </p:cNvPr>
          <p:cNvCxnSpPr/>
          <p:nvPr/>
        </p:nvCxnSpPr>
        <p:spPr>
          <a:xfrm>
            <a:off x="4087784" y="5720285"/>
            <a:ext cx="931025" cy="2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08A767-46BD-4A48-BFCF-75175FC5D5E9}"/>
              </a:ext>
            </a:extLst>
          </p:cNvPr>
          <p:cNvSpPr txBox="1"/>
          <p:nvPr/>
        </p:nvSpPr>
        <p:spPr>
          <a:xfrm>
            <a:off x="7730836" y="2088572"/>
            <a:ext cx="3709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Apple) - Kindle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Microsoft) - Azure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Hanes) - Clothing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φ(Microsoft, Apple) – obvious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Nike) – obvious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Hanes -&gt; N(uh, </a:t>
            </a:r>
            <a:r>
              <a:rPr lang="en-US" dirty="0" err="1"/>
              <a:t>vh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Nike -&gt; N(un,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Nike) – Covariance Matrix</a:t>
            </a:r>
          </a:p>
          <a:p>
            <a:pPr marL="285750" indent="-285750">
              <a:buFontTx/>
              <a:buChar char="-"/>
            </a:pPr>
            <a:r>
              <a:rPr lang="en-US" dirty="0"/>
              <a:t>Amazon -&gt; N(</a:t>
            </a:r>
            <a:r>
              <a:rPr lang="en-US" dirty="0" err="1"/>
              <a:t>ua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Amazon) – </a:t>
            </a:r>
            <a:r>
              <a:rPr lang="en-US" dirty="0" err="1"/>
              <a:t>Covarance</a:t>
            </a:r>
            <a:r>
              <a:rPr lang="en-US" dirty="0"/>
              <a:t> matrix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478F1D-89C6-4372-8251-F207B6BE724C}"/>
              </a:ext>
            </a:extLst>
          </p:cNvPr>
          <p:cNvSpPr/>
          <p:nvPr/>
        </p:nvSpPr>
        <p:spPr>
          <a:xfrm rot="16200000">
            <a:off x="5047079" y="1809834"/>
            <a:ext cx="4385733" cy="191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D930B04-2EFF-4FAF-94EB-C1FFC390A5C4}"/>
              </a:ext>
            </a:extLst>
          </p:cNvPr>
          <p:cNvSpPr/>
          <p:nvPr/>
        </p:nvSpPr>
        <p:spPr>
          <a:xfrm>
            <a:off x="8776479" y="28842"/>
            <a:ext cx="4834746" cy="4524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DAA9-9497-4055-B515-B85083F8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 of the Graph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06CA7-9135-4907-9FD7-C7FD149F6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039387" y="1921054"/>
                <a:ext cx="8486955" cy="435133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400" dirty="0"/>
                  <a:t>Start: φ(Amazon, Apple)φ(Amazon, Microsoft) φ(Amazon, Hanes) φ(Microsoft, Apple) φ(Hanes, Nike)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/>
                  <a:t>Step 1 Nike: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1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1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𝑁𝑖𝑘𝑒</m:t>
                        </m:r>
                      </m:sup>
                      <m:e>
                        <m:d>
                          <m:d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Hanes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Hanes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Nike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1200" dirty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Apple</m:t>
                    </m:r>
                    <m:r>
                      <m:rPr>
                        <m:nor/>
                      </m:rPr>
                      <a:rPr lang="en-US" sz="900" dirty="0"/>
                      <m:t>)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Microsoft</m:t>
                    </m:r>
                    <m:r>
                      <m:rPr>
                        <m:nor/>
                      </m:rPr>
                      <a:rPr lang="en-US" sz="900" dirty="0"/>
                      <m:t>) 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Hanes</m:t>
                    </m:r>
                    <m:r>
                      <m:rPr>
                        <m:nor/>
                      </m:rPr>
                      <a:rPr lang="en-US" sz="900" dirty="0"/>
                      <m:t>) 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Microsoft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Apple</m:t>
                    </m:r>
                    <m:r>
                      <m:rPr>
                        <m:nor/>
                      </m:rPr>
                      <a:rPr lang="en-US" sz="900" dirty="0"/>
                      <m:t>)</m:t>
                    </m:r>
                    <m:r>
                      <a:rPr lang="en-US" sz="900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𝑁𝑖𝑘𝑒</m:t>
                        </m:r>
                      </m:sup>
                      <m:e>
                        <m:d>
                          <m:dPr>
                            <m:ctrlPr>
                              <a:rPr lang="pt-BR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9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Hanes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Nike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900" dirty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Apple</m:t>
                    </m:r>
                    <m:r>
                      <m:rPr>
                        <m:nor/>
                      </m:rPr>
                      <a:rPr lang="en-US" sz="900" dirty="0"/>
                      <m:t>)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Microsoft</m:t>
                    </m:r>
                    <m:r>
                      <m:rPr>
                        <m:nor/>
                      </m:rPr>
                      <a:rPr lang="en-US" sz="900" dirty="0"/>
                      <m:t>) 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Hanes</m:t>
                    </m:r>
                    <m:r>
                      <m:rPr>
                        <m:nor/>
                      </m:rPr>
                      <a:rPr lang="en-US" sz="900" dirty="0"/>
                      <m:t>) 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Microsoft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Apple</m:t>
                    </m:r>
                    <m:r>
                      <m:rPr>
                        <m:nor/>
                      </m:rPr>
                      <a:rPr lang="en-US" sz="900" dirty="0"/>
                      <m:t>)</m:t>
                    </m:r>
                  </m:oMath>
                </a14:m>
                <a:r>
                  <a:rPr lang="en-US" sz="9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/>
                      <m:t>φ</m:t>
                    </m:r>
                  </m:oMath>
                </a14:m>
                <a:r>
                  <a:rPr lang="en-US" sz="900" dirty="0"/>
                  <a:t>(Hanes)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>
                    <a:solidFill>
                      <a:prstClr val="black"/>
                    </a:solidFill>
                  </a:rPr>
                  <a:t>Step 2 Hanes: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𝐻𝑎𝑛𝑒𝑠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Amazon</m:t>
                        </m:r>
                        <m:r>
                          <m:rPr>
                            <m:nor/>
                          </m:rPr>
                          <a:rPr lang="en-US" sz="1100" dirty="0"/>
                          <m:t>, </m:t>
                        </m:r>
                        <m:r>
                          <m:rPr>
                            <m:nor/>
                          </m:rPr>
                          <a:rPr lang="en-US" sz="1100" dirty="0"/>
                          <m:t>Apple</m:t>
                        </m:r>
                        <m:r>
                          <m:rPr>
                            <m:nor/>
                          </m:rPr>
                          <a:rPr lang="en-US" sz="1100" dirty="0"/>
                          <m:t>)</m:t>
                        </m:r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Amazon</m:t>
                        </m:r>
                        <m:r>
                          <m:rPr>
                            <m:nor/>
                          </m:rPr>
                          <a:rPr lang="en-US" sz="1100" dirty="0"/>
                          <m:t>, </m:t>
                        </m:r>
                        <m:r>
                          <m:rPr>
                            <m:nor/>
                          </m:rPr>
                          <a:rPr lang="en-US" sz="1100" dirty="0"/>
                          <m:t>Microsoft</m:t>
                        </m:r>
                        <m:r>
                          <m:rPr>
                            <m:nor/>
                          </m:rPr>
                          <a:rPr lang="en-US" sz="1100" dirty="0"/>
                          <m:t>) </m:t>
                        </m:r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Amazon</m:t>
                        </m:r>
                        <m:r>
                          <m:rPr>
                            <m:nor/>
                          </m:rPr>
                          <a:rPr lang="en-US" sz="1100" dirty="0"/>
                          <m:t>, </m:t>
                        </m:r>
                        <m:r>
                          <m:rPr>
                            <m:nor/>
                          </m:rPr>
                          <a:rPr lang="en-US" sz="1100" dirty="0"/>
                          <m:t>Hanes</m:t>
                        </m:r>
                        <m:r>
                          <m:rPr>
                            <m:nor/>
                          </m:rPr>
                          <a:rPr lang="en-US" sz="1100" dirty="0"/>
                          <m:t>) </m:t>
                        </m:r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Microsoft</m:t>
                        </m:r>
                        <m:r>
                          <m:rPr>
                            <m:nor/>
                          </m:rPr>
                          <a:rPr lang="en-US" sz="1100" dirty="0"/>
                          <m:t>, </m:t>
                        </m:r>
                        <m:r>
                          <m:rPr>
                            <m:nor/>
                          </m:rPr>
                          <a:rPr lang="en-US" sz="1100" dirty="0"/>
                          <m:t>Apple</m:t>
                        </m:r>
                        <m:r>
                          <m:rPr>
                            <m:nor/>
                          </m:rPr>
                          <a:rPr lang="en-US" sz="1100" dirty="0"/>
                          <m:t>) </m:t>
                        </m:r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Hanes</m:t>
                        </m:r>
                        <m:r>
                          <m:rPr>
                            <m:nor/>
                          </m:rPr>
                          <a:rPr lang="en-US" sz="1100" dirty="0"/>
                          <m:t>) 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sz="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𝐻𝑎𝑛𝑒𝑠</m:t>
                        </m:r>
                      </m:sup>
                      <m:e>
                        <m:d>
                          <m:dPr>
                            <m:ctrlPr>
                              <a:rPr lang="pt-BR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Hanes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Amazon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Hanes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sz="9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</m:oMath>
                </a14:m>
                <a:r>
                  <a:rPr lang="en-US" sz="9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</m:oMath>
                </a14:m>
                <a:r>
                  <a:rPr lang="en-US" sz="900" dirty="0">
                    <a:solidFill>
                      <a:prstClr val="black"/>
                    </a:solidFill>
                  </a:rPr>
                  <a:t>)</a:t>
                </a:r>
                <a:endParaRPr lang="en-US" sz="1800" dirty="0"/>
              </a:p>
              <a:p>
                <a:pPr marL="285750" lvl="0" indent="-285750">
                  <a:buFontTx/>
                  <a:buChar char="-"/>
                </a:pPr>
                <a:r>
                  <a:rPr lang="en-US" sz="1400" dirty="0">
                    <a:solidFill>
                      <a:prstClr val="black"/>
                    </a:solidFill>
                  </a:rPr>
                  <a:t>Step 3 Amazon: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𝐴𝑚𝑎𝑧𝑜𝑛</m:t>
                        </m:r>
                      </m:sup>
                      <m:e>
                        <m:d>
                          <m:d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sz="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𝐴𝑚𝑎𝑧𝑜𝑛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Amazon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Apple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Amazon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Amazon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sz="9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b="0" i="0" dirty="0" smtClean="0">
                        <a:solidFill>
                          <a:prstClr val="black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b="0" i="0" dirty="0" smtClean="0">
                        <a:solidFill>
                          <a:prstClr val="black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Tx/>
                  <a:buChar char="-"/>
                </a:pPr>
                <a:r>
                  <a:rPr lang="en-US" sz="1400" dirty="0">
                    <a:solidFill>
                      <a:prstClr val="black"/>
                    </a:solidFill>
                  </a:rPr>
                  <a:t>Step 4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900" i="1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</m:sup>
                      <m:e>
                        <m:d>
                          <m:dPr>
                            <m:ctrlPr>
                              <a:rPr lang="pt-BR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2(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900" i="1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9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Apple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2(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Apple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))</m:t>
                        </m:r>
                      </m:e>
                    </m:nary>
                  </m:oMath>
                </a14:m>
                <a:endParaRPr lang="en-US" sz="9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</m:oMath>
                </a14:m>
                <a:r>
                  <a:rPr lang="en-US" sz="900" dirty="0">
                    <a:solidFill>
                      <a:prstClr val="black"/>
                    </a:solidFill>
                  </a:rPr>
                  <a:t>) </a:t>
                </a:r>
                <a:endParaRPr lang="en-US" sz="1800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Tx/>
                  <a:buChar char="-"/>
                </a:pPr>
                <a:r>
                  <a:rPr lang="en-US" sz="1400" dirty="0">
                    <a:solidFill>
                      <a:prstClr val="black"/>
                    </a:solidFill>
                  </a:rPr>
                  <a:t>Step 5 Apple: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𝐴𝑝𝑝𝑙𝑒</m:t>
                        </m:r>
                      </m:sup>
                      <m:e>
                        <m:d>
                          <m:d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7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𝐴𝑝𝑝𝑙𝑒</m:t>
                        </m:r>
                      </m:sup>
                      <m:e>
                        <m:d>
                          <m:dPr>
                            <m:ctrlPr>
                              <a:rPr lang="pt-BR" sz="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7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7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7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7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“Z”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06CA7-9135-4907-9FD7-C7FD149F6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39387" y="1921054"/>
                <a:ext cx="8486955" cy="4351338"/>
              </a:xfrm>
              <a:blipFill>
                <a:blip r:embed="rId2"/>
                <a:stretch>
                  <a:fillRect l="-21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4845812-CE9B-432C-87EA-4448844EE058}"/>
              </a:ext>
            </a:extLst>
          </p:cNvPr>
          <p:cNvSpPr/>
          <p:nvPr/>
        </p:nvSpPr>
        <p:spPr>
          <a:xfrm>
            <a:off x="9433663" y="1864595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Hanes, Amazon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C2C49D-9550-4F6B-A8FE-1612D66062FE}"/>
              </a:ext>
            </a:extLst>
          </p:cNvPr>
          <p:cNvSpPr/>
          <p:nvPr/>
        </p:nvSpPr>
        <p:spPr>
          <a:xfrm>
            <a:off x="10941349" y="3157477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Apple, Microsoft, Amazon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A0F8C-DFF0-4230-BFB5-FA43F09F3479}"/>
              </a:ext>
            </a:extLst>
          </p:cNvPr>
          <p:cNvSpPr/>
          <p:nvPr/>
        </p:nvSpPr>
        <p:spPr>
          <a:xfrm>
            <a:off x="8843381" y="4556235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Apple, Microsoft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47194B-6441-41DE-942F-AD70F4FA97A5}"/>
              </a:ext>
            </a:extLst>
          </p:cNvPr>
          <p:cNvSpPr/>
          <p:nvPr/>
        </p:nvSpPr>
        <p:spPr>
          <a:xfrm>
            <a:off x="10720477" y="394493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Hanes, Nike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683DA7-5C6D-4A32-95B4-9CE71F502C4F}"/>
              </a:ext>
            </a:extLst>
          </p:cNvPr>
          <p:cNvSpPr/>
          <p:nvPr/>
        </p:nvSpPr>
        <p:spPr>
          <a:xfrm>
            <a:off x="10380453" y="5958321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4F18D-194F-4B0D-B78C-88CCED5A8DA5}"/>
              </a:ext>
            </a:extLst>
          </p:cNvPr>
          <p:cNvCxnSpPr>
            <a:stCxn id="7" idx="3"/>
          </p:cNvCxnSpPr>
          <p:nvPr/>
        </p:nvCxnSpPr>
        <p:spPr>
          <a:xfrm flipH="1">
            <a:off x="10380453" y="1351697"/>
            <a:ext cx="605319" cy="67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43FA2B-C3B0-45DF-8F7D-DF033BE57919}"/>
              </a:ext>
            </a:extLst>
          </p:cNvPr>
          <p:cNvCxnSpPr>
            <a:stCxn id="4" idx="5"/>
          </p:cNvCxnSpPr>
          <p:nvPr/>
        </p:nvCxnSpPr>
        <p:spPr>
          <a:xfrm>
            <a:off x="10979915" y="2821799"/>
            <a:ext cx="975715" cy="79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01C96-3317-403C-923B-D92174DDD0F1}"/>
              </a:ext>
            </a:extLst>
          </p:cNvPr>
          <p:cNvCxnSpPr/>
          <p:nvPr/>
        </p:nvCxnSpPr>
        <p:spPr>
          <a:xfrm flipH="1">
            <a:off x="9794248" y="4129813"/>
            <a:ext cx="1457325" cy="90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044458-8D27-4CB2-A36E-0062309BA557}"/>
              </a:ext>
            </a:extLst>
          </p:cNvPr>
          <p:cNvCxnSpPr/>
          <p:nvPr/>
        </p:nvCxnSpPr>
        <p:spPr>
          <a:xfrm>
            <a:off x="9774055" y="5447596"/>
            <a:ext cx="946422" cy="107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1221AB-2C03-4B88-81C0-97B2DA2EE2C8}"/>
              </a:ext>
            </a:extLst>
          </p:cNvPr>
          <p:cNvSpPr txBox="1"/>
          <p:nvPr/>
        </p:nvSpPr>
        <p:spPr>
          <a:xfrm>
            <a:off x="6573482" y="1863771"/>
            <a:ext cx="3894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- nothing</a:t>
            </a:r>
          </a:p>
          <a:p>
            <a:r>
              <a:rPr lang="en-US" sz="1600" dirty="0"/>
              <a:t>1 {Hanes, Nike}  - phi(</a:t>
            </a:r>
            <a:r>
              <a:rPr lang="en-US" sz="1600" dirty="0" err="1"/>
              <a:t>hanes</a:t>
            </a:r>
            <a:r>
              <a:rPr lang="en-US" sz="1600" dirty="0"/>
              <a:t>)</a:t>
            </a:r>
          </a:p>
          <a:p>
            <a:r>
              <a:rPr lang="en-US" sz="1600" dirty="0"/>
              <a:t>2. {Hanes, Amazon} – phi(</a:t>
            </a:r>
            <a:r>
              <a:rPr lang="en-US" sz="1600" dirty="0" err="1"/>
              <a:t>Amz</a:t>
            </a:r>
            <a:r>
              <a:rPr lang="en-US" sz="1600" dirty="0"/>
              <a:t>)</a:t>
            </a:r>
          </a:p>
          <a:p>
            <a:r>
              <a:rPr lang="en-US" sz="1600" dirty="0"/>
              <a:t>3. {APL, MSFT, AMZ} – phi(APL, MSFT)</a:t>
            </a:r>
          </a:p>
          <a:p>
            <a:r>
              <a:rPr lang="en-US" sz="1600" dirty="0"/>
              <a:t>4. {APL, MSFT} – phi(APL)</a:t>
            </a:r>
          </a:p>
          <a:p>
            <a:r>
              <a:rPr lang="en-US" sz="1600" dirty="0"/>
              <a:t>5. {APL}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62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E4C01CFF-4173-487E-9452-2AEAD5A74259}"/>
              </a:ext>
            </a:extLst>
          </p:cNvPr>
          <p:cNvSpPr/>
          <p:nvPr/>
        </p:nvSpPr>
        <p:spPr>
          <a:xfrm>
            <a:off x="6632669" y="5559034"/>
            <a:ext cx="2742167" cy="491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A7F452-95BA-448D-985E-83BAF0D4DA9E}"/>
              </a:ext>
            </a:extLst>
          </p:cNvPr>
          <p:cNvSpPr/>
          <p:nvPr/>
        </p:nvSpPr>
        <p:spPr>
          <a:xfrm>
            <a:off x="1776323" y="5559035"/>
            <a:ext cx="2742167" cy="491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D7DCBC-C449-43A2-B020-207D23CF6AB9}"/>
              </a:ext>
            </a:extLst>
          </p:cNvPr>
          <p:cNvSpPr/>
          <p:nvPr/>
        </p:nvSpPr>
        <p:spPr>
          <a:xfrm>
            <a:off x="1457108" y="-1527965"/>
            <a:ext cx="4385733" cy="4213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74E4-479F-49BE-B50B-9ED10D18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2" y="-1983614"/>
            <a:ext cx="10515600" cy="1325563"/>
          </a:xfrm>
        </p:spPr>
        <p:txBody>
          <a:bodyPr/>
          <a:lstStyle/>
          <a:p>
            <a:r>
              <a:rPr lang="en-US" dirty="0"/>
              <a:t>Stock Volume (prices fluctuate)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D115B7-BD6D-4A39-8C67-7D931094DBD5}"/>
              </a:ext>
            </a:extLst>
          </p:cNvPr>
          <p:cNvSpPr/>
          <p:nvPr/>
        </p:nvSpPr>
        <p:spPr>
          <a:xfrm>
            <a:off x="1618477" y="-12445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C6C431-ED6F-477E-A11E-08879AE0D9BA}"/>
              </a:ext>
            </a:extLst>
          </p:cNvPr>
          <p:cNvSpPr/>
          <p:nvPr/>
        </p:nvSpPr>
        <p:spPr>
          <a:xfrm>
            <a:off x="4153859" y="-7686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FFF580-03AE-421B-A790-31296EDC8730}"/>
              </a:ext>
            </a:extLst>
          </p:cNvPr>
          <p:cNvSpPr/>
          <p:nvPr/>
        </p:nvSpPr>
        <p:spPr>
          <a:xfrm>
            <a:off x="3016130" y="1243865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00316-ADFE-4081-B182-C9FD34ED53C7}"/>
              </a:ext>
            </a:extLst>
          </p:cNvPr>
          <p:cNvSpPr/>
          <p:nvPr/>
        </p:nvSpPr>
        <p:spPr>
          <a:xfrm>
            <a:off x="2546541" y="8536171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568E2E-E828-4C58-B244-3B4A9E10ACC3}"/>
              </a:ext>
            </a:extLst>
          </p:cNvPr>
          <p:cNvCxnSpPr>
            <a:stCxn id="4" idx="5"/>
          </p:cNvCxnSpPr>
          <p:nvPr/>
        </p:nvCxnSpPr>
        <p:spPr>
          <a:xfrm>
            <a:off x="2700519" y="904369"/>
            <a:ext cx="646312" cy="95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514AA2-A516-4B31-BB32-B842FA78BB3F}"/>
              </a:ext>
            </a:extLst>
          </p:cNvPr>
          <p:cNvCxnSpPr>
            <a:cxnSpLocks/>
          </p:cNvCxnSpPr>
          <p:nvPr/>
        </p:nvCxnSpPr>
        <p:spPr>
          <a:xfrm>
            <a:off x="2931619" y="1591630"/>
            <a:ext cx="154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E48BB7-751F-45BF-B5E9-DF6EDF39FEE4}"/>
              </a:ext>
            </a:extLst>
          </p:cNvPr>
          <p:cNvCxnSpPr>
            <a:cxnSpLocks/>
            <a:stCxn id="24" idx="4"/>
            <a:endCxn id="16" idx="0"/>
          </p:cNvCxnSpPr>
          <p:nvPr/>
        </p:nvCxnSpPr>
        <p:spPr>
          <a:xfrm flipH="1">
            <a:off x="3147407" y="2685342"/>
            <a:ext cx="502568" cy="287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460F76-A973-4848-B7AD-F72D3C4AB502}"/>
              </a:ext>
            </a:extLst>
          </p:cNvPr>
          <p:cNvSpPr/>
          <p:nvPr/>
        </p:nvSpPr>
        <p:spPr>
          <a:xfrm>
            <a:off x="7369905" y="639728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Nike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000B20-2791-4AD4-B3F5-1EF70FC7952C}"/>
              </a:ext>
            </a:extLst>
          </p:cNvPr>
          <p:cNvCxnSpPr>
            <a:cxnSpLocks/>
          </p:cNvCxnSpPr>
          <p:nvPr/>
        </p:nvCxnSpPr>
        <p:spPr>
          <a:xfrm>
            <a:off x="4293908" y="7223269"/>
            <a:ext cx="2422332" cy="22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08A767-46BD-4A48-BFCF-75175FC5D5E9}"/>
              </a:ext>
            </a:extLst>
          </p:cNvPr>
          <p:cNvSpPr txBox="1"/>
          <p:nvPr/>
        </p:nvSpPr>
        <p:spPr>
          <a:xfrm>
            <a:off x="7730836" y="2088572"/>
            <a:ext cx="3709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Apple) - Kindle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Microsoft) - Azure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Hanes) - Clothing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φ(Microsoft, Apple) – obvious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Nike) – obvious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Hanes -&gt; N(uh, </a:t>
            </a:r>
            <a:r>
              <a:rPr lang="en-US" dirty="0" err="1"/>
              <a:t>vh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Nike -&gt; N(un,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Nike) – Covariance Matrix</a:t>
            </a:r>
          </a:p>
          <a:p>
            <a:pPr marL="285750" indent="-285750">
              <a:buFontTx/>
              <a:buChar char="-"/>
            </a:pPr>
            <a:r>
              <a:rPr lang="en-US" dirty="0"/>
              <a:t>Amazon -&gt; N(</a:t>
            </a:r>
            <a:r>
              <a:rPr lang="en-US" dirty="0" err="1"/>
              <a:t>ua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Amazon) – </a:t>
            </a:r>
            <a:r>
              <a:rPr lang="en-US" dirty="0" err="1"/>
              <a:t>Covarance</a:t>
            </a:r>
            <a:r>
              <a:rPr lang="en-US" dirty="0"/>
              <a:t> matrix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25FD49-3516-4B4B-B94F-69B91BA93219}"/>
              </a:ext>
            </a:extLst>
          </p:cNvPr>
          <p:cNvSpPr/>
          <p:nvPr/>
        </p:nvSpPr>
        <p:spPr>
          <a:xfrm>
            <a:off x="2513560" y="6306844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FD722B-5805-4334-A0CF-D5E7900AF704}"/>
              </a:ext>
            </a:extLst>
          </p:cNvPr>
          <p:cNvSpPr/>
          <p:nvPr/>
        </p:nvSpPr>
        <p:spPr>
          <a:xfrm>
            <a:off x="7369906" y="8650281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9EE71-3BEA-4840-B3F5-6882800EBA54}"/>
              </a:ext>
            </a:extLst>
          </p:cNvPr>
          <p:cNvSpPr/>
          <p:nvPr/>
        </p:nvSpPr>
        <p:spPr>
          <a:xfrm>
            <a:off x="1776323" y="3244530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CA9911-D7AC-480B-B564-D3065A2E3C25}"/>
              </a:ext>
            </a:extLst>
          </p:cNvPr>
          <p:cNvSpPr/>
          <p:nvPr/>
        </p:nvSpPr>
        <p:spPr>
          <a:xfrm>
            <a:off x="2786477" y="3429101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DDCBE-782A-4842-8EE6-C451D5C55E36}"/>
              </a:ext>
            </a:extLst>
          </p:cNvPr>
          <p:cNvSpPr/>
          <p:nvPr/>
        </p:nvSpPr>
        <p:spPr>
          <a:xfrm rot="5400000">
            <a:off x="4140396" y="6686253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E14CAD-40DB-4A1D-921B-8BBCCE4A7FC2}"/>
              </a:ext>
            </a:extLst>
          </p:cNvPr>
          <p:cNvSpPr/>
          <p:nvPr/>
        </p:nvSpPr>
        <p:spPr>
          <a:xfrm>
            <a:off x="5062549" y="6730903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7FFD2-61A8-4435-A540-DF0C12756A94}"/>
              </a:ext>
            </a:extLst>
          </p:cNvPr>
          <p:cNvSpPr/>
          <p:nvPr/>
        </p:nvSpPr>
        <p:spPr>
          <a:xfrm>
            <a:off x="-5046705" y="-598458"/>
            <a:ext cx="2742167" cy="491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F79187-E2E2-4D30-BC36-151395A9E4C8}"/>
              </a:ext>
            </a:extLst>
          </p:cNvPr>
          <p:cNvSpPr/>
          <p:nvPr/>
        </p:nvSpPr>
        <p:spPr>
          <a:xfrm>
            <a:off x="-4334496" y="2594181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9C9AE3-AE92-4694-965E-BC75051761BA}"/>
              </a:ext>
            </a:extLst>
          </p:cNvPr>
          <p:cNvSpPr/>
          <p:nvPr/>
        </p:nvSpPr>
        <p:spPr>
          <a:xfrm>
            <a:off x="-4436179" y="177337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4B5793-2FE2-4828-88BE-DE823205780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-2361594" y="578689"/>
            <a:ext cx="3818702" cy="75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B60F4-4E9B-4334-942B-A89F268F4370}"/>
              </a:ext>
            </a:extLst>
          </p:cNvPr>
          <p:cNvSpPr/>
          <p:nvPr/>
        </p:nvSpPr>
        <p:spPr>
          <a:xfrm rot="5032935">
            <a:off x="-1863204" y="254951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62E175-6930-4CA1-88B0-02E26585A37C}"/>
              </a:ext>
            </a:extLst>
          </p:cNvPr>
          <p:cNvSpPr/>
          <p:nvPr/>
        </p:nvSpPr>
        <p:spPr>
          <a:xfrm>
            <a:off x="-1086089" y="-12445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7E4FB5-1D85-4BF1-B8E0-060B2B663D2A}"/>
              </a:ext>
            </a:extLst>
          </p:cNvPr>
          <p:cNvSpPr/>
          <p:nvPr/>
        </p:nvSpPr>
        <p:spPr>
          <a:xfrm>
            <a:off x="-862895" y="1243865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D098D9-4351-4F9A-B67D-216E5A60D7C2}"/>
              </a:ext>
            </a:extLst>
          </p:cNvPr>
          <p:cNvSpPr/>
          <p:nvPr/>
        </p:nvSpPr>
        <p:spPr>
          <a:xfrm>
            <a:off x="-6541768" y="6858000"/>
            <a:ext cx="2742167" cy="3113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38BB16-F965-4FCE-8B3B-7DA332F3FE7A}"/>
              </a:ext>
            </a:extLst>
          </p:cNvPr>
          <p:cNvSpPr/>
          <p:nvPr/>
        </p:nvSpPr>
        <p:spPr>
          <a:xfrm>
            <a:off x="-5534085" y="7682194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4F8C5E-41C0-47B9-9309-3179015FCB0E}"/>
              </a:ext>
            </a:extLst>
          </p:cNvPr>
          <p:cNvSpPr/>
          <p:nvPr/>
        </p:nvSpPr>
        <p:spPr>
          <a:xfrm rot="1594758">
            <a:off x="-6172772" y="4205810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262FCF-3308-4039-9839-DC63803B3861}"/>
              </a:ext>
            </a:extLst>
          </p:cNvPr>
          <p:cNvSpPr/>
          <p:nvPr/>
        </p:nvSpPr>
        <p:spPr>
          <a:xfrm>
            <a:off x="-5177815" y="4441179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2B8034-8241-450B-BEFC-625E1CFD6BC6}"/>
              </a:ext>
            </a:extLst>
          </p:cNvPr>
          <p:cNvCxnSpPr>
            <a:stCxn id="30" idx="4"/>
          </p:cNvCxnSpPr>
          <p:nvPr/>
        </p:nvCxnSpPr>
        <p:spPr>
          <a:xfrm flipH="1">
            <a:off x="-5170685" y="4320455"/>
            <a:ext cx="1495064" cy="26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95B6B50-C244-48DD-8185-4F343629B2FA}"/>
              </a:ext>
            </a:extLst>
          </p:cNvPr>
          <p:cNvSpPr/>
          <p:nvPr/>
        </p:nvSpPr>
        <p:spPr>
          <a:xfrm>
            <a:off x="-1935328" y="6410487"/>
            <a:ext cx="2742167" cy="3113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DC3749-7541-4C53-916F-F82996527D6C}"/>
              </a:ext>
            </a:extLst>
          </p:cNvPr>
          <p:cNvSpPr/>
          <p:nvPr/>
        </p:nvSpPr>
        <p:spPr>
          <a:xfrm>
            <a:off x="-958914" y="668281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207277-CDB6-4DE1-8CEF-AE277078731D}"/>
              </a:ext>
            </a:extLst>
          </p:cNvPr>
          <p:cNvCxnSpPr>
            <a:cxnSpLocks/>
          </p:cNvCxnSpPr>
          <p:nvPr/>
        </p:nvCxnSpPr>
        <p:spPr>
          <a:xfrm flipV="1">
            <a:off x="-4334496" y="7927130"/>
            <a:ext cx="2946343" cy="22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C97B29-E91E-4B68-8118-247729F03AE4}"/>
              </a:ext>
            </a:extLst>
          </p:cNvPr>
          <p:cNvSpPr/>
          <p:nvPr/>
        </p:nvSpPr>
        <p:spPr>
          <a:xfrm>
            <a:off x="-1013987" y="7967940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9E911E-0FF2-4A43-B566-01C777E9ACC5}"/>
              </a:ext>
            </a:extLst>
          </p:cNvPr>
          <p:cNvSpPr/>
          <p:nvPr/>
        </p:nvSpPr>
        <p:spPr>
          <a:xfrm rot="5176537">
            <a:off x="-4450238" y="7173088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BB815B-127B-4B13-A3A1-679EFDC21317}"/>
              </a:ext>
            </a:extLst>
          </p:cNvPr>
          <p:cNvSpPr/>
          <p:nvPr/>
        </p:nvSpPr>
        <p:spPr>
          <a:xfrm>
            <a:off x="-3577185" y="7364636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4732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E31210-E92B-4879-AD71-08416B76338A}"/>
              </a:ext>
            </a:extLst>
          </p:cNvPr>
          <p:cNvSpPr/>
          <p:nvPr/>
        </p:nvSpPr>
        <p:spPr>
          <a:xfrm>
            <a:off x="1596737" y="42754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39D017-4641-4285-9A81-AA8977C4A5A1}"/>
              </a:ext>
            </a:extLst>
          </p:cNvPr>
          <p:cNvSpPr/>
          <p:nvPr/>
        </p:nvSpPr>
        <p:spPr>
          <a:xfrm>
            <a:off x="4132119" y="47513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415798-7D97-431C-A5BF-02071408DF43}"/>
              </a:ext>
            </a:extLst>
          </p:cNvPr>
          <p:cNvSpPr/>
          <p:nvPr/>
        </p:nvSpPr>
        <p:spPr>
          <a:xfrm>
            <a:off x="2864428" y="2143630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47D7D-6321-4027-9FBA-105B4E7F8AF1}"/>
              </a:ext>
            </a:extLst>
          </p:cNvPr>
          <p:cNvSpPr/>
          <p:nvPr/>
        </p:nvSpPr>
        <p:spPr>
          <a:xfrm>
            <a:off x="2791691" y="479895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34A144-ED2A-469A-877B-A7973DDAED55}"/>
              </a:ext>
            </a:extLst>
          </p:cNvPr>
          <p:cNvCxnSpPr>
            <a:stCxn id="4" idx="5"/>
          </p:cNvCxnSpPr>
          <p:nvPr/>
        </p:nvCxnSpPr>
        <p:spPr>
          <a:xfrm>
            <a:off x="2678779" y="1456369"/>
            <a:ext cx="646312" cy="95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E27F86-4815-453A-968E-9A1B7880AF6A}"/>
              </a:ext>
            </a:extLst>
          </p:cNvPr>
          <p:cNvCxnSpPr>
            <a:cxnSpLocks/>
          </p:cNvCxnSpPr>
          <p:nvPr/>
        </p:nvCxnSpPr>
        <p:spPr>
          <a:xfrm>
            <a:off x="2864428" y="948802"/>
            <a:ext cx="154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1FEDD0-CAB5-4E5E-ABEB-F74F79141B88}"/>
              </a:ext>
            </a:extLst>
          </p:cNvPr>
          <p:cNvCxnSpPr>
            <a:cxnSpLocks/>
          </p:cNvCxnSpPr>
          <p:nvPr/>
        </p:nvCxnSpPr>
        <p:spPr>
          <a:xfrm flipH="1">
            <a:off x="3477491" y="1362851"/>
            <a:ext cx="929642" cy="110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A3E782-31FA-4351-A4B3-FCCD3FDD71AE}"/>
              </a:ext>
            </a:extLst>
          </p:cNvPr>
          <p:cNvCxnSpPr>
            <a:cxnSpLocks/>
          </p:cNvCxnSpPr>
          <p:nvPr/>
        </p:nvCxnSpPr>
        <p:spPr>
          <a:xfrm>
            <a:off x="3477491" y="3167611"/>
            <a:ext cx="0" cy="18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AF14CF7-35B2-45D7-A792-F09D7AFBA09A}"/>
              </a:ext>
            </a:extLst>
          </p:cNvPr>
          <p:cNvSpPr/>
          <p:nvPr/>
        </p:nvSpPr>
        <p:spPr>
          <a:xfrm>
            <a:off x="4828309" y="479895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Nike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B794-530C-4A93-8012-2CDF27325DC4}"/>
              </a:ext>
            </a:extLst>
          </p:cNvPr>
          <p:cNvCxnSpPr/>
          <p:nvPr/>
        </p:nvCxnSpPr>
        <p:spPr>
          <a:xfrm>
            <a:off x="3942312" y="5381516"/>
            <a:ext cx="931025" cy="2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64B2B-D14F-401C-848B-3901B39654A6}"/>
              </a:ext>
            </a:extLst>
          </p:cNvPr>
          <p:cNvSpPr/>
          <p:nvPr/>
        </p:nvSpPr>
        <p:spPr>
          <a:xfrm>
            <a:off x="6297288" y="2143630"/>
            <a:ext cx="4354313" cy="376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4273E7-9B3C-46D1-A32A-38817114B30C}"/>
              </a:ext>
            </a:extLst>
          </p:cNvPr>
          <p:cNvSpPr/>
          <p:nvPr/>
        </p:nvSpPr>
        <p:spPr>
          <a:xfrm>
            <a:off x="6297288" y="4721809"/>
            <a:ext cx="4354313" cy="119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898ECD-8678-49A1-89B9-93421744BB3F}"/>
              </a:ext>
            </a:extLst>
          </p:cNvPr>
          <p:cNvSpPr/>
          <p:nvPr/>
        </p:nvSpPr>
        <p:spPr>
          <a:xfrm>
            <a:off x="6297288" y="3356519"/>
            <a:ext cx="4354313" cy="1342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8343DA-9141-4871-8677-65A21C3648C5}"/>
              </a:ext>
            </a:extLst>
          </p:cNvPr>
          <p:cNvGrpSpPr/>
          <p:nvPr/>
        </p:nvGrpSpPr>
        <p:grpSpPr>
          <a:xfrm rot="5400000">
            <a:off x="6684430" y="1945203"/>
            <a:ext cx="4165598" cy="3768743"/>
            <a:chOff x="6638403" y="589432"/>
            <a:chExt cx="4165598" cy="376874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4B874D-AEB4-43BA-B560-68F19D255728}"/>
                </a:ext>
              </a:extLst>
            </p:cNvPr>
            <p:cNvSpPr/>
            <p:nvPr/>
          </p:nvSpPr>
          <p:spPr>
            <a:xfrm>
              <a:off x="6638403" y="589432"/>
              <a:ext cx="4165598" cy="37687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6489D7-4227-4610-8C20-F16247FD1F7C}"/>
                </a:ext>
              </a:extLst>
            </p:cNvPr>
            <p:cNvSpPr/>
            <p:nvPr/>
          </p:nvSpPr>
          <p:spPr>
            <a:xfrm>
              <a:off x="6638403" y="3167611"/>
              <a:ext cx="4165598" cy="1190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DBA8A5-1677-4CBA-B477-632EE6F3AFCD}"/>
                </a:ext>
              </a:extLst>
            </p:cNvPr>
            <p:cNvSpPr/>
            <p:nvPr/>
          </p:nvSpPr>
          <p:spPr>
            <a:xfrm>
              <a:off x="6638403" y="1802321"/>
              <a:ext cx="4165598" cy="1342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5861C72-2EF1-4515-A9A6-89FAEA9DAD2B}"/>
              </a:ext>
            </a:extLst>
          </p:cNvPr>
          <p:cNvSpPr txBox="1"/>
          <p:nvPr/>
        </p:nvSpPr>
        <p:spPr>
          <a:xfrm>
            <a:off x="6297287" y="27368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17C559-67A8-4353-B491-4C67C3D0C9EC}"/>
              </a:ext>
            </a:extLst>
          </p:cNvPr>
          <p:cNvSpPr txBox="1"/>
          <p:nvPr/>
        </p:nvSpPr>
        <p:spPr>
          <a:xfrm>
            <a:off x="6292631" y="389191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6D2813-B687-4666-9C6C-D1A6F9A1A7D9}"/>
              </a:ext>
            </a:extLst>
          </p:cNvPr>
          <p:cNvSpPr txBox="1"/>
          <p:nvPr/>
        </p:nvSpPr>
        <p:spPr>
          <a:xfrm>
            <a:off x="6303120" y="5159198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72534-9629-4703-BF27-8625C9F75F54}"/>
              </a:ext>
            </a:extLst>
          </p:cNvPr>
          <p:cNvSpPr txBox="1"/>
          <p:nvPr/>
        </p:nvSpPr>
        <p:spPr>
          <a:xfrm>
            <a:off x="7202684" y="17752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72376-5D3E-417B-A6DB-24C21594FECF}"/>
              </a:ext>
            </a:extLst>
          </p:cNvPr>
          <p:cNvSpPr txBox="1"/>
          <p:nvPr/>
        </p:nvSpPr>
        <p:spPr>
          <a:xfrm>
            <a:off x="8497590" y="177535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3945B-DE30-4398-B140-9C18291E2C0C}"/>
              </a:ext>
            </a:extLst>
          </p:cNvPr>
          <p:cNvSpPr txBox="1"/>
          <p:nvPr/>
        </p:nvSpPr>
        <p:spPr>
          <a:xfrm>
            <a:off x="9806500" y="1775242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F5AA2-E179-4A0F-B01B-BD4076A9A500}"/>
              </a:ext>
            </a:extLst>
          </p:cNvPr>
          <p:cNvSpPr txBox="1"/>
          <p:nvPr/>
        </p:nvSpPr>
        <p:spPr>
          <a:xfrm>
            <a:off x="8681827" y="247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FAF7A-56FA-4047-B5DF-8170E2407E2C}"/>
              </a:ext>
            </a:extLst>
          </p:cNvPr>
          <p:cNvSpPr txBox="1"/>
          <p:nvPr/>
        </p:nvSpPr>
        <p:spPr>
          <a:xfrm>
            <a:off x="9932545" y="247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2C85D-81DD-47BF-988D-2364C664BCD3}"/>
              </a:ext>
            </a:extLst>
          </p:cNvPr>
          <p:cNvSpPr txBox="1"/>
          <p:nvPr/>
        </p:nvSpPr>
        <p:spPr>
          <a:xfrm>
            <a:off x="7361762" y="270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92044-4E91-45EF-BC27-BB8ADF6C4411}"/>
              </a:ext>
            </a:extLst>
          </p:cNvPr>
          <p:cNvSpPr txBox="1"/>
          <p:nvPr/>
        </p:nvSpPr>
        <p:spPr>
          <a:xfrm>
            <a:off x="7360205" y="4076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051F50-26F1-4B89-8F2F-4B2707FCAEFD}"/>
              </a:ext>
            </a:extLst>
          </p:cNvPr>
          <p:cNvSpPr txBox="1"/>
          <p:nvPr/>
        </p:nvSpPr>
        <p:spPr>
          <a:xfrm>
            <a:off x="8474444" y="41784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ADE8C-C634-480B-9720-41C259DA5420}"/>
              </a:ext>
            </a:extLst>
          </p:cNvPr>
          <p:cNvSpPr txBox="1"/>
          <p:nvPr/>
        </p:nvSpPr>
        <p:spPr>
          <a:xfrm>
            <a:off x="9783354" y="4119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93F01-0909-44B1-8F68-9D5D1EFA948C}"/>
              </a:ext>
            </a:extLst>
          </p:cNvPr>
          <p:cNvSpPr txBox="1"/>
          <p:nvPr/>
        </p:nvSpPr>
        <p:spPr>
          <a:xfrm>
            <a:off x="7360205" y="5317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F8F2A3-E493-48CD-85CA-D0A5698037AD}"/>
              </a:ext>
            </a:extLst>
          </p:cNvPr>
          <p:cNvSpPr txBox="1"/>
          <p:nvPr/>
        </p:nvSpPr>
        <p:spPr>
          <a:xfrm>
            <a:off x="8681827" y="5159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81259C-B822-477B-8A1C-54E662B5C6C8}"/>
              </a:ext>
            </a:extLst>
          </p:cNvPr>
          <p:cNvSpPr txBox="1"/>
          <p:nvPr/>
        </p:nvSpPr>
        <p:spPr>
          <a:xfrm>
            <a:off x="9932545" y="53438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8D8354-0E50-4813-AD58-4BDAAFD81B6D}"/>
              </a:ext>
            </a:extLst>
          </p:cNvPr>
          <p:cNvSpPr txBox="1"/>
          <p:nvPr/>
        </p:nvSpPr>
        <p:spPr>
          <a:xfrm>
            <a:off x="5462154" y="3341298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AC725F-7DEF-4C3E-99DF-09A8ADA62853}"/>
              </a:ext>
            </a:extLst>
          </p:cNvPr>
          <p:cNvSpPr txBox="1"/>
          <p:nvPr/>
        </p:nvSpPr>
        <p:spPr>
          <a:xfrm>
            <a:off x="8316438" y="12589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4A02DC-8F92-44AD-99CF-81E057EC9430}"/>
              </a:ext>
            </a:extLst>
          </p:cNvPr>
          <p:cNvSpPr txBox="1"/>
          <p:nvPr/>
        </p:nvSpPr>
        <p:spPr>
          <a:xfrm>
            <a:off x="6087913" y="242876"/>
            <a:ext cx="867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: high = p(amazon = h , micro = h, apple=h)= p(a=h, m=h)*p(a=h, a=h)*p(m=h, a=h)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3520B0-BD55-4022-AB6D-B75DADF0F715}"/>
              </a:ext>
            </a:extLst>
          </p:cNvPr>
          <p:cNvSpPr txBox="1"/>
          <p:nvPr/>
        </p:nvSpPr>
        <p:spPr>
          <a:xfrm>
            <a:off x="6096000" y="700144"/>
            <a:ext cx="880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: high = p(amazon = m , micro = h, apple=h)= p(a=h, m=h)*p(a=h, a=h)*p(m=h, a=h)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3A505-3737-4124-98AF-A16A925F738E}"/>
              </a:ext>
            </a:extLst>
          </p:cNvPr>
          <p:cNvSpPr txBox="1"/>
          <p:nvPr/>
        </p:nvSpPr>
        <p:spPr>
          <a:xfrm>
            <a:off x="4765964" y="6258351"/>
            <a:ext cx="544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= medium, Microsoft = </a:t>
            </a:r>
            <a:r>
              <a:rPr lang="en-US" dirty="0" err="1"/>
              <a:t>hight</a:t>
            </a:r>
            <a:r>
              <a:rPr lang="en-US" dirty="0"/>
              <a:t>, Apple = low = 462</a:t>
            </a:r>
          </a:p>
        </p:txBody>
      </p:sp>
    </p:spTree>
    <p:extLst>
      <p:ext uri="{BB962C8B-B14F-4D97-AF65-F5344CB8AC3E}">
        <p14:creationId xmlns:p14="http://schemas.microsoft.com/office/powerpoint/2010/main" val="291515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EDCE-366D-4D0B-958C-9AC96EFC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BCC7-E02D-484A-9327-4F339EE3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Generate samples with known parameters</a:t>
            </a:r>
          </a:p>
          <a:p>
            <a:pPr lvl="1"/>
            <a:r>
              <a:rPr lang="en-US" dirty="0"/>
              <a:t>Assume all potentials are Multivariate Gaussian /</a:t>
            </a:r>
            <a:r>
              <a:rPr lang="en-US" b="1" dirty="0"/>
              <a:t>Categorical</a:t>
            </a:r>
          </a:p>
          <a:p>
            <a:pPr lvl="1"/>
            <a:r>
              <a:rPr lang="en-US" dirty="0"/>
              <a:t>Perform message passing (establish Clique Tree) so we can do marginal inference</a:t>
            </a:r>
          </a:p>
          <a:p>
            <a:pPr lvl="1"/>
            <a:r>
              <a:rPr lang="en-US" dirty="0"/>
              <a:t>With marginal distributions, we can topologically sample </a:t>
            </a:r>
          </a:p>
          <a:p>
            <a:pPr lvl="2"/>
            <a:r>
              <a:rPr lang="en-US" dirty="0"/>
              <a:t>Alternatively -&gt; if we do Gaussian’s we can just sample this way – I think. </a:t>
            </a:r>
          </a:p>
          <a:p>
            <a:pPr marL="228600" lvl="2"/>
            <a:r>
              <a:rPr lang="en-US" sz="2800" dirty="0">
                <a:solidFill>
                  <a:prstClr val="black"/>
                </a:solidFill>
              </a:rPr>
              <a:t>Step 2. Hard part -&gt; Learn from these samples and see if you get the same values back for the MRF. -&gt; that means we trained correctly</a:t>
            </a:r>
          </a:p>
          <a:p>
            <a:pPr marL="685800" lvl="3"/>
            <a:r>
              <a:rPr lang="en-US" dirty="0">
                <a:solidFill>
                  <a:prstClr val="black"/>
                </a:solidFill>
              </a:rPr>
              <a:t>Requires gradient ascent and inference in MRF at each step. &lt;- exact parameter estimation</a:t>
            </a:r>
          </a:p>
          <a:p>
            <a:pPr marL="685800" lvl="3"/>
            <a:r>
              <a:rPr lang="en-US" dirty="0">
                <a:solidFill>
                  <a:prstClr val="black"/>
                </a:solidFill>
              </a:rPr>
              <a:t>Pseudolikelihood approach as well &lt;- Simple Gibbs Sampling to get this value I think (need to read more into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727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MRF Learning</vt:lpstr>
      <vt:lpstr>Stock Volume (prices fluctuate)</vt:lpstr>
      <vt:lpstr>VE of the Graph </vt:lpstr>
      <vt:lpstr>Stock Volume (prices fluctuate)</vt:lpstr>
      <vt:lpstr>PowerPoint Presentation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MRF Learning</dc:title>
  <dc:creator>User</dc:creator>
  <cp:lastModifiedBy>User</cp:lastModifiedBy>
  <cp:revision>32</cp:revision>
  <dcterms:created xsi:type="dcterms:W3CDTF">2018-04-19T00:33:11Z</dcterms:created>
  <dcterms:modified xsi:type="dcterms:W3CDTF">2018-05-26T01:18:25Z</dcterms:modified>
</cp:coreProperties>
</file>