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9" r:id="rId1"/>
  </p:sldMasterIdLst>
  <p:notesMasterIdLst>
    <p:notesMasterId r:id="rId12"/>
  </p:notesMasterIdLst>
  <p:sldIdLst>
    <p:sldId id="268" r:id="rId2"/>
    <p:sldId id="257" r:id="rId3"/>
    <p:sldId id="286" r:id="rId4"/>
    <p:sldId id="290" r:id="rId5"/>
    <p:sldId id="287" r:id="rId6"/>
    <p:sldId id="278" r:id="rId7"/>
    <p:sldId id="273" r:id="rId8"/>
    <p:sldId id="266" r:id="rId9"/>
    <p:sldId id="289" r:id="rId10"/>
    <p:sldId id="28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399" autoAdjust="0"/>
  </p:normalViewPr>
  <p:slideViewPr>
    <p:cSldViewPr snapToGrid="0">
      <p:cViewPr varScale="1">
        <p:scale>
          <a:sx n="109" d="100"/>
          <a:sy n="109" d="100"/>
        </p:scale>
        <p:origin x="-59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860C4-AF77-49CB-BDF7-2275EC5DC660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1F3FD-1997-4E9D-B251-1B121279A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83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4510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3439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99616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60520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28447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8019200" cy="42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⬡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021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74067" y="274633"/>
            <a:ext cx="8019200" cy="11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77406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5005257" y="1803400"/>
            <a:ext cx="3788000" cy="4206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⬡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667"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048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43BD14C-0B42-401C-8255-C9022871E26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406" y="1937421"/>
            <a:ext cx="6499594" cy="365602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2157" y="1553594"/>
            <a:ext cx="11123721" cy="292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395005" y="1401166"/>
            <a:ext cx="8011059" cy="346116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Fruits and Vegetables Classifier </a:t>
            </a:r>
            <a:b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with </a:t>
            </a:r>
            <a:r>
              <a:rPr lang="en-US" sz="3200" b="1" dirty="0" err="1" smtClean="0">
                <a:solidFill>
                  <a:schemeClr val="tx1"/>
                </a:solidFill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Bangla</a:t>
            </a:r>
            <a:r>
              <a:rPr lang="en-US" sz="3200" b="1" dirty="0" smtClean="0">
                <a:solidFill>
                  <a:schemeClr val="tx1"/>
                </a:solidFill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 Nutrition Insights</a:t>
            </a:r>
            <a:r>
              <a:rPr lang="en" sz="3200" b="1" dirty="0" smtClean="0">
                <a:solidFill>
                  <a:schemeClr val="tx1"/>
                </a:solidFill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/>
            </a:r>
            <a:br>
              <a:rPr lang="en" sz="3200" b="1" dirty="0" smtClean="0">
                <a:solidFill>
                  <a:schemeClr val="tx1"/>
                </a:solidFill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</a:br>
            <a:endParaRPr sz="3200" b="1" dirty="0">
              <a:solidFill>
                <a:schemeClr val="tx1"/>
              </a:solidFill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pic>
        <p:nvPicPr>
          <p:cNvPr id="10" name="Google Shape;68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7753" y="4569366"/>
            <a:ext cx="376769" cy="10970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853;p49"/>
          <p:cNvGrpSpPr/>
          <p:nvPr/>
        </p:nvGrpSpPr>
        <p:grpSpPr>
          <a:xfrm>
            <a:off x="7574114" y="5726056"/>
            <a:ext cx="570375" cy="421985"/>
            <a:chOff x="5255200" y="3006475"/>
            <a:chExt cx="511700" cy="378575"/>
          </a:xfrm>
        </p:grpSpPr>
        <p:sp>
          <p:nvSpPr>
            <p:cNvPr id="12" name="Google Shape;854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b="1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" name="Google Shape;855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1867" b="1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29339" y="5169544"/>
            <a:ext cx="213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Course: Deep Learning Lab</a:t>
            </a:r>
            <a:endParaRPr lang="en-US" sz="12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29338" y="5377219"/>
            <a:ext cx="1829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Course Code: CSE-460</a:t>
            </a:r>
            <a:endParaRPr lang="en-US" sz="12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4571" y="5557317"/>
            <a:ext cx="3379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Institution: North East University Bangladesh</a:t>
            </a:r>
            <a:endParaRPr lang="en-US" sz="12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16" name="Google Shape;570;p45"/>
          <p:cNvSpPr txBox="1"/>
          <p:nvPr/>
        </p:nvSpPr>
        <p:spPr>
          <a:xfrm>
            <a:off x="420279" y="4210058"/>
            <a:ext cx="198560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100" b="1" dirty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Syed Salman Sami</a:t>
            </a:r>
            <a:endParaRPr sz="900" dirty="0">
              <a:latin typeface="Roboto Medium" panose="02000000000000000000" pitchFamily="2" charset="0"/>
              <a:ea typeface="Roboto Medium" panose="02000000000000000000" pitchFamily="2" charset="0"/>
              <a:cs typeface="Muli"/>
              <a:sym typeface="Muli"/>
            </a:endParaRPr>
          </a:p>
          <a:p>
            <a:pPr algn="ctr">
              <a:spcBef>
                <a:spcPts val="533"/>
              </a:spcBef>
            </a:pPr>
            <a:r>
              <a:rPr lang="en-US" sz="1000" dirty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DEPT: CSE</a:t>
            </a:r>
          </a:p>
          <a:p>
            <a:pPr algn="ctr">
              <a:spcBef>
                <a:spcPts val="533"/>
              </a:spcBef>
            </a:pPr>
            <a:r>
              <a:rPr lang="en-US" sz="1000" dirty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SEMESTER: </a:t>
            </a:r>
            <a:r>
              <a:rPr lang="en-US" sz="1000" dirty="0" smtClean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7th</a:t>
            </a:r>
            <a:endParaRPr lang="en-US" sz="1000" dirty="0">
              <a:latin typeface="Roboto Medium" panose="02000000000000000000" pitchFamily="2" charset="0"/>
              <a:ea typeface="Roboto Medium" panose="02000000000000000000" pitchFamily="2" charset="0"/>
              <a:cs typeface="Muli"/>
              <a:sym typeface="Muli"/>
            </a:endParaRPr>
          </a:p>
          <a:p>
            <a:pPr algn="ctr">
              <a:spcBef>
                <a:spcPts val="533"/>
              </a:spcBef>
            </a:pPr>
            <a:r>
              <a:rPr lang="en-US" sz="1000" dirty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ID: 0562210005101007</a:t>
            </a:r>
            <a:endParaRPr sz="1400" dirty="0">
              <a:latin typeface="Roboto Medium" panose="02000000000000000000" pitchFamily="2" charset="0"/>
              <a:ea typeface="Roboto Medium" panose="02000000000000000000" pitchFamily="2" charset="0"/>
              <a:cs typeface="Muli"/>
              <a:sym typeface="Muli"/>
            </a:endParaRPr>
          </a:p>
          <a:p>
            <a:pPr algn="ctr">
              <a:spcBef>
                <a:spcPts val="533"/>
              </a:spcBef>
              <a:spcAft>
                <a:spcPts val="533"/>
              </a:spcAft>
            </a:pPr>
            <a:endParaRPr sz="1400" dirty="0">
              <a:latin typeface="Roboto Medium" panose="02000000000000000000" pitchFamily="2" charset="0"/>
              <a:ea typeface="Roboto Medium" panose="02000000000000000000" pitchFamily="2" charset="0"/>
              <a:cs typeface="Muli"/>
              <a:sym typeface="Muli"/>
            </a:endParaRPr>
          </a:p>
        </p:txBody>
      </p:sp>
      <p:sp>
        <p:nvSpPr>
          <p:cNvPr id="17" name="Google Shape;572;p45"/>
          <p:cNvSpPr txBox="1"/>
          <p:nvPr/>
        </p:nvSpPr>
        <p:spPr>
          <a:xfrm>
            <a:off x="1912297" y="4229108"/>
            <a:ext cx="2191560" cy="9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" sz="1000" b="1" dirty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Tufael Ahmed Tamim</a:t>
            </a:r>
            <a:endParaRPr lang="en-US" sz="1000" dirty="0">
              <a:latin typeface="Roboto Medium" panose="02000000000000000000" pitchFamily="2" charset="0"/>
              <a:ea typeface="Roboto Medium" panose="02000000000000000000" pitchFamily="2" charset="0"/>
              <a:cs typeface="Muli"/>
              <a:sym typeface="Muli"/>
            </a:endParaRPr>
          </a:p>
          <a:p>
            <a:pPr algn="ctr">
              <a:spcBef>
                <a:spcPts val="533"/>
              </a:spcBef>
            </a:pPr>
            <a:r>
              <a:rPr lang="en-US" sz="1000" dirty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DEPT: CSE</a:t>
            </a:r>
          </a:p>
          <a:p>
            <a:pPr algn="ctr">
              <a:spcBef>
                <a:spcPts val="533"/>
              </a:spcBef>
            </a:pPr>
            <a:r>
              <a:rPr lang="en-US" sz="1000" dirty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SEMESTER: </a:t>
            </a:r>
            <a:r>
              <a:rPr lang="en-US" sz="1000" dirty="0" smtClean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7th</a:t>
            </a:r>
            <a:endParaRPr lang="en-US" sz="1000" dirty="0">
              <a:latin typeface="Roboto Medium" panose="02000000000000000000" pitchFamily="2" charset="0"/>
              <a:ea typeface="Roboto Medium" panose="02000000000000000000" pitchFamily="2" charset="0"/>
              <a:cs typeface="Muli"/>
              <a:sym typeface="Muli"/>
            </a:endParaRPr>
          </a:p>
          <a:p>
            <a:pPr algn="ctr">
              <a:spcBef>
                <a:spcPts val="533"/>
              </a:spcBef>
            </a:pPr>
            <a:r>
              <a:rPr lang="en-US" sz="1000" dirty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ID: </a:t>
            </a:r>
            <a:r>
              <a:rPr lang="en-US" sz="1000" dirty="0" smtClean="0">
                <a:latin typeface="Roboto Medium" panose="02000000000000000000" pitchFamily="2" charset="0"/>
                <a:ea typeface="Roboto Medium" panose="02000000000000000000" pitchFamily="2" charset="0"/>
                <a:cs typeface="Muli"/>
                <a:sym typeface="Muli"/>
              </a:rPr>
              <a:t>0562210005101029</a:t>
            </a:r>
            <a:endParaRPr lang="en-US" sz="1000" dirty="0">
              <a:latin typeface="Roboto Medium" panose="02000000000000000000" pitchFamily="2" charset="0"/>
              <a:ea typeface="Roboto Medium" panose="02000000000000000000" pitchFamily="2" charset="0"/>
              <a:cs typeface="Muli"/>
              <a:sym typeface="Muli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22216711"/>
      </p:ext>
    </p:extLst>
  </p:cSld>
  <p:clrMapOvr>
    <a:masterClrMapping/>
  </p:clrMapOvr>
  <p:transition advTm="8735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4617896" y="2725631"/>
            <a:ext cx="7716979" cy="51404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4000" dirty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Thank </a:t>
            </a:r>
            <a:r>
              <a:rPr lang="en-US" sz="40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you</a:t>
            </a:r>
            <a:endParaRPr sz="4000" dirty="0">
              <a:solidFill>
                <a:srgbClr val="C00000"/>
              </a:solidFill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78" name="Google Shape;378;p36"/>
          <p:cNvSpPr txBox="1">
            <a:spLocks noGrp="1"/>
          </p:cNvSpPr>
          <p:nvPr>
            <p:ph type="body" idx="1"/>
          </p:nvPr>
        </p:nvSpPr>
        <p:spPr>
          <a:xfrm>
            <a:off x="4315148" y="3196579"/>
            <a:ext cx="3941085" cy="99368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Any Questions?</a:t>
            </a:r>
            <a:endParaRPr sz="44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79" name="Google Shape;379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fld id="{00000000-1234-1234-1234-123412341234}" type="slidenum">
              <a:rPr lang="en">
                <a:latin typeface="Roboto Medium" panose="02000000000000000000" pitchFamily="2" charset="0"/>
                <a:ea typeface="Roboto Medium" panose="02000000000000000000" pitchFamily="2" charset="0"/>
              </a:rPr>
              <a:pPr/>
              <a:t>10</a:t>
            </a:fld>
            <a:endParaRPr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5624" y="1500326"/>
            <a:ext cx="10750859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025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ruits and veggies - shutterstock_6409729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80705" y="1267279"/>
            <a:ext cx="6811295" cy="50799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67" y="523207"/>
            <a:ext cx="8893717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Introduction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067" y="1718678"/>
            <a:ext cx="7063648" cy="122388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have built a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Fruits and Vegetables Classifier with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Bangla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Nutrition Insights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Our model can recognize fruits and vegetables from images and show nutrition facts in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Bangla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used deep learning with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to create this easy-to-use tool.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framework for deployment.</a:t>
            </a:r>
            <a:endParaRPr lang="en-US" sz="18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813256" y="4361735"/>
            <a:ext cx="7063648" cy="1223885"/>
          </a:xfrm>
          <a:prstGeom prst="rect">
            <a:avLst/>
          </a:prstGeom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609585" marR="0" lvl="0" indent="-507987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Objectives</a:t>
            </a:r>
          </a:p>
          <a:p>
            <a:pPr marL="609585" marR="0" lvl="0" indent="-507987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Wingdings" pitchFamily="2" charset="2"/>
              <a:buChar char="q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Build an accurate, efficient image classifier. </a:t>
            </a:r>
          </a:p>
          <a:p>
            <a:pPr marL="609585" marR="0" lvl="0" indent="-507987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Wingdings" pitchFamily="2" charset="2"/>
              <a:buChar char="q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Understand deep learning workflow: preprocessing, training, evaluation. </a:t>
            </a:r>
          </a:p>
          <a:p>
            <a:pPr marL="609585" marR="0" lvl="0" indent="-507987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Wingdings" pitchFamily="2" charset="2"/>
              <a:buChar char="q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Create a user-friendly application for image classification.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76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67" y="523207"/>
            <a:ext cx="8893717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Data Collection &amp; Preprocessing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107" y="1779644"/>
            <a:ext cx="5861864" cy="122388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Data Collection: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categorized Images into fruits and vegetables.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Organized into folders: training, validation, and test datasets. 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Preprocessing Steps: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resized all images to  180 by 180 pixels for consistency.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split the data into training, validation, and testing parts.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creenshot 2025-07-08 1923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515" y="1171849"/>
            <a:ext cx="5107953" cy="51331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76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6" y="425553"/>
            <a:ext cx="8019200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Model Predictions Overview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This is how the model makes predictions.</a:t>
            </a:r>
            <a:endParaRPr lang="en-US" sz="1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Screenshot 2025-07-08 1925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588" y="3121719"/>
            <a:ext cx="8497487" cy="239110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5325292" y="5612674"/>
            <a:ext cx="418012" cy="3222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2951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67" y="523207"/>
            <a:ext cx="8893717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Our Model Structure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pic>
        <p:nvPicPr>
          <p:cNvPr id="1026" name="Picture 2" descr="C:\Users\Syed\Desktop\fruit and vegetables img classifications\FlowChar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3260" y="692116"/>
            <a:ext cx="5488296" cy="582189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679268" y="1904889"/>
            <a:ext cx="54072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start by preparing the dataset and loading images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Next, we visualize sample images to understand the data. Then, we build, compile, and train a CNN model. After training, we evaluate accuracy and loss, then save the model, and create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app.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Finally, the app predicts the image uploaded by a user.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76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067" y="1304262"/>
            <a:ext cx="7286859" cy="556698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Deployment &amp; Future Work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092" y="1905000"/>
            <a:ext cx="4399505" cy="2930071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774067" y="1927689"/>
            <a:ext cx="7063648" cy="1223885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Deployment: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used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framework to deploy the model as a web app for easy image classification by users. 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Future Improvements:</a:t>
            </a:r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781324" y="3517003"/>
            <a:ext cx="7063648" cy="1223885"/>
          </a:xfrm>
          <a:prstGeom prst="rect">
            <a:avLst/>
          </a:prstGeom>
        </p:spPr>
        <p:txBody>
          <a:bodyPr spcFirstLastPara="1" vert="horz" wrap="square" lIns="0" tIns="0" rIns="0" bIns="0" anchor="t" anchorCtr="0">
            <a:noAutofit/>
          </a:bodyPr>
          <a:lstStyle/>
          <a:p>
            <a:pPr marL="609585" lvl="0" indent="-507987" defTabSz="914400">
              <a:spcBef>
                <a:spcPts val="800"/>
              </a:spcBef>
              <a:buClr>
                <a:schemeClr val="accent3"/>
              </a:buClr>
              <a:buSzPts val="2400"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use more data tricks to help the model learn better.</a:t>
            </a:r>
          </a:p>
          <a:p>
            <a:pPr marL="609585" lvl="0" indent="-507987" defTabSz="914400">
              <a:spcBef>
                <a:spcPts val="800"/>
              </a:spcBef>
              <a:buClr>
                <a:schemeClr val="accent3"/>
              </a:buClr>
              <a:buSzPts val="2400"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will add new layers to improve learning.</a:t>
            </a:r>
          </a:p>
          <a:p>
            <a:pPr marL="609585" lvl="0" indent="-507987" defTabSz="914400">
              <a:spcBef>
                <a:spcPts val="800"/>
              </a:spcBef>
              <a:buClr>
                <a:schemeClr val="accent3"/>
              </a:buClr>
              <a:buSzPts val="2400"/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Will deploy on cloud platforms for wider access.</a:t>
            </a:r>
          </a:p>
          <a:p>
            <a:pPr marL="609585" lvl="0" indent="-507987" defTabSz="914400">
              <a:spcBef>
                <a:spcPts val="800"/>
              </a:spcBef>
              <a:buClr>
                <a:schemeClr val="accent3"/>
              </a:buClr>
              <a:buSzPts val="2400"/>
              <a:buFont typeface="Wingdings" pitchFamily="2" charset="2"/>
              <a:buChar char="q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63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25624" y="1500326"/>
            <a:ext cx="10750859" cy="497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oogle Shape;356;p34"/>
          <p:cNvGrpSpPr/>
          <p:nvPr/>
        </p:nvGrpSpPr>
        <p:grpSpPr>
          <a:xfrm>
            <a:off x="1147749" y="1418395"/>
            <a:ext cx="9320716" cy="4909351"/>
            <a:chOff x="1177450" y="241631"/>
            <a:chExt cx="6173152" cy="3616777"/>
          </a:xfrm>
        </p:grpSpPr>
        <p:sp>
          <p:nvSpPr>
            <p:cNvPr id="30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58;p34"/>
            <p:cNvSpPr/>
            <p:nvPr/>
          </p:nvSpPr>
          <p:spPr>
            <a:xfrm>
              <a:off x="1177450" y="3763230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" name="Google Shape;362;p3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209800" y="1678658"/>
            <a:ext cx="7229475" cy="4159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84017" y="751812"/>
            <a:ext cx="7286859" cy="556698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User Interface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5897099"/>
      </p:ext>
    </p:extLst>
  </p:cSld>
  <p:clrMapOvr>
    <a:masterClrMapping/>
  </p:clrMapOvr>
  <p:transition advTm="2503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6" y="425553"/>
            <a:ext cx="8019200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Conclusion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We made a model that can tell which fruit or vegetable is in a picture. It also shows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Bangla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nutrition info. Anyone can use it through a web app.</a:t>
            </a:r>
            <a:endParaRPr lang="en-US" sz="18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51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476" y="425553"/>
            <a:ext cx="8019200" cy="1143200"/>
          </a:xfrm>
        </p:spPr>
        <p:txBody>
          <a:bodyPr/>
          <a:lstStyle/>
          <a:p>
            <a:r>
              <a:rPr lang="en-US" sz="3600" dirty="0" smtClean="0">
                <a:latin typeface="Times New Roman" pitchFamily="18" charset="0"/>
                <a:ea typeface="Roboto Medium" panose="02000000000000000000" pitchFamily="2" charset="0"/>
                <a:cs typeface="Times New Roman" pitchFamily="18" charset="0"/>
              </a:rPr>
              <a:t>References</a:t>
            </a:r>
            <a:endParaRPr lang="en-US" sz="3600" dirty="0">
              <a:latin typeface="Times New Roman" pitchFamily="18" charset="0"/>
              <a:ea typeface="Roboto Medium" panose="02000000000000000000" pitchFamily="2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: An end-to-end open-source machine learning platform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Retrieved from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https://www.tensorflow.org/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Keras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API reference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Retrieved from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https://keras.io/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Python Software Foundation.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Python Programming Language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Retrieved from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https://www.python.org/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Developers.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: Visualization with Python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Retrieved from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https://matplotlib.org/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Pandas Development Team.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pandas: Powerful data analysis toolkit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Retrieved from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https://pandas.pydata.org/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Developers.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: Fundamental package for scientific computing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Retrieved from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https://numpy.org/</a:t>
            </a:r>
          </a:p>
          <a:p>
            <a:pPr>
              <a:buFont typeface="Wingdings" pitchFamily="2" charset="2"/>
              <a:buChar char="q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Inc.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n.d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.).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: The fastest way to build data apps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Retrieved from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https://streamlit.io/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519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374</TotalTime>
  <Words>492</Words>
  <Application>Microsoft Office PowerPoint</Application>
  <PresentationFormat>Custom</PresentationFormat>
  <Paragraphs>55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Fruits and Vegetables Classifier  with Bangla Nutrition Insights </vt:lpstr>
      <vt:lpstr>Introduction</vt:lpstr>
      <vt:lpstr>Data Collection &amp; Preprocessing</vt:lpstr>
      <vt:lpstr>Model Predictions Overview</vt:lpstr>
      <vt:lpstr>Our Model Structure</vt:lpstr>
      <vt:lpstr>Deployment &amp; Future Work</vt:lpstr>
      <vt:lpstr>User Interface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Digital Marketing Journey</dc:title>
  <dc:creator>Syed</dc:creator>
  <cp:lastModifiedBy>Syed</cp:lastModifiedBy>
  <cp:revision>129</cp:revision>
  <dcterms:created xsi:type="dcterms:W3CDTF">2024-11-21T19:13:44Z</dcterms:created>
  <dcterms:modified xsi:type="dcterms:W3CDTF">2025-07-08T13:29:22Z</dcterms:modified>
</cp:coreProperties>
</file>