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2" r:id="rId6"/>
    <p:sldId id="271" r:id="rId7"/>
    <p:sldId id="279" r:id="rId8"/>
    <p:sldId id="281" r:id="rId9"/>
    <p:sldId id="280" r:id="rId10"/>
    <p:sldId id="257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Learn More" id="{2CC34DB2-6590-42C0-AD4B-A04C6060184E}">
          <p14:sldIdLst>
            <p14:sldId id="282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FB6"/>
    <a:srgbClr val="DD462F"/>
    <a:srgbClr val="D24726"/>
    <a:srgbClr val="404040"/>
    <a:srgbClr val="FF9B45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27A47-7642-11E0-C063-C12429561303}" v="45" dt="2024-11-11T09:11:03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24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8A27A47-7642-11E0-C063-C12429561303}"/>
    <pc:docChg chg="modSld">
      <pc:chgData name="" userId="" providerId="" clId="Web-{38A27A47-7642-11E0-C063-C12429561303}" dt="2024-11-11T09:06:19.169" v="10" actId="20577"/>
      <pc:docMkLst>
        <pc:docMk/>
      </pc:docMkLst>
      <pc:sldChg chg="modSp">
        <pc:chgData name="" userId="" providerId="" clId="Web-{38A27A47-7642-11E0-C063-C12429561303}" dt="2024-11-11T09:06:19.169" v="10" actId="20577"/>
        <pc:sldMkLst>
          <pc:docMk/>
          <pc:sldMk cId="2471807738" sldId="256"/>
        </pc:sldMkLst>
        <pc:spChg chg="mod">
          <ac:chgData name="" userId="" providerId="" clId="Web-{38A27A47-7642-11E0-C063-C12429561303}" dt="2024-11-11T09:06:19.169" v="10" actId="20577"/>
          <ac:spMkLst>
            <pc:docMk/>
            <pc:sldMk cId="2471807738" sldId="256"/>
            <ac:spMk id="3" creationId="{00000000-0000-0000-0000-000000000000}"/>
          </ac:spMkLst>
        </pc:spChg>
      </pc:sldChg>
    </pc:docChg>
  </pc:docChgLst>
  <pc:docChgLst>
    <pc:chgData name="Tufail Ashraf" userId="7ebffe115fc7a2e4" providerId="Windows Live" clId="Web-{38A27A47-7642-11E0-C063-C12429561303}"/>
    <pc:docChg chg="modSld">
      <pc:chgData name="Tufail Ashraf" userId="7ebffe115fc7a2e4" providerId="Windows Live" clId="Web-{38A27A47-7642-11E0-C063-C12429561303}" dt="2024-11-11T09:11:03.633" v="32" actId="20577"/>
      <pc:docMkLst>
        <pc:docMk/>
      </pc:docMkLst>
      <pc:sldChg chg="modSp">
        <pc:chgData name="Tufail Ashraf" userId="7ebffe115fc7a2e4" providerId="Windows Live" clId="Web-{38A27A47-7642-11E0-C063-C12429561303}" dt="2024-11-11T09:11:03.633" v="32" actId="20577"/>
        <pc:sldMkLst>
          <pc:docMk/>
          <pc:sldMk cId="2471807738" sldId="256"/>
        </pc:sldMkLst>
        <pc:spChg chg="mod">
          <ac:chgData name="Tufail Ashraf" userId="7ebffe115fc7a2e4" providerId="Windows Live" clId="Web-{38A27A47-7642-11E0-C063-C12429561303}" dt="2024-11-11T09:11:03.633" v="32" actId="20577"/>
          <ac:spMkLst>
            <pc:docMk/>
            <pc:sldMk cId="2471807738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86666"/>
            <a:ext cx="10515600" cy="1665257"/>
          </a:xfrm>
        </p:spPr>
        <p:txBody>
          <a:bodyPr anchor="ctr" anchorCtr="0">
            <a:normAutofit fontScale="90000"/>
          </a:bodyPr>
          <a:lstStyle/>
          <a:p>
            <a:pPr algn="l"/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Impact Skills Development Program </a:t>
            </a:r>
            <a:br>
              <a:rPr lang="en-US" sz="3600" dirty="0"/>
            </a:br>
            <a:b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Object Detection Module Project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71550" y="2933105"/>
            <a:ext cx="9466806" cy="142934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pPr algn="r"/>
            <a:r>
              <a:rPr lang="en-US" sz="14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</a:t>
            </a:r>
            <a:r>
              <a:rPr lang="en-US" sz="96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9600" b="1">
                <a:solidFill>
                  <a:srgbClr val="F8CFB6"/>
                </a:solidFill>
                <a:latin typeface="Calibri"/>
                <a:ea typeface="Calibri"/>
                <a:cs typeface="Calibri"/>
                <a:sym typeface="Calibri"/>
              </a:rPr>
              <a:t>Presented by:    </a:t>
            </a:r>
            <a:endParaRPr lang="en-US" sz="9600" b="1">
              <a:solidFill>
                <a:srgbClr val="F8CFB6"/>
              </a:solidFill>
              <a:latin typeface="Calibri"/>
              <a:ea typeface="Calibri"/>
              <a:cs typeface="Calibri"/>
            </a:endParaRPr>
          </a:p>
          <a:p>
            <a:r>
              <a:rPr lang="en-US" sz="1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</a:t>
            </a:r>
            <a:r>
              <a:rPr lang="en-US" sz="12000">
                <a:solidFill>
                  <a:srgbClr val="F8CFB6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2000" b="1">
                <a:solidFill>
                  <a:srgbClr val="F8CFB6"/>
                </a:solidFill>
                <a:latin typeface="Calibri"/>
                <a:ea typeface="Calibri"/>
                <a:cs typeface="Calibri"/>
                <a:sym typeface="Calibri"/>
              </a:rPr>
              <a:t>Tufail Ashraf</a:t>
            </a:r>
            <a:endParaRPr lang="en-US" sz="12000" b="1">
              <a:solidFill>
                <a:srgbClr val="F8CFB6"/>
              </a:solidFill>
              <a:latin typeface="Calibri"/>
              <a:ea typeface="Calibri"/>
              <a:cs typeface="Calibri"/>
            </a:endParaRPr>
          </a:p>
          <a:p>
            <a:r>
              <a:rPr lang="en-US" sz="12000" b="1">
                <a:solidFill>
                  <a:srgbClr val="F8CFB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Roll no:</a:t>
            </a:r>
            <a:r>
              <a:rPr lang="en-US" sz="9600" b="1">
                <a:solidFill>
                  <a:srgbClr val="F8CFB6"/>
                </a:solidFill>
                <a:latin typeface="Calibri"/>
                <a:ea typeface="Calibri"/>
                <a:cs typeface="Calibri"/>
                <a:sym typeface="Calibri"/>
              </a:rPr>
              <a:t>GIL-DSAI-030</a:t>
            </a:r>
            <a:endParaRPr lang="en-US" sz="9600" b="1">
              <a:solidFill>
                <a:srgbClr val="F8CFB6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9C5E4-B33D-4D7E-D570-FE6E6CBAB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30" y="331696"/>
            <a:ext cx="1666568" cy="1665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E385BD-4DED-4217-CBA4-4B8B0E570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88612"/>
            <a:ext cx="1830644" cy="15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228600" y="2614427"/>
            <a:ext cx="11715750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400" b="1" dirty="0"/>
              <a:t>Introduction to YOLOv5</a:t>
            </a:r>
            <a:r>
              <a:rPr lang="en-US" sz="2000" b="1" dirty="0"/>
              <a:t>:</a:t>
            </a:r>
            <a:r>
              <a:rPr lang="en-US" sz="2000" dirty="0"/>
              <a:t> Briefly explain YOLOv5 as a state-of-the-art object detection model.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400" b="1" dirty="0"/>
              <a:t>                                                                                                                                       Project Purpose:</a:t>
            </a:r>
            <a:r>
              <a:rPr lang="en-US" sz="2400" dirty="0"/>
              <a:t> </a:t>
            </a:r>
            <a:r>
              <a:rPr lang="en-US" sz="2000" dirty="0"/>
              <a:t>Detect specific objects in images using a custom-trained YOLOv5 model.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400" b="1" dirty="0"/>
              <a:t>                                                                                                                                                           Key Components:</a:t>
            </a:r>
            <a:r>
              <a:rPr lang="en-US" sz="2400" dirty="0"/>
              <a:t> </a:t>
            </a:r>
            <a:r>
              <a:rPr lang="en-US" sz="2000" dirty="0"/>
              <a:t>Dataset preparation, model training, evaluation, and real-world application</a:t>
            </a:r>
            <a:r>
              <a:rPr lang="en-US" sz="3200" dirty="0"/>
              <a:t>.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18043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Designer helps you get your point across </a:t>
            </a:r>
            <a:r>
              <a:rPr lang="en-US" b="1" dirty="0"/>
              <a:t>Objectives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0755040" cy="432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Main Goals: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and manage a dataset using </a:t>
            </a:r>
            <a:r>
              <a:rPr lang="en-US" sz="2800" dirty="0" err="1"/>
              <a:t>Roboflow</a:t>
            </a:r>
            <a:r>
              <a:rPr lang="en-US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YOLOv5 for training and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Evaluate model performance for accuracy and robustness.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CB07D-37CC-479E-F879-F05B3B02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0" y="3999792"/>
            <a:ext cx="266700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C884D-D647-FC4D-DB6F-300F1FF52F7E}"/>
              </a:ext>
            </a:extLst>
          </p:cNvPr>
          <p:cNvSpPr txBox="1"/>
          <p:nvPr/>
        </p:nvSpPr>
        <p:spPr>
          <a:xfrm>
            <a:off x="6343650" y="5140464"/>
            <a:ext cx="6210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/>
              <a:t>Roboflow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Prerequisites</a:t>
            </a:r>
            <a:endParaRPr lang="en-US" sz="4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521076" y="321409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596005" y="357381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C5339-F99E-CA22-E73E-DFA8BA0643C3}"/>
              </a:ext>
            </a:extLst>
          </p:cNvPr>
          <p:cNvSpPr txBox="1"/>
          <p:nvPr/>
        </p:nvSpPr>
        <p:spPr>
          <a:xfrm>
            <a:off x="260638" y="1634664"/>
            <a:ext cx="115122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/>
              <a:t>Required Tools:</a:t>
            </a:r>
            <a:endParaRPr lang="en-US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3.7+, </a:t>
            </a:r>
            <a:r>
              <a:rPr lang="en-US" sz="2400" dirty="0" err="1"/>
              <a:t>Jupyter</a:t>
            </a:r>
            <a:r>
              <a:rPr lang="en-US" sz="2400" dirty="0"/>
              <a:t> Notebook, Git.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YOLOv5 dependencies and </a:t>
            </a:r>
            <a:r>
              <a:rPr lang="en-US" sz="2400" dirty="0" err="1"/>
              <a:t>Roboflow</a:t>
            </a:r>
            <a:r>
              <a:rPr lang="en-US" sz="2400" dirty="0"/>
              <a:t> library for dataset management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Installation Commands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800" dirty="0"/>
              <a:t>Overview of package installations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Setup Process</a:t>
            </a:r>
            <a:endParaRPr lang="en-US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11E6B7-9244-2FC1-CDFC-E3003D14E12D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331787" y="1509143"/>
            <a:ext cx="1133900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Clone the YOLOv5 repository from 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YOLOv5 dependencies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essential libraries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8F9F06-7052-F589-A23A-B41161E8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463" y="1295400"/>
            <a:ext cx="180975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5184D-4853-0162-A4B5-A8CF14EA6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463" y="4454811"/>
            <a:ext cx="1809751" cy="21526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0C3CD30-02C8-2C80-C691-B064CB89D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7900" y="2228851"/>
            <a:ext cx="1992312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Dataset Preparation</a:t>
            </a:r>
            <a:endParaRPr lang="en-US" sz="4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 descr="Large, blue circle with a small light blue circle inside"/>
          <p:cNvSpPr/>
          <p:nvPr/>
        </p:nvSpPr>
        <p:spPr>
          <a:xfrm>
            <a:off x="8391525" y="3886199"/>
            <a:ext cx="2876550" cy="26693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9239250" y="4606343"/>
            <a:ext cx="1181100" cy="11222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64E087-5A0B-6EE9-BFF0-68B4C0EED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0" y="1129359"/>
            <a:ext cx="1167623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Dataset: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Rooflow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and download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 with separate folders for train,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test, using YOLO format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YAML File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data.yaml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paths and class labels.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400" b="1" dirty="0"/>
              <a:t>Model Training</a:t>
            </a:r>
            <a:endParaRPr lang="en-US" sz="4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F04385-EB05-CD9A-BA86-B10DB5BE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7" y="1028343"/>
            <a:ext cx="1132789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train.py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script with specified 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Size: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640 pixels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pretrained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yolov5s.pt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Example Code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DD462F"/>
                </a:solidFill>
                <a:effectLst/>
                <a:latin typeface="Consolas" panose="020B0609020204030204" pitchFamily="49" charset="0"/>
              </a:rPr>
              <a:t>!python train.py --</a:t>
            </a:r>
            <a:r>
              <a:rPr lang="en-US" sz="2000" b="0" dirty="0" err="1">
                <a:solidFill>
                  <a:srgbClr val="DD462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DD462F"/>
                </a:solidFill>
                <a:effectLst/>
                <a:latin typeface="Consolas" panose="020B0609020204030204" pitchFamily="49" charset="0"/>
              </a:rPr>
              <a:t> 640 --epochs 120 --data {</a:t>
            </a:r>
            <a:r>
              <a:rPr lang="en-US" sz="2000" b="0" dirty="0" err="1">
                <a:solidFill>
                  <a:srgbClr val="DD462F"/>
                </a:solidFill>
                <a:effectLst/>
                <a:latin typeface="Consolas" panose="020B0609020204030204" pitchFamily="49" charset="0"/>
              </a:rPr>
              <a:t>dataset.location</a:t>
            </a:r>
            <a:r>
              <a:rPr lang="en-US" sz="2000" b="0" dirty="0">
                <a:solidFill>
                  <a:srgbClr val="DD462F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en-US" sz="2000" b="0" dirty="0" err="1">
                <a:solidFill>
                  <a:srgbClr val="DD462F"/>
                </a:solidFill>
                <a:effectLst/>
                <a:latin typeface="Consolas" panose="020B0609020204030204" pitchFamily="49" charset="0"/>
              </a:rPr>
              <a:t>data.yaml</a:t>
            </a:r>
            <a:r>
              <a:rPr lang="en-US" sz="2000" b="0" dirty="0">
                <a:solidFill>
                  <a:srgbClr val="DD462F"/>
                </a:solidFill>
                <a:effectLst/>
                <a:latin typeface="Consolas" panose="020B0609020204030204" pitchFamily="49" charset="0"/>
              </a:rPr>
              <a:t> --weights yolov5s.pt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462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Evaluation and Inference</a:t>
            </a:r>
            <a:endParaRPr lang="en-US" sz="4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99251" flipH="1">
            <a:off x="3245320" y="2600261"/>
            <a:ext cx="851862" cy="93998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18A1F93-4912-CED5-3C24-6B051CDB0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17675"/>
            <a:ext cx="5920645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Confusion matrix, precision, recall, F1 score,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Inference 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C9E0E-4559-CFF1-91A4-6EFBABE1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25" y="3570556"/>
            <a:ext cx="3881193" cy="2927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BC3967-9063-D430-86BA-9B83ABB71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674" y="3570556"/>
            <a:ext cx="4171304" cy="29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Results and Metrics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D5978-7665-7F16-7632-7A0783EB7407}"/>
              </a:ext>
            </a:extLst>
          </p:cNvPr>
          <p:cNvSpPr txBox="1"/>
          <p:nvPr/>
        </p:nvSpPr>
        <p:spPr>
          <a:xfrm>
            <a:off x="521206" y="1476286"/>
            <a:ext cx="113278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Performance Metrics: </a:t>
            </a:r>
            <a:r>
              <a:rPr lang="en-US" sz="2400" dirty="0"/>
              <a:t>Visuals or charts of model performance on the validation dataset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mAP</a:t>
            </a:r>
            <a:r>
              <a:rPr lang="en-US" sz="2800" dirty="0"/>
              <a:t> and Other Metrics: Highlight the model’s detection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6B175-74FC-CEDD-2848-22AC1871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40" y="2799725"/>
            <a:ext cx="9637610" cy="36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{9574CBFF-4A3D-4659-B02A-8CF134E05D27}tf10001108_win32</Template>
  <TotalTime>108</TotalTime>
  <Words>331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High Impact Skills Development Program    Object Detection Module Project </vt:lpstr>
      <vt:lpstr>Project Overview</vt:lpstr>
      <vt:lpstr>Designer helps you get your point across Objectives</vt:lpstr>
      <vt:lpstr>Prerequisites</vt:lpstr>
      <vt:lpstr>Setup Process</vt:lpstr>
      <vt:lpstr>Dataset Preparation</vt:lpstr>
      <vt:lpstr>Model Training</vt:lpstr>
      <vt:lpstr>Evaluation and Inference</vt:lpstr>
      <vt:lpstr>Results and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sumair irshad</dc:creator>
  <cp:keywords/>
  <cp:lastModifiedBy>sumair irshad</cp:lastModifiedBy>
  <cp:revision>18</cp:revision>
  <dcterms:created xsi:type="dcterms:W3CDTF">2024-11-10T04:53:16Z</dcterms:created>
  <dcterms:modified xsi:type="dcterms:W3CDTF">2024-11-11T09:11:07Z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