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38" r:id="rId2"/>
    <p:sldId id="393" r:id="rId3"/>
    <p:sldId id="530" r:id="rId4"/>
    <p:sldId id="531" r:id="rId5"/>
    <p:sldId id="532" r:id="rId6"/>
    <p:sldId id="533" r:id="rId7"/>
    <p:sldId id="534" r:id="rId8"/>
    <p:sldId id="5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FFF"/>
    <a:srgbClr val="FF0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71831"/>
  </p:normalViewPr>
  <p:slideViewPr>
    <p:cSldViewPr snapToGrid="0" snapToObjects="1">
      <p:cViewPr varScale="1">
        <p:scale>
          <a:sx n="105" d="100"/>
          <a:sy n="10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85BFE-32D6-904A-8824-46C05D0DA15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DCC44-C92B-864B-BD5A-A3F56927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trogenous_b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NA" TargetMode="External"/><Relationship Id="rId4" Type="http://schemas.openxmlformats.org/officeDocument/2006/relationships/hyperlink" Target="https://en.wikipedia.org/wiki/DN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DCC44-C92B-864B-BD5A-A3F5692750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GC-content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guanine-cytosine content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percentage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itrogenous bases"/>
              </a:rPr>
              <a:t>bases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NA"/>
              </a:rPr>
              <a:t>DNA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NA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molecule that are either G or C out of an implied four total bases.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is a histogram of the number of reads on the y axis, and the mean GC % of the reads in that bin.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peaks around 50%, so most reads have between 40-60% of GC%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DCC44-C92B-864B-BD5A-A3F569275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normal random library you would expect to see a roughly normal distribution of GC content where the central peak corresponds to the overall GC content of the underlying genome.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we don't know the the GC content of the genome, a theoretical distribution (blue) is created based on observed distribution.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unusually shaped distribution could indicate a contaminated library or some other kinds of biased subset of reads mixed in.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 peaks on an otherwise smooth distribution are normally the result of a specific contaminant (adapter dimers for example), which may well be picked up by the overrepresented sequences module. Broader peaks may represent contamination with a different species.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DCC44-C92B-864B-BD5A-A3F5692750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plot shows the position along the read ( x axis) and the proportion of all reads for which each DNA base has been called (y axis)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RNAseq</a:t>
            </a:r>
            <a:r>
              <a:rPr lang="en-US" dirty="0"/>
              <a:t> data tends to show a positional sequence bias in the first ~12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"random" priming step during library construction is not truly random and certain hexamers are more prevalent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Studies have shown that this does NOT cause mis-called bases or drastic bias in sequenced fragments Read quality drops at the beginning and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biased distribution is expected for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DCC44-C92B-864B-BD5A-A3F5692750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adapter-dimer contamination or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DCC44-C92B-864B-BD5A-A3F569275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AE1C-7E74-D947-A28D-9C38D973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C3FF-2EB6-AD40-B538-AF8159F3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4D09-8444-9A46-A109-B477BAC6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1DB1-D8B4-054A-9168-F46E01AF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0CE7-423C-6145-B6A8-50ADB28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0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ADEA-6809-344F-BB60-EBBD429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A0CE-670A-F24F-B75E-BCCF84748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4A5F-B50A-844E-BDC1-FC976350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450A-5B02-0D46-BB36-3F6A61E6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1239-6590-FA42-85F0-E91CFE5D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FEBD1-92F7-8548-88E0-821045E0F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CBAE-AC55-A24A-91FF-960311AF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1404-F406-BF42-9717-A05A12C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B40-10F4-7D4C-BE6B-8C23CA93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C6D0-76FE-094C-9BBC-553F5373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14A7-0F0E-9047-BEB7-8B208F31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FD5-98F2-884F-88A8-151119F6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6167-5514-004A-9AEC-F6C34097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E3AD-6BA0-5647-95E9-27CCC6BE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42B4-B3F0-9F40-B615-DA2AB457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E107-088C-D349-9FF4-BFB0D246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4AE11-A598-6C46-A756-700E7811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ED9F-9911-A149-BA67-12160B3F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7C99-61CF-7742-AE08-802ECE3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D285-2053-684D-B660-743A1CB9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1C64-322F-F549-9011-FAA6C8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42F6-7B27-344A-8DDE-462D3E76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9095-8850-B448-A2D9-811D36D0C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C049-55F6-6742-9455-52709769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A9A09-07E0-5742-AD80-B59B2A4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D166-DD1E-B14B-BE52-A8A14F1D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BEA5-2F77-0A41-A248-6F049427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F321-673A-054F-B3AD-08A52C28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2E063-C13E-064F-AE59-423C2A7AF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A51D9-58AA-3F4B-84CB-19A9D591B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F584F-DD9E-184B-9E0F-52C3CBFF4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EECF3-1660-1143-BD57-C5FD20C2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6B768-D790-2D4F-9972-8EB02594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8FD09-228A-9B46-A5E8-394513C9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C94-FF0C-B14D-8209-2CB258B1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CCE60-0C20-0844-88F5-61392179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C829-DAF1-D943-864F-0E6296D0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0A2D-6843-B34A-99E4-CB3BB76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57A46-5EED-F244-B669-577FA672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2851D-DF31-5944-90C4-78E244AA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B746-17A0-7A44-9E07-B23615A6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301F-779E-E94F-B939-927FBB84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BC13-5007-C749-9440-FAD8F0C1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704D2-420F-9143-93F2-DECFD0C6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D15A-BDC6-FC42-A1A6-65799011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E684-4766-754B-8A4D-35587D26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BCA3-DC4F-1F42-B3E8-D842847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976F-AFCD-A345-A065-3EE9FA2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98AD3-B460-864D-A2B4-D516EB0C7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D0CF0-03A1-0D4A-AAD9-09630776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977F-8A15-0149-812C-6268616F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2C35-9466-0A49-BE4D-B4C37D8B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0841-D72A-124A-A73B-1A5BD90D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C5482-353F-734F-BB8E-FADB7209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55E2-1D14-CF44-959D-CEF1AB49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4350-2BAC-074D-9BB5-B6256D896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4C70-F1E9-934E-A80F-7088EAC1A95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8642-AA87-BA49-B37D-49761CC34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EF93-41F2-D14B-BEC7-9766ED8F4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7D84-B8C0-384E-8AA2-864A5D0A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quencing.qcfail.com/articles/positional-sequence-bias-in-random-primed-librari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equencing.qcfa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933CD4-D253-E740-AC6A-16FB9ACA2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408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2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933CD4-D253-E740-AC6A-16FB9ACA2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408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ACC8C84-4439-604A-9CD8-55063AA2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92" y="564184"/>
            <a:ext cx="2706572" cy="212390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0BFED57-1FE7-FF49-9643-38A84FA2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85" y="2543583"/>
            <a:ext cx="3072477" cy="2331791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E3F70BF5-80D0-CE4B-BF7A-87A07EE8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8" y="495348"/>
            <a:ext cx="2945065" cy="2331791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855E0D02-F55A-FA4F-94DE-6320EB31B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484" y="2817817"/>
            <a:ext cx="2861334" cy="2170442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981B2122-A11E-FA4B-BD5E-47BA56612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209" y="5018301"/>
            <a:ext cx="2423289" cy="1839699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75DE2E7A-7F1E-DD4E-890A-BD5A77810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722" y="612285"/>
            <a:ext cx="3040165" cy="2256685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D1402EEA-5108-864D-A8FB-2C8E0E22F4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9145" y="2990773"/>
            <a:ext cx="2950137" cy="2158637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683F9507-89A8-7A41-9AA4-B0DF35859E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5107" y="4978936"/>
            <a:ext cx="2840986" cy="180643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7385A100-3C0F-954F-BBAD-E0C4F01A0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496" y="4978936"/>
            <a:ext cx="3245950" cy="17584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2BE23BD-A032-DA42-BF4D-76454152EB47}"/>
              </a:ext>
            </a:extLst>
          </p:cNvPr>
          <p:cNvSpPr txBox="1"/>
          <p:nvPr/>
        </p:nvSpPr>
        <p:spPr>
          <a:xfrm>
            <a:off x="3623503" y="1083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Quality</a:t>
            </a:r>
          </a:p>
        </p:txBody>
      </p:sp>
      <p:pic>
        <p:nvPicPr>
          <p:cNvPr id="34" name="Picture 33" descr="A picture containing logo&#10;&#10;Description automatically generated">
            <a:extLst>
              <a:ext uri="{FF2B5EF4-FFF2-40B4-BE49-F238E27FC236}">
                <a16:creationId xmlns:a16="http://schemas.microsoft.com/office/drawing/2014/main" id="{2A657017-8DD5-AC46-B96F-0FCBA0154A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4170" y="418358"/>
            <a:ext cx="2778219" cy="403114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AB4DD362-1ED4-8947-8935-A9523F500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7534" y="2506126"/>
            <a:ext cx="3149600" cy="406400"/>
          </a:xfrm>
          <a:prstGeom prst="rect">
            <a:avLst/>
          </a:prstGeom>
        </p:spPr>
      </p:pic>
      <p:pic>
        <p:nvPicPr>
          <p:cNvPr id="38" name="Picture 37" descr="A picture containing logo&#10;&#10;Description automatically generated">
            <a:extLst>
              <a:ext uri="{FF2B5EF4-FFF2-40B4-BE49-F238E27FC236}">
                <a16:creationId xmlns:a16="http://schemas.microsoft.com/office/drawing/2014/main" id="{049B8CBB-4757-3541-B5BD-749D6BAE52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6724" y="4731776"/>
            <a:ext cx="2578100" cy="508000"/>
          </a:xfrm>
          <a:prstGeom prst="rect">
            <a:avLst/>
          </a:prstGeom>
        </p:spPr>
      </p:pic>
      <p:pic>
        <p:nvPicPr>
          <p:cNvPr id="40" name="Picture 39" descr="A picture containing logo&#10;&#10;Description automatically generated">
            <a:extLst>
              <a:ext uri="{FF2B5EF4-FFF2-40B4-BE49-F238E27FC236}">
                <a16:creationId xmlns:a16="http://schemas.microsoft.com/office/drawing/2014/main" id="{8273CB91-E3A7-BF4E-9A91-6899FE55FC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8973" y="345309"/>
            <a:ext cx="3111500" cy="444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F45EC1D-7F9A-224E-8CD6-C23183B2F9E6}"/>
              </a:ext>
            </a:extLst>
          </p:cNvPr>
          <p:cNvSpPr txBox="1"/>
          <p:nvPr/>
        </p:nvSpPr>
        <p:spPr>
          <a:xfrm>
            <a:off x="7581035" y="55737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Characteristics</a:t>
            </a:r>
          </a:p>
        </p:txBody>
      </p:sp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C75137E6-5999-2542-9B2D-80D652B4D6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01373" y="2670003"/>
            <a:ext cx="2959100" cy="457200"/>
          </a:xfrm>
          <a:prstGeom prst="rect">
            <a:avLst/>
          </a:prstGeom>
        </p:spPr>
      </p:pic>
      <p:pic>
        <p:nvPicPr>
          <p:cNvPr id="44" name="Picture 43" descr="Logo&#10;&#10;Description automatically generated with medium confidence">
            <a:extLst>
              <a:ext uri="{FF2B5EF4-FFF2-40B4-BE49-F238E27FC236}">
                <a16:creationId xmlns:a16="http://schemas.microsoft.com/office/drawing/2014/main" id="{4ED55EA7-C792-624E-A436-6B6F8A35DA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4921" y="390568"/>
            <a:ext cx="3352800" cy="558800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12AA92CB-C8E9-C94E-A579-468ED6C925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95928" y="2827139"/>
            <a:ext cx="3365500" cy="444500"/>
          </a:xfrm>
          <a:prstGeom prst="rect">
            <a:avLst/>
          </a:prstGeom>
        </p:spPr>
      </p:pic>
      <p:pic>
        <p:nvPicPr>
          <p:cNvPr id="48" name="Picture 47" descr="Logo&#10;&#10;Description automatically generated with medium confidence">
            <a:extLst>
              <a:ext uri="{FF2B5EF4-FFF2-40B4-BE49-F238E27FC236}">
                <a16:creationId xmlns:a16="http://schemas.microsoft.com/office/drawing/2014/main" id="{DCCECCC3-226B-1F45-B6F1-66D472AE57F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2433" y="5039994"/>
            <a:ext cx="2273300" cy="546100"/>
          </a:xfrm>
          <a:prstGeom prst="rect">
            <a:avLst/>
          </a:prstGeom>
        </p:spPr>
      </p:pic>
      <p:sp>
        <p:nvSpPr>
          <p:cNvPr id="49" name="Frame 48">
            <a:extLst>
              <a:ext uri="{FF2B5EF4-FFF2-40B4-BE49-F238E27FC236}">
                <a16:creationId xmlns:a16="http://schemas.microsoft.com/office/drawing/2014/main" id="{5D86230B-E728-6E4B-B713-743FD0D3C694}"/>
              </a:ext>
            </a:extLst>
          </p:cNvPr>
          <p:cNvSpPr/>
          <p:nvPr/>
        </p:nvSpPr>
        <p:spPr>
          <a:xfrm>
            <a:off x="2134993" y="10618"/>
            <a:ext cx="3295029" cy="6847382"/>
          </a:xfrm>
          <a:prstGeom prst="frame">
            <a:avLst>
              <a:gd name="adj1" fmla="val 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523D9623-0F88-D843-8418-9E181B808FB3}"/>
              </a:ext>
            </a:extLst>
          </p:cNvPr>
          <p:cNvSpPr/>
          <p:nvPr/>
        </p:nvSpPr>
        <p:spPr>
          <a:xfrm>
            <a:off x="5408753" y="0"/>
            <a:ext cx="6783247" cy="6858000"/>
          </a:xfrm>
          <a:prstGeom prst="frame">
            <a:avLst>
              <a:gd name="adj1" fmla="val 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1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CB5-E6BC-6544-B503-DC2462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"/>
            <a:ext cx="10515600" cy="840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r>
              <a:rPr lang="en-US" dirty="0">
                <a:solidFill>
                  <a:schemeClr val="accent1"/>
                </a:solidFill>
              </a:rPr>
              <a:t>: Sequence Quality Histogram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163705F-40A4-954D-81D3-18D2E7BB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01"/>
          <a:stretch/>
        </p:blipFill>
        <p:spPr>
          <a:xfrm>
            <a:off x="5961423" y="1204360"/>
            <a:ext cx="5036972" cy="3672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7D522-7A16-E74F-AAAA-85F0CDF8B6CB}"/>
              </a:ext>
            </a:extLst>
          </p:cNvPr>
          <p:cNvSpPr txBox="1"/>
          <p:nvPr/>
        </p:nvSpPr>
        <p:spPr>
          <a:xfrm>
            <a:off x="6096000" y="5193366"/>
            <a:ext cx="476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  <a:p>
            <a:r>
              <a:rPr lang="en-US" dirty="0"/>
              <a:t>Read quality drops at the beginning and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8242F-FBD1-B740-8DA7-D007E0D96B7B}"/>
              </a:ext>
            </a:extLst>
          </p:cNvPr>
          <p:cNvSpPr txBox="1"/>
          <p:nvPr/>
        </p:nvSpPr>
        <p:spPr>
          <a:xfrm>
            <a:off x="850710" y="5193366"/>
            <a:ext cx="412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High quality over the length of the read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5282B7-E6CD-5640-9AF0-1B7F0032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73"/>
          <a:stretch/>
        </p:blipFill>
        <p:spPr>
          <a:xfrm>
            <a:off x="450729" y="1210192"/>
            <a:ext cx="4926842" cy="3467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61433-A754-E440-B61F-2DC8045E2E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103" t="32758" r="40442" b="61111"/>
          <a:stretch/>
        </p:blipFill>
        <p:spPr>
          <a:xfrm>
            <a:off x="4052664" y="6049833"/>
            <a:ext cx="2147454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5ECD8-01B3-3A43-B490-1DCF3B81462A}"/>
              </a:ext>
            </a:extLst>
          </p:cNvPr>
          <p:cNvSpPr txBox="1"/>
          <p:nvPr/>
        </p:nvSpPr>
        <p:spPr>
          <a:xfrm>
            <a:off x="1976988" y="4798564"/>
            <a:ext cx="2079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Position in read (bp)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9033C-4A74-C846-BDDE-F3B77D33DC63}"/>
              </a:ext>
            </a:extLst>
          </p:cNvPr>
          <p:cNvSpPr txBox="1"/>
          <p:nvPr/>
        </p:nvSpPr>
        <p:spPr>
          <a:xfrm>
            <a:off x="7440009" y="4631785"/>
            <a:ext cx="2079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Position in read (bp)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5B8B4-DD0C-2F40-9E6F-5F99CB938A57}"/>
              </a:ext>
            </a:extLst>
          </p:cNvPr>
          <p:cNvSpPr txBox="1"/>
          <p:nvPr/>
        </p:nvSpPr>
        <p:spPr>
          <a:xfrm rot="16200000">
            <a:off x="-66490" y="2993289"/>
            <a:ext cx="1428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Quality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01072-9F6C-5649-873D-DAEBAF537512}"/>
              </a:ext>
            </a:extLst>
          </p:cNvPr>
          <p:cNvSpPr txBox="1"/>
          <p:nvPr/>
        </p:nvSpPr>
        <p:spPr>
          <a:xfrm>
            <a:off x="6015387" y="1204360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EB395-AC46-6A4B-872C-879E32B668E0}"/>
              </a:ext>
            </a:extLst>
          </p:cNvPr>
          <p:cNvSpPr txBox="1"/>
          <p:nvPr/>
        </p:nvSpPr>
        <p:spPr>
          <a:xfrm>
            <a:off x="441050" y="1130271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CB5-E6BC-6544-B503-DC2462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"/>
            <a:ext cx="10515600" cy="840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r>
              <a:rPr lang="en-US" dirty="0">
                <a:solidFill>
                  <a:schemeClr val="accent1"/>
                </a:solidFill>
              </a:rPr>
              <a:t>: Per sequence GC content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03DC51-BE9D-F34F-A757-FEE51259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3" y="982459"/>
            <a:ext cx="5770847" cy="4222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A7CA0-4816-664A-87C8-A37FC1EA6464}"/>
              </a:ext>
            </a:extLst>
          </p:cNvPr>
          <p:cNvSpPr txBox="1"/>
          <p:nvPr/>
        </p:nvSpPr>
        <p:spPr>
          <a:xfrm rot="16200000">
            <a:off x="-481936" y="3244334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7FD88-234B-FD4E-A996-1F8E0F9E7D27}"/>
              </a:ext>
            </a:extLst>
          </p:cNvPr>
          <p:cNvSpPr txBox="1"/>
          <p:nvPr/>
        </p:nvSpPr>
        <p:spPr>
          <a:xfrm>
            <a:off x="2116688" y="5007469"/>
            <a:ext cx="21877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Mean GC content (%)</a:t>
            </a:r>
          </a:p>
        </p:txBody>
      </p: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2A3A6E18-10CD-604F-B212-762839C3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0" y="1843998"/>
            <a:ext cx="4051912" cy="22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CB5-E6BC-6544-B503-DC2462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"/>
            <a:ext cx="10515600" cy="840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r>
              <a:rPr lang="en-US" dirty="0">
                <a:solidFill>
                  <a:schemeClr val="accent1"/>
                </a:solidFill>
              </a:rPr>
              <a:t>: Per sequence GC content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0E9A3BD-2306-F040-9F4D-D0367135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2459"/>
            <a:ext cx="5855559" cy="4222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A99A6-96BD-794B-A144-03B8A02E9D1E}"/>
              </a:ext>
            </a:extLst>
          </p:cNvPr>
          <p:cNvSpPr txBox="1"/>
          <p:nvPr/>
        </p:nvSpPr>
        <p:spPr>
          <a:xfrm>
            <a:off x="753037" y="5600339"/>
            <a:ext cx="415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GOOD: follows normal distribution (sum of deviations is &lt; 15% of reads)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3D771-6919-FD43-8D40-5195FF6E1925}"/>
              </a:ext>
            </a:extLst>
          </p:cNvPr>
          <p:cNvSpPr txBox="1"/>
          <p:nvPr/>
        </p:nvSpPr>
        <p:spPr>
          <a:xfrm>
            <a:off x="6768354" y="5554484"/>
            <a:ext cx="415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BAD: can indicate contamination with adapter dimers, or another species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03DC51-BE9D-F34F-A757-FEE51259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53" y="982459"/>
            <a:ext cx="5770847" cy="4222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A7CA0-4816-664A-87C8-A37FC1EA6464}"/>
              </a:ext>
            </a:extLst>
          </p:cNvPr>
          <p:cNvSpPr txBox="1"/>
          <p:nvPr/>
        </p:nvSpPr>
        <p:spPr>
          <a:xfrm rot="16200000">
            <a:off x="-481936" y="3244334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7FD88-234B-FD4E-A996-1F8E0F9E7D27}"/>
              </a:ext>
            </a:extLst>
          </p:cNvPr>
          <p:cNvSpPr txBox="1"/>
          <p:nvPr/>
        </p:nvSpPr>
        <p:spPr>
          <a:xfrm>
            <a:off x="2116688" y="5007469"/>
            <a:ext cx="21877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Mean GC content (%)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34B5C-8EC9-5947-A112-992D97BF9C6E}"/>
              </a:ext>
            </a:extLst>
          </p:cNvPr>
          <p:cNvSpPr txBox="1"/>
          <p:nvPr/>
        </p:nvSpPr>
        <p:spPr>
          <a:xfrm>
            <a:off x="8034888" y="5114299"/>
            <a:ext cx="21877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Mean GC content (%)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AB07E-BEB4-AB49-855F-94D874594A34}"/>
              </a:ext>
            </a:extLst>
          </p:cNvPr>
          <p:cNvSpPr txBox="1"/>
          <p:nvPr/>
        </p:nvSpPr>
        <p:spPr>
          <a:xfrm>
            <a:off x="8022188" y="5114299"/>
            <a:ext cx="21877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Mean GC content (%)</a:t>
            </a:r>
          </a:p>
        </p:txBody>
      </p:sp>
    </p:spTree>
    <p:extLst>
      <p:ext uri="{BB962C8B-B14F-4D97-AF65-F5344CB8AC3E}">
        <p14:creationId xmlns:p14="http://schemas.microsoft.com/office/powerpoint/2010/main" val="18168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CB5-E6BC-6544-B503-DC2462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"/>
            <a:ext cx="10515600" cy="840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r>
              <a:rPr lang="en-US" dirty="0">
                <a:solidFill>
                  <a:schemeClr val="accent1"/>
                </a:solidFill>
              </a:rPr>
              <a:t>: Per Base Sequence Content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82AF5-716D-104A-9926-2054F2F41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72"/>
          <a:stretch/>
        </p:blipFill>
        <p:spPr>
          <a:xfrm>
            <a:off x="2559347" y="1269242"/>
            <a:ext cx="5724843" cy="3477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BB907-4D2B-1546-8822-E9BD17C18876}"/>
              </a:ext>
            </a:extLst>
          </p:cNvPr>
          <p:cNvSpPr txBox="1"/>
          <p:nvPr/>
        </p:nvSpPr>
        <p:spPr>
          <a:xfrm>
            <a:off x="146713" y="5155103"/>
            <a:ext cx="1022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Proportion of each position for which each DNA base has been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RNAseq</a:t>
            </a:r>
            <a:r>
              <a:rPr lang="en-US" dirty="0"/>
              <a:t> data tends to show a positional sequence bias in the first ~12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"random" priming step during library construction is not truly random and certain hexamers are more prevalent than others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89CD-1CD1-D04D-8282-A19484B70188}"/>
              </a:ext>
            </a:extLst>
          </p:cNvPr>
          <p:cNvSpPr txBox="1"/>
          <p:nvPr/>
        </p:nvSpPr>
        <p:spPr>
          <a:xfrm>
            <a:off x="9686611" y="6441167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sequencing.qcfail.com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E9C2E-3CD6-B94C-98B6-9CD923E552A6}"/>
              </a:ext>
            </a:extLst>
          </p:cNvPr>
          <p:cNvSpPr txBox="1"/>
          <p:nvPr/>
        </p:nvSpPr>
        <p:spPr>
          <a:xfrm>
            <a:off x="4849209" y="4476552"/>
            <a:ext cx="1374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Position (bp)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BB3BF-9944-1F4A-8BFA-D2D2D58CCF4A}"/>
              </a:ext>
            </a:extLst>
          </p:cNvPr>
          <p:cNvSpPr txBox="1"/>
          <p:nvPr/>
        </p:nvSpPr>
        <p:spPr>
          <a:xfrm rot="16200000">
            <a:off x="2263369" y="2604303"/>
            <a:ext cx="9612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% Reads</a:t>
            </a:r>
          </a:p>
        </p:txBody>
      </p:sp>
    </p:spTree>
    <p:extLst>
      <p:ext uri="{BB962C8B-B14F-4D97-AF65-F5344CB8AC3E}">
        <p14:creationId xmlns:p14="http://schemas.microsoft.com/office/powerpoint/2010/main" val="14549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CB5-E6BC-6544-B503-DC2462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"/>
            <a:ext cx="10515600" cy="840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r>
              <a:rPr lang="en-US" dirty="0">
                <a:solidFill>
                  <a:schemeClr val="accent1"/>
                </a:solidFill>
              </a:rPr>
              <a:t>: Per Base Sequence Content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82AF5-716D-104A-9926-2054F2F4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1" y="1433721"/>
            <a:ext cx="4831410" cy="3220940"/>
          </a:xfrm>
          <a:prstGeom prst="rect">
            <a:avLst/>
          </a:prstGeom>
        </p:spPr>
      </p:pic>
      <p:pic>
        <p:nvPicPr>
          <p:cNvPr id="8" name="Picture 7" descr="A picture containing pencil&#10;&#10;Description automatically generated">
            <a:extLst>
              <a:ext uri="{FF2B5EF4-FFF2-40B4-BE49-F238E27FC236}">
                <a16:creationId xmlns:a16="http://schemas.microsoft.com/office/drawing/2014/main" id="{D3AB2D43-C860-514D-83A4-A8671D6E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0" y="1115279"/>
            <a:ext cx="5207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8AFF6-ED68-9A4E-9164-47168EBFFCF2}"/>
              </a:ext>
            </a:extLst>
          </p:cNvPr>
          <p:cNvSpPr txBox="1"/>
          <p:nvPr/>
        </p:nvSpPr>
        <p:spPr>
          <a:xfrm>
            <a:off x="6855652" y="4925279"/>
            <a:ext cx="476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BAD:</a:t>
            </a:r>
          </a:p>
          <a:p>
            <a:r>
              <a:rPr lang="en-US" dirty="0"/>
              <a:t>Shows a strong positional bias throughout the reads, which in this case is due to the library having a certain sequence that is overrepresented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BB907-4D2B-1546-8822-E9BD17C18876}"/>
              </a:ext>
            </a:extLst>
          </p:cNvPr>
          <p:cNvSpPr txBox="1"/>
          <p:nvPr/>
        </p:nvSpPr>
        <p:spPr>
          <a:xfrm>
            <a:off x="863468" y="4947253"/>
            <a:ext cx="263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for </a:t>
            </a:r>
            <a:r>
              <a:rPr lang="en-US" dirty="0" err="1"/>
              <a:t>RNAseq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5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CB5-E6BC-6544-B503-DC2462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"/>
            <a:ext cx="10515600" cy="840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FastQC</a:t>
            </a:r>
            <a:r>
              <a:rPr lang="en-US" dirty="0">
                <a:solidFill>
                  <a:schemeClr val="accent1"/>
                </a:solidFill>
              </a:rPr>
              <a:t>: Adapter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6283B-CFF3-FF47-B664-CAE5AE72482E}"/>
              </a:ext>
            </a:extLst>
          </p:cNvPr>
          <p:cNvSpPr/>
          <p:nvPr/>
        </p:nvSpPr>
        <p:spPr>
          <a:xfrm>
            <a:off x="8650356" y="6274137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sequencing.qcfail.com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911B2-7834-504B-A08D-0B6A26804FD7}"/>
              </a:ext>
            </a:extLst>
          </p:cNvPr>
          <p:cNvSpPr txBox="1"/>
          <p:nvPr/>
        </p:nvSpPr>
        <p:spPr>
          <a:xfrm>
            <a:off x="341193" y="3429000"/>
            <a:ext cx="5418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FastQC</a:t>
            </a:r>
            <a:r>
              <a:rPr lang="en-US" dirty="0"/>
              <a:t> will scan each read for the presence of known adapter sequences</a:t>
            </a:r>
          </a:p>
          <a:p>
            <a:endParaRPr lang="en-US" dirty="0"/>
          </a:p>
          <a:p>
            <a:r>
              <a:rPr lang="en-US" dirty="0"/>
              <a:t>The plot shows that the adapter content rises over the course of the 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03A03-D754-D047-A994-7262936FE062}"/>
              </a:ext>
            </a:extLst>
          </p:cNvPr>
          <p:cNvSpPr txBox="1"/>
          <p:nvPr/>
        </p:nvSpPr>
        <p:spPr>
          <a:xfrm>
            <a:off x="545910" y="5718412"/>
            <a:ext cx="29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– Adapter trimming!</a:t>
            </a:r>
          </a:p>
        </p:txBody>
      </p:sp>
      <p:pic>
        <p:nvPicPr>
          <p:cNvPr id="16" name="Picture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EB01FB-38F7-E944-A4D5-2F7BD936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17" y="2901056"/>
            <a:ext cx="5098701" cy="3186688"/>
          </a:xfrm>
          <a:prstGeom prst="rect">
            <a:avLst/>
          </a:prstGeom>
        </p:spPr>
      </p:pic>
      <p:pic>
        <p:nvPicPr>
          <p:cNvPr id="17" name="Picture 1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8DD00EB-74A0-F342-9598-F3BCB8B6F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1" t="5948" r="1107" b="75688"/>
          <a:stretch/>
        </p:blipFill>
        <p:spPr>
          <a:xfrm>
            <a:off x="8770861" y="2979247"/>
            <a:ext cx="2819289" cy="1483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60F5B1-480E-2345-B41D-55CC389F55BA}"/>
              </a:ext>
            </a:extLst>
          </p:cNvPr>
          <p:cNvSpPr txBox="1"/>
          <p:nvPr/>
        </p:nvSpPr>
        <p:spPr>
          <a:xfrm>
            <a:off x="7334167" y="5996275"/>
            <a:ext cx="2079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Position in read (bp)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DD612A-D7AC-7244-904C-83EE2210E6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103" t="32758" r="40442" b="61111"/>
          <a:stretch/>
        </p:blipFill>
        <p:spPr>
          <a:xfrm>
            <a:off x="4066731" y="1189168"/>
            <a:ext cx="3387186" cy="101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0AA95-EA9B-6A4A-A92C-17E92BBA5E28}"/>
              </a:ext>
            </a:extLst>
          </p:cNvPr>
          <p:cNvSpPr txBox="1"/>
          <p:nvPr/>
        </p:nvSpPr>
        <p:spPr>
          <a:xfrm>
            <a:off x="7744105" y="1123468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A327A-3230-B14E-97CF-8ABD9068AFA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88591" y="1308134"/>
            <a:ext cx="555514" cy="20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20742</TotalTime>
  <Words>555</Words>
  <Application>Microsoft Macintosh PowerPoint</Application>
  <PresentationFormat>Widescreen</PresentationFormat>
  <Paragraphs>62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FastQC: Sequence Quality Histogram</vt:lpstr>
      <vt:lpstr>FastQC: Per sequence GC content</vt:lpstr>
      <vt:lpstr>FastQC: Per sequence GC content</vt:lpstr>
      <vt:lpstr>FastQC: Per Base Sequence Content</vt:lpstr>
      <vt:lpstr>FastQC: Per Base Sequence Content</vt:lpstr>
      <vt:lpstr>FastQC: Adapter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Bioinformatics using Tufts HPC</dc:title>
  <dc:creator>Microsoft Office User</dc:creator>
  <cp:lastModifiedBy>Batorsky, Rebecca E.</cp:lastModifiedBy>
  <cp:revision>227</cp:revision>
  <cp:lastPrinted>2020-10-27T19:30:18Z</cp:lastPrinted>
  <dcterms:created xsi:type="dcterms:W3CDTF">2020-01-27T17:40:32Z</dcterms:created>
  <dcterms:modified xsi:type="dcterms:W3CDTF">2021-11-21T16:30:28Z</dcterms:modified>
</cp:coreProperties>
</file>