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5" r:id="rId1"/>
  </p:sldMasterIdLst>
  <p:sldIdLst>
    <p:sldId id="256" r:id="rId2"/>
    <p:sldId id="261" r:id="rId3"/>
    <p:sldId id="265" r:id="rId4"/>
    <p:sldId id="262" r:id="rId5"/>
    <p:sldId id="264" r:id="rId6"/>
    <p:sldId id="266" r:id="rId7"/>
    <p:sldId id="263" r:id="rId8"/>
    <p:sldId id="273" r:id="rId9"/>
    <p:sldId id="272" r:id="rId10"/>
    <p:sldId id="271" r:id="rId11"/>
    <p:sldId id="285" r:id="rId12"/>
    <p:sldId id="286" r:id="rId13"/>
    <p:sldId id="290" r:id="rId14"/>
    <p:sldId id="289" r:id="rId15"/>
    <p:sldId id="268" r:id="rId16"/>
    <p:sldId id="287" r:id="rId17"/>
    <p:sldId id="267" r:id="rId18"/>
    <p:sldId id="274" r:id="rId19"/>
    <p:sldId id="282" r:id="rId20"/>
    <p:sldId id="291" r:id="rId21"/>
    <p:sldId id="281" r:id="rId22"/>
    <p:sldId id="29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51A8"/>
    <a:srgbClr val="29294B"/>
    <a:srgbClr val="0012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40" autoAdjust="0"/>
    <p:restoredTop sz="94660"/>
  </p:normalViewPr>
  <p:slideViewPr>
    <p:cSldViewPr snapToGrid="0">
      <p:cViewPr>
        <p:scale>
          <a:sx n="50" d="100"/>
          <a:sy n="50" d="100"/>
        </p:scale>
        <p:origin x="34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CADBD16-5BFB-4D9F-9646-C75D1B53BBB6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02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7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118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28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44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126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815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139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45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3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00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0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880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05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53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56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0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ADBD16-5BFB-4D9F-9646-C75D1B53BBB6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4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  <p:sldLayoutId id="2147484147" r:id="rId12"/>
    <p:sldLayoutId id="2147484148" r:id="rId13"/>
    <p:sldLayoutId id="2147484149" r:id="rId14"/>
    <p:sldLayoutId id="2147484150" r:id="rId15"/>
    <p:sldLayoutId id="2147484151" r:id="rId16"/>
    <p:sldLayoutId id="214748415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F53AF8C-F4BD-4B59-B8B1-3C1A3B7E3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24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001236"/>
            </a:gs>
            <a:gs pos="87000">
              <a:srgbClr val="001236"/>
            </a:gs>
            <a:gs pos="50000">
              <a:srgbClr val="0A51A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B499FB06-3E86-4C02-9E45-31D0673F454F}"/>
              </a:ext>
            </a:extLst>
          </p:cNvPr>
          <p:cNvSpPr txBox="1"/>
          <p:nvPr/>
        </p:nvSpPr>
        <p:spPr>
          <a:xfrm>
            <a:off x="3037936" y="1122237"/>
            <a:ext cx="61161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>
                <a:solidFill>
                  <a:srgbClr val="29294B"/>
                </a:solidFill>
                <a:latin typeface="Algerian" panose="04020705040A02060702" pitchFamily="82" charset="0"/>
              </a:rPr>
              <a:t>TasarIm İçerİsİndekİ bölümler 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082E9AF3-C99A-433B-A323-E4D0EDAF2B51}"/>
              </a:ext>
            </a:extLst>
          </p:cNvPr>
          <p:cNvSpPr txBox="1"/>
          <p:nvPr/>
        </p:nvSpPr>
        <p:spPr>
          <a:xfrm>
            <a:off x="1686463" y="2413337"/>
            <a:ext cx="85358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fbcpu_core.v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İşlemcinin tasarımını barındırır.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tb_fbcpu.v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İşlemciyi test edecek olan komutları besler ve sonucun doğru olup olmadığını kontrol eden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testbench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tasarımıdır.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memory.v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Komutlar ve verilerin tutulduğu,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RAM olarak tasarlanmış bellektir.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testCase1.v: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Örnek yazılım başlığında verilen 1. Yazılımı içerir.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testCase2.v: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Örnek yazılım başlığında verilen 2. Yazılımı içerir.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testCase3.v: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Örnek yazılım başlığında verilen 3. Yazılımı içerir.</a:t>
            </a:r>
          </a:p>
        </p:txBody>
      </p:sp>
    </p:spTree>
    <p:extLst>
      <p:ext uri="{BB962C8B-B14F-4D97-AF65-F5344CB8AC3E}">
        <p14:creationId xmlns:p14="http://schemas.microsoft.com/office/powerpoint/2010/main" val="722085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001236"/>
            </a:gs>
            <a:gs pos="87000">
              <a:srgbClr val="001236"/>
            </a:gs>
            <a:gs pos="50000">
              <a:srgbClr val="0A51A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41558E8B-EC3C-4389-BD61-98356A6E3F2C}"/>
              </a:ext>
            </a:extLst>
          </p:cNvPr>
          <p:cNvSpPr txBox="1"/>
          <p:nvPr/>
        </p:nvSpPr>
        <p:spPr>
          <a:xfrm>
            <a:off x="4472794" y="681486"/>
            <a:ext cx="4157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>
                <a:solidFill>
                  <a:srgbClr val="29294B"/>
                </a:solidFill>
                <a:latin typeface="Algerian" panose="04020705040A02060702" pitchFamily="82" charset="0"/>
              </a:rPr>
              <a:t>VERİLOG TASARIMI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D2A2A858-938B-4684-B4E7-1B76F3041216}"/>
              </a:ext>
            </a:extLst>
          </p:cNvPr>
          <p:cNvSpPr txBox="1"/>
          <p:nvPr/>
        </p:nvSpPr>
        <p:spPr>
          <a:xfrm>
            <a:off x="1293962" y="1204706"/>
            <a:ext cx="251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>
                <a:solidFill>
                  <a:srgbClr val="0A51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fbcpu_core.v 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75157B37-B19D-46BD-81C5-3F8599114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105" y="1619918"/>
            <a:ext cx="3490266" cy="4286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E26A5344-2D72-47A3-8C3F-A33959375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962" y="1721742"/>
            <a:ext cx="3154790" cy="4082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9857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001236"/>
            </a:gs>
            <a:gs pos="87000">
              <a:srgbClr val="001236"/>
            </a:gs>
            <a:gs pos="50000">
              <a:srgbClr val="0A51A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41558E8B-EC3C-4389-BD61-98356A6E3F2C}"/>
              </a:ext>
            </a:extLst>
          </p:cNvPr>
          <p:cNvSpPr txBox="1"/>
          <p:nvPr/>
        </p:nvSpPr>
        <p:spPr>
          <a:xfrm>
            <a:off x="4472794" y="681486"/>
            <a:ext cx="4157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>
                <a:solidFill>
                  <a:srgbClr val="29294B"/>
                </a:solidFill>
                <a:latin typeface="Algerian" panose="04020705040A02060702" pitchFamily="82" charset="0"/>
              </a:rPr>
              <a:t>VERİLOG TASARIMI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D2A2A858-938B-4684-B4E7-1B76F3041216}"/>
              </a:ext>
            </a:extLst>
          </p:cNvPr>
          <p:cNvSpPr txBox="1"/>
          <p:nvPr/>
        </p:nvSpPr>
        <p:spPr>
          <a:xfrm>
            <a:off x="1293962" y="1204706"/>
            <a:ext cx="251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>
                <a:solidFill>
                  <a:srgbClr val="0A51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fbcpu_core.v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34450DD-A8E4-4F99-9199-942B7F08E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621" y="1574038"/>
            <a:ext cx="3977802" cy="4516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03397FEC-4690-4237-8554-490AB17155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6" t="1241" r="1640" b="1819"/>
          <a:stretch/>
        </p:blipFill>
        <p:spPr>
          <a:xfrm>
            <a:off x="6578299" y="1574038"/>
            <a:ext cx="4088591" cy="4378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5100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001236"/>
            </a:gs>
            <a:gs pos="87000">
              <a:srgbClr val="001236"/>
            </a:gs>
            <a:gs pos="50000">
              <a:srgbClr val="0A51A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41558E8B-EC3C-4389-BD61-98356A6E3F2C}"/>
              </a:ext>
            </a:extLst>
          </p:cNvPr>
          <p:cNvSpPr txBox="1"/>
          <p:nvPr/>
        </p:nvSpPr>
        <p:spPr>
          <a:xfrm>
            <a:off x="4472794" y="681486"/>
            <a:ext cx="4157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>
                <a:solidFill>
                  <a:srgbClr val="29294B"/>
                </a:solidFill>
                <a:latin typeface="Algerian" panose="04020705040A02060702" pitchFamily="82" charset="0"/>
              </a:rPr>
              <a:t>VERİLOG TASARIMI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D2A2A858-938B-4684-B4E7-1B76F3041216}"/>
              </a:ext>
            </a:extLst>
          </p:cNvPr>
          <p:cNvSpPr txBox="1"/>
          <p:nvPr/>
        </p:nvSpPr>
        <p:spPr>
          <a:xfrm>
            <a:off x="1595887" y="1204706"/>
            <a:ext cx="251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>
                <a:solidFill>
                  <a:srgbClr val="0A51A8"/>
                </a:solidFill>
              </a:rPr>
              <a:t>tb_fbcpu.v</a:t>
            </a:r>
            <a:endParaRPr lang="tr-TR">
              <a:solidFill>
                <a:srgbClr val="0A51A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İçerik Yer Tutucusu 4">
            <a:extLst>
              <a:ext uri="{FF2B5EF4-FFF2-40B4-BE49-F238E27FC236}">
                <a16:creationId xmlns:a16="http://schemas.microsoft.com/office/drawing/2014/main" id="{80A55D91-F32D-4ED3-A6AB-1ACF4534D3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1" t="15432"/>
          <a:stretch/>
        </p:blipFill>
        <p:spPr>
          <a:xfrm>
            <a:off x="2170169" y="1574038"/>
            <a:ext cx="3751868" cy="4540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DF5590F7-B113-4E72-873D-47155FB819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1" t="16716" b="2625"/>
          <a:stretch/>
        </p:blipFill>
        <p:spPr>
          <a:xfrm>
            <a:off x="6269964" y="1574038"/>
            <a:ext cx="4326149" cy="4408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5667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001236"/>
            </a:gs>
            <a:gs pos="87000">
              <a:srgbClr val="001236"/>
            </a:gs>
            <a:gs pos="50000">
              <a:srgbClr val="0A51A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41558E8B-EC3C-4389-BD61-98356A6E3F2C}"/>
              </a:ext>
            </a:extLst>
          </p:cNvPr>
          <p:cNvSpPr txBox="1"/>
          <p:nvPr/>
        </p:nvSpPr>
        <p:spPr>
          <a:xfrm>
            <a:off x="4472794" y="681486"/>
            <a:ext cx="4157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>
                <a:solidFill>
                  <a:srgbClr val="29294B"/>
                </a:solidFill>
                <a:latin typeface="Algerian" panose="04020705040A02060702" pitchFamily="82" charset="0"/>
              </a:rPr>
              <a:t>VERİLOG TASARIMI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D2A2A858-938B-4684-B4E7-1B76F3041216}"/>
              </a:ext>
            </a:extLst>
          </p:cNvPr>
          <p:cNvSpPr txBox="1"/>
          <p:nvPr/>
        </p:nvSpPr>
        <p:spPr>
          <a:xfrm>
            <a:off x="1293962" y="1204706"/>
            <a:ext cx="251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>
                <a:solidFill>
                  <a:srgbClr val="0A51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Case-1</a:t>
            </a:r>
          </a:p>
        </p:txBody>
      </p:sp>
      <p:pic>
        <p:nvPicPr>
          <p:cNvPr id="4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42F69589-A3EC-4286-9E77-5B1F6A6C9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785" y="2134012"/>
            <a:ext cx="7952429" cy="1338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FB900701-D535-4E5D-911B-6E720B68C611}"/>
              </a:ext>
            </a:extLst>
          </p:cNvPr>
          <p:cNvSpPr txBox="1"/>
          <p:nvPr/>
        </p:nvSpPr>
        <p:spPr>
          <a:xfrm>
            <a:off x="1733909" y="3841952"/>
            <a:ext cx="9376913" cy="521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3852"/>
              </a:lnSpc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FB-CPU için bellekte 50 ve 51 adresteki</a:t>
            </a:r>
            <a:r>
              <a:rPr lang="tr-TR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sayının toplamını 52 no’lu adres</a:t>
            </a:r>
            <a:r>
              <a:rPr lang="tr-TR" sz="180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kayde</a:t>
            </a:r>
            <a:r>
              <a:rPr lang="tr-TR" sz="1800">
                <a:latin typeface="Times New Roman" panose="02020603050405020304" pitchFamily="18" charset="0"/>
                <a:cs typeface="Times New Roman" panose="02020603050405020304" pitchFamily="18" charset="0"/>
              </a:rPr>
              <a:t>diyor</a:t>
            </a:r>
            <a:r>
              <a:rPr lang="tr-TR">
                <a:latin typeface="Nunito Sans Regular"/>
                <a:cs typeface="Times New Roman" panose="02020603050405020304" pitchFamily="18" charset="0"/>
              </a:rPr>
              <a:t>.</a:t>
            </a:r>
            <a:endParaRPr lang="en-US" sz="1800">
              <a:latin typeface="Nunito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44687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001236"/>
            </a:gs>
            <a:gs pos="87000">
              <a:srgbClr val="001236"/>
            </a:gs>
            <a:gs pos="50000">
              <a:srgbClr val="0A51A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metin, ekra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5E0525F2-A3F9-4ECE-ADF2-D41D2B346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77" y="1887905"/>
            <a:ext cx="9790114" cy="3365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2F1A9D96-D311-48C7-84EC-E41FD5EF4518}"/>
              </a:ext>
            </a:extLst>
          </p:cNvPr>
          <p:cNvSpPr txBox="1"/>
          <p:nvPr/>
        </p:nvSpPr>
        <p:spPr>
          <a:xfrm>
            <a:off x="1320877" y="1294764"/>
            <a:ext cx="6116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>
                <a:solidFill>
                  <a:srgbClr val="0A51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Case-1 Simülasyonu</a:t>
            </a:r>
          </a:p>
        </p:txBody>
      </p:sp>
    </p:spTree>
    <p:extLst>
      <p:ext uri="{BB962C8B-B14F-4D97-AF65-F5344CB8AC3E}">
        <p14:creationId xmlns:p14="http://schemas.microsoft.com/office/powerpoint/2010/main" val="3224595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001236"/>
            </a:gs>
            <a:gs pos="87000">
              <a:srgbClr val="001236"/>
            </a:gs>
            <a:gs pos="50000">
              <a:srgbClr val="0A51A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41558E8B-EC3C-4389-BD61-98356A6E3F2C}"/>
              </a:ext>
            </a:extLst>
          </p:cNvPr>
          <p:cNvSpPr txBox="1"/>
          <p:nvPr/>
        </p:nvSpPr>
        <p:spPr>
          <a:xfrm>
            <a:off x="4472794" y="681486"/>
            <a:ext cx="4157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>
                <a:solidFill>
                  <a:srgbClr val="29294B"/>
                </a:solidFill>
                <a:latin typeface="Algerian" panose="04020705040A02060702" pitchFamily="82" charset="0"/>
              </a:rPr>
              <a:t>VERİLOG TASARIMI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D2A2A858-938B-4684-B4E7-1B76F3041216}"/>
              </a:ext>
            </a:extLst>
          </p:cNvPr>
          <p:cNvSpPr txBox="1"/>
          <p:nvPr/>
        </p:nvSpPr>
        <p:spPr>
          <a:xfrm>
            <a:off x="1293962" y="1204706"/>
            <a:ext cx="251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>
                <a:solidFill>
                  <a:srgbClr val="0A51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Case-2  </a:t>
            </a:r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D82677E5-075D-4076-BFA1-4D3898CB1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40" y="2200297"/>
            <a:ext cx="8529719" cy="1452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8BA4BDF0-68B4-437A-8EE0-5F6E0975A3EC}"/>
              </a:ext>
            </a:extLst>
          </p:cNvPr>
          <p:cNvSpPr txBox="1"/>
          <p:nvPr/>
        </p:nvSpPr>
        <p:spPr>
          <a:xfrm>
            <a:off x="1831140" y="4069567"/>
            <a:ext cx="9721970" cy="578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4480"/>
              </a:lnSpc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FB-CPU için bellekte 50 ve 51 adresteki iki</a:t>
            </a:r>
            <a:r>
              <a:rPr lang="tr-TR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sayının çarpımını 52 no’lu adrese kaydediyor</a:t>
            </a:r>
            <a:r>
              <a:rPr lang="tr-TR" sz="1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>
                <a:solidFill>
                  <a:srgbClr val="FFFFFF"/>
                </a:solidFill>
                <a:latin typeface="Nunito Sans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1224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001236"/>
            </a:gs>
            <a:gs pos="87000">
              <a:srgbClr val="001236"/>
            </a:gs>
            <a:gs pos="50000">
              <a:srgbClr val="0A51A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3601E80B-73D5-4C70-B1B9-7265DFDE6D99}"/>
              </a:ext>
            </a:extLst>
          </p:cNvPr>
          <p:cNvSpPr txBox="1"/>
          <p:nvPr/>
        </p:nvSpPr>
        <p:spPr>
          <a:xfrm>
            <a:off x="1320877" y="1294764"/>
            <a:ext cx="6116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>
                <a:solidFill>
                  <a:srgbClr val="0A51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Case-2 Simülasyonu</a:t>
            </a:r>
          </a:p>
        </p:txBody>
      </p:sp>
      <p:pic>
        <p:nvPicPr>
          <p:cNvPr id="6" name="Resim 5" descr="metin, ekra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D271C71E-93C2-4EAF-BC97-2DCCD8B4B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76" y="2027208"/>
            <a:ext cx="9762069" cy="33770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8298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001236"/>
            </a:gs>
            <a:gs pos="87000">
              <a:srgbClr val="001236"/>
            </a:gs>
            <a:gs pos="50000">
              <a:srgbClr val="0A51A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5C04C445-061B-41DC-8F83-5D634CAFB3EA}"/>
              </a:ext>
            </a:extLst>
          </p:cNvPr>
          <p:cNvSpPr txBox="1"/>
          <p:nvPr/>
        </p:nvSpPr>
        <p:spPr>
          <a:xfrm>
            <a:off x="1293962" y="1204706"/>
            <a:ext cx="251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>
                <a:solidFill>
                  <a:srgbClr val="0A51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Case-3 </a:t>
            </a:r>
          </a:p>
        </p:txBody>
      </p:sp>
      <p:pic>
        <p:nvPicPr>
          <p:cNvPr id="6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CCFCA565-6FFC-41E3-8137-4261460CF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786" y="1204706"/>
            <a:ext cx="7615900" cy="36486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69B5CC19-AA13-4261-BFEC-E7824D5DEEC8}"/>
              </a:ext>
            </a:extLst>
          </p:cNvPr>
          <p:cNvSpPr txBox="1"/>
          <p:nvPr/>
        </p:nvSpPr>
        <p:spPr>
          <a:xfrm>
            <a:off x="1172579" y="5050289"/>
            <a:ext cx="10173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>
                <a:latin typeface="Times New Roman" panose="02020603050405020304" pitchFamily="18" charset="0"/>
                <a:cs typeface="Times New Roman" panose="02020603050405020304" pitchFamily="18" charset="0"/>
              </a:rPr>
              <a:t>FB-CPU için bellekte 50 ve 51 adresteki iki sayının çarpımını 52 no’lu adrese kaydediyor. Ancak çarpma operasyonunu kullanmıyor. Çarpma için 50’deki sayıyı 51’deki sayı defa toplayıp 52 no’lu adrese yazıyor.</a:t>
            </a:r>
          </a:p>
        </p:txBody>
      </p:sp>
    </p:spTree>
    <p:extLst>
      <p:ext uri="{BB962C8B-B14F-4D97-AF65-F5344CB8AC3E}">
        <p14:creationId xmlns:p14="http://schemas.microsoft.com/office/powerpoint/2010/main" val="3529305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001236"/>
            </a:gs>
            <a:gs pos="87000">
              <a:srgbClr val="001236"/>
            </a:gs>
            <a:gs pos="50000">
              <a:srgbClr val="0A51A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İçerik Yer Tutucusu 4" descr="metin, ekra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F30F80F5-BD0F-4449-BE00-A11440343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577" y="1847303"/>
            <a:ext cx="10019202" cy="3035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125B9F0F-BB50-4388-A738-7E7EA84373F2}"/>
              </a:ext>
            </a:extLst>
          </p:cNvPr>
          <p:cNvSpPr txBox="1"/>
          <p:nvPr/>
        </p:nvSpPr>
        <p:spPr>
          <a:xfrm>
            <a:off x="1320877" y="1294764"/>
            <a:ext cx="6116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>
                <a:solidFill>
                  <a:srgbClr val="0A51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Case-3 Simülasyonu</a:t>
            </a:r>
          </a:p>
        </p:txBody>
      </p:sp>
    </p:spTree>
    <p:extLst>
      <p:ext uri="{BB962C8B-B14F-4D97-AF65-F5344CB8AC3E}">
        <p14:creationId xmlns:p14="http://schemas.microsoft.com/office/powerpoint/2010/main" val="68399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001236"/>
            </a:gs>
            <a:gs pos="87000">
              <a:srgbClr val="001236"/>
            </a:gs>
            <a:gs pos="50000">
              <a:srgbClr val="0A51A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D0E2FC14-4FA6-4666-A843-DA9A9052665C}"/>
              </a:ext>
            </a:extLst>
          </p:cNvPr>
          <p:cNvSpPr txBox="1"/>
          <p:nvPr/>
        </p:nvSpPr>
        <p:spPr>
          <a:xfrm>
            <a:off x="3762553" y="1285336"/>
            <a:ext cx="4408098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sz="2800">
                <a:solidFill>
                  <a:srgbClr val="29294B"/>
                </a:solidFill>
                <a:latin typeface="Algerian" panose="04020705040A02060702" pitchFamily="82" charset="0"/>
              </a:rPr>
              <a:t>PROJE TANIMI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320977E7-664F-44C6-A169-FF8C5A3A74AA}"/>
              </a:ext>
            </a:extLst>
          </p:cNvPr>
          <p:cNvSpPr txBox="1"/>
          <p:nvPr/>
        </p:nvSpPr>
        <p:spPr>
          <a:xfrm>
            <a:off x="1955320" y="2499125"/>
            <a:ext cx="84395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FB-CPU, işlemcilerin temel çalışma prensiplerini anlatmak için, eğitim amaçlı bir işlemcidir.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 pr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oje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kapsamında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FB-CPU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isminde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 işlemcinin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Verilog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dili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RTL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tasarımı 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tasarlanan işlemci üzerinde makine dili ile yazılan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çeşitli kod parçacıkları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yazılmıştır.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 sonunda basit bir işlemcideki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RAM,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Kontrol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Ünitesi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 Saklayıcıların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bir arada çalışıp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makine dilindeki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kod parçacıklarının nasıl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yürütebildiği gözlenmiştir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Kullanılacak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Basys3 FPGA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geliştirme kartı üzerinde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FB-CPU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demosu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yapılmıştır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3892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001236"/>
            </a:gs>
            <a:gs pos="87000">
              <a:srgbClr val="001236"/>
            </a:gs>
            <a:gs pos="50000">
              <a:srgbClr val="0A51A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9EE4D181-259E-4195-9004-6EDEF6EB532A}"/>
              </a:ext>
            </a:extLst>
          </p:cNvPr>
          <p:cNvSpPr txBox="1"/>
          <p:nvPr/>
        </p:nvSpPr>
        <p:spPr>
          <a:xfrm>
            <a:off x="1320877" y="1294764"/>
            <a:ext cx="6116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>
                <a:solidFill>
                  <a:srgbClr val="0A51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memory.v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B965BF7-6824-4CDF-95E5-B7085890CEDB}"/>
              </a:ext>
            </a:extLst>
          </p:cNvPr>
          <p:cNvSpPr txBox="1"/>
          <p:nvPr/>
        </p:nvSpPr>
        <p:spPr>
          <a:xfrm>
            <a:off x="4472794" y="681486"/>
            <a:ext cx="4157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>
                <a:solidFill>
                  <a:srgbClr val="29294B"/>
                </a:solidFill>
                <a:latin typeface="Algerian" panose="04020705040A02060702" pitchFamily="82" charset="0"/>
              </a:rPr>
              <a:t>VERİLOG TASARIMI</a:t>
            </a:r>
          </a:p>
        </p:txBody>
      </p:sp>
      <p:pic>
        <p:nvPicPr>
          <p:cNvPr id="6" name="İçerik Yer Tutucusu 4">
            <a:extLst>
              <a:ext uri="{FF2B5EF4-FFF2-40B4-BE49-F238E27FC236}">
                <a16:creationId xmlns:a16="http://schemas.microsoft.com/office/drawing/2014/main" id="{EDC094E1-FE3D-4D5C-B920-F5367D13E6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4" t="19973" r="48584" b="2588"/>
          <a:stretch/>
        </p:blipFill>
        <p:spPr>
          <a:xfrm>
            <a:off x="3692106" y="1488057"/>
            <a:ext cx="5029200" cy="451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65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001236"/>
            </a:gs>
            <a:gs pos="87000">
              <a:srgbClr val="001236"/>
            </a:gs>
            <a:gs pos="50000">
              <a:srgbClr val="0A51A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DDE84E65-B5D8-4396-9574-B895F79300B8}"/>
              </a:ext>
            </a:extLst>
          </p:cNvPr>
          <p:cNvSpPr txBox="1"/>
          <p:nvPr/>
        </p:nvSpPr>
        <p:spPr>
          <a:xfrm>
            <a:off x="1561381" y="1526876"/>
            <a:ext cx="529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>
                <a:solidFill>
                  <a:srgbClr val="001236"/>
                </a:solidFill>
                <a:latin typeface="Algerian" panose="04020705040A02060702" pitchFamily="82" charset="0"/>
              </a:rPr>
              <a:t>HAZIRLAYANLAR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F8CD09B4-2A9B-4A77-9107-835EB376C700}"/>
              </a:ext>
            </a:extLst>
          </p:cNvPr>
          <p:cNvSpPr txBox="1"/>
          <p:nvPr/>
        </p:nvSpPr>
        <p:spPr>
          <a:xfrm>
            <a:off x="1561382" y="2459504"/>
            <a:ext cx="36748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Barış SUBAŞİ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Ece AYDINKAPTAN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Tenay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Dilara ÖZDEMİR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Tuğba KARADENİZ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Aybüke ŞEN</a:t>
            </a:r>
          </a:p>
        </p:txBody>
      </p:sp>
    </p:spTree>
    <p:extLst>
      <p:ext uri="{BB962C8B-B14F-4D97-AF65-F5344CB8AC3E}">
        <p14:creationId xmlns:p14="http://schemas.microsoft.com/office/powerpoint/2010/main" val="3809157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001236"/>
            </a:gs>
            <a:gs pos="87000">
              <a:srgbClr val="001236"/>
            </a:gs>
            <a:gs pos="50000">
              <a:srgbClr val="0A51A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8C6901A6-7B14-4253-8B66-3443C7F65B3A}"/>
              </a:ext>
            </a:extLst>
          </p:cNvPr>
          <p:cNvSpPr txBox="1"/>
          <p:nvPr/>
        </p:nvSpPr>
        <p:spPr>
          <a:xfrm>
            <a:off x="3322607" y="2274838"/>
            <a:ext cx="55467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4800" b="1" dirty="0">
                <a:solidFill>
                  <a:srgbClr val="001236"/>
                </a:solidFill>
                <a:latin typeface="+mj-lt"/>
              </a:rPr>
              <a:t>DİNLEDİĞİNİZ İÇİN TEŞEKKÜRLER</a:t>
            </a:r>
            <a:endParaRPr kumimoji="0" lang="tr-TR" sz="4800" b="1" i="0" u="none" strike="noStrike" kern="1200" cap="none" spc="0" normalizeH="0" baseline="0" noProof="0" dirty="0">
              <a:ln>
                <a:noFill/>
              </a:ln>
              <a:solidFill>
                <a:srgbClr val="001236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97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001236"/>
            </a:gs>
            <a:gs pos="87000">
              <a:srgbClr val="001236"/>
            </a:gs>
            <a:gs pos="50000">
              <a:srgbClr val="0A51A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8C6901A6-7B14-4253-8B66-3443C7F65B3A}"/>
              </a:ext>
            </a:extLst>
          </p:cNvPr>
          <p:cNvSpPr txBox="1"/>
          <p:nvPr/>
        </p:nvSpPr>
        <p:spPr>
          <a:xfrm>
            <a:off x="3322607" y="1069676"/>
            <a:ext cx="5546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>
                <a:solidFill>
                  <a:srgbClr val="001236"/>
                </a:solidFill>
                <a:latin typeface="Algerian" panose="04020705040A02060702" pitchFamily="82" charset="0"/>
              </a:rPr>
              <a:t>KullanILAN Araçlar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A178C725-0D8E-46DF-9C07-4FABAE07AA4D}"/>
              </a:ext>
            </a:extLst>
          </p:cNvPr>
          <p:cNvSpPr txBox="1"/>
          <p:nvPr/>
        </p:nvSpPr>
        <p:spPr>
          <a:xfrm>
            <a:off x="1086924" y="2151229"/>
            <a:ext cx="581420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tr-TR" dirty="0" err="1">
                <a:solidFill>
                  <a:srgbClr val="0A51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Von</a:t>
            </a:r>
            <a:r>
              <a:rPr lang="tr-TR" dirty="0">
                <a:solidFill>
                  <a:srgbClr val="0A51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A51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Neumann</a:t>
            </a:r>
            <a:r>
              <a:rPr lang="tr-TR" dirty="0">
                <a:solidFill>
                  <a:srgbClr val="0A51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A51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Simulatörü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Tasarımı gerçekleştiren ve 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 akışını daha rahat bir şekilde gözlemleyebildiğimiz bir simülatördür.  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19E6A3B-B5BF-4205-9C96-D7FBDDBFC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083" y="1742887"/>
            <a:ext cx="3511542" cy="1828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D4F66FEE-6F43-4931-8CD3-2272C23EE6D0}"/>
              </a:ext>
            </a:extLst>
          </p:cNvPr>
          <p:cNvSpPr txBox="1"/>
          <p:nvPr/>
        </p:nvSpPr>
        <p:spPr>
          <a:xfrm>
            <a:off x="4888301" y="3986923"/>
            <a:ext cx="6216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0A51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tr-TR" dirty="0" err="1">
                <a:solidFill>
                  <a:srgbClr val="0A51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Xilinx</a:t>
            </a:r>
            <a:r>
              <a:rPr lang="tr-TR" dirty="0">
                <a:solidFill>
                  <a:srgbClr val="0A51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A51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Vivado</a:t>
            </a:r>
            <a:r>
              <a:rPr lang="tr-TR" dirty="0">
                <a:solidFill>
                  <a:srgbClr val="0A51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 Suite: </a:t>
            </a:r>
            <a:r>
              <a:rPr lang="tr-TR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Xilinx</a:t>
            </a:r>
            <a:r>
              <a:rPr lang="tr-TR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tarafından donanım tanımlama dili tasarımlarının sentezi ve analizi için üretilmiş bir yazılım paketidir.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Tasarımımızı oluşturmak ve FPGA kartlarında çalışma yapmak için kullanılmıştır.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816AA5-7206-4CF0-873A-195038C94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24" y="3571337"/>
            <a:ext cx="3278040" cy="21525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26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001236"/>
            </a:gs>
            <a:gs pos="87000">
              <a:srgbClr val="001236"/>
            </a:gs>
            <a:gs pos="50000">
              <a:srgbClr val="0A51A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A1333E93-B29F-4B43-B8F7-FF8D888F843D}"/>
              </a:ext>
            </a:extLst>
          </p:cNvPr>
          <p:cNvSpPr txBox="1"/>
          <p:nvPr/>
        </p:nvSpPr>
        <p:spPr>
          <a:xfrm>
            <a:off x="3171645" y="1095554"/>
            <a:ext cx="5848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>
                <a:solidFill>
                  <a:srgbClr val="29294B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Von Neumann MİmarİSİ Nedİr?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794020D0-BB94-4FB6-B13A-F2FF15B19E7D}"/>
              </a:ext>
            </a:extLst>
          </p:cNvPr>
          <p:cNvSpPr txBox="1"/>
          <p:nvPr/>
        </p:nvSpPr>
        <p:spPr>
          <a:xfrm>
            <a:off x="5368506" y="2793702"/>
            <a:ext cx="68234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>
                <a:latin typeface="Times New Roman" panose="02020603050405020304" pitchFamily="18" charset="0"/>
                <a:cs typeface="Times New Roman" panose="02020603050405020304" pitchFamily="18" charset="0"/>
              </a:rPr>
              <a:t>FB-CPU RTL Tasarımı, Von Neumann mimarisindedir.</a:t>
            </a:r>
          </a:p>
          <a:p>
            <a:r>
              <a:rPr lang="tr-TR">
                <a:latin typeface="Times New Roman" panose="02020603050405020304" pitchFamily="18" charset="0"/>
                <a:cs typeface="Times New Roman" panose="02020603050405020304" pitchFamily="18" charset="0"/>
              </a:rPr>
              <a:t>Temel olarak 4 elemanı vardır.</a:t>
            </a:r>
          </a:p>
          <a:p>
            <a:pPr marL="285750" indent="-285750">
              <a:buFontTx/>
              <a:buChar char="-"/>
            </a:pPr>
            <a:r>
              <a:rPr lang="tr-TR">
                <a:latin typeface="Times New Roman" panose="02020603050405020304" pitchFamily="18" charset="0"/>
                <a:cs typeface="Times New Roman" panose="02020603050405020304" pitchFamily="18" charset="0"/>
              </a:rPr>
              <a:t>Bellek (RAM)</a:t>
            </a:r>
          </a:p>
          <a:p>
            <a:pPr marL="285750" indent="-285750">
              <a:buFontTx/>
              <a:buChar char="-"/>
            </a:pPr>
            <a:r>
              <a:rPr lang="tr-TR">
                <a:latin typeface="Times New Roman" panose="02020603050405020304" pitchFamily="18" charset="0"/>
                <a:cs typeface="Times New Roman" panose="02020603050405020304" pitchFamily="18" charset="0"/>
              </a:rPr>
              <a:t>Saklayıcılar</a:t>
            </a:r>
          </a:p>
          <a:p>
            <a:pPr marL="285750" indent="-285750">
              <a:buFontTx/>
              <a:buChar char="-"/>
            </a:pPr>
            <a:r>
              <a:rPr lang="tr-TR">
                <a:latin typeface="Times New Roman" panose="02020603050405020304" pitchFamily="18" charset="0"/>
                <a:cs typeface="Times New Roman" panose="02020603050405020304" pitchFamily="18" charset="0"/>
              </a:rPr>
              <a:t>İşlem Ünitesi (ALU)</a:t>
            </a:r>
          </a:p>
          <a:p>
            <a:pPr marL="285750" indent="-285750">
              <a:buFontTx/>
              <a:buChar char="-"/>
            </a:pPr>
            <a:r>
              <a:rPr lang="tr-TR">
                <a:latin typeface="Times New Roman" panose="02020603050405020304" pitchFamily="18" charset="0"/>
                <a:cs typeface="Times New Roman" panose="02020603050405020304" pitchFamily="18" charset="0"/>
              </a:rPr>
              <a:t>Kontrol Ünitesi</a:t>
            </a:r>
          </a:p>
        </p:txBody>
      </p:sp>
      <p:pic>
        <p:nvPicPr>
          <p:cNvPr id="2050" name="Picture 2" descr="Sistem3">
            <a:extLst>
              <a:ext uri="{FF2B5EF4-FFF2-40B4-BE49-F238E27FC236}">
                <a16:creationId xmlns:a16="http://schemas.microsoft.com/office/drawing/2014/main" id="{F5383B9B-021D-46A7-BF5C-4F89F0FD4C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1" t="19053" r="7446" b="10653"/>
          <a:stretch/>
        </p:blipFill>
        <p:spPr bwMode="auto">
          <a:xfrm>
            <a:off x="1191613" y="2381541"/>
            <a:ext cx="3960063" cy="257864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7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001236"/>
            </a:gs>
            <a:gs pos="87000">
              <a:srgbClr val="001236"/>
            </a:gs>
            <a:gs pos="50000">
              <a:srgbClr val="0A51A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F773DE70-7BC6-44EA-BB66-E095F04021A7}"/>
              </a:ext>
            </a:extLst>
          </p:cNvPr>
          <p:cNvSpPr txBox="1"/>
          <p:nvPr/>
        </p:nvSpPr>
        <p:spPr>
          <a:xfrm>
            <a:off x="1155938" y="1010777"/>
            <a:ext cx="2484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>
                <a:solidFill>
                  <a:srgbClr val="29294B"/>
                </a:solidFill>
                <a:latin typeface="Algerian" panose="04020705040A02060702" pitchFamily="82" charset="0"/>
              </a:rPr>
              <a:t>BELLEK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186E2771-9DC3-4C94-B109-09E1D57E1025}"/>
              </a:ext>
            </a:extLst>
          </p:cNvPr>
          <p:cNvSpPr txBox="1"/>
          <p:nvPr/>
        </p:nvSpPr>
        <p:spPr>
          <a:xfrm>
            <a:off x="1086929" y="1519175"/>
            <a:ext cx="6072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tr-TR">
                <a:latin typeface="Times New Roman" panose="02020603050405020304" pitchFamily="18" charset="0"/>
                <a:cs typeface="Times New Roman" panose="02020603050405020304" pitchFamily="18" charset="0"/>
              </a:rPr>
              <a:t>2^kxm saklama alanı vardır.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tr-TR">
                <a:latin typeface="Times New Roman" panose="02020603050405020304" pitchFamily="18" charset="0"/>
                <a:cs typeface="Times New Roman" panose="02020603050405020304" pitchFamily="18" charset="0"/>
              </a:rPr>
              <a:t>FB-CPU’nun komutları okuyup, hesaplanan  değerleri geri yazacağı bellek yandaki şekilde verilmektedir.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tr-TR">
                <a:latin typeface="Times New Roman" panose="02020603050405020304" pitchFamily="18" charset="0"/>
                <a:cs typeface="Times New Roman" panose="02020603050405020304" pitchFamily="18" charset="0"/>
              </a:rPr>
              <a:t>RAM’e bağlı 4 saklayıcı ve bir clock sinyali bulunmaktadır</a:t>
            </a:r>
            <a:r>
              <a:rPr lang="tr-TR"/>
              <a:t>.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0B1DFE9-4098-4A75-AAC1-C06A3CCB7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607" y="881381"/>
            <a:ext cx="3290357" cy="20313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BCA8472C-0C3F-4856-9EBC-B98BE7CF6084}"/>
              </a:ext>
            </a:extLst>
          </p:cNvPr>
          <p:cNvSpPr txBox="1"/>
          <p:nvPr/>
        </p:nvSpPr>
        <p:spPr>
          <a:xfrm>
            <a:off x="1155938" y="2996701"/>
            <a:ext cx="2731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>
                <a:solidFill>
                  <a:srgbClr val="29294B"/>
                </a:solidFill>
                <a:latin typeface="Algerian" panose="04020705040A02060702" pitchFamily="82" charset="0"/>
              </a:rPr>
              <a:t>SAKLAYICILAR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8987FEB3-B32D-4B49-BDBB-532A215AE4B3}"/>
              </a:ext>
            </a:extLst>
          </p:cNvPr>
          <p:cNvSpPr txBox="1"/>
          <p:nvPr/>
        </p:nvSpPr>
        <p:spPr>
          <a:xfrm>
            <a:off x="1086929" y="3519921"/>
            <a:ext cx="8126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>
                <a:latin typeface="Times New Roman" panose="02020603050405020304" pitchFamily="18" charset="0"/>
                <a:cs typeface="Times New Roman" panose="02020603050405020304" pitchFamily="18" charset="0"/>
              </a:rPr>
              <a:t>Başlangıç tasarımında 8 adet saklayıcı bulunmaktadır.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>
                <a:latin typeface="Times New Roman" panose="02020603050405020304" pitchFamily="18" charset="0"/>
                <a:cs typeface="Times New Roman" panose="02020603050405020304" pitchFamily="18" charset="0"/>
              </a:rPr>
              <a:t>4 adet d tipi ve RAM’in içerisinde 4 saklayıcı bulunmaktadır.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>
                <a:latin typeface="Times New Roman" panose="02020603050405020304" pitchFamily="18" charset="0"/>
                <a:cs typeface="Times New Roman" panose="02020603050405020304" pitchFamily="18" charset="0"/>
              </a:rPr>
              <a:t>Her bir saklayıcı aslında birden çok bir araya gelmiş d tipi saklayıcıdan oluşur.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>
                <a:latin typeface="Times New Roman" panose="02020603050405020304" pitchFamily="18" charset="0"/>
                <a:cs typeface="Times New Roman" panose="02020603050405020304" pitchFamily="18" charset="0"/>
              </a:rPr>
              <a:t>Bu saklayıcılar sonraki slaytlarda görevleri ile açıklanacaktır.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CF269C4D-EC88-4219-8AC3-2E5FDA728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988" y="4498658"/>
            <a:ext cx="3879754" cy="148962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47214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001236"/>
            </a:gs>
            <a:gs pos="87000">
              <a:srgbClr val="001236"/>
            </a:gs>
            <a:gs pos="50000">
              <a:srgbClr val="0A51A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7AA458F0-EEE6-4D44-B9B0-BE91FE93B8AD}"/>
              </a:ext>
            </a:extLst>
          </p:cNvPr>
          <p:cNvSpPr txBox="1"/>
          <p:nvPr/>
        </p:nvSpPr>
        <p:spPr>
          <a:xfrm>
            <a:off x="4661139" y="954411"/>
            <a:ext cx="2731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>
                <a:solidFill>
                  <a:srgbClr val="29294B"/>
                </a:solidFill>
                <a:latin typeface="Algerian" panose="04020705040A02060702" pitchFamily="82" charset="0"/>
              </a:rPr>
              <a:t>SAKLAYICILAR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C90BA96A-BD5F-4C69-8756-673250E99278}"/>
              </a:ext>
            </a:extLst>
          </p:cNvPr>
          <p:cNvSpPr txBox="1"/>
          <p:nvPr/>
        </p:nvSpPr>
        <p:spPr>
          <a:xfrm>
            <a:off x="1285336" y="1656272"/>
            <a:ext cx="96529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tr-TR" b="1">
                <a:latin typeface="Times New Roman" panose="02020603050405020304" pitchFamily="18" charset="0"/>
                <a:cs typeface="Times New Roman" panose="02020603050405020304" pitchFamily="18" charset="0"/>
              </a:rPr>
              <a:t>PC(6 BİT): </a:t>
            </a:r>
            <a:r>
              <a:rPr lang="tr-TR">
                <a:latin typeface="Times New Roman" panose="02020603050405020304" pitchFamily="18" charset="0"/>
                <a:cs typeface="Times New Roman" panose="02020603050405020304" pitchFamily="18" charset="0"/>
              </a:rPr>
              <a:t>RAM üzerinden hangi satırdaki komutun alınacağını belirler. 6 bit olmasının nedeni RAM’in 2^6 lokasyonu olmasındandır. Dolasıyla PC değeri RAM’deki her yeri gösterebilmektedir.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tr-TR" b="1">
                <a:latin typeface="Times New Roman" panose="02020603050405020304" pitchFamily="18" charset="0"/>
                <a:cs typeface="Times New Roman" panose="02020603050405020304" pitchFamily="18" charset="0"/>
              </a:rPr>
              <a:t>MAR(6 BİT): </a:t>
            </a:r>
            <a:r>
              <a:rPr lang="tr-TR">
                <a:latin typeface="Times New Roman" panose="02020603050405020304" pitchFamily="18" charset="0"/>
                <a:cs typeface="Times New Roman" panose="02020603050405020304" pitchFamily="18" charset="0"/>
              </a:rPr>
              <a:t>Memory Address Register isminde bir saklayıcıdır. Bu saklayıcı RAM’in adres girişine bağlanmıştır. RAM’in 2^6 lokasyonu olduğu için MAR 6 bitliktir. Saklayıcı RAM’in içerisindedir.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tr-TR" b="1">
                <a:latin typeface="Times New Roman" panose="02020603050405020304" pitchFamily="18" charset="0"/>
                <a:cs typeface="Times New Roman" panose="02020603050405020304" pitchFamily="18" charset="0"/>
              </a:rPr>
              <a:t>MDRln(10 BİT): </a:t>
            </a:r>
            <a:r>
              <a:rPr lang="tr-TR">
                <a:latin typeface="Times New Roman" panose="02020603050405020304" pitchFamily="18" charset="0"/>
                <a:cs typeface="Times New Roman" panose="02020603050405020304" pitchFamily="18" charset="0"/>
              </a:rPr>
              <a:t>Memory Data Resigter ln, RAM’e bir veri yazılacağı zaman kullanılan saklayıcıdır.RAM’in bir lokasyonu 10 bitlik olmasından ötürü, saklayıcı 10 bittir. Saklayıcı RAM’in içerisindedir.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tr-TR" b="1">
                <a:latin typeface="Times New Roman" panose="02020603050405020304" pitchFamily="18" charset="0"/>
                <a:cs typeface="Times New Roman" panose="02020603050405020304" pitchFamily="18" charset="0"/>
              </a:rPr>
              <a:t>RAMWr(1 BİT): </a:t>
            </a:r>
            <a:r>
              <a:rPr lang="tr-TR">
                <a:latin typeface="Times New Roman" panose="02020603050405020304" pitchFamily="18" charset="0"/>
                <a:cs typeface="Times New Roman" panose="02020603050405020304" pitchFamily="18" charset="0"/>
              </a:rPr>
              <a:t>RAM’e veri yazılacağı durumlarda aktif edilmektedir. 1 olmadığı durumlarda RAM’e veri yazılmaz. Saklayıcı RAM’in içerisindedir.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tr-TR" b="1">
                <a:latin typeface="Times New Roman" panose="02020603050405020304" pitchFamily="18" charset="0"/>
                <a:cs typeface="Times New Roman" panose="02020603050405020304" pitchFamily="18" charset="0"/>
              </a:rPr>
              <a:t>MDROut(10 BİT): </a:t>
            </a:r>
            <a:r>
              <a:rPr lang="tr-TR">
                <a:latin typeface="Times New Roman" panose="02020603050405020304" pitchFamily="18" charset="0"/>
                <a:cs typeface="Times New Roman" panose="02020603050405020304" pitchFamily="18" charset="0"/>
              </a:rPr>
              <a:t>Memory Data Register, RAM’den veri okunacağı zaman kullanılan saklayıcıdır. RAM’in bir lokasyonu 10 bit olmasından dolayı, saklayıcı 10 bittir. Saklayıcı RAM’in içerisindedir.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tr-TR" b="1">
                <a:latin typeface="Times New Roman" panose="02020603050405020304" pitchFamily="18" charset="0"/>
                <a:cs typeface="Times New Roman" panose="02020603050405020304" pitchFamily="18" charset="0"/>
              </a:rPr>
              <a:t>IR(10 BİT): </a:t>
            </a:r>
            <a:r>
              <a:rPr lang="tr-TR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Register, RAM’den okunan kodun saklandığı saklayıcıdır.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tr-TR" b="1">
                <a:latin typeface="Times New Roman" panose="02020603050405020304" pitchFamily="18" charset="0"/>
                <a:cs typeface="Times New Roman" panose="02020603050405020304" pitchFamily="18" charset="0"/>
              </a:rPr>
              <a:t>ACC(10 BİT): </a:t>
            </a:r>
            <a:r>
              <a:rPr lang="tr-TR">
                <a:latin typeface="Times New Roman" panose="02020603050405020304" pitchFamily="18" charset="0"/>
                <a:cs typeface="Times New Roman" panose="02020603050405020304" pitchFamily="18" charset="0"/>
              </a:rPr>
              <a:t>Accumulator, aritmetik işlem sonuçlarının tutulduğu saklayıcıdır.</a:t>
            </a:r>
          </a:p>
        </p:txBody>
      </p:sp>
    </p:spTree>
    <p:extLst>
      <p:ext uri="{BB962C8B-B14F-4D97-AF65-F5344CB8AC3E}">
        <p14:creationId xmlns:p14="http://schemas.microsoft.com/office/powerpoint/2010/main" val="200359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001236"/>
            </a:gs>
            <a:gs pos="87000">
              <a:srgbClr val="001236"/>
            </a:gs>
            <a:gs pos="50000">
              <a:srgbClr val="0A51A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tin kutusu 6">
            <a:extLst>
              <a:ext uri="{FF2B5EF4-FFF2-40B4-BE49-F238E27FC236}">
                <a16:creationId xmlns:a16="http://schemas.microsoft.com/office/drawing/2014/main" id="{C0AE2604-035B-4267-97CC-40046C5E5475}"/>
              </a:ext>
            </a:extLst>
          </p:cNvPr>
          <p:cNvSpPr txBox="1"/>
          <p:nvPr/>
        </p:nvSpPr>
        <p:spPr>
          <a:xfrm>
            <a:off x="1155939" y="1014604"/>
            <a:ext cx="4304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>
                <a:solidFill>
                  <a:srgbClr val="29294B"/>
                </a:solidFill>
                <a:latin typeface="Algerian" panose="04020705040A02060702" pitchFamily="82" charset="0"/>
              </a:rPr>
              <a:t>İŞLEMCİ ÜNİTESİ (ALU)</a:t>
            </a:r>
            <a:endParaRPr lang="tr-TR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33F2AEC3-AA13-486A-A81A-04F3435A7E72}"/>
              </a:ext>
            </a:extLst>
          </p:cNvPr>
          <p:cNvSpPr txBox="1"/>
          <p:nvPr/>
        </p:nvSpPr>
        <p:spPr>
          <a:xfrm>
            <a:off x="1113502" y="1556816"/>
            <a:ext cx="9428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>
                <a:latin typeface="Times New Roman" panose="02020603050405020304" pitchFamily="18" charset="0"/>
                <a:cs typeface="Times New Roman" panose="02020603050405020304" pitchFamily="18" charset="0"/>
              </a:rPr>
              <a:t>Aritmetik işlemlerin gerçekleştirildiği bölümdür. FB-CPU’da 3 adet aritmetik işlem vardır. Bunlar toplama, çıkartma, çarpma, gelen operasyon koduna göre işlemleri gerçekleştirip ACC saklayıcısına yazmaktır.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301228BD-11EA-49FE-8547-0DB261D81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295" y="2480146"/>
            <a:ext cx="3679169" cy="134566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D866F73C-AC79-4406-B620-C0F9A81B074B}"/>
              </a:ext>
            </a:extLst>
          </p:cNvPr>
          <p:cNvSpPr txBox="1"/>
          <p:nvPr/>
        </p:nvSpPr>
        <p:spPr>
          <a:xfrm>
            <a:off x="1113502" y="3429000"/>
            <a:ext cx="4467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>
                <a:solidFill>
                  <a:srgbClr val="29294B"/>
                </a:solidFill>
                <a:latin typeface="Algerian" panose="04020705040A02060702" pitchFamily="82" charset="0"/>
              </a:rPr>
              <a:t>KONTROL ÜNİTESİ 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0F6CE8D1-D24B-42D6-A11B-A104159CA182}"/>
              </a:ext>
            </a:extLst>
          </p:cNvPr>
          <p:cNvSpPr txBox="1"/>
          <p:nvPr/>
        </p:nvSpPr>
        <p:spPr>
          <a:xfrm>
            <a:off x="1113502" y="4123329"/>
            <a:ext cx="97996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>
                <a:latin typeface="Times New Roman" panose="02020603050405020304" pitchFamily="18" charset="0"/>
                <a:cs typeface="Times New Roman" panose="02020603050405020304" pitchFamily="18" charset="0"/>
              </a:rPr>
              <a:t>Program akışını yönetmektedir. ALU ve RAM’lerdeki verilerin birbirleri arasındaki transferinden sorumlu ünitedir.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Register(IR) şu anki koşturulan komutun adresini tutmaktadır.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>
                <a:latin typeface="Times New Roman" panose="02020603050405020304" pitchFamily="18" charset="0"/>
                <a:cs typeface="Times New Roman" panose="02020603050405020304" pitchFamily="18" charset="0"/>
              </a:rPr>
              <a:t>Program Counter(PC) bir sonraki koşturulacak olan komutun adresini tutmaktadır.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>
                <a:latin typeface="Times New Roman" panose="02020603050405020304" pitchFamily="18" charset="0"/>
                <a:cs typeface="Times New Roman" panose="02020603050405020304" pitchFamily="18" charset="0"/>
              </a:rPr>
              <a:t>Bellekten program counter’ın  gösterdiği komutu okur.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>
                <a:latin typeface="Times New Roman" panose="02020603050405020304" pitchFamily="18" charset="0"/>
                <a:cs typeface="Times New Roman" panose="02020603050405020304" pitchFamily="18" charset="0"/>
              </a:rPr>
              <a:t>Bir komut birden çok cycle sürebilir.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99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001236"/>
            </a:gs>
            <a:gs pos="87000">
              <a:srgbClr val="001236"/>
            </a:gs>
            <a:gs pos="50000">
              <a:srgbClr val="0A51A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4DD13DC2-3B79-458C-BB2A-3DAC9A607725}"/>
              </a:ext>
            </a:extLst>
          </p:cNvPr>
          <p:cNvSpPr txBox="1"/>
          <p:nvPr/>
        </p:nvSpPr>
        <p:spPr>
          <a:xfrm>
            <a:off x="1242203" y="1009291"/>
            <a:ext cx="7246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>
                <a:solidFill>
                  <a:srgbClr val="001236"/>
                </a:solidFill>
                <a:latin typeface="Algerian" panose="04020705040A02060702" pitchFamily="82" charset="0"/>
              </a:rPr>
              <a:t>KOMUTLARIN TABLODA GÖSTERİMİ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F1A98FA-611E-47A1-B07F-DC4880F5C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406" y="1720462"/>
            <a:ext cx="4554668" cy="41282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8887F621-6AFF-4784-8855-4B67851B3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183" y="2378810"/>
            <a:ext cx="2905866" cy="21003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C6E99906-F6D8-40E6-B4C7-DF0CEC6D0BCA}"/>
              </a:ext>
            </a:extLst>
          </p:cNvPr>
          <p:cNvSpPr txBox="1"/>
          <p:nvPr/>
        </p:nvSpPr>
        <p:spPr>
          <a:xfrm>
            <a:off x="6443931" y="4804393"/>
            <a:ext cx="517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>
                <a:latin typeface="Times New Roman" panose="02020603050405020304" pitchFamily="18" charset="0"/>
                <a:cs typeface="Times New Roman" panose="02020603050405020304" pitchFamily="18" charset="0"/>
              </a:rPr>
              <a:t>FB-CPU tasarımı 9 adet komudu yapabilecek şekilde tasarlanmıştır.</a:t>
            </a:r>
          </a:p>
        </p:txBody>
      </p:sp>
    </p:spTree>
    <p:extLst>
      <p:ext uri="{BB962C8B-B14F-4D97-AF65-F5344CB8AC3E}">
        <p14:creationId xmlns:p14="http://schemas.microsoft.com/office/powerpoint/2010/main" val="341125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001236"/>
            </a:gs>
            <a:gs pos="87000">
              <a:srgbClr val="001236"/>
            </a:gs>
            <a:gs pos="50000">
              <a:srgbClr val="0A51A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75F3AF35-9AB8-447E-84DB-F9F903737E20}"/>
              </a:ext>
            </a:extLst>
          </p:cNvPr>
          <p:cNvSpPr txBox="1"/>
          <p:nvPr/>
        </p:nvSpPr>
        <p:spPr>
          <a:xfrm>
            <a:off x="3646099" y="1035170"/>
            <a:ext cx="6498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>
                <a:solidFill>
                  <a:srgbClr val="001236"/>
                </a:solidFill>
                <a:latin typeface="Algerian" panose="04020705040A02060702" pitchFamily="82" charset="0"/>
              </a:rPr>
              <a:t>FB-CPU ŞEMATİK GÖSTERİMİ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4166208-09AC-4120-B1F6-9A7D34090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460" y="1762938"/>
            <a:ext cx="7033080" cy="41289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7767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">
  <a:themeElements>
    <a:clrScheme name="Organik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k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1816</TotalTime>
  <Words>733</Words>
  <Application>Microsoft Office PowerPoint</Application>
  <PresentationFormat>Geniş ekran</PresentationFormat>
  <Paragraphs>75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9" baseType="lpstr">
      <vt:lpstr>Algerian</vt:lpstr>
      <vt:lpstr>Arial</vt:lpstr>
      <vt:lpstr>Garamond</vt:lpstr>
      <vt:lpstr>Nunito Sans Regular</vt:lpstr>
      <vt:lpstr>Times New Roman</vt:lpstr>
      <vt:lpstr>Wingdings</vt:lpstr>
      <vt:lpstr>Organik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Ece AYDINKAPTAN</dc:creator>
  <cp:lastModifiedBy>baris subasi</cp:lastModifiedBy>
  <cp:revision>11</cp:revision>
  <dcterms:created xsi:type="dcterms:W3CDTF">2021-12-30T19:33:38Z</dcterms:created>
  <dcterms:modified xsi:type="dcterms:W3CDTF">2022-01-05T11:55:07Z</dcterms:modified>
</cp:coreProperties>
</file>